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1" r:id="rId3"/>
    <p:sldId id="270" r:id="rId4"/>
    <p:sldId id="295" r:id="rId5"/>
    <p:sldId id="297" r:id="rId6"/>
    <p:sldId id="261" r:id="rId7"/>
    <p:sldId id="294" r:id="rId8"/>
    <p:sldId id="299" r:id="rId9"/>
    <p:sldId id="306" r:id="rId10"/>
    <p:sldId id="300" r:id="rId11"/>
    <p:sldId id="305" r:id="rId12"/>
    <p:sldId id="309" r:id="rId13"/>
    <p:sldId id="312" r:id="rId14"/>
    <p:sldId id="313" r:id="rId15"/>
    <p:sldId id="262" r:id="rId16"/>
    <p:sldId id="277" r:id="rId17"/>
  </p:sldIdLst>
  <p:sldSz cx="9144000" cy="6858000" type="screen4x3"/>
  <p:notesSz cx="6735763" cy="98663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タイトル" id="{D34EBDE5-C9AE-C843-AE72-16C5661B5BFF}">
          <p14:sldIdLst>
            <p14:sldId id="256"/>
          </p14:sldIdLst>
        </p14:section>
        <p14:section name="目次" id="{D2DFB402-0848-E040-A6F6-7119AFFC8A2E}">
          <p14:sldIdLst>
            <p14:sldId id="257"/>
          </p14:sldIdLst>
        </p14:section>
        <p14:section name="背景" id="{2378D53B-5431-DE42-ACBF-A92121F678DA}">
          <p14:sldIdLst>
            <p14:sldId id="258"/>
          </p14:sldIdLst>
        </p14:section>
        <p14:section name="目的" id="{64B4C148-D77E-5A4C-A7FA-489FCC0811BA}">
          <p14:sldIdLst>
            <p14:sldId id="259"/>
          </p14:sldIdLst>
        </p14:section>
        <p14:section name="関連研究" id="{652D9813-ADE9-504C-A12E-824DE9BF42D2}">
          <p14:sldIdLst>
            <p14:sldId id="260"/>
          </p14:sldIdLst>
        </p14:section>
        <p14:section name="結果" id="{CC2E04E3-99B5-8A41-9A55-D5F125AEE1B7}">
          <p14:sldIdLst>
            <p14:sldId id="261"/>
          </p14:sldIdLst>
        </p14:section>
        <p14:section name="まとめ" id="{953928A1-2756-7649-B869-1096EAFAA707}">
          <p14:sldIdLst>
            <p14:sldId id="262"/>
          </p14:sldIdLst>
        </p14:section>
        <p14:section name="参考文献" id="{3B6FEF9A-D9AA-9F45-9A09-C146566F8004}">
          <p14:sldIdLst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6F0C"/>
    <a:srgbClr val="F2340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5175" autoAdjust="0"/>
  </p:normalViewPr>
  <p:slideViewPr>
    <p:cSldViewPr snapToGrid="0" snapToObjects="1">
      <p:cViewPr>
        <p:scale>
          <a:sx n="70" d="100"/>
          <a:sy n="70" d="100"/>
        </p:scale>
        <p:origin x="-1170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4" d="100"/>
          <a:sy n="54" d="100"/>
        </p:scale>
        <p:origin x="-2694" y="-108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27178;&#23665;&#30740;&#31350;&#23460;\&#21330;&#35542;\&#28040;&#36027;&#38651;&#21147;&#28204;&#23450;\&#23455;&#39443;&#32080;&#26524;&#12288;&#12464;&#12521;&#12501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27178;&#23665;&#30740;&#31350;&#23460;\&#21330;&#35542;\&#28040;&#36027;&#38651;&#21147;&#28204;&#23450;\&#23455;&#39443;&#32080;&#26524;&#12288;&#12464;&#12521;&#12501;_TY131114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27178;&#23665;&#30740;&#31350;&#23460;\&#21330;&#35542;\&#28040;&#36027;&#38651;&#21147;&#28204;&#23450;\&#23455;&#39443;&#32080;&#26524;&#12288;&#12464;&#12521;&#12501;_TY13111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27178;&#23665;&#30740;&#31350;&#23460;\&#21330;&#35542;\&#28040;&#36027;&#38651;&#21147;&#28204;&#23450;\&#23455;&#39443;&#32080;&#26524;&#12288;&#12464;&#12521;&#12501;_TY1311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>
        <c:manualLayout>
          <c:layoutTarget val="inner"/>
          <c:xMode val="edge"/>
          <c:yMode val="edge"/>
          <c:x val="0.14988471961923766"/>
          <c:y val="5.1431620806239774E-2"/>
          <c:w val="0.70456575771996455"/>
          <c:h val="0.73060499142271362"/>
        </c:manualLayout>
      </c:layout>
      <c:lineChart>
        <c:grouping val="standard"/>
        <c:ser>
          <c:idx val="0"/>
          <c:order val="0"/>
          <c:tx>
            <c:strRef>
              <c:f>'データ (2)'!$B$4</c:f>
              <c:strCache>
                <c:ptCount val="1"/>
                <c:pt idx="0">
                  <c:v>350MHz</c:v>
                </c:pt>
              </c:strCache>
            </c:strRef>
          </c:tx>
          <c:spPr>
            <a:ln w="47625">
              <a:solidFill>
                <a:schemeClr val="accent4"/>
              </a:solidFill>
            </a:ln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altLang="en-US"/>
                      <a:t>350MHz</a:t>
                    </a:r>
                  </a:p>
                </c:rich>
              </c:tx>
              <c:showVal val="1"/>
            </c:dLbl>
            <c:showVal val="1"/>
          </c:dLbls>
          <c:cat>
            <c:numRef>
              <c:f>'データ (2)'!$A$5:$A$9</c:f>
              <c:numCache>
                <c:formatCode>0%</c:formatCode>
                <c:ptCount val="5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0.75000000000000211</c:v>
                </c:pt>
                <c:pt idx="4">
                  <c:v>1</c:v>
                </c:pt>
              </c:numCache>
            </c:numRef>
          </c:cat>
          <c:val>
            <c:numRef>
              <c:f>'データ (2)'!$B$5:$B$9</c:f>
              <c:numCache>
                <c:formatCode>General</c:formatCode>
                <c:ptCount val="5"/>
                <c:pt idx="0">
                  <c:v>1.5400000000000063E-2</c:v>
                </c:pt>
                <c:pt idx="1">
                  <c:v>7.2900000000000284E-2</c:v>
                </c:pt>
                <c:pt idx="2">
                  <c:v>0.13040000000000004</c:v>
                </c:pt>
                <c:pt idx="3">
                  <c:v>0.18790000000000073</c:v>
                </c:pt>
                <c:pt idx="4">
                  <c:v>0.24540000000000059</c:v>
                </c:pt>
              </c:numCache>
            </c:numRef>
          </c:val>
        </c:ser>
        <c:ser>
          <c:idx val="1"/>
          <c:order val="1"/>
          <c:tx>
            <c:strRef>
              <c:f>'データ (2)'!$C$4</c:f>
              <c:strCache>
                <c:ptCount val="1"/>
                <c:pt idx="0">
                  <c:v>700MHz</c:v>
                </c:pt>
              </c:strCache>
            </c:strRef>
          </c:tx>
          <c:spPr>
            <a:ln w="47625">
              <a:solidFill>
                <a:schemeClr val="tx2"/>
              </a:solidFill>
            </a:ln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altLang="en-US"/>
                      <a:t>700MHz</a:t>
                    </a:r>
                  </a:p>
                </c:rich>
              </c:tx>
              <c:showVal val="1"/>
            </c:dLbl>
            <c:showVal val="1"/>
          </c:dLbls>
          <c:cat>
            <c:numRef>
              <c:f>'データ (2)'!$A$5:$A$9</c:f>
              <c:numCache>
                <c:formatCode>0%</c:formatCode>
                <c:ptCount val="5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0.75000000000000211</c:v>
                </c:pt>
                <c:pt idx="4">
                  <c:v>1</c:v>
                </c:pt>
              </c:numCache>
            </c:numRef>
          </c:cat>
          <c:val>
            <c:numRef>
              <c:f>'データ (2)'!$C$5:$C$9</c:f>
              <c:numCache>
                <c:formatCode>General</c:formatCode>
                <c:ptCount val="5"/>
                <c:pt idx="0">
                  <c:v>3.1400000000000129E-2</c:v>
                </c:pt>
                <c:pt idx="1">
                  <c:v>0.18140000000000059</c:v>
                </c:pt>
                <c:pt idx="2">
                  <c:v>0.33140000000000147</c:v>
                </c:pt>
                <c:pt idx="3">
                  <c:v>0.48140000000000038</c:v>
                </c:pt>
                <c:pt idx="4">
                  <c:v>0.63140000000000063</c:v>
                </c:pt>
              </c:numCache>
            </c:numRef>
          </c:val>
        </c:ser>
        <c:ser>
          <c:idx val="2"/>
          <c:order val="2"/>
          <c:tx>
            <c:strRef>
              <c:f>'データ (2)'!$D$4</c:f>
              <c:strCache>
                <c:ptCount val="1"/>
                <c:pt idx="0">
                  <c:v>920MHz</c:v>
                </c:pt>
              </c:strCache>
            </c:strRef>
          </c:tx>
          <c:spPr>
            <a:ln w="47625">
              <a:solidFill>
                <a:srgbClr val="C00000"/>
              </a:solidFill>
            </a:ln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altLang="en-US"/>
                      <a:t>920MHz</a:t>
                    </a:r>
                  </a:p>
                </c:rich>
              </c:tx>
              <c:showVal val="1"/>
            </c:dLbl>
            <c:showVal val="1"/>
          </c:dLbls>
          <c:cat>
            <c:numRef>
              <c:f>'データ (2)'!$A$5:$A$9</c:f>
              <c:numCache>
                <c:formatCode>0%</c:formatCode>
                <c:ptCount val="5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0.75000000000000211</c:v>
                </c:pt>
                <c:pt idx="4">
                  <c:v>1</c:v>
                </c:pt>
              </c:numCache>
            </c:numRef>
          </c:cat>
          <c:val>
            <c:numRef>
              <c:f>'データ (2)'!$D$5:$D$9</c:f>
              <c:numCache>
                <c:formatCode>General</c:formatCode>
                <c:ptCount val="5"/>
                <c:pt idx="0">
                  <c:v>6.2300000000000307E-2</c:v>
                </c:pt>
                <c:pt idx="1">
                  <c:v>0.29980000000000112</c:v>
                </c:pt>
                <c:pt idx="2">
                  <c:v>0.5373</c:v>
                </c:pt>
                <c:pt idx="3">
                  <c:v>0.77480000000000004</c:v>
                </c:pt>
                <c:pt idx="4">
                  <c:v>1.0123</c:v>
                </c:pt>
              </c:numCache>
            </c:numRef>
          </c:val>
        </c:ser>
        <c:ser>
          <c:idx val="3"/>
          <c:order val="3"/>
          <c:tx>
            <c:strRef>
              <c:f>'データ (2)'!$E$4</c:f>
              <c:strCache>
                <c:ptCount val="1"/>
                <c:pt idx="0">
                  <c:v>1200MHz</c:v>
                </c:pt>
              </c:strCache>
            </c:strRef>
          </c:tx>
          <c:spPr>
            <a:ln w="47625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altLang="en-US"/>
                      <a:t>1200MHz</a:t>
                    </a:r>
                  </a:p>
                </c:rich>
              </c:tx>
              <c:showVal val="1"/>
            </c:dLbl>
            <c:showVal val="1"/>
          </c:dLbls>
          <c:cat>
            <c:numRef>
              <c:f>'データ (2)'!$A$5:$A$9</c:f>
              <c:numCache>
                <c:formatCode>0%</c:formatCode>
                <c:ptCount val="5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0.75000000000000211</c:v>
                </c:pt>
                <c:pt idx="4">
                  <c:v>1</c:v>
                </c:pt>
              </c:numCache>
            </c:numRef>
          </c:cat>
          <c:val>
            <c:numRef>
              <c:f>'データ (2)'!$E$5:$E$9</c:f>
              <c:numCache>
                <c:formatCode>General</c:formatCode>
                <c:ptCount val="5"/>
                <c:pt idx="0">
                  <c:v>7.480000000000038E-2</c:v>
                </c:pt>
                <c:pt idx="1">
                  <c:v>0.48730000000000107</c:v>
                </c:pt>
                <c:pt idx="2">
                  <c:v>0.89980000000000226</c:v>
                </c:pt>
                <c:pt idx="3">
                  <c:v>1.3122999999999998</c:v>
                </c:pt>
                <c:pt idx="4">
                  <c:v>1.7247999999999997</c:v>
                </c:pt>
              </c:numCache>
            </c:numRef>
          </c:val>
        </c:ser>
        <c:marker val="1"/>
        <c:axId val="59733120"/>
        <c:axId val="59735040"/>
      </c:lineChart>
      <c:catAx>
        <c:axId val="597331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CPU</a:t>
                </a:r>
                <a:r>
                  <a:rPr lang="ja-JP"/>
                  <a:t>負荷率 </a:t>
                </a:r>
                <a:r>
                  <a:rPr lang="en-US"/>
                  <a:t>(%)</a:t>
                </a:r>
                <a:endParaRPr lang="ja-JP"/>
              </a:p>
            </c:rich>
          </c:tx>
          <c:layout/>
        </c:title>
        <c:numFmt formatCode="0%" sourceLinked="1"/>
        <c:majorTickMark val="none"/>
        <c:tickLblPos val="nextTo"/>
        <c:txPr>
          <a:bodyPr/>
          <a:lstStyle/>
          <a:p>
            <a:pPr>
              <a:defRPr sz="1800"/>
            </a:pPr>
            <a:endParaRPr lang="ja-JP"/>
          </a:p>
        </c:txPr>
        <c:crossAx val="59735040"/>
        <c:crosses val="autoZero"/>
        <c:auto val="1"/>
        <c:lblAlgn val="ctr"/>
        <c:lblOffset val="100"/>
      </c:catAx>
      <c:valAx>
        <c:axId val="5973504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ja-JP"/>
                  <a:t>消費電力 </a:t>
                </a:r>
                <a:r>
                  <a:rPr lang="en-US"/>
                  <a:t>(W)</a:t>
                </a:r>
              </a:p>
            </c:rich>
          </c:tx>
          <c:layout>
            <c:manualLayout>
              <c:xMode val="edge"/>
              <c:yMode val="edge"/>
              <c:x val="0"/>
              <c:y val="0.28157575229561732"/>
            </c:manualLayout>
          </c:layout>
        </c:title>
        <c:numFmt formatCode="#,##0.00_);\(#,##0.00\)" sourceLinked="0"/>
        <c:tickLblPos val="nextTo"/>
        <c:txPr>
          <a:bodyPr/>
          <a:lstStyle/>
          <a:p>
            <a:pPr>
              <a:defRPr sz="1800"/>
            </a:pPr>
            <a:endParaRPr lang="ja-JP"/>
          </a:p>
        </c:txPr>
        <c:crossAx val="59733120"/>
        <c:crosses val="autoZero"/>
        <c:crossBetween val="midCat"/>
      </c:valAx>
    </c:plotArea>
    <c:plotVisOnly val="1"/>
  </c:chart>
  <c:txPr>
    <a:bodyPr/>
    <a:lstStyle/>
    <a:p>
      <a:pPr>
        <a:defRPr sz="2000"/>
      </a:pPr>
      <a:endParaRPr lang="ja-JP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style val="18"/>
  <c:chart>
    <c:autoTitleDeleted val="1"/>
    <c:plotArea>
      <c:layout/>
      <c:scatterChart>
        <c:scatterStyle val="lineMarker"/>
        <c:ser>
          <c:idx val="5"/>
          <c:order val="3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0.17455465157152891"/>
                  <c:y val="-0.14089164386366598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1200MHz</a:t>
                    </a:r>
                  </a:p>
                </c:rich>
              </c:tx>
              <c:showVal val="1"/>
            </c:dLbl>
            <c:dLbl>
              <c:idx val="3"/>
              <c:delete val="1"/>
            </c:dLbl>
            <c:dLbl>
              <c:idx val="4"/>
              <c:delete val="1"/>
            </c:dLbl>
            <c:showVal val="1"/>
          </c:dLbls>
          <c:xVal>
            <c:numRef>
              <c:f>'TY (3)'!$B$36:$B$39</c:f>
              <c:numCache>
                <c:formatCode>General</c:formatCode>
                <c:ptCount val="4"/>
                <c:pt idx="0">
                  <c:v>298.78616699999844</c:v>
                </c:pt>
                <c:pt idx="1">
                  <c:v>605.80764479999687</c:v>
                </c:pt>
                <c:pt idx="2">
                  <c:v>897.53450759999998</c:v>
                </c:pt>
                <c:pt idx="3">
                  <c:v>1197.0400715999999</c:v>
                </c:pt>
              </c:numCache>
            </c:numRef>
          </c:xVal>
          <c:yVal>
            <c:numRef>
              <c:f>'TY (3)'!$C$36:$C$39</c:f>
              <c:numCache>
                <c:formatCode>General</c:formatCode>
                <c:ptCount val="4"/>
                <c:pt idx="0">
                  <c:v>1.6670158182613233E-3</c:v>
                </c:pt>
                <c:pt idx="1">
                  <c:v>1.5398913467128297E-3</c:v>
                </c:pt>
                <c:pt idx="2">
                  <c:v>1.2037747472117366E-3</c:v>
                </c:pt>
                <c:pt idx="3">
                  <c:v>1.561695034332124E-3</c:v>
                </c:pt>
              </c:numCache>
            </c:numRef>
          </c:yVal>
        </c:ser>
        <c:ser>
          <c:idx val="3"/>
          <c:order val="2"/>
          <c:dLbls>
            <c:dLbl>
              <c:idx val="2"/>
              <c:layout>
                <c:manualLayout>
                  <c:x val="2.9453012175126771E-2"/>
                  <c:y val="6.619385342789597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350MHz</a:t>
                    </a:r>
                  </a:p>
                </c:rich>
              </c:tx>
              <c:showVal val="1"/>
            </c:dLbl>
            <c:delete val="1"/>
          </c:dLbls>
          <c:xVal>
            <c:numRef>
              <c:f>'TY (3)'!$B$51:$B$54</c:f>
              <c:numCache>
                <c:formatCode>General</c:formatCode>
                <c:ptCount val="4"/>
                <c:pt idx="0">
                  <c:v>87.627295700000005</c:v>
                </c:pt>
                <c:pt idx="1">
                  <c:v>173.68759607500004</c:v>
                </c:pt>
                <c:pt idx="2">
                  <c:v>262.32919579999964</c:v>
                </c:pt>
                <c:pt idx="3">
                  <c:v>349.30733372499969</c:v>
                </c:pt>
              </c:numCache>
            </c:numRef>
          </c:xVal>
          <c:yVal>
            <c:numRef>
              <c:f>'TY (3)'!$C$51:$C$54</c:f>
              <c:numCache>
                <c:formatCode>General</c:formatCode>
                <c:ptCount val="4"/>
                <c:pt idx="0">
                  <c:v>7.4825785705492519E-4</c:v>
                </c:pt>
                <c:pt idx="1">
                  <c:v>7.7434063269129919E-4</c:v>
                </c:pt>
                <c:pt idx="2">
                  <c:v>7.6784903442672907E-4</c:v>
                </c:pt>
                <c:pt idx="3">
                  <c:v>6.7574266103646993E-4</c:v>
                </c:pt>
              </c:numCache>
            </c:numRef>
          </c:yVal>
        </c:ser>
        <c:ser>
          <c:idx val="1"/>
          <c:order val="1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0.14012080041956462"/>
                  <c:y val="-3.012775885283837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920MHz</a:t>
                    </a:r>
                  </a:p>
                </c:rich>
              </c:tx>
              <c:showVal val="1"/>
            </c:dLbl>
            <c:dLbl>
              <c:idx val="3"/>
              <c:delete val="1"/>
            </c:dLbl>
            <c:dLbl>
              <c:idx val="4"/>
              <c:delete val="1"/>
            </c:dLbl>
            <c:showVal val="1"/>
          </c:dLbls>
          <c:xVal>
            <c:numRef>
              <c:f>'TY (3)'!$B$41:$B$44</c:f>
              <c:numCache>
                <c:formatCode>General</c:formatCode>
                <c:ptCount val="4"/>
                <c:pt idx="0">
                  <c:v>231.24248484</c:v>
                </c:pt>
                <c:pt idx="1">
                  <c:v>462.94986201000137</c:v>
                </c:pt>
                <c:pt idx="2">
                  <c:v>691.35404449999749</c:v>
                </c:pt>
                <c:pt idx="3">
                  <c:v>917.85227609999686</c:v>
                </c:pt>
              </c:numCache>
            </c:numRef>
          </c:xVal>
          <c:yVal>
            <c:numRef>
              <c:f>'TY (3)'!$C$41:$C$44</c:f>
              <c:numCache>
                <c:formatCode>General</c:formatCode>
                <c:ptCount val="4"/>
                <c:pt idx="0">
                  <c:v>1.2862095740803978E-3</c:v>
                </c:pt>
                <c:pt idx="1">
                  <c:v>1.1776145589547041E-3</c:v>
                </c:pt>
                <c:pt idx="2">
                  <c:v>1.0058688532775342E-3</c:v>
                </c:pt>
                <c:pt idx="3">
                  <c:v>1.1565974146850028E-3</c:v>
                </c:pt>
              </c:numCache>
            </c:numRef>
          </c:yVal>
        </c:ser>
        <c:ser>
          <c:idx val="0"/>
          <c:order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8.9229705996653821E-2"/>
                  <c:y val="8.2835390257069794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700MHz</a:t>
                    </a:r>
                  </a:p>
                </c:rich>
              </c:tx>
              <c:showVal val="1"/>
            </c:dLbl>
            <c:dLbl>
              <c:idx val="3"/>
              <c:delete val="1"/>
            </c:dLbl>
            <c:dLbl>
              <c:idx val="4"/>
              <c:delete val="1"/>
            </c:dLbl>
            <c:showVal val="1"/>
          </c:dLbls>
          <c:xVal>
            <c:numRef>
              <c:f>'TY (3)'!$B$46:$B$49</c:f>
              <c:numCache>
                <c:formatCode>General</c:formatCode>
                <c:ptCount val="4"/>
                <c:pt idx="0">
                  <c:v>175.21698144999999</c:v>
                </c:pt>
                <c:pt idx="1">
                  <c:v>348.54005060000031</c:v>
                </c:pt>
                <c:pt idx="2">
                  <c:v>525.74973430000216</c:v>
                </c:pt>
                <c:pt idx="3">
                  <c:v>699.08589240000003</c:v>
                </c:pt>
              </c:numCache>
            </c:numRef>
          </c:xVal>
          <c:yVal>
            <c:numRef>
              <c:f>'TY (3)'!$C$46:$C$49</c:f>
              <c:numCache>
                <c:formatCode>General</c:formatCode>
                <c:ptCount val="4"/>
                <c:pt idx="0">
                  <c:v>9.6723400407044502E-4</c:v>
                </c:pt>
                <c:pt idx="1">
                  <c:v>9.1669211250690558E-4</c:v>
                </c:pt>
                <c:pt idx="2">
                  <c:v>8.7250933300186745E-4</c:v>
                </c:pt>
                <c:pt idx="3">
                  <c:v>9.5951374829946747E-4</c:v>
                </c:pt>
              </c:numCache>
            </c:numRef>
          </c:yVal>
        </c:ser>
        <c:axId val="59779712"/>
        <c:axId val="59798272"/>
      </c:scatterChart>
      <c:valAx>
        <c:axId val="597797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CPU</a:t>
                </a:r>
                <a:r>
                  <a:rPr lang="ja-JP"/>
                  <a:t>負荷量（</a:t>
                </a:r>
                <a:r>
                  <a:rPr lang="en-US"/>
                  <a:t>MIPS</a:t>
                </a:r>
                <a:r>
                  <a:rPr lang="ja-JP"/>
                  <a:t>）</a:t>
                </a:r>
              </a:p>
            </c:rich>
          </c:tx>
          <c:layout>
            <c:manualLayout>
              <c:xMode val="edge"/>
              <c:yMode val="edge"/>
              <c:x val="0.46976778137641106"/>
              <c:y val="0.8989127020923364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ja-JP"/>
          </a:p>
        </c:txPr>
        <c:crossAx val="59798272"/>
        <c:crosses val="autoZero"/>
        <c:crossBetween val="midCat"/>
      </c:valAx>
      <c:valAx>
        <c:axId val="59798272"/>
        <c:scaling>
          <c:orientation val="minMax"/>
          <c:max val="2.0000000000000052E-3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ja-JP"/>
                  <a:t>エネルギー効率の逆数</a:t>
                </a:r>
                <a:r>
                  <a:rPr lang="en-US"/>
                  <a:t>(W/MIPS)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0"/>
              <c:y val="0.11311707295764739"/>
            </c:manualLayout>
          </c:layout>
        </c:title>
        <c:numFmt formatCode="#,##0.0000_);\(#,##0.0000\)" sourceLinked="0"/>
        <c:tickLblPos val="nextTo"/>
        <c:txPr>
          <a:bodyPr/>
          <a:lstStyle/>
          <a:p>
            <a:pPr>
              <a:defRPr sz="1800"/>
            </a:pPr>
            <a:endParaRPr lang="ja-JP"/>
          </a:p>
        </c:txPr>
        <c:crossAx val="59779712"/>
        <c:crosses val="autoZero"/>
        <c:crossBetween val="midCat"/>
      </c:valAx>
    </c:plotArea>
    <c:plotVisOnly val="1"/>
    <c:dispBlanksAs val="gap"/>
  </c:chart>
  <c:txPr>
    <a:bodyPr/>
    <a:lstStyle/>
    <a:p>
      <a:pPr>
        <a:defRPr sz="2000"/>
      </a:pPr>
      <a:endParaRPr lang="ja-JP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18"/>
  <c:chart>
    <c:autoTitleDeleted val="1"/>
    <c:plotArea>
      <c:layout>
        <c:manualLayout>
          <c:layoutTarget val="inner"/>
          <c:xMode val="edge"/>
          <c:yMode val="edge"/>
          <c:x val="0.12673394824369438"/>
          <c:y val="7.990080504168269E-2"/>
          <c:w val="0.81172552836044265"/>
          <c:h val="0.79014484981537669"/>
        </c:manualLayout>
      </c:layout>
      <c:scatterChart>
        <c:scatterStyle val="lineMarker"/>
        <c:ser>
          <c:idx val="5"/>
          <c:order val="3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0.17455465157152891"/>
                  <c:y val="-0.14089164386366598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1</a:t>
                    </a:r>
                    <a:r>
                      <a:rPr lang="en-US"/>
                      <a:t>200MHz</a:t>
                    </a:r>
                  </a:p>
                </c:rich>
              </c:tx>
              <c:showVal val="1"/>
            </c:dLbl>
            <c:dLbl>
              <c:idx val="3"/>
              <c:delete val="1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 sz="1200"/>
                </a:pPr>
                <a:endParaRPr lang="ja-JP"/>
              </a:p>
            </c:txPr>
            <c:showVal val="1"/>
          </c:dLbls>
          <c:xVal>
            <c:numRef>
              <c:f>'TY (3)'!$B$36:$B$39</c:f>
              <c:numCache>
                <c:formatCode>General</c:formatCode>
                <c:ptCount val="4"/>
                <c:pt idx="0">
                  <c:v>298.78616699999839</c:v>
                </c:pt>
                <c:pt idx="1">
                  <c:v>605.80764479999675</c:v>
                </c:pt>
                <c:pt idx="2">
                  <c:v>897.53450759999998</c:v>
                </c:pt>
                <c:pt idx="3">
                  <c:v>1197.0400715999999</c:v>
                </c:pt>
              </c:numCache>
            </c:numRef>
          </c:xVal>
          <c:yVal>
            <c:numRef>
              <c:f>'TY (3)'!$C$36:$C$39</c:f>
              <c:numCache>
                <c:formatCode>General</c:formatCode>
                <c:ptCount val="4"/>
                <c:pt idx="0">
                  <c:v>1.6670158182613237E-3</c:v>
                </c:pt>
                <c:pt idx="1">
                  <c:v>1.5398913467128297E-3</c:v>
                </c:pt>
                <c:pt idx="2">
                  <c:v>1.2037747472117366E-3</c:v>
                </c:pt>
                <c:pt idx="3">
                  <c:v>1.561695034332124E-3</c:v>
                </c:pt>
              </c:numCache>
            </c:numRef>
          </c:yVal>
        </c:ser>
        <c:ser>
          <c:idx val="3"/>
          <c:order val="2"/>
          <c:dLbls>
            <c:dLbl>
              <c:idx val="2"/>
              <c:layout>
                <c:manualLayout>
                  <c:x val="2.9453012175126782E-2"/>
                  <c:y val="6.6193853427895979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</a:t>
                    </a:r>
                    <a:r>
                      <a:rPr lang="en-US"/>
                      <a:t>50MHz</a:t>
                    </a:r>
                  </a:p>
                </c:rich>
              </c:tx>
              <c:showVal val="1"/>
            </c:dLbl>
            <c:delete val="1"/>
            <c:txPr>
              <a:bodyPr/>
              <a:lstStyle/>
              <a:p>
                <a:pPr>
                  <a:defRPr sz="1400"/>
                </a:pPr>
                <a:endParaRPr lang="ja-JP"/>
              </a:p>
            </c:txPr>
          </c:dLbls>
          <c:xVal>
            <c:numRef>
              <c:f>'TY (3)'!$B$51:$B$54</c:f>
              <c:numCache>
                <c:formatCode>General</c:formatCode>
                <c:ptCount val="4"/>
                <c:pt idx="0">
                  <c:v>87.627295700000005</c:v>
                </c:pt>
                <c:pt idx="1">
                  <c:v>173.68759607500004</c:v>
                </c:pt>
                <c:pt idx="2">
                  <c:v>262.32919579999964</c:v>
                </c:pt>
                <c:pt idx="3">
                  <c:v>349.30733372499969</c:v>
                </c:pt>
              </c:numCache>
            </c:numRef>
          </c:xVal>
          <c:yVal>
            <c:numRef>
              <c:f>'TY (3)'!$C$51:$C$54</c:f>
              <c:numCache>
                <c:formatCode>General</c:formatCode>
                <c:ptCount val="4"/>
                <c:pt idx="0">
                  <c:v>7.4825785705492519E-4</c:v>
                </c:pt>
                <c:pt idx="1">
                  <c:v>7.743406326912993E-4</c:v>
                </c:pt>
                <c:pt idx="2">
                  <c:v>7.6784903442672918E-4</c:v>
                </c:pt>
                <c:pt idx="3">
                  <c:v>6.7574266103647004E-4</c:v>
                </c:pt>
              </c:numCache>
            </c:numRef>
          </c:yVal>
        </c:ser>
        <c:ser>
          <c:idx val="1"/>
          <c:order val="1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0.14012080041956462"/>
                  <c:y val="-3.0127758852838377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9</a:t>
                    </a:r>
                    <a:r>
                      <a:rPr lang="en-US"/>
                      <a:t>20MHz</a:t>
                    </a:r>
                  </a:p>
                </c:rich>
              </c:tx>
              <c:showVal val="1"/>
            </c:dLbl>
            <c:dLbl>
              <c:idx val="3"/>
              <c:delete val="1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 sz="1400"/>
                </a:pPr>
                <a:endParaRPr lang="ja-JP"/>
              </a:p>
            </c:txPr>
            <c:showVal val="1"/>
          </c:dLbls>
          <c:xVal>
            <c:numRef>
              <c:f>'TY (3)'!$B$41:$B$44</c:f>
              <c:numCache>
                <c:formatCode>General</c:formatCode>
                <c:ptCount val="4"/>
                <c:pt idx="0">
                  <c:v>231.24248484</c:v>
                </c:pt>
                <c:pt idx="1">
                  <c:v>462.94986201000143</c:v>
                </c:pt>
                <c:pt idx="2">
                  <c:v>691.35404449999749</c:v>
                </c:pt>
                <c:pt idx="3">
                  <c:v>917.85227609999674</c:v>
                </c:pt>
              </c:numCache>
            </c:numRef>
          </c:xVal>
          <c:yVal>
            <c:numRef>
              <c:f>'TY (3)'!$C$41:$C$44</c:f>
              <c:numCache>
                <c:formatCode>General</c:formatCode>
                <c:ptCount val="4"/>
                <c:pt idx="0">
                  <c:v>1.2862095740803982E-3</c:v>
                </c:pt>
                <c:pt idx="1">
                  <c:v>1.1776145589547041E-3</c:v>
                </c:pt>
                <c:pt idx="2">
                  <c:v>1.0058688532775342E-3</c:v>
                </c:pt>
                <c:pt idx="3">
                  <c:v>1.1565974146850032E-3</c:v>
                </c:pt>
              </c:numCache>
            </c:numRef>
          </c:yVal>
        </c:ser>
        <c:ser>
          <c:idx val="0"/>
          <c:order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8.9229705996653849E-2"/>
                  <c:y val="8.2835390257069829E-3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7</a:t>
                    </a:r>
                    <a:r>
                      <a:rPr lang="en-US"/>
                      <a:t>00MHz</a:t>
                    </a:r>
                  </a:p>
                </c:rich>
              </c:tx>
              <c:showVal val="1"/>
            </c:dLbl>
            <c:dLbl>
              <c:idx val="3"/>
              <c:delete val="1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 sz="1400"/>
                </a:pPr>
                <a:endParaRPr lang="ja-JP"/>
              </a:p>
            </c:txPr>
            <c:showVal val="1"/>
          </c:dLbls>
          <c:xVal>
            <c:numRef>
              <c:f>'TY (3)'!$B$46:$B$49</c:f>
              <c:numCache>
                <c:formatCode>General</c:formatCode>
                <c:ptCount val="4"/>
                <c:pt idx="0">
                  <c:v>175.21698144999999</c:v>
                </c:pt>
                <c:pt idx="1">
                  <c:v>348.54005060000031</c:v>
                </c:pt>
                <c:pt idx="2">
                  <c:v>525.74973430000239</c:v>
                </c:pt>
                <c:pt idx="3">
                  <c:v>699.08589240000003</c:v>
                </c:pt>
              </c:numCache>
            </c:numRef>
          </c:xVal>
          <c:yVal>
            <c:numRef>
              <c:f>'TY (3)'!$C$46:$C$49</c:f>
              <c:numCache>
                <c:formatCode>General</c:formatCode>
                <c:ptCount val="4"/>
                <c:pt idx="0">
                  <c:v>9.6723400407044524E-4</c:v>
                </c:pt>
                <c:pt idx="1">
                  <c:v>9.1669211250690558E-4</c:v>
                </c:pt>
                <c:pt idx="2">
                  <c:v>8.7250933300186745E-4</c:v>
                </c:pt>
                <c:pt idx="3">
                  <c:v>9.5951374829946747E-4</c:v>
                </c:pt>
              </c:numCache>
            </c:numRef>
          </c:yVal>
        </c:ser>
        <c:axId val="60535552"/>
        <c:axId val="60537088"/>
      </c:scatterChart>
      <c:valAx>
        <c:axId val="6053555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60537088"/>
        <c:crosses val="autoZero"/>
        <c:crossBetween val="midCat"/>
      </c:valAx>
      <c:valAx>
        <c:axId val="60537088"/>
        <c:scaling>
          <c:orientation val="minMax"/>
          <c:max val="2.0000000000000052E-3"/>
          <c:min val="0"/>
        </c:scaling>
        <c:axPos val="l"/>
        <c:majorGridlines/>
        <c:numFmt formatCode="#,##0.0000_);\(#,##0.0000\)" sourceLinked="0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60535552"/>
        <c:crosses val="autoZero"/>
        <c:crossBetween val="midCat"/>
      </c:valAx>
    </c:plotArea>
    <c:plotVisOnly val="1"/>
    <c:dispBlanksAs val="gap"/>
  </c:chart>
  <c:txPr>
    <a:bodyPr/>
    <a:lstStyle/>
    <a:p>
      <a:pPr>
        <a:defRPr sz="2000"/>
      </a:pPr>
      <a:endParaRPr lang="ja-JP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18"/>
  <c:chart>
    <c:autoTitleDeleted val="1"/>
    <c:plotArea>
      <c:layout>
        <c:manualLayout>
          <c:layoutTarget val="inner"/>
          <c:xMode val="edge"/>
          <c:yMode val="edge"/>
          <c:x val="0.12673394824369438"/>
          <c:y val="7.990080504168269E-2"/>
          <c:w val="0.81172552836044265"/>
          <c:h val="0.79014484981537669"/>
        </c:manualLayout>
      </c:layout>
      <c:scatterChart>
        <c:scatterStyle val="lineMarker"/>
        <c:ser>
          <c:idx val="5"/>
          <c:order val="3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0.17455465157152891"/>
                  <c:y val="-0.14089164386366598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1</a:t>
                    </a:r>
                    <a:r>
                      <a:rPr lang="en-US"/>
                      <a:t>200MHz</a:t>
                    </a:r>
                  </a:p>
                </c:rich>
              </c:tx>
              <c:showVal val="1"/>
            </c:dLbl>
            <c:dLbl>
              <c:idx val="3"/>
              <c:delete val="1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 sz="1200"/>
                </a:pPr>
                <a:endParaRPr lang="ja-JP"/>
              </a:p>
            </c:txPr>
            <c:showVal val="1"/>
          </c:dLbls>
          <c:xVal>
            <c:numRef>
              <c:f>'TY (3)'!$B$36:$B$39</c:f>
              <c:numCache>
                <c:formatCode>General</c:formatCode>
                <c:ptCount val="4"/>
                <c:pt idx="0">
                  <c:v>298.78616699999833</c:v>
                </c:pt>
                <c:pt idx="1">
                  <c:v>605.80764479999652</c:v>
                </c:pt>
                <c:pt idx="2">
                  <c:v>897.53450759999998</c:v>
                </c:pt>
                <c:pt idx="3">
                  <c:v>1197.0400715999999</c:v>
                </c:pt>
              </c:numCache>
            </c:numRef>
          </c:xVal>
          <c:yVal>
            <c:numRef>
              <c:f>'TY (3)'!$C$36:$C$39</c:f>
              <c:numCache>
                <c:formatCode>General</c:formatCode>
                <c:ptCount val="4"/>
                <c:pt idx="0">
                  <c:v>1.6670158182613241E-3</c:v>
                </c:pt>
                <c:pt idx="1">
                  <c:v>1.5398913467128297E-3</c:v>
                </c:pt>
                <c:pt idx="2">
                  <c:v>1.2037747472117366E-3</c:v>
                </c:pt>
                <c:pt idx="3">
                  <c:v>1.561695034332124E-3</c:v>
                </c:pt>
              </c:numCache>
            </c:numRef>
          </c:yVal>
        </c:ser>
        <c:ser>
          <c:idx val="3"/>
          <c:order val="2"/>
          <c:dLbls>
            <c:dLbl>
              <c:idx val="2"/>
              <c:layout>
                <c:manualLayout>
                  <c:x val="2.9453012175126789E-2"/>
                  <c:y val="6.6193853427895979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</a:t>
                    </a:r>
                    <a:r>
                      <a:rPr lang="en-US"/>
                      <a:t>50MHz</a:t>
                    </a:r>
                  </a:p>
                </c:rich>
              </c:tx>
              <c:showVal val="1"/>
            </c:dLbl>
            <c:delete val="1"/>
            <c:txPr>
              <a:bodyPr/>
              <a:lstStyle/>
              <a:p>
                <a:pPr>
                  <a:defRPr sz="1400"/>
                </a:pPr>
                <a:endParaRPr lang="ja-JP"/>
              </a:p>
            </c:txPr>
          </c:dLbls>
          <c:xVal>
            <c:numRef>
              <c:f>'TY (3)'!$B$51:$B$54</c:f>
              <c:numCache>
                <c:formatCode>General</c:formatCode>
                <c:ptCount val="4"/>
                <c:pt idx="0">
                  <c:v>87.627295700000005</c:v>
                </c:pt>
                <c:pt idx="1">
                  <c:v>173.68759607500004</c:v>
                </c:pt>
                <c:pt idx="2">
                  <c:v>262.32919579999964</c:v>
                </c:pt>
                <c:pt idx="3">
                  <c:v>349.30733372499969</c:v>
                </c:pt>
              </c:numCache>
            </c:numRef>
          </c:xVal>
          <c:yVal>
            <c:numRef>
              <c:f>'TY (3)'!$C$51:$C$54</c:f>
              <c:numCache>
                <c:formatCode>General</c:formatCode>
                <c:ptCount val="4"/>
                <c:pt idx="0">
                  <c:v>7.4825785705492519E-4</c:v>
                </c:pt>
                <c:pt idx="1">
                  <c:v>7.7434063269129941E-4</c:v>
                </c:pt>
                <c:pt idx="2">
                  <c:v>7.6784903442672929E-4</c:v>
                </c:pt>
                <c:pt idx="3">
                  <c:v>6.7574266103647015E-4</c:v>
                </c:pt>
              </c:numCache>
            </c:numRef>
          </c:yVal>
        </c:ser>
        <c:ser>
          <c:idx val="1"/>
          <c:order val="1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0.14012080041956462"/>
                  <c:y val="-3.0127758852838377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9</a:t>
                    </a:r>
                    <a:r>
                      <a:rPr lang="en-US"/>
                      <a:t>20MHz</a:t>
                    </a:r>
                  </a:p>
                </c:rich>
              </c:tx>
              <c:showVal val="1"/>
            </c:dLbl>
            <c:dLbl>
              <c:idx val="3"/>
              <c:delete val="1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 sz="1400"/>
                </a:pPr>
                <a:endParaRPr lang="ja-JP"/>
              </a:p>
            </c:txPr>
            <c:showVal val="1"/>
          </c:dLbls>
          <c:xVal>
            <c:numRef>
              <c:f>'TY (3)'!$B$41:$B$44</c:f>
              <c:numCache>
                <c:formatCode>General</c:formatCode>
                <c:ptCount val="4"/>
                <c:pt idx="0">
                  <c:v>231.24248484</c:v>
                </c:pt>
                <c:pt idx="1">
                  <c:v>462.94986201000154</c:v>
                </c:pt>
                <c:pt idx="2">
                  <c:v>691.35404449999749</c:v>
                </c:pt>
                <c:pt idx="3">
                  <c:v>917.85227609999652</c:v>
                </c:pt>
              </c:numCache>
            </c:numRef>
          </c:xVal>
          <c:yVal>
            <c:numRef>
              <c:f>'TY (3)'!$C$41:$C$44</c:f>
              <c:numCache>
                <c:formatCode>General</c:formatCode>
                <c:ptCount val="4"/>
                <c:pt idx="0">
                  <c:v>1.2862095740803984E-3</c:v>
                </c:pt>
                <c:pt idx="1">
                  <c:v>1.1776145589547041E-3</c:v>
                </c:pt>
                <c:pt idx="2">
                  <c:v>1.0058688532775342E-3</c:v>
                </c:pt>
                <c:pt idx="3">
                  <c:v>1.1565974146850037E-3</c:v>
                </c:pt>
              </c:numCache>
            </c:numRef>
          </c:yVal>
        </c:ser>
        <c:ser>
          <c:idx val="0"/>
          <c:order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8.9229705996653877E-2"/>
                  <c:y val="8.2835390257069881E-3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7</a:t>
                    </a:r>
                    <a:r>
                      <a:rPr lang="en-US"/>
                      <a:t>00MHz</a:t>
                    </a:r>
                  </a:p>
                </c:rich>
              </c:tx>
              <c:showVal val="1"/>
            </c:dLbl>
            <c:dLbl>
              <c:idx val="3"/>
              <c:delete val="1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 sz="1400"/>
                </a:pPr>
                <a:endParaRPr lang="ja-JP"/>
              </a:p>
            </c:txPr>
            <c:showVal val="1"/>
          </c:dLbls>
          <c:xVal>
            <c:numRef>
              <c:f>'TY (3)'!$B$46:$B$49</c:f>
              <c:numCache>
                <c:formatCode>General</c:formatCode>
                <c:ptCount val="4"/>
                <c:pt idx="0">
                  <c:v>175.21698144999999</c:v>
                </c:pt>
                <c:pt idx="1">
                  <c:v>348.54005060000031</c:v>
                </c:pt>
                <c:pt idx="2">
                  <c:v>525.74973430000261</c:v>
                </c:pt>
                <c:pt idx="3">
                  <c:v>699.08589240000003</c:v>
                </c:pt>
              </c:numCache>
            </c:numRef>
          </c:xVal>
          <c:yVal>
            <c:numRef>
              <c:f>'TY (3)'!$C$46:$C$49</c:f>
              <c:numCache>
                <c:formatCode>General</c:formatCode>
                <c:ptCount val="4"/>
                <c:pt idx="0">
                  <c:v>9.6723400407044535E-4</c:v>
                </c:pt>
                <c:pt idx="1">
                  <c:v>9.1669211250690558E-4</c:v>
                </c:pt>
                <c:pt idx="2">
                  <c:v>8.7250933300186745E-4</c:v>
                </c:pt>
                <c:pt idx="3">
                  <c:v>9.5951374829946747E-4</c:v>
                </c:pt>
              </c:numCache>
            </c:numRef>
          </c:yVal>
        </c:ser>
        <c:axId val="60476800"/>
        <c:axId val="61236352"/>
      </c:scatterChart>
      <c:valAx>
        <c:axId val="6047680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61236352"/>
        <c:crosses val="autoZero"/>
        <c:crossBetween val="midCat"/>
      </c:valAx>
      <c:valAx>
        <c:axId val="61236352"/>
        <c:scaling>
          <c:orientation val="minMax"/>
          <c:max val="2.0000000000000052E-3"/>
          <c:min val="0"/>
        </c:scaling>
        <c:axPos val="l"/>
        <c:majorGridlines/>
        <c:numFmt formatCode="#,##0.0000_);\(#,##0.0000\)" sourceLinked="0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60476800"/>
        <c:crosses val="autoZero"/>
        <c:crossBetween val="midCat"/>
      </c:valAx>
    </c:plotArea>
    <c:plotVisOnly val="1"/>
    <c:dispBlanksAs val="gap"/>
  </c:chart>
  <c:txPr>
    <a:bodyPr/>
    <a:lstStyle/>
    <a:p>
      <a:pPr>
        <a:defRPr sz="2000"/>
      </a:pPr>
      <a:endParaRPr lang="ja-JP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3C7909-C6F4-43BB-ACD1-9B966593063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6CA65FDA-A701-4396-A416-9A48A7B47F83}">
      <dgm:prSet phldrT="[テキスト]"/>
      <dgm:spPr/>
      <dgm:t>
        <a:bodyPr/>
        <a:lstStyle/>
        <a:p>
          <a:r>
            <a:rPr kumimoji="1" lang="en-US" altLang="ja-JP" b="1" dirty="0" smtClean="0"/>
            <a:t>1</a:t>
          </a:r>
          <a:endParaRPr kumimoji="1" lang="ja-JP" altLang="en-US" b="1" dirty="0"/>
        </a:p>
      </dgm:t>
    </dgm:pt>
    <dgm:pt modelId="{EF83FCF2-16CA-4F01-8CFB-47889F5EBA29}" type="parTrans" cxnId="{4954B238-2D6A-4034-9EDF-EC50273CE2E9}">
      <dgm:prSet/>
      <dgm:spPr/>
      <dgm:t>
        <a:bodyPr/>
        <a:lstStyle/>
        <a:p>
          <a:endParaRPr kumimoji="1" lang="ja-JP" altLang="en-US" b="1"/>
        </a:p>
      </dgm:t>
    </dgm:pt>
    <dgm:pt modelId="{CE8A26EC-7CC8-45F4-BF3E-5585853A00CC}" type="sibTrans" cxnId="{4954B238-2D6A-4034-9EDF-EC50273CE2E9}">
      <dgm:prSet/>
      <dgm:spPr/>
      <dgm:t>
        <a:bodyPr/>
        <a:lstStyle/>
        <a:p>
          <a:endParaRPr kumimoji="1" lang="ja-JP" altLang="en-US" b="1"/>
        </a:p>
      </dgm:t>
    </dgm:pt>
    <dgm:pt modelId="{102C3373-D37D-47AF-933A-D325D1FB0D92}">
      <dgm:prSet phldrT="[テキスト]"/>
      <dgm:spPr/>
      <dgm:t>
        <a:bodyPr/>
        <a:lstStyle/>
        <a:p>
          <a:r>
            <a:rPr kumimoji="1" lang="en-US" altLang="ja-JP" b="1" dirty="0" smtClean="0"/>
            <a:t>2</a:t>
          </a:r>
          <a:endParaRPr kumimoji="1" lang="ja-JP" altLang="en-US" b="1" dirty="0"/>
        </a:p>
      </dgm:t>
    </dgm:pt>
    <dgm:pt modelId="{4DC50A97-485F-4C29-ADDB-C80A7CAFDAC1}" type="parTrans" cxnId="{0C08E170-A30F-4496-9DAF-FD2C54E3D8F9}">
      <dgm:prSet/>
      <dgm:spPr/>
      <dgm:t>
        <a:bodyPr/>
        <a:lstStyle/>
        <a:p>
          <a:endParaRPr kumimoji="1" lang="ja-JP" altLang="en-US" b="1"/>
        </a:p>
      </dgm:t>
    </dgm:pt>
    <dgm:pt modelId="{1B5F9C25-34B7-41A3-91D3-B8A2C52386B3}" type="sibTrans" cxnId="{0C08E170-A30F-4496-9DAF-FD2C54E3D8F9}">
      <dgm:prSet/>
      <dgm:spPr/>
      <dgm:t>
        <a:bodyPr/>
        <a:lstStyle/>
        <a:p>
          <a:endParaRPr kumimoji="1" lang="ja-JP" altLang="en-US" b="1"/>
        </a:p>
      </dgm:t>
    </dgm:pt>
    <dgm:pt modelId="{6CEB16C1-17B7-4E40-AC3A-66D2E449D671}">
      <dgm:prSet phldrT="[テキスト]"/>
      <dgm:spPr/>
      <dgm:t>
        <a:bodyPr/>
        <a:lstStyle/>
        <a:p>
          <a:r>
            <a:rPr kumimoji="1" lang="ja-JP" altLang="en-US" b="1" dirty="0" smtClean="0">
              <a:solidFill>
                <a:schemeClr val="bg1"/>
              </a:solidFill>
            </a:rPr>
            <a:t> </a:t>
          </a:r>
          <a:r>
            <a:rPr lang="ja-JP" altLang="ja-JP" b="1" dirty="0" smtClean="0">
              <a:solidFill>
                <a:schemeClr val="tx1"/>
              </a:solidFill>
            </a:rPr>
            <a:t>特定の</a:t>
          </a:r>
          <a:r>
            <a:rPr lang="en-US" altLang="ja-JP" b="1" dirty="0" smtClean="0">
              <a:solidFill>
                <a:schemeClr val="tx1"/>
              </a:solidFill>
            </a:rPr>
            <a:t>CPU</a:t>
          </a:r>
          <a:r>
            <a:rPr lang="ja-JP" altLang="ja-JP" b="1" dirty="0" smtClean="0">
              <a:solidFill>
                <a:schemeClr val="tx1"/>
              </a:solidFill>
            </a:rPr>
            <a:t>負荷率のときの消費電力を</a:t>
          </a:r>
          <a:r>
            <a:rPr lang="ja-JP" altLang="en-US" b="1" dirty="0" smtClean="0">
              <a:solidFill>
                <a:schemeClr val="tx1"/>
              </a:solidFill>
            </a:rPr>
            <a:t>測定</a:t>
          </a:r>
          <a:endParaRPr kumimoji="1" lang="ja-JP" altLang="en-US" b="1" dirty="0"/>
        </a:p>
      </dgm:t>
    </dgm:pt>
    <dgm:pt modelId="{50699C57-990B-47BC-BF70-62851498FFCD}" type="parTrans" cxnId="{F6276274-B6E5-40F2-B640-B9E83E454BCE}">
      <dgm:prSet/>
      <dgm:spPr/>
      <dgm:t>
        <a:bodyPr/>
        <a:lstStyle/>
        <a:p>
          <a:endParaRPr kumimoji="1" lang="ja-JP" altLang="en-US" b="1"/>
        </a:p>
      </dgm:t>
    </dgm:pt>
    <dgm:pt modelId="{2BC0EE30-6241-426A-907E-83E3D0F339ED}" type="sibTrans" cxnId="{F6276274-B6E5-40F2-B640-B9E83E454BCE}">
      <dgm:prSet/>
      <dgm:spPr/>
      <dgm:t>
        <a:bodyPr/>
        <a:lstStyle/>
        <a:p>
          <a:endParaRPr kumimoji="1" lang="ja-JP" altLang="en-US" b="1"/>
        </a:p>
      </dgm:t>
    </dgm:pt>
    <dgm:pt modelId="{009244D9-D1B1-49A6-81E1-07452AEDFFED}">
      <dgm:prSet phldrT="[テキスト]"/>
      <dgm:spPr/>
      <dgm:t>
        <a:bodyPr/>
        <a:lstStyle/>
        <a:p>
          <a:r>
            <a:rPr kumimoji="1" lang="en-US" altLang="ja-JP" b="1" dirty="0" smtClean="0"/>
            <a:t>3</a:t>
          </a:r>
          <a:endParaRPr kumimoji="1" lang="ja-JP" altLang="en-US" b="1" dirty="0"/>
        </a:p>
      </dgm:t>
    </dgm:pt>
    <dgm:pt modelId="{09DBFFF0-ED21-4021-9ED0-3BD5A8D8B767}" type="parTrans" cxnId="{19F52E74-98D5-48E3-BEC3-408523A12953}">
      <dgm:prSet/>
      <dgm:spPr/>
      <dgm:t>
        <a:bodyPr/>
        <a:lstStyle/>
        <a:p>
          <a:endParaRPr kumimoji="1" lang="ja-JP" altLang="en-US" b="1"/>
        </a:p>
      </dgm:t>
    </dgm:pt>
    <dgm:pt modelId="{3709DDC3-76A6-49C0-A03E-2382DE199203}" type="sibTrans" cxnId="{19F52E74-98D5-48E3-BEC3-408523A12953}">
      <dgm:prSet/>
      <dgm:spPr/>
      <dgm:t>
        <a:bodyPr/>
        <a:lstStyle/>
        <a:p>
          <a:endParaRPr kumimoji="1" lang="ja-JP" altLang="en-US" b="1"/>
        </a:p>
      </dgm:t>
    </dgm:pt>
    <dgm:pt modelId="{6875AE95-C8FD-46A9-8A0A-8671F3933721}">
      <dgm:prSet phldrT="[テキスト]"/>
      <dgm:spPr/>
      <dgm:t>
        <a:bodyPr/>
        <a:lstStyle/>
        <a:p>
          <a:r>
            <a:rPr kumimoji="1" lang="ja-JP" altLang="en-US" b="1" dirty="0" smtClean="0">
              <a:solidFill>
                <a:schemeClr val="bg1"/>
              </a:solidFill>
            </a:rPr>
            <a:t> </a:t>
          </a:r>
          <a:r>
            <a:rPr kumimoji="1" lang="ja-JP" altLang="en-US" b="1" dirty="0" smtClean="0"/>
            <a:t>モデルを作成</a:t>
          </a:r>
          <a:endParaRPr kumimoji="1" lang="ja-JP" altLang="en-US" b="1" dirty="0"/>
        </a:p>
      </dgm:t>
    </dgm:pt>
    <dgm:pt modelId="{24927A53-5552-4799-A9AF-31714A2A60CF}" type="parTrans" cxnId="{8A3109C5-196F-42C7-85BD-2E892C423090}">
      <dgm:prSet/>
      <dgm:spPr/>
      <dgm:t>
        <a:bodyPr/>
        <a:lstStyle/>
        <a:p>
          <a:endParaRPr kumimoji="1" lang="ja-JP" altLang="en-US" b="1"/>
        </a:p>
      </dgm:t>
    </dgm:pt>
    <dgm:pt modelId="{D1986C52-F2D3-4B87-8FD7-5D245D85026F}" type="sibTrans" cxnId="{8A3109C5-196F-42C7-85BD-2E892C423090}">
      <dgm:prSet/>
      <dgm:spPr/>
      <dgm:t>
        <a:bodyPr/>
        <a:lstStyle/>
        <a:p>
          <a:endParaRPr kumimoji="1" lang="ja-JP" altLang="en-US" b="1"/>
        </a:p>
      </dgm:t>
    </dgm:pt>
    <dgm:pt modelId="{2BCCCCE9-B936-4DAE-A421-BD74EEAF20F4}">
      <dgm:prSet/>
      <dgm:spPr/>
      <dgm:t>
        <a:bodyPr/>
        <a:lstStyle/>
        <a:p>
          <a:r>
            <a:rPr kumimoji="1" lang="ja-JP" altLang="en-US" b="1" dirty="0" smtClean="0">
              <a:solidFill>
                <a:schemeClr val="bg1"/>
              </a:solidFill>
            </a:rPr>
            <a:t> </a:t>
          </a:r>
          <a:r>
            <a:rPr kumimoji="1" lang="ja-JP" altLang="en-US" b="1" dirty="0" smtClean="0">
              <a:solidFill>
                <a:schemeClr val="tx1"/>
              </a:solidFill>
            </a:rPr>
            <a:t>応需戦略と理想化したモデルの生成</a:t>
          </a:r>
          <a:r>
            <a:rPr kumimoji="1" lang="ja-JP" altLang="en-US" b="1" dirty="0" smtClean="0">
              <a:solidFill>
                <a:schemeClr val="bg1"/>
              </a:solidFill>
            </a:rPr>
            <a:t> </a:t>
          </a:r>
          <a:endParaRPr kumimoji="1" lang="ja-JP" altLang="en-US" b="1" dirty="0"/>
        </a:p>
      </dgm:t>
    </dgm:pt>
    <dgm:pt modelId="{D3DA973B-5C89-476B-B924-90DB2B63633E}" type="parTrans" cxnId="{25722CD2-1C35-4589-8A4F-25840930824D}">
      <dgm:prSet/>
      <dgm:spPr/>
      <dgm:t>
        <a:bodyPr/>
        <a:lstStyle/>
        <a:p>
          <a:endParaRPr kumimoji="1" lang="ja-JP" altLang="en-US" b="1"/>
        </a:p>
      </dgm:t>
    </dgm:pt>
    <dgm:pt modelId="{58BA447C-A8AE-4F54-8AEC-36A67F887915}" type="sibTrans" cxnId="{25722CD2-1C35-4589-8A4F-25840930824D}">
      <dgm:prSet/>
      <dgm:spPr/>
      <dgm:t>
        <a:bodyPr/>
        <a:lstStyle/>
        <a:p>
          <a:endParaRPr kumimoji="1" lang="ja-JP" altLang="en-US" b="1"/>
        </a:p>
      </dgm:t>
    </dgm:pt>
    <dgm:pt modelId="{3193FD5E-CD77-4AEB-97DA-165E1C94625B}">
      <dgm:prSet phldrT="[テキスト]"/>
      <dgm:spPr/>
      <dgm:t>
        <a:bodyPr/>
        <a:lstStyle/>
        <a:p>
          <a:r>
            <a:rPr kumimoji="1" lang="en-US" altLang="ja-JP" b="1" dirty="0" smtClean="0">
              <a:solidFill>
                <a:schemeClr val="bg1"/>
              </a:solidFill>
            </a:rPr>
            <a:t> </a:t>
          </a:r>
          <a:r>
            <a:rPr kumimoji="1" lang="en-US" altLang="ja-JP" b="1" dirty="0" smtClean="0"/>
            <a:t>CPU</a:t>
          </a:r>
          <a:r>
            <a:rPr kumimoji="1" lang="ja-JP" altLang="en-US" b="1" dirty="0" smtClean="0"/>
            <a:t>負荷率を測定するアプリケーション作成</a:t>
          </a:r>
          <a:r>
            <a:rPr kumimoji="1" lang="ja-JP" altLang="en-US" b="1" dirty="0" smtClean="0">
              <a:solidFill>
                <a:schemeClr val="bg1"/>
              </a:solidFill>
            </a:rPr>
            <a:t> </a:t>
          </a:r>
          <a:endParaRPr kumimoji="1" lang="ja-JP" altLang="en-US" b="1" dirty="0"/>
        </a:p>
      </dgm:t>
    </dgm:pt>
    <dgm:pt modelId="{6EB4F9FA-78EB-455F-AC8F-9BF72587B904}" type="sibTrans" cxnId="{4BF83789-C4E4-48BF-9764-C27C71EB45EF}">
      <dgm:prSet/>
      <dgm:spPr/>
      <dgm:t>
        <a:bodyPr/>
        <a:lstStyle/>
        <a:p>
          <a:endParaRPr kumimoji="1" lang="ja-JP" altLang="en-US" b="1"/>
        </a:p>
      </dgm:t>
    </dgm:pt>
    <dgm:pt modelId="{5D779933-9745-4196-B96C-993B25B7CD65}" type="parTrans" cxnId="{4BF83789-C4E4-48BF-9764-C27C71EB45EF}">
      <dgm:prSet/>
      <dgm:spPr/>
      <dgm:t>
        <a:bodyPr/>
        <a:lstStyle/>
        <a:p>
          <a:endParaRPr kumimoji="1" lang="ja-JP" altLang="en-US" b="1"/>
        </a:p>
      </dgm:t>
    </dgm:pt>
    <dgm:pt modelId="{FF9EE104-3EF9-40E8-ADEB-BCA6F11540E9}">
      <dgm:prSet custT="1"/>
      <dgm:spPr/>
      <dgm:t>
        <a:bodyPr/>
        <a:lstStyle/>
        <a:p>
          <a:r>
            <a:rPr kumimoji="1" lang="ja-JP" altLang="en-US" sz="3600" b="1" baseline="0" dirty="0" smtClean="0"/>
            <a:t>＋</a:t>
          </a:r>
          <a:r>
            <a:rPr kumimoji="1" lang="en-US" altLang="ja-JP" sz="3600" b="1" baseline="0" dirty="0" smtClean="0"/>
            <a:t>α</a:t>
          </a:r>
          <a:endParaRPr kumimoji="1" lang="ja-JP" altLang="en-US" sz="3600" b="1" baseline="0" dirty="0"/>
        </a:p>
      </dgm:t>
    </dgm:pt>
    <dgm:pt modelId="{E65CC28F-94F2-4F84-A27C-2278DCA4298A}" type="parTrans" cxnId="{252E8D97-02B4-4873-B89C-8BC4238A8518}">
      <dgm:prSet/>
      <dgm:spPr/>
      <dgm:t>
        <a:bodyPr/>
        <a:lstStyle/>
        <a:p>
          <a:endParaRPr kumimoji="1" lang="ja-JP" altLang="en-US"/>
        </a:p>
      </dgm:t>
    </dgm:pt>
    <dgm:pt modelId="{38CACA58-0228-485B-885D-5A46A8EF5CCB}" type="sibTrans" cxnId="{252E8D97-02B4-4873-B89C-8BC4238A8518}">
      <dgm:prSet/>
      <dgm:spPr/>
      <dgm:t>
        <a:bodyPr/>
        <a:lstStyle/>
        <a:p>
          <a:endParaRPr kumimoji="1" lang="ja-JP" altLang="en-US"/>
        </a:p>
      </dgm:t>
    </dgm:pt>
    <dgm:pt modelId="{59A2B821-49D5-474E-B994-8A4F13B4BFE9}" type="pres">
      <dgm:prSet presAssocID="{233C7909-C6F4-43BB-ACD1-9B966593063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57069A0-18DC-4152-90EF-EA440B212D2E}" type="pres">
      <dgm:prSet presAssocID="{6CA65FDA-A701-4396-A416-9A48A7B47F83}" presName="composite" presStyleCnt="0"/>
      <dgm:spPr/>
      <dgm:t>
        <a:bodyPr/>
        <a:lstStyle/>
        <a:p>
          <a:endParaRPr kumimoji="1" lang="ja-JP" altLang="en-US"/>
        </a:p>
      </dgm:t>
    </dgm:pt>
    <dgm:pt modelId="{73441B10-665B-4329-80DF-737000AC4F12}" type="pres">
      <dgm:prSet presAssocID="{6CA65FDA-A701-4396-A416-9A48A7B47F83}" presName="parentText" presStyleLbl="alignNode1" presStyleIdx="0" presStyleCnt="4" custLinFactNeighborX="0" custLinFactNeighborY="-237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8E78B5F-AA3C-42A8-956A-98CB68B915E0}" type="pres">
      <dgm:prSet presAssocID="{6CA65FDA-A701-4396-A416-9A48A7B47F83}" presName="descendantText" presStyleLbl="alignAcc1" presStyleIdx="0" presStyleCnt="4" custLinFactNeighborX="59041" custLinFactNeighborY="-341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4A994F0-0130-4066-AA1B-1DA4EBE548FA}" type="pres">
      <dgm:prSet presAssocID="{CE8A26EC-7CC8-45F4-BF3E-5585853A00CC}" presName="sp" presStyleCnt="0"/>
      <dgm:spPr/>
      <dgm:t>
        <a:bodyPr/>
        <a:lstStyle/>
        <a:p>
          <a:endParaRPr kumimoji="1" lang="ja-JP" altLang="en-US"/>
        </a:p>
      </dgm:t>
    </dgm:pt>
    <dgm:pt modelId="{C492A339-7C78-47F6-A640-47B1839F7594}" type="pres">
      <dgm:prSet presAssocID="{102C3373-D37D-47AF-933A-D325D1FB0D92}" presName="composite" presStyleCnt="0"/>
      <dgm:spPr/>
      <dgm:t>
        <a:bodyPr/>
        <a:lstStyle/>
        <a:p>
          <a:endParaRPr kumimoji="1" lang="ja-JP" altLang="en-US"/>
        </a:p>
      </dgm:t>
    </dgm:pt>
    <dgm:pt modelId="{A1F7A48D-F9F6-40E8-A280-CCF9E9E1A3AE}" type="pres">
      <dgm:prSet presAssocID="{102C3373-D37D-47AF-933A-D325D1FB0D92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1DCCC2F-3D69-4D9A-A28F-2FC5D4B9E097}" type="pres">
      <dgm:prSet presAssocID="{102C3373-D37D-47AF-933A-D325D1FB0D92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84F0D0F-8D19-4113-8736-AA516D82A959}" type="pres">
      <dgm:prSet presAssocID="{1B5F9C25-34B7-41A3-91D3-B8A2C52386B3}" presName="sp" presStyleCnt="0"/>
      <dgm:spPr/>
      <dgm:t>
        <a:bodyPr/>
        <a:lstStyle/>
        <a:p>
          <a:endParaRPr kumimoji="1" lang="ja-JP" altLang="en-US"/>
        </a:p>
      </dgm:t>
    </dgm:pt>
    <dgm:pt modelId="{B4EFDD15-6AB2-4D76-AA77-F54B6E6862FA}" type="pres">
      <dgm:prSet presAssocID="{009244D9-D1B1-49A6-81E1-07452AEDFFED}" presName="composite" presStyleCnt="0"/>
      <dgm:spPr/>
      <dgm:t>
        <a:bodyPr/>
        <a:lstStyle/>
        <a:p>
          <a:endParaRPr kumimoji="1" lang="ja-JP" altLang="en-US"/>
        </a:p>
      </dgm:t>
    </dgm:pt>
    <dgm:pt modelId="{E67D3BB1-0846-4D30-B903-CEECDD5511FD}" type="pres">
      <dgm:prSet presAssocID="{009244D9-D1B1-49A6-81E1-07452AEDFFE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FB7EF9B-95A5-42EC-A280-7DBB4EBBE3E6}" type="pres">
      <dgm:prSet presAssocID="{009244D9-D1B1-49A6-81E1-07452AEDFFE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B1CEF39-573C-4122-8101-5E6C0E724151}" type="pres">
      <dgm:prSet presAssocID="{3709DDC3-76A6-49C0-A03E-2382DE199203}" presName="sp" presStyleCnt="0"/>
      <dgm:spPr/>
      <dgm:t>
        <a:bodyPr/>
        <a:lstStyle/>
        <a:p>
          <a:endParaRPr kumimoji="1" lang="ja-JP" altLang="en-US"/>
        </a:p>
      </dgm:t>
    </dgm:pt>
    <dgm:pt modelId="{2414E825-AD51-445C-BE72-295492AEC0EB}" type="pres">
      <dgm:prSet presAssocID="{FF9EE104-3EF9-40E8-ADEB-BCA6F11540E9}" presName="composite" presStyleCnt="0"/>
      <dgm:spPr/>
    </dgm:pt>
    <dgm:pt modelId="{E1BBE7F3-8532-48B1-91C3-2AC6DEF652B3}" type="pres">
      <dgm:prSet presAssocID="{FF9EE104-3EF9-40E8-ADEB-BCA6F11540E9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80B2499-BBC4-4D55-87FC-950B16C4DCA0}" type="pres">
      <dgm:prSet presAssocID="{FF9EE104-3EF9-40E8-ADEB-BCA6F11540E9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4B7B35C-8473-4F20-8EE4-E39CB9F1BBF2}" type="presOf" srcId="{FF9EE104-3EF9-40E8-ADEB-BCA6F11540E9}" destId="{E1BBE7F3-8532-48B1-91C3-2AC6DEF652B3}" srcOrd="0" destOrd="0" presId="urn:microsoft.com/office/officeart/2005/8/layout/chevron2"/>
    <dgm:cxn modelId="{A74B539A-816F-4F00-8EF9-557F412413B9}" type="presOf" srcId="{2BCCCCE9-B936-4DAE-A421-BD74EEAF20F4}" destId="{F80B2499-BBC4-4D55-87FC-950B16C4DCA0}" srcOrd="0" destOrd="0" presId="urn:microsoft.com/office/officeart/2005/8/layout/chevron2"/>
    <dgm:cxn modelId="{4954B238-2D6A-4034-9EDF-EC50273CE2E9}" srcId="{233C7909-C6F4-43BB-ACD1-9B966593063F}" destId="{6CA65FDA-A701-4396-A416-9A48A7B47F83}" srcOrd="0" destOrd="0" parTransId="{EF83FCF2-16CA-4F01-8CFB-47889F5EBA29}" sibTransId="{CE8A26EC-7CC8-45F4-BF3E-5585853A00CC}"/>
    <dgm:cxn modelId="{25722CD2-1C35-4589-8A4F-25840930824D}" srcId="{FF9EE104-3EF9-40E8-ADEB-BCA6F11540E9}" destId="{2BCCCCE9-B936-4DAE-A421-BD74EEAF20F4}" srcOrd="0" destOrd="0" parTransId="{D3DA973B-5C89-476B-B924-90DB2B63633E}" sibTransId="{58BA447C-A8AE-4F54-8AEC-36A67F887915}"/>
    <dgm:cxn modelId="{19F52E74-98D5-48E3-BEC3-408523A12953}" srcId="{233C7909-C6F4-43BB-ACD1-9B966593063F}" destId="{009244D9-D1B1-49A6-81E1-07452AEDFFED}" srcOrd="2" destOrd="0" parTransId="{09DBFFF0-ED21-4021-9ED0-3BD5A8D8B767}" sibTransId="{3709DDC3-76A6-49C0-A03E-2382DE199203}"/>
    <dgm:cxn modelId="{8A3109C5-196F-42C7-85BD-2E892C423090}" srcId="{009244D9-D1B1-49A6-81E1-07452AEDFFED}" destId="{6875AE95-C8FD-46A9-8A0A-8671F3933721}" srcOrd="0" destOrd="0" parTransId="{24927A53-5552-4799-A9AF-31714A2A60CF}" sibTransId="{D1986C52-F2D3-4B87-8FD7-5D245D85026F}"/>
    <dgm:cxn modelId="{BF9B41F5-F6F9-4518-BFF5-9DA941F7EC9C}" type="presOf" srcId="{3193FD5E-CD77-4AEB-97DA-165E1C94625B}" destId="{98E78B5F-AA3C-42A8-956A-98CB68B915E0}" srcOrd="0" destOrd="0" presId="urn:microsoft.com/office/officeart/2005/8/layout/chevron2"/>
    <dgm:cxn modelId="{610396C0-D2C8-47C3-8E94-A0B7F429A246}" type="presOf" srcId="{102C3373-D37D-47AF-933A-D325D1FB0D92}" destId="{A1F7A48D-F9F6-40E8-A280-CCF9E9E1A3AE}" srcOrd="0" destOrd="0" presId="urn:microsoft.com/office/officeart/2005/8/layout/chevron2"/>
    <dgm:cxn modelId="{A95AEF9C-F680-4E66-AEC2-A65339312F15}" type="presOf" srcId="{233C7909-C6F4-43BB-ACD1-9B966593063F}" destId="{59A2B821-49D5-474E-B994-8A4F13B4BFE9}" srcOrd="0" destOrd="0" presId="urn:microsoft.com/office/officeart/2005/8/layout/chevron2"/>
    <dgm:cxn modelId="{B4F6E6FF-C8D2-4C77-8199-34559C2E5127}" type="presOf" srcId="{6CA65FDA-A701-4396-A416-9A48A7B47F83}" destId="{73441B10-665B-4329-80DF-737000AC4F12}" srcOrd="0" destOrd="0" presId="urn:microsoft.com/office/officeart/2005/8/layout/chevron2"/>
    <dgm:cxn modelId="{1B23C5E8-B033-455D-9F8A-22D2C47903B0}" type="presOf" srcId="{6875AE95-C8FD-46A9-8A0A-8671F3933721}" destId="{FFB7EF9B-95A5-42EC-A280-7DBB4EBBE3E6}" srcOrd="0" destOrd="0" presId="urn:microsoft.com/office/officeart/2005/8/layout/chevron2"/>
    <dgm:cxn modelId="{880A01A1-07B1-4885-A8FB-B76B13031FD0}" type="presOf" srcId="{009244D9-D1B1-49A6-81E1-07452AEDFFED}" destId="{E67D3BB1-0846-4D30-B903-CEECDD5511FD}" srcOrd="0" destOrd="0" presId="urn:microsoft.com/office/officeart/2005/8/layout/chevron2"/>
    <dgm:cxn modelId="{BB28A526-4B5F-4A46-B124-4F48DFA6500A}" type="presOf" srcId="{6CEB16C1-17B7-4E40-AC3A-66D2E449D671}" destId="{71DCCC2F-3D69-4D9A-A28F-2FC5D4B9E097}" srcOrd="0" destOrd="0" presId="urn:microsoft.com/office/officeart/2005/8/layout/chevron2"/>
    <dgm:cxn modelId="{252E8D97-02B4-4873-B89C-8BC4238A8518}" srcId="{233C7909-C6F4-43BB-ACD1-9B966593063F}" destId="{FF9EE104-3EF9-40E8-ADEB-BCA6F11540E9}" srcOrd="3" destOrd="0" parTransId="{E65CC28F-94F2-4F84-A27C-2278DCA4298A}" sibTransId="{38CACA58-0228-485B-885D-5A46A8EF5CCB}"/>
    <dgm:cxn modelId="{0C08E170-A30F-4496-9DAF-FD2C54E3D8F9}" srcId="{233C7909-C6F4-43BB-ACD1-9B966593063F}" destId="{102C3373-D37D-47AF-933A-D325D1FB0D92}" srcOrd="1" destOrd="0" parTransId="{4DC50A97-485F-4C29-ADDB-C80A7CAFDAC1}" sibTransId="{1B5F9C25-34B7-41A3-91D3-B8A2C52386B3}"/>
    <dgm:cxn modelId="{F6276274-B6E5-40F2-B640-B9E83E454BCE}" srcId="{102C3373-D37D-47AF-933A-D325D1FB0D92}" destId="{6CEB16C1-17B7-4E40-AC3A-66D2E449D671}" srcOrd="0" destOrd="0" parTransId="{50699C57-990B-47BC-BF70-62851498FFCD}" sibTransId="{2BC0EE30-6241-426A-907E-83E3D0F339ED}"/>
    <dgm:cxn modelId="{4BF83789-C4E4-48BF-9764-C27C71EB45EF}" srcId="{6CA65FDA-A701-4396-A416-9A48A7B47F83}" destId="{3193FD5E-CD77-4AEB-97DA-165E1C94625B}" srcOrd="0" destOrd="0" parTransId="{5D779933-9745-4196-B96C-993B25B7CD65}" sibTransId="{6EB4F9FA-78EB-455F-AC8F-9BF72587B904}"/>
    <dgm:cxn modelId="{E06E7C79-4172-4865-B062-37A12BCBF787}" type="presParOf" srcId="{59A2B821-49D5-474E-B994-8A4F13B4BFE9}" destId="{C57069A0-18DC-4152-90EF-EA440B212D2E}" srcOrd="0" destOrd="0" presId="urn:microsoft.com/office/officeart/2005/8/layout/chevron2"/>
    <dgm:cxn modelId="{B33F91EB-467E-4DDE-A2A4-3B0D0C97AA07}" type="presParOf" srcId="{C57069A0-18DC-4152-90EF-EA440B212D2E}" destId="{73441B10-665B-4329-80DF-737000AC4F12}" srcOrd="0" destOrd="0" presId="urn:microsoft.com/office/officeart/2005/8/layout/chevron2"/>
    <dgm:cxn modelId="{7497ACAB-8522-4162-898C-1E7F8A24DE10}" type="presParOf" srcId="{C57069A0-18DC-4152-90EF-EA440B212D2E}" destId="{98E78B5F-AA3C-42A8-956A-98CB68B915E0}" srcOrd="1" destOrd="0" presId="urn:microsoft.com/office/officeart/2005/8/layout/chevron2"/>
    <dgm:cxn modelId="{67BAD578-09C7-4C57-86F9-314D818B1749}" type="presParOf" srcId="{59A2B821-49D5-474E-B994-8A4F13B4BFE9}" destId="{54A994F0-0130-4066-AA1B-1DA4EBE548FA}" srcOrd="1" destOrd="0" presId="urn:microsoft.com/office/officeart/2005/8/layout/chevron2"/>
    <dgm:cxn modelId="{FCCF3678-B3B6-4DAE-A3B9-6BE4E47037DC}" type="presParOf" srcId="{59A2B821-49D5-474E-B994-8A4F13B4BFE9}" destId="{C492A339-7C78-47F6-A640-47B1839F7594}" srcOrd="2" destOrd="0" presId="urn:microsoft.com/office/officeart/2005/8/layout/chevron2"/>
    <dgm:cxn modelId="{5AE9CDC5-9B87-4155-BC68-44BF0DD7CD48}" type="presParOf" srcId="{C492A339-7C78-47F6-A640-47B1839F7594}" destId="{A1F7A48D-F9F6-40E8-A280-CCF9E9E1A3AE}" srcOrd="0" destOrd="0" presId="urn:microsoft.com/office/officeart/2005/8/layout/chevron2"/>
    <dgm:cxn modelId="{CCEEFB7A-30F6-4C39-AAC0-DAE5FDEB3325}" type="presParOf" srcId="{C492A339-7C78-47F6-A640-47B1839F7594}" destId="{71DCCC2F-3D69-4D9A-A28F-2FC5D4B9E097}" srcOrd="1" destOrd="0" presId="urn:microsoft.com/office/officeart/2005/8/layout/chevron2"/>
    <dgm:cxn modelId="{4FCAFEA1-0894-4AA9-A4BD-0E9A4262035B}" type="presParOf" srcId="{59A2B821-49D5-474E-B994-8A4F13B4BFE9}" destId="{284F0D0F-8D19-4113-8736-AA516D82A959}" srcOrd="3" destOrd="0" presId="urn:microsoft.com/office/officeart/2005/8/layout/chevron2"/>
    <dgm:cxn modelId="{C57857EC-ABE4-4E0D-8B05-5E2969A99F57}" type="presParOf" srcId="{59A2B821-49D5-474E-B994-8A4F13B4BFE9}" destId="{B4EFDD15-6AB2-4D76-AA77-F54B6E6862FA}" srcOrd="4" destOrd="0" presId="urn:microsoft.com/office/officeart/2005/8/layout/chevron2"/>
    <dgm:cxn modelId="{80F7A05D-DD29-4948-97F1-CD38DCE02B83}" type="presParOf" srcId="{B4EFDD15-6AB2-4D76-AA77-F54B6E6862FA}" destId="{E67D3BB1-0846-4D30-B903-CEECDD5511FD}" srcOrd="0" destOrd="0" presId="urn:microsoft.com/office/officeart/2005/8/layout/chevron2"/>
    <dgm:cxn modelId="{449CFEA2-19B0-44E5-AD86-C6F2265555B3}" type="presParOf" srcId="{B4EFDD15-6AB2-4D76-AA77-F54B6E6862FA}" destId="{FFB7EF9B-95A5-42EC-A280-7DBB4EBBE3E6}" srcOrd="1" destOrd="0" presId="urn:microsoft.com/office/officeart/2005/8/layout/chevron2"/>
    <dgm:cxn modelId="{04F45E3F-A1C5-4191-898D-6A237C17B253}" type="presParOf" srcId="{59A2B821-49D5-474E-B994-8A4F13B4BFE9}" destId="{6B1CEF39-573C-4122-8101-5E6C0E724151}" srcOrd="5" destOrd="0" presId="urn:microsoft.com/office/officeart/2005/8/layout/chevron2"/>
    <dgm:cxn modelId="{007E7A2A-C854-4513-8D56-EBD0F0A6087E}" type="presParOf" srcId="{59A2B821-49D5-474E-B994-8A4F13B4BFE9}" destId="{2414E825-AD51-445C-BE72-295492AEC0EB}" srcOrd="6" destOrd="0" presId="urn:microsoft.com/office/officeart/2005/8/layout/chevron2"/>
    <dgm:cxn modelId="{5320AE97-895F-4FAF-B8D4-741E09B53998}" type="presParOf" srcId="{2414E825-AD51-445C-BE72-295492AEC0EB}" destId="{E1BBE7F3-8532-48B1-91C3-2AC6DEF652B3}" srcOrd="0" destOrd="0" presId="urn:microsoft.com/office/officeart/2005/8/layout/chevron2"/>
    <dgm:cxn modelId="{DF3F8CCD-E02F-4D9F-8AA1-6C74D1ED3638}" type="presParOf" srcId="{2414E825-AD51-445C-BE72-295492AEC0EB}" destId="{F80B2499-BBC4-4D55-87FC-950B16C4DCA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441B10-665B-4329-80DF-737000AC4F12}">
      <dsp:nvSpPr>
        <dsp:cNvPr id="0" name=""/>
        <dsp:cNvSpPr/>
      </dsp:nvSpPr>
      <dsp:spPr>
        <a:xfrm rot="5400000">
          <a:off x="-201533" y="201994"/>
          <a:ext cx="1343559" cy="9404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600" b="1" kern="1200" dirty="0" smtClean="0"/>
            <a:t>1</a:t>
          </a:r>
          <a:endParaRPr kumimoji="1" lang="ja-JP" altLang="en-US" sz="2600" b="1" kern="1200" dirty="0"/>
        </a:p>
      </dsp:txBody>
      <dsp:txXfrm rot="5400000">
        <a:off x="-201533" y="201994"/>
        <a:ext cx="1343559" cy="940491"/>
      </dsp:txXfrm>
    </dsp:sp>
    <dsp:sp modelId="{98E78B5F-AA3C-42A8-956A-98CB68B915E0}">
      <dsp:nvSpPr>
        <dsp:cNvPr id="0" name=""/>
        <dsp:cNvSpPr/>
      </dsp:nvSpPr>
      <dsp:spPr>
        <a:xfrm rot="5400000">
          <a:off x="3874068" y="-2933577"/>
          <a:ext cx="873313" cy="67404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US" altLang="ja-JP" sz="2600" b="1" kern="1200" dirty="0" smtClean="0">
              <a:solidFill>
                <a:schemeClr val="bg1"/>
              </a:solidFill>
            </a:rPr>
            <a:t> </a:t>
          </a:r>
          <a:r>
            <a:rPr kumimoji="1" lang="en-US" altLang="ja-JP" sz="2600" b="1" kern="1200" dirty="0" smtClean="0"/>
            <a:t>CPU</a:t>
          </a:r>
          <a:r>
            <a:rPr kumimoji="1" lang="ja-JP" altLang="en-US" sz="2600" b="1" kern="1200" dirty="0" smtClean="0"/>
            <a:t>負荷率を測定するアプリケーション作成</a:t>
          </a:r>
          <a:r>
            <a:rPr kumimoji="1" lang="ja-JP" altLang="en-US" sz="2600" b="1" kern="1200" dirty="0" smtClean="0">
              <a:solidFill>
                <a:schemeClr val="bg1"/>
              </a:solidFill>
            </a:rPr>
            <a:t> </a:t>
          </a:r>
          <a:endParaRPr kumimoji="1" lang="ja-JP" altLang="en-US" sz="2600" b="1" kern="1200" dirty="0"/>
        </a:p>
      </dsp:txBody>
      <dsp:txXfrm rot="5400000">
        <a:off x="3874068" y="-2933577"/>
        <a:ext cx="873313" cy="6740468"/>
      </dsp:txXfrm>
    </dsp:sp>
    <dsp:sp modelId="{A1F7A48D-F9F6-40E8-A280-CCF9E9E1A3AE}">
      <dsp:nvSpPr>
        <dsp:cNvPr id="0" name=""/>
        <dsp:cNvSpPr/>
      </dsp:nvSpPr>
      <dsp:spPr>
        <a:xfrm rot="5400000">
          <a:off x="-201533" y="1403189"/>
          <a:ext cx="1343559" cy="9404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600" b="1" kern="1200" dirty="0" smtClean="0"/>
            <a:t>2</a:t>
          </a:r>
          <a:endParaRPr kumimoji="1" lang="ja-JP" altLang="en-US" sz="2600" b="1" kern="1200" dirty="0"/>
        </a:p>
      </dsp:txBody>
      <dsp:txXfrm rot="5400000">
        <a:off x="-201533" y="1403189"/>
        <a:ext cx="1343559" cy="940491"/>
      </dsp:txXfrm>
    </dsp:sp>
    <dsp:sp modelId="{71DCCC2F-3D69-4D9A-A28F-2FC5D4B9E097}">
      <dsp:nvSpPr>
        <dsp:cNvPr id="0" name=""/>
        <dsp:cNvSpPr/>
      </dsp:nvSpPr>
      <dsp:spPr>
        <a:xfrm rot="5400000">
          <a:off x="3874068" y="-1731921"/>
          <a:ext cx="873313" cy="67404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2600" b="1" kern="1200" dirty="0" smtClean="0">
              <a:solidFill>
                <a:schemeClr val="bg1"/>
              </a:solidFill>
            </a:rPr>
            <a:t> </a:t>
          </a:r>
          <a:r>
            <a:rPr lang="ja-JP" altLang="ja-JP" sz="2600" b="1" kern="1200" dirty="0" smtClean="0">
              <a:solidFill>
                <a:schemeClr val="tx1"/>
              </a:solidFill>
            </a:rPr>
            <a:t>特定の</a:t>
          </a:r>
          <a:r>
            <a:rPr lang="en-US" altLang="ja-JP" sz="2600" b="1" kern="1200" dirty="0" smtClean="0">
              <a:solidFill>
                <a:schemeClr val="tx1"/>
              </a:solidFill>
            </a:rPr>
            <a:t>CPU</a:t>
          </a:r>
          <a:r>
            <a:rPr lang="ja-JP" altLang="ja-JP" sz="2600" b="1" kern="1200" dirty="0" smtClean="0">
              <a:solidFill>
                <a:schemeClr val="tx1"/>
              </a:solidFill>
            </a:rPr>
            <a:t>負荷率のときの消費電力を</a:t>
          </a:r>
          <a:r>
            <a:rPr lang="ja-JP" altLang="en-US" sz="2600" b="1" kern="1200" dirty="0" smtClean="0">
              <a:solidFill>
                <a:schemeClr val="tx1"/>
              </a:solidFill>
            </a:rPr>
            <a:t>測定</a:t>
          </a:r>
          <a:endParaRPr kumimoji="1" lang="ja-JP" altLang="en-US" sz="2600" b="1" kern="1200" dirty="0"/>
        </a:p>
      </dsp:txBody>
      <dsp:txXfrm rot="5400000">
        <a:off x="3874068" y="-1731921"/>
        <a:ext cx="873313" cy="6740468"/>
      </dsp:txXfrm>
    </dsp:sp>
    <dsp:sp modelId="{E67D3BB1-0846-4D30-B903-CEECDD5511FD}">
      <dsp:nvSpPr>
        <dsp:cNvPr id="0" name=""/>
        <dsp:cNvSpPr/>
      </dsp:nvSpPr>
      <dsp:spPr>
        <a:xfrm rot="5400000">
          <a:off x="-201533" y="2601200"/>
          <a:ext cx="1343559" cy="9404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600" b="1" kern="1200" dirty="0" smtClean="0"/>
            <a:t>3</a:t>
          </a:r>
          <a:endParaRPr kumimoji="1" lang="ja-JP" altLang="en-US" sz="2600" b="1" kern="1200" dirty="0"/>
        </a:p>
      </dsp:txBody>
      <dsp:txXfrm rot="5400000">
        <a:off x="-201533" y="2601200"/>
        <a:ext cx="1343559" cy="940491"/>
      </dsp:txXfrm>
    </dsp:sp>
    <dsp:sp modelId="{FFB7EF9B-95A5-42EC-A280-7DBB4EBBE3E6}">
      <dsp:nvSpPr>
        <dsp:cNvPr id="0" name=""/>
        <dsp:cNvSpPr/>
      </dsp:nvSpPr>
      <dsp:spPr>
        <a:xfrm rot="5400000">
          <a:off x="3874068" y="-533910"/>
          <a:ext cx="873313" cy="67404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2600" b="1" kern="1200" dirty="0" smtClean="0">
              <a:solidFill>
                <a:schemeClr val="bg1"/>
              </a:solidFill>
            </a:rPr>
            <a:t> </a:t>
          </a:r>
          <a:r>
            <a:rPr kumimoji="1" lang="ja-JP" altLang="en-US" sz="2600" b="1" kern="1200" dirty="0" smtClean="0"/>
            <a:t>モデルを作成</a:t>
          </a:r>
          <a:endParaRPr kumimoji="1" lang="ja-JP" altLang="en-US" sz="2600" b="1" kern="1200" dirty="0"/>
        </a:p>
      </dsp:txBody>
      <dsp:txXfrm rot="5400000">
        <a:off x="3874068" y="-533910"/>
        <a:ext cx="873313" cy="6740468"/>
      </dsp:txXfrm>
    </dsp:sp>
    <dsp:sp modelId="{E1BBE7F3-8532-48B1-91C3-2AC6DEF652B3}">
      <dsp:nvSpPr>
        <dsp:cNvPr id="0" name=""/>
        <dsp:cNvSpPr/>
      </dsp:nvSpPr>
      <dsp:spPr>
        <a:xfrm rot="5400000">
          <a:off x="-201533" y="3799212"/>
          <a:ext cx="1343559" cy="94049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600" b="1" kern="1200" baseline="0" dirty="0" smtClean="0"/>
            <a:t>＋</a:t>
          </a:r>
          <a:r>
            <a:rPr kumimoji="1" lang="en-US" altLang="ja-JP" sz="3600" b="1" kern="1200" baseline="0" dirty="0" smtClean="0"/>
            <a:t>α</a:t>
          </a:r>
          <a:endParaRPr kumimoji="1" lang="ja-JP" altLang="en-US" sz="3600" b="1" kern="1200" baseline="0" dirty="0"/>
        </a:p>
      </dsp:txBody>
      <dsp:txXfrm rot="5400000">
        <a:off x="-201533" y="3799212"/>
        <a:ext cx="1343559" cy="940491"/>
      </dsp:txXfrm>
    </dsp:sp>
    <dsp:sp modelId="{F80B2499-BBC4-4D55-87FC-950B16C4DCA0}">
      <dsp:nvSpPr>
        <dsp:cNvPr id="0" name=""/>
        <dsp:cNvSpPr/>
      </dsp:nvSpPr>
      <dsp:spPr>
        <a:xfrm rot="5400000">
          <a:off x="3873839" y="664330"/>
          <a:ext cx="873772" cy="67404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2600" b="1" kern="1200" dirty="0" smtClean="0">
              <a:solidFill>
                <a:schemeClr val="bg1"/>
              </a:solidFill>
            </a:rPr>
            <a:t> </a:t>
          </a:r>
          <a:r>
            <a:rPr kumimoji="1" lang="ja-JP" altLang="en-US" sz="2600" b="1" kern="1200" dirty="0" smtClean="0">
              <a:solidFill>
                <a:schemeClr val="tx1"/>
              </a:solidFill>
            </a:rPr>
            <a:t>応需戦略と理想化したモデルの生成</a:t>
          </a:r>
          <a:r>
            <a:rPr kumimoji="1" lang="ja-JP" altLang="en-US" sz="2600" b="1" kern="1200" dirty="0" smtClean="0">
              <a:solidFill>
                <a:schemeClr val="bg1"/>
              </a:solidFill>
            </a:rPr>
            <a:t> </a:t>
          </a:r>
          <a:endParaRPr kumimoji="1" lang="ja-JP" altLang="en-US" sz="2600" b="1" kern="1200" dirty="0"/>
        </a:p>
      </dsp:txBody>
      <dsp:txXfrm rot="5400000">
        <a:off x="3873839" y="664330"/>
        <a:ext cx="873772" cy="67404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E2471-F35F-4716-98B6-CEA3264CCA1E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9312-E413-4202-BF8F-216B39949F1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CF1C6C-CECC-45EE-AB6C-086998190687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DB949-1D2E-475E-995E-7F63A4FCB7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DB949-1D2E-475E-995E-7F63A4FCB743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DB949-1D2E-475E-995E-7F63A4FCB743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DB949-1D2E-475E-995E-7F63A4FCB743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DB949-1D2E-475E-995E-7F63A4FCB743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DB949-1D2E-475E-995E-7F63A4FCB743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DB949-1D2E-475E-995E-7F63A4FCB743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DB949-1D2E-475E-995E-7F63A4FCB743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A9730-0EAC-494D-80A9-3ED71FC88713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3EEE-DBD8-4837-AD59-EDA34513F762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ACA0A-2D7A-491F-9FA0-2996F9234D07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7431-FB90-48E3-B342-4CC77E4B4C3E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F57E1-2275-4DA0-B7A8-7B2D07F202ED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4EA90-506F-4495-8271-0869817D4867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E4B18-DDFA-4A61-AE11-6B8AB4A784F7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E4AA7-57C7-47A7-8646-8636D582AB98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B4C8-231C-4149-9B83-4F042EFF55C3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B26E-8F14-45A1-9490-2E7DB5ADB129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241BF-4693-4736-84BD-3A060BA2DC5B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06D7B-A5FC-4027-88B6-85B49FA51FEE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00893" y="228600"/>
            <a:ext cx="7772400" cy="2804459"/>
          </a:xfrm>
        </p:spPr>
        <p:txBody>
          <a:bodyPr>
            <a:normAutofit/>
          </a:bodyPr>
          <a:lstStyle/>
          <a:p>
            <a:r>
              <a:rPr lang="ja-JP" altLang="en-US" sz="3600" b="1" dirty="0" smtClean="0"/>
              <a:t>スマートフォンにおける消費エネルギー</a:t>
            </a:r>
            <a:r>
              <a:rPr lang="en-US" altLang="ja-JP" sz="3600" b="1" dirty="0" smtClean="0"/>
              <a:t/>
            </a:r>
            <a:br>
              <a:rPr lang="en-US" altLang="ja-JP" sz="3600" b="1" dirty="0" smtClean="0"/>
            </a:br>
            <a:r>
              <a:rPr lang="ja-JP" altLang="en-US" sz="3600" b="1" dirty="0" smtClean="0"/>
              <a:t>可視化のための予測モデル</a:t>
            </a:r>
            <a:endParaRPr kumimoji="1" lang="ja-JP" altLang="en-US" sz="3600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83774" y="3947459"/>
            <a:ext cx="7576457" cy="1591192"/>
          </a:xfrm>
        </p:spPr>
        <p:txBody>
          <a:bodyPr>
            <a:normAutofit/>
          </a:bodyPr>
          <a:lstStyle/>
          <a:p>
            <a:r>
              <a:rPr kumimoji="1" lang="ja-JP" altLang="en-US" sz="2400" b="1" dirty="0" smtClean="0">
                <a:solidFill>
                  <a:schemeClr val="tx1"/>
                </a:solidFill>
              </a:rPr>
              <a:t>情報理工学部ソフトウェア工学科</a:t>
            </a:r>
            <a:endParaRPr kumimoji="1" lang="en-US" altLang="ja-JP" sz="2400" b="1" dirty="0" smtClean="0">
              <a:solidFill>
                <a:schemeClr val="tx1"/>
              </a:solidFill>
            </a:endParaRPr>
          </a:p>
          <a:p>
            <a:r>
              <a:rPr kumimoji="1" lang="en-US" altLang="ja-JP" sz="2400" b="1" dirty="0" smtClean="0">
                <a:solidFill>
                  <a:schemeClr val="tx1"/>
                </a:solidFill>
              </a:rPr>
              <a:t>2010SE162</a:t>
            </a:r>
            <a:r>
              <a:rPr kumimoji="1" lang="ja-JP" altLang="en-US" sz="2400" b="1" dirty="0" smtClean="0">
                <a:solidFill>
                  <a:schemeClr val="tx1"/>
                </a:solidFill>
              </a:rPr>
              <a:t>　小川詩織　</a:t>
            </a:r>
            <a:r>
              <a:rPr lang="en-US" altLang="ja-JP" sz="2400" b="1" dirty="0" smtClean="0">
                <a:solidFill>
                  <a:schemeClr val="tx1"/>
                </a:solidFill>
              </a:rPr>
              <a:t>2010SE175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　大沢沙希</a:t>
            </a:r>
            <a:endParaRPr lang="en-US" altLang="ja-JP" sz="2400" b="1" dirty="0" smtClean="0">
              <a:solidFill>
                <a:schemeClr val="tx1"/>
              </a:solidFill>
            </a:endParaRPr>
          </a:p>
          <a:p>
            <a:r>
              <a:rPr kumimoji="1" lang="ja-JP" altLang="en-US" sz="2400" b="1" dirty="0" smtClean="0">
                <a:solidFill>
                  <a:schemeClr val="tx1"/>
                </a:solidFill>
              </a:rPr>
              <a:t>指導教員：横山哲郎</a:t>
            </a:r>
            <a:endParaRPr kumimoji="1" lang="ja-JP" alt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457200" y="3033059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kumimoji="1"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3600" dirty="0">
              <a:solidFill>
                <a:schemeClr val="tx1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z="1600" smtClean="0"/>
              <a:pPr/>
              <a:t>1</a:t>
            </a:fld>
            <a:endParaRPr kumimoji="1" lang="ja-JP" altLang="en-US" sz="1600" dirty="0"/>
          </a:p>
        </p:txBody>
      </p:sp>
    </p:spTree>
    <p:extLst>
      <p:ext uri="{BB962C8B-B14F-4D97-AF65-F5344CB8AC3E}">
        <p14:creationId xmlns="" xmlns:p14="http://schemas.microsoft.com/office/powerpoint/2010/main" val="15428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57200" y="545910"/>
            <a:ext cx="8229600" cy="819339"/>
          </a:xfrm>
        </p:spPr>
        <p:txBody>
          <a:bodyPr>
            <a:noAutofit/>
          </a:bodyPr>
          <a:lstStyle/>
          <a:p>
            <a:r>
              <a:rPr lang="ja-JP" altLang="en-US" sz="3200" dirty="0" smtClean="0"/>
              <a:t>結果（周波数ごとのエネルギー効率の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ja-JP" altLang="en-US" sz="3200" dirty="0" smtClean="0"/>
              <a:t>逆数のグラフ）</a:t>
            </a:r>
            <a:br>
              <a:rPr lang="ja-JP" altLang="en-US" sz="3200" dirty="0" smtClean="0"/>
            </a:br>
            <a:endParaRPr kumimoji="1" lang="ja-JP" altLang="en-US" sz="3200" dirty="0"/>
          </a:p>
        </p:txBody>
      </p:sp>
      <p:cxnSp>
        <p:nvCxnSpPr>
          <p:cNvPr id="11" name="直線コネクタ 10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グラフ 7"/>
          <p:cNvGraphicFramePr>
            <a:graphicFrameLocks/>
          </p:cNvGraphicFramePr>
          <p:nvPr/>
        </p:nvGraphicFramePr>
        <p:xfrm>
          <a:off x="872698" y="1600202"/>
          <a:ext cx="7644262" cy="4254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0" name="直線矢印コネクタ 9"/>
          <p:cNvCxnSpPr/>
          <p:nvPr/>
        </p:nvCxnSpPr>
        <p:spPr>
          <a:xfrm>
            <a:off x="601258" y="2328119"/>
            <a:ext cx="0" cy="25168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348773" y="1863243"/>
            <a:ext cx="415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悪</a:t>
            </a:r>
            <a:endParaRPr kumimoji="1" lang="ja-JP" altLang="en-US" sz="2400" b="1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59010" y="4913195"/>
            <a:ext cx="4026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良</a:t>
            </a:r>
            <a:endParaRPr kumimoji="1" lang="ja-JP" altLang="en-US" sz="2400" b="1" dirty="0"/>
          </a:p>
        </p:txBody>
      </p:sp>
      <p:cxnSp>
        <p:nvCxnSpPr>
          <p:cNvPr id="15" name="直線矢印コネクタ 14"/>
          <p:cNvCxnSpPr/>
          <p:nvPr/>
        </p:nvCxnSpPr>
        <p:spPr>
          <a:xfrm>
            <a:off x="3399120" y="5854892"/>
            <a:ext cx="4134451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2759129" y="5639412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dirty="0" smtClean="0"/>
              <a:t>小</a:t>
            </a:r>
            <a:endParaRPr kumimoji="1" lang="ja-JP" altLang="en-US" sz="2400" b="1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652549" y="5639412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dirty="0" smtClean="0"/>
              <a:t>大</a:t>
            </a:r>
            <a:endParaRPr kumimoji="1" lang="ja-JP" altLang="en-US" sz="2400" b="1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61617" y="6125517"/>
            <a:ext cx="7433445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400" b="1" dirty="0" smtClean="0"/>
              <a:t>CPU</a:t>
            </a:r>
            <a:r>
              <a:rPr kumimoji="1" lang="ja-JP" altLang="en-US" sz="2400" b="1" dirty="0" smtClean="0"/>
              <a:t>負荷量ごとにクロック周波数を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変化させることが</a:t>
            </a:r>
            <a:r>
              <a:rPr kumimoji="1" lang="ja-JP" altLang="en-US" sz="2400" b="1" dirty="0" smtClean="0">
                <a:solidFill>
                  <a:schemeClr val="tx1"/>
                </a:solidFill>
              </a:rPr>
              <a:t>適切</a:t>
            </a:r>
            <a:endParaRPr kumimoji="1" lang="en-US" altLang="ja-JP" sz="2400" b="1" dirty="0" smtClean="0">
              <a:solidFill>
                <a:schemeClr val="tx1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z="1600" smtClean="0"/>
              <a:pPr/>
              <a:t>10</a:t>
            </a:fld>
            <a:endParaRPr kumimoji="1" lang="ja-JP" altLang="en-US" sz="1600" dirty="0"/>
          </a:p>
        </p:txBody>
      </p:sp>
      <p:sp>
        <p:nvSpPr>
          <p:cNvPr id="22" name="フリーフォーム 21"/>
          <p:cNvSpPr/>
          <p:nvPr/>
        </p:nvSpPr>
        <p:spPr>
          <a:xfrm>
            <a:off x="2934269" y="3691719"/>
            <a:ext cx="1050877" cy="184245"/>
          </a:xfrm>
          <a:custGeom>
            <a:avLst/>
            <a:gdLst>
              <a:gd name="connsiteX0" fmla="*/ 0 w 1050877"/>
              <a:gd name="connsiteY0" fmla="*/ 88711 h 184245"/>
              <a:gd name="connsiteX1" fmla="*/ 382137 w 1050877"/>
              <a:gd name="connsiteY1" fmla="*/ 6824 h 184245"/>
              <a:gd name="connsiteX2" fmla="*/ 709683 w 1050877"/>
              <a:gd name="connsiteY2" fmla="*/ 47768 h 184245"/>
              <a:gd name="connsiteX3" fmla="*/ 1050877 w 1050877"/>
              <a:gd name="connsiteY3" fmla="*/ 184245 h 184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0877" h="184245">
                <a:moveTo>
                  <a:pt x="0" y="88711"/>
                </a:moveTo>
                <a:cubicBezTo>
                  <a:pt x="131928" y="51179"/>
                  <a:pt x="263857" y="13648"/>
                  <a:pt x="382137" y="6824"/>
                </a:cubicBezTo>
                <a:cubicBezTo>
                  <a:pt x="500417" y="0"/>
                  <a:pt x="598226" y="18198"/>
                  <a:pt x="709683" y="47768"/>
                </a:cubicBezTo>
                <a:cubicBezTo>
                  <a:pt x="821140" y="77338"/>
                  <a:pt x="936008" y="130791"/>
                  <a:pt x="1050877" y="184245"/>
                </a:cubicBezTo>
              </a:path>
            </a:pathLst>
          </a:cu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/>
          <p:cNvSpPr/>
          <p:nvPr/>
        </p:nvSpPr>
        <p:spPr>
          <a:xfrm>
            <a:off x="3998794" y="3411940"/>
            <a:ext cx="1364776" cy="161499"/>
          </a:xfrm>
          <a:custGeom>
            <a:avLst/>
            <a:gdLst>
              <a:gd name="connsiteX0" fmla="*/ 0 w 1364776"/>
              <a:gd name="connsiteY0" fmla="*/ 68239 h 161499"/>
              <a:gd name="connsiteX1" fmla="*/ 709684 w 1364776"/>
              <a:gd name="connsiteY1" fmla="*/ 150126 h 161499"/>
              <a:gd name="connsiteX2" fmla="*/ 1364776 w 1364776"/>
              <a:gd name="connsiteY2" fmla="*/ 0 h 161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64776" h="161499">
                <a:moveTo>
                  <a:pt x="0" y="68239"/>
                </a:moveTo>
                <a:cubicBezTo>
                  <a:pt x="241110" y="114869"/>
                  <a:pt x="482221" y="161499"/>
                  <a:pt x="709684" y="150126"/>
                </a:cubicBezTo>
                <a:cubicBezTo>
                  <a:pt x="937147" y="138753"/>
                  <a:pt x="1150961" y="69376"/>
                  <a:pt x="1364776" y="0"/>
                </a:cubicBezTo>
              </a:path>
            </a:pathLst>
          </a:cu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/>
          <p:nvPr/>
        </p:nvCxnSpPr>
        <p:spPr>
          <a:xfrm flipV="1">
            <a:off x="5363570" y="3094307"/>
            <a:ext cx="791570" cy="263042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 flipV="1">
            <a:off x="6157415" y="2497540"/>
            <a:ext cx="1212376" cy="596767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>
            <a:off x="2631739" y="4995079"/>
            <a:ext cx="1367055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/>
          <p:nvPr/>
        </p:nvCxnSpPr>
        <p:spPr>
          <a:xfrm>
            <a:off x="3985146" y="4995079"/>
            <a:ext cx="139207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>
            <a:off x="5338553" y="4995079"/>
            <a:ext cx="85980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/>
          <p:nvPr/>
        </p:nvCxnSpPr>
        <p:spPr>
          <a:xfrm>
            <a:off x="6157415" y="4995079"/>
            <a:ext cx="20376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6602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092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dirty="0" smtClean="0"/>
              <a:t>　エネルギー効率の包絡線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理想化したモデルの状態遷移図と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理想的な応需戦略の状態遷移図を作成</a:t>
            </a:r>
            <a:endParaRPr lang="en-US" altLang="ja-JP" dirty="0" smtClean="0"/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en-US" altLang="ja-JP" sz="2800" dirty="0" smtClean="0"/>
              <a:t>		CPU</a:t>
            </a:r>
            <a:r>
              <a:rPr lang="ja-JP" altLang="en-US" sz="2800" dirty="0" smtClean="0"/>
              <a:t>負荷量</a:t>
            </a:r>
            <a:r>
              <a:rPr lang="en-US" altLang="ja-JP" sz="2800" dirty="0" smtClean="0"/>
              <a:t>(MIPS)		CPU</a:t>
            </a:r>
            <a:r>
              <a:rPr lang="ja-JP" altLang="en-US" sz="2800" dirty="0" smtClean="0"/>
              <a:t>負荷率</a:t>
            </a:r>
            <a:r>
              <a:rPr lang="en-US" altLang="ja-JP" sz="2800" dirty="0" smtClean="0"/>
              <a:t>(%)</a:t>
            </a:r>
          </a:p>
        </p:txBody>
      </p:sp>
      <p:cxnSp>
        <p:nvCxnSpPr>
          <p:cNvPr id="11" name="直線コネクタ 10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z="1600" smtClean="0"/>
              <a:pPr/>
              <a:t>11</a:t>
            </a:fld>
            <a:endParaRPr kumimoji="1" lang="ja-JP" altLang="en-US" sz="1600" dirty="0"/>
          </a:p>
        </p:txBody>
      </p:sp>
      <p:sp>
        <p:nvSpPr>
          <p:cNvPr id="8" name="下矢印 7"/>
          <p:cNvSpPr/>
          <p:nvPr/>
        </p:nvSpPr>
        <p:spPr>
          <a:xfrm>
            <a:off x="3521121" y="2763670"/>
            <a:ext cx="1473959" cy="3957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タイトル 5"/>
          <p:cNvSpPr txBox="1">
            <a:spLocks/>
          </p:cNvSpPr>
          <p:nvPr/>
        </p:nvSpPr>
        <p:spPr>
          <a:xfrm>
            <a:off x="457200" y="545910"/>
            <a:ext cx="8229600" cy="8193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結果（周波数ごとのエネルギー効率の</a:t>
            </a:r>
            <a:r>
              <a:rPr kumimoji="1" lang="en-US" altLang="ja-JP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1" lang="en-US" altLang="ja-JP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1" lang="ja-JP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逆数のグラフ）</a:t>
            </a:r>
            <a:br>
              <a:rPr kumimoji="1" lang="ja-JP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339988" y="4776713"/>
            <a:ext cx="436729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6602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57200" y="545910"/>
            <a:ext cx="8229600" cy="819339"/>
          </a:xfrm>
        </p:spPr>
        <p:txBody>
          <a:bodyPr>
            <a:noAutofit/>
          </a:bodyPr>
          <a:lstStyle/>
          <a:p>
            <a:r>
              <a:rPr lang="ja-JP" altLang="en-US" sz="3200" dirty="0" smtClean="0"/>
              <a:t>結果（周波数ごとのエネルギー効率の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ja-JP" altLang="en-US" sz="3200" dirty="0" smtClean="0"/>
              <a:t>逆数のグラフ）</a:t>
            </a:r>
            <a:br>
              <a:rPr lang="ja-JP" altLang="en-US" sz="3200" dirty="0" smtClean="0"/>
            </a:br>
            <a:endParaRPr kumimoji="1" lang="ja-JP" altLang="en-US" sz="3200" dirty="0"/>
          </a:p>
        </p:txBody>
      </p:sp>
      <p:cxnSp>
        <p:nvCxnSpPr>
          <p:cNvPr id="11" name="直線コネクタ 10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グラフ 7"/>
          <p:cNvGraphicFramePr>
            <a:graphicFrameLocks/>
          </p:cNvGraphicFramePr>
          <p:nvPr/>
        </p:nvGraphicFramePr>
        <p:xfrm>
          <a:off x="1241946" y="1600202"/>
          <a:ext cx="7275014" cy="3981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z="1600" smtClean="0"/>
              <a:pPr/>
              <a:t>12</a:t>
            </a:fld>
            <a:endParaRPr kumimoji="1" lang="ja-JP" altLang="en-US" sz="1600" dirty="0"/>
          </a:p>
        </p:txBody>
      </p:sp>
      <p:cxnSp>
        <p:nvCxnSpPr>
          <p:cNvPr id="45" name="直線矢印コネクタ 44"/>
          <p:cNvCxnSpPr/>
          <p:nvPr/>
        </p:nvCxnSpPr>
        <p:spPr>
          <a:xfrm flipV="1">
            <a:off x="3671860" y="3207224"/>
            <a:ext cx="0" cy="751470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円/楕円 50"/>
          <p:cNvSpPr/>
          <p:nvPr/>
        </p:nvSpPr>
        <p:spPr>
          <a:xfrm>
            <a:off x="3589972" y="3896529"/>
            <a:ext cx="184435" cy="151625"/>
          </a:xfrm>
          <a:prstGeom prst="ellipse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7" name="グループ化 56"/>
          <p:cNvGrpSpPr/>
          <p:nvPr/>
        </p:nvGrpSpPr>
        <p:grpSpPr>
          <a:xfrm>
            <a:off x="550190" y="4328687"/>
            <a:ext cx="7830290" cy="2089823"/>
            <a:chOff x="550190" y="4328687"/>
            <a:chExt cx="7830290" cy="2089823"/>
          </a:xfrm>
        </p:grpSpPr>
        <p:sp>
          <p:nvSpPr>
            <p:cNvPr id="53" name="正方形/長方形 52"/>
            <p:cNvSpPr/>
            <p:nvPr/>
          </p:nvSpPr>
          <p:spPr>
            <a:xfrm>
              <a:off x="550190" y="4328687"/>
              <a:ext cx="7830290" cy="208982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1" name="グループ化 30"/>
            <p:cNvGrpSpPr/>
            <p:nvPr/>
          </p:nvGrpSpPr>
          <p:grpSpPr>
            <a:xfrm>
              <a:off x="3419185" y="5336281"/>
              <a:ext cx="4189855" cy="912884"/>
              <a:chOff x="6523630" y="2060812"/>
              <a:chExt cx="1992573" cy="912884"/>
            </a:xfrm>
          </p:grpSpPr>
          <p:sp>
            <p:nvSpPr>
              <p:cNvPr id="32" name="テキスト ボックス 31"/>
              <p:cNvSpPr txBox="1"/>
              <p:nvPr/>
            </p:nvSpPr>
            <p:spPr>
              <a:xfrm>
                <a:off x="6591870" y="2142699"/>
                <a:ext cx="192433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ja-JP" sz="2400" b="1" dirty="0" smtClean="0"/>
                  <a:t>基準にするクロック周波数の</a:t>
                </a:r>
                <a:r>
                  <a:rPr lang="en-US" altLang="ja-JP" sz="2400" b="1" dirty="0" smtClean="0"/>
                  <a:t/>
                </a:r>
                <a:br>
                  <a:rPr lang="en-US" altLang="ja-JP" sz="2400" b="1" dirty="0" smtClean="0"/>
                </a:br>
                <a:r>
                  <a:rPr lang="en-US" altLang="ja-JP" sz="2400" b="1" dirty="0" smtClean="0"/>
                  <a:t>CPU</a:t>
                </a:r>
                <a:r>
                  <a:rPr lang="ja-JP" altLang="ja-JP" sz="2400" b="1" dirty="0" smtClean="0"/>
                  <a:t>負荷量の最大</a:t>
                </a:r>
                <a:endParaRPr kumimoji="1" lang="ja-JP" altLang="en-US" sz="2400" b="1" dirty="0"/>
              </a:p>
            </p:txBody>
          </p:sp>
          <p:sp>
            <p:nvSpPr>
              <p:cNvPr id="34" name="大かっこ 33"/>
              <p:cNvSpPr/>
              <p:nvPr/>
            </p:nvSpPr>
            <p:spPr>
              <a:xfrm>
                <a:off x="6523630" y="2060812"/>
                <a:ext cx="1992573" cy="912884"/>
              </a:xfrm>
              <a:prstGeom prst="bracketPair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 b="1"/>
              </a:p>
            </p:txBody>
          </p:sp>
        </p:grpSp>
        <p:sp>
          <p:nvSpPr>
            <p:cNvPr id="39" name="テキスト ボックス 38"/>
            <p:cNvSpPr txBox="1"/>
            <p:nvPr/>
          </p:nvSpPr>
          <p:spPr>
            <a:xfrm>
              <a:off x="550190" y="4411278"/>
              <a:ext cx="7725192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ja-JP" altLang="en-US" sz="2400" b="1" dirty="0" smtClean="0"/>
                <a:t>基準にするクロック周波数の</a:t>
              </a:r>
              <a:r>
                <a:rPr lang="en-US" altLang="ja-JP" sz="2400" b="1" dirty="0" smtClean="0"/>
                <a:t>CPU</a:t>
              </a:r>
              <a:r>
                <a:rPr lang="ja-JP" altLang="en-US" sz="2400" b="1" dirty="0" smtClean="0"/>
                <a:t>負荷率が</a:t>
              </a:r>
              <a:r>
                <a:rPr lang="en-US" altLang="ja-JP" sz="2400" b="1" dirty="0" smtClean="0"/>
                <a:t>100%</a:t>
              </a:r>
              <a:r>
                <a:rPr lang="ja-JP" altLang="en-US" sz="2400" b="1" dirty="0" smtClean="0"/>
                <a:t>のとき，</a:t>
              </a:r>
              <a:endParaRPr lang="en-US" altLang="ja-JP" sz="2400" b="1" dirty="0" smtClean="0"/>
            </a:p>
            <a:p>
              <a:pPr>
                <a:buNone/>
              </a:pPr>
              <a:r>
                <a:rPr lang="ja-JP" altLang="ja-JP" sz="2400" b="1" dirty="0" smtClean="0"/>
                <a:t>他のクロック周波数の</a:t>
              </a:r>
              <a:r>
                <a:rPr lang="en-US" altLang="ja-JP" sz="2400" b="1" dirty="0" smtClean="0"/>
                <a:t>CPU</a:t>
              </a:r>
              <a:r>
                <a:rPr lang="ja-JP" altLang="ja-JP" sz="2400" b="1" dirty="0" smtClean="0"/>
                <a:t>負荷率がそれぞれ何</a:t>
              </a:r>
              <a:r>
                <a:rPr lang="en-US" altLang="ja-JP" sz="2400" b="1" dirty="0" smtClean="0"/>
                <a:t>%</a:t>
              </a:r>
              <a:r>
                <a:rPr lang="ja-JP" altLang="ja-JP" sz="2400" b="1" dirty="0" smtClean="0"/>
                <a:t>か</a:t>
              </a:r>
              <a:r>
                <a:rPr lang="ja-JP" altLang="en-US" sz="2400" b="1" dirty="0" smtClean="0"/>
                <a:t>を算出</a:t>
              </a:r>
              <a:endParaRPr lang="en-US" altLang="ja-JP" sz="2400" b="1" dirty="0" smtClean="0"/>
            </a:p>
            <a:p>
              <a:pPr>
                <a:buNone/>
              </a:pPr>
              <a:endParaRPr lang="en-US" altLang="ja-JP" sz="2400" b="1" i="1" dirty="0" smtClean="0"/>
            </a:p>
            <a:p>
              <a:pPr>
                <a:buNone/>
              </a:pPr>
              <a:r>
                <a:rPr lang="en-US" altLang="ja-JP" sz="2400" i="1" dirty="0" smtClean="0"/>
                <a:t>		x</a:t>
              </a:r>
              <a:r>
                <a:rPr lang="en-US" altLang="ja-JP" sz="2400" dirty="0" smtClean="0"/>
                <a:t> MHz * </a:t>
              </a:r>
              <a:r>
                <a:rPr lang="en-US" altLang="ja-JP" sz="2400" i="1" dirty="0" smtClean="0"/>
                <a:t>y</a:t>
              </a:r>
              <a:r>
                <a:rPr lang="en-US" altLang="ja-JP" sz="2400" dirty="0" smtClean="0"/>
                <a:t> % =</a:t>
              </a:r>
            </a:p>
            <a:p>
              <a:pPr>
                <a:buNone/>
              </a:pPr>
              <a:endParaRPr lang="en-US" altLang="ja-JP" sz="2400" b="1" dirty="0" smtClean="0"/>
            </a:p>
          </p:txBody>
        </p:sp>
      </p:grpSp>
      <p:sp>
        <p:nvSpPr>
          <p:cNvPr id="56" name="円/楕円 55"/>
          <p:cNvSpPr/>
          <p:nvPr/>
        </p:nvSpPr>
        <p:spPr>
          <a:xfrm>
            <a:off x="3585233" y="3060198"/>
            <a:ext cx="184435" cy="151625"/>
          </a:xfrm>
          <a:prstGeom prst="ellipse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円形吹き出し 57"/>
          <p:cNvSpPr/>
          <p:nvPr/>
        </p:nvSpPr>
        <p:spPr>
          <a:xfrm>
            <a:off x="4353636" y="3519690"/>
            <a:ext cx="1009934" cy="753678"/>
          </a:xfrm>
          <a:prstGeom prst="wedgeEllipseCallout">
            <a:avLst>
              <a:gd name="adj1" fmla="val -98163"/>
              <a:gd name="adj2" fmla="val 1723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tx1"/>
                </a:solidFill>
              </a:rPr>
              <a:t>基準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59" name="円形吹き出し 58"/>
          <p:cNvSpPr/>
          <p:nvPr/>
        </p:nvSpPr>
        <p:spPr>
          <a:xfrm>
            <a:off x="3419185" y="1869743"/>
            <a:ext cx="1343884" cy="385237"/>
          </a:xfrm>
          <a:prstGeom prst="wedgeEllipseCallout">
            <a:avLst>
              <a:gd name="adj1" fmla="val -23880"/>
              <a:gd name="adj2" fmla="val 21129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solidFill>
                  <a:schemeClr val="tx1"/>
                </a:solidFill>
              </a:rPr>
              <a:t>38%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887103" y="6080751"/>
            <a:ext cx="1460311" cy="675517"/>
          </a:xfrm>
          <a:prstGeom prst="wedgeRoundRectCallout">
            <a:avLst>
              <a:gd name="adj1" fmla="val 33516"/>
              <a:gd name="adj2" fmla="val -8094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920</a:t>
            </a:r>
            <a:r>
              <a:rPr kumimoji="1" lang="en-US" altLang="ja-JP" sz="2400" dirty="0" smtClean="0">
                <a:solidFill>
                  <a:schemeClr val="tx1"/>
                </a:solidFill>
              </a:rPr>
              <a:t>MHz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8" name="角丸四角形吹き出し 17"/>
          <p:cNvSpPr/>
          <p:nvPr/>
        </p:nvSpPr>
        <p:spPr>
          <a:xfrm>
            <a:off x="5950424" y="6080751"/>
            <a:ext cx="2324958" cy="675517"/>
          </a:xfrm>
          <a:prstGeom prst="wedgeRoundRectCallout">
            <a:avLst>
              <a:gd name="adj1" fmla="val -39310"/>
              <a:gd name="adj2" fmla="val -84985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000" b="1" dirty="0" smtClean="0"/>
              <a:t>35</a:t>
            </a:r>
            <a:r>
              <a:rPr kumimoji="1" lang="en-US" altLang="ja-JP" sz="2000" b="1" dirty="0" smtClean="0"/>
              <a:t>0MHz</a:t>
            </a:r>
            <a:r>
              <a:rPr kumimoji="1" lang="ja-JP" altLang="en-US" sz="2000" b="1" dirty="0" smtClean="0"/>
              <a:t>が</a:t>
            </a:r>
            <a:r>
              <a:rPr kumimoji="1" lang="en-US" altLang="ja-JP" sz="2000" b="1" dirty="0" smtClean="0"/>
              <a:t>100%</a:t>
            </a:r>
            <a:r>
              <a:rPr kumimoji="1" lang="ja-JP" altLang="en-US" sz="2000" b="1" dirty="0" smtClean="0"/>
              <a:t>のときの</a:t>
            </a:r>
            <a:r>
              <a:rPr kumimoji="1" lang="en-US" altLang="ja-JP" sz="2000" b="1" dirty="0" smtClean="0"/>
              <a:t>CPU</a:t>
            </a:r>
            <a:r>
              <a:rPr kumimoji="1" lang="ja-JP" altLang="en-US" sz="2000" b="1" dirty="0" smtClean="0"/>
              <a:t>負荷量</a:t>
            </a:r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xmlns="" val="226602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6" grpId="0" animBg="1"/>
      <p:bldP spid="58" grpId="0" animBg="1"/>
      <p:bldP spid="59" grpId="0" animBg="1"/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57200" y="545910"/>
            <a:ext cx="8229600" cy="819339"/>
          </a:xfrm>
        </p:spPr>
        <p:txBody>
          <a:bodyPr>
            <a:noAutofit/>
          </a:bodyPr>
          <a:lstStyle/>
          <a:p>
            <a:r>
              <a:rPr lang="ja-JP" altLang="en-US" sz="3200" dirty="0" smtClean="0"/>
              <a:t>結果（周波数ごとのエネルギー効率の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ja-JP" altLang="en-US" sz="3200" dirty="0" smtClean="0"/>
              <a:t>逆数のグラフ）</a:t>
            </a:r>
            <a:br>
              <a:rPr lang="ja-JP" altLang="en-US" sz="3200" dirty="0" smtClean="0"/>
            </a:br>
            <a:endParaRPr kumimoji="1" lang="ja-JP" altLang="en-US" sz="3200" dirty="0"/>
          </a:p>
        </p:txBody>
      </p:sp>
      <p:cxnSp>
        <p:nvCxnSpPr>
          <p:cNvPr id="11" name="直線コネクタ 10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グラフ 7"/>
          <p:cNvGraphicFramePr>
            <a:graphicFrameLocks/>
          </p:cNvGraphicFramePr>
          <p:nvPr/>
        </p:nvGraphicFramePr>
        <p:xfrm>
          <a:off x="1241946" y="1600202"/>
          <a:ext cx="7275014" cy="3981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z="1600" smtClean="0"/>
              <a:pPr/>
              <a:t>13</a:t>
            </a:fld>
            <a:endParaRPr kumimoji="1" lang="ja-JP" altLang="en-US" sz="1600" dirty="0"/>
          </a:p>
        </p:txBody>
      </p:sp>
      <p:cxnSp>
        <p:nvCxnSpPr>
          <p:cNvPr id="45" name="直線矢印コネクタ 44"/>
          <p:cNvCxnSpPr>
            <a:stCxn id="52" idx="4"/>
          </p:cNvCxnSpPr>
          <p:nvPr/>
        </p:nvCxnSpPr>
        <p:spPr>
          <a:xfrm flipH="1">
            <a:off x="5106226" y="3631804"/>
            <a:ext cx="1353" cy="451219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円/楕円 50"/>
          <p:cNvSpPr/>
          <p:nvPr/>
        </p:nvSpPr>
        <p:spPr>
          <a:xfrm>
            <a:off x="5014008" y="4007210"/>
            <a:ext cx="184435" cy="151625"/>
          </a:xfrm>
          <a:prstGeom prst="ellipse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円/楕円 51"/>
          <p:cNvSpPr/>
          <p:nvPr/>
        </p:nvSpPr>
        <p:spPr>
          <a:xfrm>
            <a:off x="5015361" y="3480179"/>
            <a:ext cx="184435" cy="151625"/>
          </a:xfrm>
          <a:prstGeom prst="ellipse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4" name="グループ化 23"/>
          <p:cNvGrpSpPr/>
          <p:nvPr/>
        </p:nvGrpSpPr>
        <p:grpSpPr>
          <a:xfrm>
            <a:off x="363630" y="4399165"/>
            <a:ext cx="7620000" cy="2322309"/>
            <a:chOff x="457200" y="4399165"/>
            <a:chExt cx="7620000" cy="2322309"/>
          </a:xfrm>
        </p:grpSpPr>
        <p:sp>
          <p:nvSpPr>
            <p:cNvPr id="53" name="正方形/長方形 52"/>
            <p:cNvSpPr/>
            <p:nvPr/>
          </p:nvSpPr>
          <p:spPr>
            <a:xfrm>
              <a:off x="457200" y="4399165"/>
              <a:ext cx="7620000" cy="232230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6" name="グループ化 15"/>
            <p:cNvGrpSpPr/>
            <p:nvPr/>
          </p:nvGrpSpPr>
          <p:grpSpPr>
            <a:xfrm>
              <a:off x="686670" y="4399165"/>
              <a:ext cx="7261924" cy="2244936"/>
              <a:chOff x="686670" y="4399165"/>
              <a:chExt cx="7261924" cy="2244936"/>
            </a:xfrm>
          </p:grpSpPr>
          <p:sp>
            <p:nvSpPr>
              <p:cNvPr id="17" name="テキスト ボックス 16"/>
              <p:cNvSpPr txBox="1"/>
              <p:nvPr/>
            </p:nvSpPr>
            <p:spPr>
              <a:xfrm>
                <a:off x="686670" y="4399165"/>
                <a:ext cx="726192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ja-JP" altLang="en-US" sz="2400" b="1" dirty="0" smtClean="0"/>
                  <a:t>基準としたクロック周波数の</a:t>
                </a:r>
                <a:r>
                  <a:rPr lang="en-US" altLang="ja-JP" sz="2400" b="1" dirty="0" smtClean="0"/>
                  <a:t>CPU</a:t>
                </a:r>
                <a:r>
                  <a:rPr lang="ja-JP" altLang="en-US" sz="2400" b="1" dirty="0" smtClean="0"/>
                  <a:t>負荷率が</a:t>
                </a:r>
                <a:r>
                  <a:rPr lang="en-US" altLang="ja-JP" sz="2400" b="1" dirty="0" smtClean="0"/>
                  <a:t>100%</a:t>
                </a:r>
                <a:r>
                  <a:rPr lang="ja-JP" altLang="en-US" sz="2400" b="1" dirty="0" smtClean="0"/>
                  <a:t>のとき，</a:t>
                </a:r>
                <a:endParaRPr lang="en-US" altLang="ja-JP" sz="2400" b="1" dirty="0" smtClean="0"/>
              </a:p>
              <a:p>
                <a:pPr>
                  <a:buNone/>
                </a:pPr>
                <a:r>
                  <a:rPr lang="ja-JP" altLang="ja-JP" sz="2400" b="1" dirty="0" smtClean="0"/>
                  <a:t>基準より小さいクロック周波数が何</a:t>
                </a:r>
                <a:r>
                  <a:rPr lang="en-US" altLang="ja-JP" sz="2400" b="1" dirty="0" smtClean="0"/>
                  <a:t>%</a:t>
                </a:r>
                <a:r>
                  <a:rPr lang="ja-JP" altLang="ja-JP" sz="2400" b="1" dirty="0" err="1" smtClean="0"/>
                  <a:t>か</a:t>
                </a:r>
                <a:r>
                  <a:rPr lang="ja-JP" altLang="en-US" sz="2400" b="1" dirty="0" err="1" smtClean="0"/>
                  <a:t>を算</a:t>
                </a:r>
                <a:r>
                  <a:rPr lang="ja-JP" altLang="en-US" sz="2400" b="1" dirty="0" smtClean="0"/>
                  <a:t>出</a:t>
                </a:r>
                <a:endParaRPr lang="en-US" altLang="ja-JP" sz="2400" b="1" dirty="0" smtClean="0"/>
              </a:p>
            </p:txBody>
          </p:sp>
          <p:grpSp>
            <p:nvGrpSpPr>
              <p:cNvPr id="18" name="グループ化 22"/>
              <p:cNvGrpSpPr/>
              <p:nvPr/>
            </p:nvGrpSpPr>
            <p:grpSpPr>
              <a:xfrm>
                <a:off x="1398911" y="5363694"/>
                <a:ext cx="4145916" cy="1280407"/>
                <a:chOff x="4722124" y="5161468"/>
                <a:chExt cx="3063921" cy="1280407"/>
              </a:xfrm>
            </p:grpSpPr>
            <p:sp>
              <p:nvSpPr>
                <p:cNvPr id="20" name="テキスト ボックス 19"/>
                <p:cNvSpPr txBox="1"/>
                <p:nvPr/>
              </p:nvSpPr>
              <p:spPr>
                <a:xfrm>
                  <a:off x="4874525" y="5161468"/>
                  <a:ext cx="2911520" cy="120032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ja-JP" sz="2400" b="1" dirty="0" smtClean="0"/>
                    <a:t>基準としたクロック周波数の</a:t>
                  </a:r>
                  <a:r>
                    <a:rPr lang="en-US" altLang="ja-JP" sz="2400" b="1" dirty="0" smtClean="0"/>
                    <a:t>CPU</a:t>
                  </a:r>
                  <a:r>
                    <a:rPr lang="ja-JP" altLang="ja-JP" sz="2400" b="1" dirty="0" smtClean="0"/>
                    <a:t>負荷量の最大</a:t>
                  </a:r>
                  <a:endParaRPr kumimoji="1" lang="ja-JP" altLang="en-US" sz="2400" b="1" dirty="0"/>
                </a:p>
              </p:txBody>
            </p:sp>
            <p:cxnSp>
              <p:nvCxnSpPr>
                <p:cNvPr id="21" name="直線コネクタ 20"/>
                <p:cNvCxnSpPr/>
                <p:nvPr/>
              </p:nvCxnSpPr>
              <p:spPr>
                <a:xfrm>
                  <a:off x="4874525" y="5980210"/>
                  <a:ext cx="265653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" name="テキスト ボックス 21"/>
                <p:cNvSpPr txBox="1"/>
                <p:nvPr/>
              </p:nvSpPr>
              <p:spPr>
                <a:xfrm>
                  <a:off x="5808264" y="5980210"/>
                  <a:ext cx="96443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ja-JP" sz="2400" b="1" i="1" dirty="0" smtClean="0"/>
                    <a:t>a</a:t>
                  </a:r>
                  <a:r>
                    <a:rPr lang="en-US" altLang="ja-JP" sz="2400" b="1" dirty="0" smtClean="0"/>
                    <a:t> MIPS</a:t>
                  </a:r>
                  <a:endParaRPr kumimoji="1" lang="ja-JP" altLang="en-US" sz="2400" b="1" dirty="0"/>
                </a:p>
              </p:txBody>
            </p:sp>
            <p:sp>
              <p:nvSpPr>
                <p:cNvPr id="23" name="大かっこ 22"/>
                <p:cNvSpPr/>
                <p:nvPr/>
              </p:nvSpPr>
              <p:spPr>
                <a:xfrm>
                  <a:off x="4722124" y="5161468"/>
                  <a:ext cx="3063921" cy="1210263"/>
                </a:xfrm>
                <a:prstGeom prst="bracketPair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b="1"/>
                </a:p>
              </p:txBody>
            </p:sp>
          </p:grpSp>
          <p:sp>
            <p:nvSpPr>
              <p:cNvPr id="19" name="テキスト ボックス 18"/>
              <p:cNvSpPr txBox="1"/>
              <p:nvPr/>
            </p:nvSpPr>
            <p:spPr>
              <a:xfrm>
                <a:off x="5623297" y="5833130"/>
                <a:ext cx="185980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800" dirty="0" smtClean="0"/>
                  <a:t>* 100 = </a:t>
                </a:r>
                <a:r>
                  <a:rPr kumimoji="1" lang="en-US" altLang="ja-JP" sz="2800" i="1" dirty="0" smtClean="0"/>
                  <a:t>b </a:t>
                </a:r>
                <a:r>
                  <a:rPr kumimoji="1" lang="en-US" altLang="ja-JP" sz="2800" dirty="0" smtClean="0"/>
                  <a:t>%</a:t>
                </a:r>
                <a:endParaRPr kumimoji="1" lang="ja-JP" altLang="en-US" sz="2800" dirty="0"/>
              </a:p>
            </p:txBody>
          </p:sp>
        </p:grpSp>
      </p:grpSp>
      <p:sp>
        <p:nvSpPr>
          <p:cNvPr id="28" name="円形吹き出し 27"/>
          <p:cNvSpPr/>
          <p:nvPr/>
        </p:nvSpPr>
        <p:spPr>
          <a:xfrm>
            <a:off x="5841243" y="3103340"/>
            <a:ext cx="1009934" cy="753678"/>
          </a:xfrm>
          <a:prstGeom prst="wedgeEllipseCallout">
            <a:avLst>
              <a:gd name="adj1" fmla="val -95460"/>
              <a:gd name="adj2" fmla="val 8176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tx1"/>
                </a:solidFill>
              </a:rPr>
              <a:t>基準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29" name="円形吹き出し 28"/>
          <p:cNvSpPr/>
          <p:nvPr/>
        </p:nvSpPr>
        <p:spPr>
          <a:xfrm>
            <a:off x="3026462" y="2910721"/>
            <a:ext cx="1343884" cy="385237"/>
          </a:xfrm>
          <a:prstGeom prst="wedgeEllipseCallout">
            <a:avLst>
              <a:gd name="adj1" fmla="val 96970"/>
              <a:gd name="adj2" fmla="val 22900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b="1" dirty="0" smtClean="0">
                <a:solidFill>
                  <a:schemeClr val="tx1"/>
                </a:solidFill>
              </a:rPr>
              <a:t>200</a:t>
            </a:r>
            <a:r>
              <a:rPr kumimoji="1" lang="en-US" altLang="ja-JP" b="1" dirty="0" smtClean="0">
                <a:solidFill>
                  <a:schemeClr val="tx1"/>
                </a:solidFill>
              </a:rPr>
              <a:t>%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25" name="角丸四角形吹き出し 24"/>
          <p:cNvSpPr/>
          <p:nvPr/>
        </p:nvSpPr>
        <p:spPr>
          <a:xfrm>
            <a:off x="363630" y="6182436"/>
            <a:ext cx="2229445" cy="539039"/>
          </a:xfrm>
          <a:prstGeom prst="wedgeRoundRectCallout">
            <a:avLst>
              <a:gd name="adj1" fmla="val 57216"/>
              <a:gd name="adj2" fmla="val -7617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350MHz</a:t>
            </a:r>
            <a:r>
              <a:rPr kumimoji="1" lang="ja-JP" altLang="en-US" sz="2000" b="1" dirty="0" smtClean="0">
                <a:solidFill>
                  <a:schemeClr val="tx1"/>
                </a:solidFill>
              </a:rPr>
              <a:t>が</a:t>
            </a:r>
            <a:r>
              <a:rPr kumimoji="1" lang="en-US" altLang="ja-JP" sz="2000" b="1" dirty="0" smtClean="0">
                <a:solidFill>
                  <a:schemeClr val="tx1"/>
                </a:solidFill>
              </a:rPr>
              <a:t>100%</a:t>
            </a:r>
            <a:r>
              <a:rPr kumimoji="1" lang="ja-JP" altLang="en-US" sz="2000" b="1" dirty="0" smtClean="0">
                <a:solidFill>
                  <a:schemeClr val="tx1"/>
                </a:solidFill>
              </a:rPr>
              <a:t>のときの</a:t>
            </a:r>
            <a:r>
              <a:rPr kumimoji="1" lang="en-US" altLang="ja-JP" sz="2000" b="1" dirty="0" smtClean="0">
                <a:solidFill>
                  <a:schemeClr val="tx1"/>
                </a:solidFill>
              </a:rPr>
              <a:t>CPU</a:t>
            </a:r>
            <a:r>
              <a:rPr kumimoji="1" lang="ja-JP" altLang="en-US" sz="2000" b="1" dirty="0" smtClean="0">
                <a:solidFill>
                  <a:schemeClr val="tx1"/>
                </a:solidFill>
              </a:rPr>
              <a:t>負荷量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26" name="角丸四角形吹き出し 25"/>
          <p:cNvSpPr/>
          <p:nvPr/>
        </p:nvSpPr>
        <p:spPr>
          <a:xfrm>
            <a:off x="6192002" y="5157613"/>
            <a:ext cx="2324958" cy="675517"/>
          </a:xfrm>
          <a:prstGeom prst="wedgeRoundRectCallout">
            <a:avLst>
              <a:gd name="adj1" fmla="val -89206"/>
              <a:gd name="adj2" fmla="val 3825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000" b="1" dirty="0" smtClean="0"/>
              <a:t>700</a:t>
            </a:r>
            <a:r>
              <a:rPr kumimoji="1" lang="en-US" altLang="ja-JP" sz="2000" b="1" dirty="0" smtClean="0"/>
              <a:t>MHz</a:t>
            </a:r>
            <a:r>
              <a:rPr kumimoji="1" lang="ja-JP" altLang="en-US" sz="2000" b="1" dirty="0" smtClean="0"/>
              <a:t>が</a:t>
            </a:r>
            <a:r>
              <a:rPr kumimoji="1" lang="en-US" altLang="ja-JP" sz="2000" b="1" dirty="0" smtClean="0"/>
              <a:t>100%</a:t>
            </a:r>
            <a:r>
              <a:rPr kumimoji="1" lang="ja-JP" altLang="en-US" sz="2000" b="1" dirty="0" smtClean="0"/>
              <a:t>のときの</a:t>
            </a:r>
            <a:r>
              <a:rPr kumimoji="1" lang="en-US" altLang="ja-JP" sz="2000" b="1" dirty="0" smtClean="0"/>
              <a:t>CPU</a:t>
            </a:r>
            <a:r>
              <a:rPr kumimoji="1" lang="ja-JP" altLang="en-US" sz="2000" b="1" dirty="0" smtClean="0"/>
              <a:t>負荷量</a:t>
            </a:r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xmlns="" val="226602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28" grpId="0" animBg="1"/>
      <p:bldP spid="29" grpId="0" animBg="1"/>
      <p:bldP spid="25" grpId="0" animBg="1"/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57200" y="0"/>
            <a:ext cx="6096000" cy="1365250"/>
          </a:xfrm>
        </p:spPr>
        <p:txBody>
          <a:bodyPr>
            <a:normAutofit/>
          </a:bodyPr>
          <a:lstStyle/>
          <a:p>
            <a:pPr algn="l"/>
            <a:r>
              <a:rPr lang="ja-JP" altLang="en-US" dirty="0" smtClean="0"/>
              <a:t>　結果（状態遷移図）</a:t>
            </a:r>
            <a:endParaRPr kumimoji="1" lang="ja-JP" altLang="en-US" dirty="0"/>
          </a:p>
        </p:txBody>
      </p:sp>
      <p:cxnSp>
        <p:nvCxnSpPr>
          <p:cNvPr id="11" name="直線コネクタ 10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z="1600" smtClean="0"/>
              <a:pPr/>
              <a:t>14</a:t>
            </a:fld>
            <a:endParaRPr kumimoji="1" lang="ja-JP" altLang="en-US" sz="1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39597" y="6168788"/>
            <a:ext cx="3609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理想化したモデル</a:t>
            </a:r>
            <a:endParaRPr kumimoji="1" lang="ja-JP" altLang="en-US" sz="2400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534167" y="6125517"/>
            <a:ext cx="3609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理想的な応需戦略</a:t>
            </a:r>
            <a:endParaRPr kumimoji="1" lang="ja-JP" altLang="en-US" sz="2400" b="1" dirty="0"/>
          </a:p>
        </p:txBody>
      </p:sp>
      <p:pic>
        <p:nvPicPr>
          <p:cNvPr id="14" name="図 13" descr="発表　理想的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9444" y="1610906"/>
            <a:ext cx="4363689" cy="4448702"/>
          </a:xfrm>
          <a:prstGeom prst="rect">
            <a:avLst/>
          </a:prstGeom>
        </p:spPr>
      </p:pic>
      <p:pic>
        <p:nvPicPr>
          <p:cNvPr id="15" name="図 14" descr="発表　理想化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739" y="1610906"/>
            <a:ext cx="4544705" cy="442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6602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2272" y="25512"/>
            <a:ext cx="5791200" cy="1317121"/>
          </a:xfrm>
        </p:spPr>
        <p:txBody>
          <a:bodyPr/>
          <a:lstStyle/>
          <a:p>
            <a:pPr algn="l"/>
            <a:r>
              <a:rPr kumimoji="1" lang="ja-JP" altLang="en-US" dirty="0" smtClean="0"/>
              <a:t>　まとめ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ja-JP" altLang="en-US" dirty="0" smtClean="0"/>
              <a:t>目的</a:t>
            </a:r>
            <a:endParaRPr kumimoji="1" lang="en-US" altLang="ja-JP" dirty="0" smtClean="0"/>
          </a:p>
          <a:p>
            <a:pPr lvl="1">
              <a:buNone/>
            </a:pPr>
            <a:r>
              <a:rPr kumimoji="1" lang="ja-JP" altLang="en-US" dirty="0" smtClean="0"/>
              <a:t>　バッテリ持ち向上のために消費電力の可視化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endParaRPr kumimoji="1" lang="en-US" altLang="ja-JP" dirty="0" smtClean="0"/>
          </a:p>
          <a:p>
            <a:r>
              <a:rPr lang="ja-JP" altLang="en-US" dirty="0" smtClean="0"/>
              <a:t>結果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　消費電力の測定とモデルの作成</a:t>
            </a:r>
            <a:endParaRPr lang="en-US" altLang="ja-JP" dirty="0" smtClean="0"/>
          </a:p>
          <a:p>
            <a:pPr lvl="2"/>
            <a:r>
              <a:rPr lang="ja-JP" altLang="en-US" b="1" dirty="0" smtClean="0"/>
              <a:t>デュアルコアの端末でも有効であると確認</a:t>
            </a:r>
            <a:endParaRPr lang="en-US" altLang="ja-JP" b="1" dirty="0" smtClean="0"/>
          </a:p>
          <a:p>
            <a:pPr lvl="2"/>
            <a:r>
              <a:rPr lang="ja-JP" altLang="en-US" b="1" dirty="0" smtClean="0"/>
              <a:t>モデル式の誤差は平均</a:t>
            </a:r>
            <a:r>
              <a:rPr lang="en-US" altLang="ja-JP" dirty="0" smtClean="0"/>
              <a:t>0.05W</a:t>
            </a:r>
            <a:r>
              <a:rPr lang="ja-JP" altLang="en-US" b="1" dirty="0" err="1" smtClean="0"/>
              <a:t>，</a:t>
            </a:r>
            <a:r>
              <a:rPr lang="ja-JP" altLang="en-US" b="1" dirty="0" smtClean="0"/>
              <a:t>最大</a:t>
            </a:r>
            <a:r>
              <a:rPr lang="en-US" altLang="ja-JP" dirty="0" smtClean="0"/>
              <a:t>0.58W</a:t>
            </a:r>
          </a:p>
          <a:p>
            <a:pPr lvl="2">
              <a:buNone/>
            </a:pPr>
            <a:endParaRPr lang="en-US" altLang="ja-JP" dirty="0" smtClean="0"/>
          </a:p>
          <a:p>
            <a:r>
              <a:rPr lang="en-US" altLang="ja-JP" dirty="0" smtClean="0"/>
              <a:t>+α</a:t>
            </a:r>
            <a:r>
              <a:rPr lang="ja-JP" altLang="en-US" dirty="0" smtClean="0"/>
              <a:t>の結果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　理想化したモデルと理想的な応需戦略の作成</a:t>
            </a:r>
            <a:endParaRPr lang="en-US" altLang="ja-JP" dirty="0" smtClean="0"/>
          </a:p>
          <a:p>
            <a:pPr lvl="2">
              <a:buNone/>
            </a:pPr>
            <a:r>
              <a:rPr lang="ja-JP" altLang="en-US" b="1" dirty="0" smtClean="0"/>
              <a:t>　</a:t>
            </a:r>
            <a:r>
              <a:rPr lang="en-US" altLang="ja-JP" b="1" dirty="0" smtClean="0"/>
              <a:t>CPU</a:t>
            </a:r>
            <a:r>
              <a:rPr lang="ja-JP" altLang="en-US" b="1" dirty="0" smtClean="0"/>
              <a:t>負荷率に応じた，適切なクロック周波数が明確</a:t>
            </a:r>
            <a:endParaRPr lang="en-US" altLang="ja-JP" b="1" dirty="0" smtClean="0"/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z="1600" smtClean="0"/>
              <a:pPr/>
              <a:t>15</a:t>
            </a:fld>
            <a:endParaRPr kumimoji="1" lang="ja-JP" altLang="en-US" sz="1600" dirty="0"/>
          </a:p>
        </p:txBody>
      </p:sp>
    </p:spTree>
    <p:extLst>
      <p:ext uri="{BB962C8B-B14F-4D97-AF65-F5344CB8AC3E}">
        <p14:creationId xmlns="" xmlns:p14="http://schemas.microsoft.com/office/powerpoint/2010/main" val="425070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5791200" cy="1332060"/>
          </a:xfrm>
        </p:spPr>
        <p:txBody>
          <a:bodyPr/>
          <a:lstStyle/>
          <a:p>
            <a:pPr algn="l"/>
            <a:r>
              <a:rPr kumimoji="1" lang="ja-JP" altLang="en-US" dirty="0" smtClean="0"/>
              <a:t>　参考文献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968875"/>
          </a:xfrm>
        </p:spPr>
        <p:txBody>
          <a:bodyPr>
            <a:noAutofit/>
          </a:bodyPr>
          <a:lstStyle/>
          <a:p>
            <a:pPr marL="514350" lvl="0" indent="-514350">
              <a:buNone/>
            </a:pPr>
            <a:r>
              <a:rPr lang="en-US" altLang="ja-JP" sz="2000" dirty="0" smtClean="0"/>
              <a:t>[1]	</a:t>
            </a:r>
            <a:r>
              <a:rPr lang="ja-JP" altLang="en-US" sz="2000" dirty="0" smtClean="0"/>
              <a:t>総務省編：平成２４年版情報通信白書（</a:t>
            </a:r>
            <a:r>
              <a:rPr lang="en-US" altLang="ja-JP" sz="2000" dirty="0" smtClean="0"/>
              <a:t>2012</a:t>
            </a:r>
            <a:r>
              <a:rPr lang="ja-JP" altLang="en-US" sz="2000" dirty="0" smtClean="0"/>
              <a:t>）．</a:t>
            </a:r>
          </a:p>
          <a:p>
            <a:pPr marL="514350" lvl="0" indent="-514350">
              <a:buNone/>
            </a:pPr>
            <a:r>
              <a:rPr lang="en-US" altLang="ja-JP" sz="2000" dirty="0" smtClean="0"/>
              <a:t>[2]	</a:t>
            </a:r>
            <a:r>
              <a:rPr lang="ja-JP" altLang="en-US" sz="2000" dirty="0" smtClean="0"/>
              <a:t>石原亨，奥平拓見，久住憲嗣ほか：</a:t>
            </a:r>
            <a:r>
              <a:rPr lang="en-US" altLang="ja-JP" sz="2000" dirty="0" smtClean="0"/>
              <a:t>OS</a:t>
            </a:r>
            <a:r>
              <a:rPr lang="ja-JP" altLang="en-US" sz="2000" dirty="0" smtClean="0"/>
              <a:t>から解析可能な無線通信端末の消費電力モデルとその生成手法，電子情報通信学会技術研究報告，</a:t>
            </a:r>
            <a:r>
              <a:rPr lang="en-US" altLang="ja-JP" sz="2000" dirty="0" smtClean="0"/>
              <a:t>Vol.108, No.463</a:t>
            </a:r>
            <a:r>
              <a:rPr lang="ja-JP" altLang="en-US" sz="2000" dirty="0" smtClean="0"/>
              <a:t>，</a:t>
            </a:r>
            <a:r>
              <a:rPr lang="en-US" altLang="ja-JP" sz="2000" dirty="0" smtClean="0"/>
              <a:t>pp.25–35</a:t>
            </a:r>
            <a:r>
              <a:rPr lang="ja-JP" altLang="en-US" sz="2000" dirty="0" smtClean="0"/>
              <a:t>（</a:t>
            </a:r>
            <a:r>
              <a:rPr lang="en-US" altLang="ja-JP" sz="2000" dirty="0" smtClean="0"/>
              <a:t>2009</a:t>
            </a:r>
            <a:r>
              <a:rPr lang="ja-JP" altLang="en-US" sz="2000" dirty="0" smtClean="0"/>
              <a:t>）．</a:t>
            </a:r>
          </a:p>
          <a:p>
            <a:pPr marL="514350" lvl="0" indent="-514350">
              <a:buNone/>
            </a:pPr>
            <a:r>
              <a:rPr lang="en-US" altLang="ja-JP" sz="2000" dirty="0" smtClean="0"/>
              <a:t>[3]	</a:t>
            </a:r>
            <a:r>
              <a:rPr lang="ja-JP" altLang="en-US" sz="2000" dirty="0" smtClean="0"/>
              <a:t>岩元直久：スマートフォン 秋冬モデル 最新購入ガイド，日経</a:t>
            </a:r>
            <a:r>
              <a:rPr lang="en-US" altLang="ja-JP" sz="2000" dirty="0" smtClean="0"/>
              <a:t>PC21 2013</a:t>
            </a:r>
            <a:r>
              <a:rPr lang="ja-JP" altLang="en-US" sz="2000" dirty="0" smtClean="0"/>
              <a:t>年</a:t>
            </a:r>
            <a:r>
              <a:rPr lang="en-US" altLang="ja-JP" sz="2000" dirty="0" smtClean="0"/>
              <a:t>01</a:t>
            </a:r>
            <a:r>
              <a:rPr lang="ja-JP" altLang="en-US" sz="2000" dirty="0" smtClean="0"/>
              <a:t>月号，</a:t>
            </a:r>
            <a:r>
              <a:rPr lang="en-US" altLang="ja-JP" sz="2000" dirty="0" smtClean="0"/>
              <a:t>pp.14–19</a:t>
            </a:r>
            <a:r>
              <a:rPr lang="ja-JP" altLang="en-US" sz="2000" dirty="0" smtClean="0"/>
              <a:t>（</a:t>
            </a:r>
            <a:r>
              <a:rPr lang="en-US" altLang="ja-JP" sz="2000" dirty="0" smtClean="0"/>
              <a:t>2013</a:t>
            </a:r>
            <a:r>
              <a:rPr lang="ja-JP" altLang="en-US" sz="2000" dirty="0" smtClean="0"/>
              <a:t>）．</a:t>
            </a:r>
          </a:p>
          <a:p>
            <a:pPr marL="514350" lvl="0" indent="-514350">
              <a:buNone/>
            </a:pPr>
            <a:r>
              <a:rPr lang="en-US" altLang="ja-JP" sz="2000" dirty="0" smtClean="0"/>
              <a:t>[4]	</a:t>
            </a:r>
            <a:r>
              <a:rPr lang="ja-JP" altLang="en-US" sz="2000" dirty="0" smtClean="0"/>
              <a:t>戸川望（編著）：高田広章，枝廣正人，沢田篤史ほか （共著）：組込みシステム概論，</a:t>
            </a:r>
            <a:r>
              <a:rPr lang="en-US" altLang="ja-JP" sz="2000" dirty="0" smtClean="0"/>
              <a:t>pp114–115</a:t>
            </a:r>
            <a:r>
              <a:rPr lang="ja-JP" altLang="en-US" sz="2000" dirty="0" smtClean="0"/>
              <a:t>，</a:t>
            </a:r>
            <a:r>
              <a:rPr lang="en-US" altLang="ja-JP" sz="2000" dirty="0" smtClean="0"/>
              <a:t>CQ</a:t>
            </a:r>
            <a:r>
              <a:rPr lang="ja-JP" altLang="en-US" sz="2000" dirty="0" smtClean="0"/>
              <a:t>出版（</a:t>
            </a:r>
            <a:r>
              <a:rPr lang="en-US" altLang="ja-JP" sz="2000" dirty="0" smtClean="0"/>
              <a:t>2008</a:t>
            </a:r>
            <a:r>
              <a:rPr lang="ja-JP" altLang="en-US" sz="2000" dirty="0" smtClean="0"/>
              <a:t>）．</a:t>
            </a:r>
          </a:p>
          <a:p>
            <a:pPr marL="514350" lvl="0" indent="-514350">
              <a:buNone/>
            </a:pPr>
            <a:r>
              <a:rPr lang="en-US" altLang="ja-JP" sz="2000" dirty="0" smtClean="0"/>
              <a:t>[5]	IBM</a:t>
            </a:r>
            <a:r>
              <a:rPr lang="ja-JP" altLang="en-US" sz="2000" dirty="0" smtClean="0"/>
              <a:t>：</a:t>
            </a:r>
            <a:r>
              <a:rPr lang="en-US" altLang="ja-JP" sz="2000" dirty="0" smtClean="0"/>
              <a:t>The ondemand governor</a:t>
            </a:r>
            <a:r>
              <a:rPr lang="ja-JP" altLang="en-US" sz="2000" dirty="0" smtClean="0"/>
              <a:t>，</a:t>
            </a:r>
            <a:r>
              <a:rPr lang="en-US" altLang="ja-JP" sz="2000" dirty="0" smtClean="0"/>
              <a:t>IBM</a:t>
            </a:r>
            <a:r>
              <a:rPr lang="ja-JP" altLang="en-US" sz="2000" dirty="0" smtClean="0"/>
              <a:t>（オンライン），入手先</a:t>
            </a:r>
            <a:r>
              <a:rPr lang="en-US" altLang="ja-JP" sz="2000" dirty="0" smtClean="0"/>
              <a:t>〈http://pic.dhe.ibm.com/infocenter/lnxinfo/v3r0m0/index.jsp?topic=%2Fliaai.cpufreq%2FUnderThecpufreq_base_dir.htm〉</a:t>
            </a:r>
            <a:r>
              <a:rPr lang="ja-JP" altLang="en-US" sz="2000" dirty="0" smtClean="0"/>
              <a:t>（参照 </a:t>
            </a:r>
            <a:r>
              <a:rPr lang="en-US" altLang="ja-JP" sz="2000" dirty="0" smtClean="0"/>
              <a:t>2013-12-06</a:t>
            </a:r>
            <a:r>
              <a:rPr lang="ja-JP" altLang="en-US" sz="2000" dirty="0" smtClean="0"/>
              <a:t>）．</a:t>
            </a:r>
          </a:p>
        </p:txBody>
      </p:sp>
      <p:cxnSp>
        <p:nvCxnSpPr>
          <p:cNvPr id="5" name="直線コネクタ 4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z="1600" smtClean="0"/>
              <a:pPr/>
              <a:t>16</a:t>
            </a:fld>
            <a:endParaRPr kumimoji="1" lang="ja-JP" altLang="en-US" sz="1600" dirty="0"/>
          </a:p>
        </p:txBody>
      </p:sp>
    </p:spTree>
    <p:extLst>
      <p:ext uri="{BB962C8B-B14F-4D97-AF65-F5344CB8AC3E}">
        <p14:creationId xmlns="" xmlns:p14="http://schemas.microsoft.com/office/powerpoint/2010/main" val="159077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44921" y="11893"/>
            <a:ext cx="5791200" cy="1365249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dirty="0" smtClean="0"/>
              <a:t>　目次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z="1600" smtClean="0"/>
              <a:pPr/>
              <a:t>2</a:t>
            </a:fld>
            <a:endParaRPr kumimoji="1" lang="ja-JP" altLang="en-US" sz="1600"/>
          </a:p>
        </p:txBody>
      </p:sp>
      <p:sp>
        <p:nvSpPr>
          <p:cNvPr id="10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背景と目的</a:t>
            </a:r>
            <a:endParaRPr lang="en-US" altLang="ja-JP" dirty="0" smtClean="0"/>
          </a:p>
          <a:p>
            <a:r>
              <a:rPr lang="ja-JP" altLang="en-US" dirty="0" smtClean="0"/>
              <a:t>関連研究</a:t>
            </a:r>
            <a:endParaRPr lang="en-US" altLang="ja-JP" dirty="0" smtClean="0"/>
          </a:p>
          <a:p>
            <a:r>
              <a:rPr lang="ja-JP" altLang="en-US" dirty="0" smtClean="0"/>
              <a:t>アプローチ</a:t>
            </a:r>
            <a:endParaRPr lang="en-US" altLang="ja-JP" dirty="0" smtClean="0"/>
          </a:p>
          <a:p>
            <a:r>
              <a:rPr lang="ja-JP" altLang="en-US" dirty="0" smtClean="0"/>
              <a:t>成果</a:t>
            </a:r>
            <a:endParaRPr lang="en-US" altLang="ja-JP" dirty="0" smtClean="0"/>
          </a:p>
          <a:p>
            <a:r>
              <a:rPr lang="ja-JP" altLang="en-US" dirty="0" smtClean="0"/>
              <a:t>結果</a:t>
            </a:r>
            <a:endParaRPr lang="en-US" altLang="ja-JP" dirty="0" smtClean="0"/>
          </a:p>
          <a:p>
            <a:r>
              <a:rPr lang="ja-JP" altLang="en-US" dirty="0" smtClean="0"/>
              <a:t>まとめ</a:t>
            </a:r>
            <a:endParaRPr lang="en-US" altLang="ja-JP" dirty="0" smtClean="0"/>
          </a:p>
          <a:p>
            <a:r>
              <a:rPr lang="ja-JP" altLang="en-US" dirty="0" smtClean="0"/>
              <a:t>参考文献</a:t>
            </a:r>
            <a:endParaRPr lang="en-US" altLang="ja-JP" dirty="0" smtClean="0"/>
          </a:p>
          <a:p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xmlns="" val="22381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57200" y="0"/>
            <a:ext cx="5791200" cy="1365250"/>
          </a:xfrm>
        </p:spPr>
        <p:txBody>
          <a:bodyPr/>
          <a:lstStyle/>
          <a:p>
            <a:pPr algn="l"/>
            <a:r>
              <a:rPr kumimoji="1" lang="ja-JP" altLang="en-US" dirty="0" smtClean="0"/>
              <a:t>　背景と目的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26561" y="1830387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ja-JP" altLang="en-US" dirty="0" smtClean="0">
                <a:latin typeface="HGS創英角ﾎﾟｯﾌﾟ体" pitchFamily="50" charset="-128"/>
                <a:ea typeface="HGS創英角ﾎﾟｯﾌﾟ体" pitchFamily="50" charset="-128"/>
              </a:rPr>
              <a:t>　</a:t>
            </a:r>
            <a:endParaRPr lang="en-US" altLang="ja-JP" dirty="0" smtClean="0"/>
          </a:p>
          <a:p>
            <a:endParaRPr kumimoji="1" lang="ja-JP" altLang="en-US" dirty="0"/>
          </a:p>
        </p:txBody>
      </p:sp>
      <p:cxnSp>
        <p:nvCxnSpPr>
          <p:cNvPr id="11" name="直線コネクタ 10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z="1600" smtClean="0"/>
              <a:pPr/>
              <a:t>3</a:t>
            </a:fld>
            <a:endParaRPr kumimoji="1" lang="ja-JP" altLang="en-US" sz="1600" dirty="0"/>
          </a:p>
        </p:txBody>
      </p:sp>
      <p:sp>
        <p:nvSpPr>
          <p:cNvPr id="9" name="正方形/長方形 8"/>
          <p:cNvSpPr/>
          <p:nvPr/>
        </p:nvSpPr>
        <p:spPr>
          <a:xfrm>
            <a:off x="457200" y="1830386"/>
            <a:ext cx="86868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b="1" dirty="0" smtClean="0"/>
              <a:t>　</a:t>
            </a:r>
            <a:r>
              <a:rPr lang="ja-JP" altLang="ja-JP" sz="3200" b="1" dirty="0" smtClean="0"/>
              <a:t>背景</a:t>
            </a:r>
          </a:p>
          <a:p>
            <a:r>
              <a:rPr lang="ja-JP" altLang="ja-JP" sz="2800" dirty="0" smtClean="0"/>
              <a:t>スマートフォン利用者の</a:t>
            </a:r>
            <a:r>
              <a:rPr lang="en-US" altLang="ja-JP" sz="2800" dirty="0" smtClean="0"/>
              <a:t>75.1</a:t>
            </a:r>
            <a:r>
              <a:rPr lang="ja-JP" altLang="ja-JP" sz="2800" dirty="0" smtClean="0"/>
              <a:t>％がバッテリ持ちに不満</a:t>
            </a:r>
          </a:p>
          <a:p>
            <a:r>
              <a:rPr lang="ja-JP" altLang="en-US" sz="1000" dirty="0" smtClean="0"/>
              <a:t>　</a:t>
            </a:r>
            <a:endParaRPr lang="en-US" altLang="ja-JP" sz="1000" dirty="0" smtClean="0"/>
          </a:p>
          <a:p>
            <a:r>
              <a:rPr lang="ja-JP" altLang="en-US" sz="2800" dirty="0" smtClean="0"/>
              <a:t>　</a:t>
            </a:r>
            <a:r>
              <a:rPr lang="ja-JP" altLang="ja-JP" sz="2800" dirty="0" smtClean="0"/>
              <a:t>⇒スマートフォンのバッテリ持ち</a:t>
            </a:r>
            <a:r>
              <a:rPr lang="ja-JP" altLang="en-US" sz="2800" dirty="0" smtClean="0"/>
              <a:t>の</a:t>
            </a:r>
            <a:r>
              <a:rPr lang="ja-JP" altLang="ja-JP" sz="2800" dirty="0" smtClean="0"/>
              <a:t>向上</a:t>
            </a:r>
            <a:endParaRPr lang="en-US" altLang="ja-JP" sz="3200" dirty="0" smtClean="0"/>
          </a:p>
          <a:p>
            <a:endParaRPr lang="en-US" altLang="ja-JP" sz="3200" dirty="0" smtClean="0"/>
          </a:p>
          <a:p>
            <a:r>
              <a:rPr lang="ja-JP" altLang="en-US" sz="3200" b="1" dirty="0" smtClean="0"/>
              <a:t>　</a:t>
            </a:r>
            <a:r>
              <a:rPr lang="ja-JP" altLang="ja-JP" sz="3200" b="1" dirty="0" smtClean="0"/>
              <a:t>目的</a:t>
            </a:r>
          </a:p>
          <a:p>
            <a:r>
              <a:rPr lang="ja-JP" altLang="ja-JP" sz="2800" dirty="0" smtClean="0"/>
              <a:t>スマートフォンの消費電力の値</a:t>
            </a:r>
            <a:r>
              <a:rPr lang="ja-JP" altLang="en-US" sz="2800" dirty="0" smtClean="0"/>
              <a:t>の可視化</a:t>
            </a:r>
            <a:endParaRPr lang="ja-JP" altLang="ja-JP" sz="2800" dirty="0" smtClean="0"/>
          </a:p>
          <a:p>
            <a:r>
              <a:rPr lang="en-US" altLang="ja-JP" sz="1000" dirty="0" smtClean="0"/>
              <a:t/>
            </a:r>
            <a:br>
              <a:rPr lang="en-US" altLang="ja-JP" sz="1000" dirty="0" smtClean="0"/>
            </a:br>
            <a:r>
              <a:rPr lang="ja-JP" altLang="en-US" sz="2800" dirty="0" smtClean="0"/>
              <a:t>　</a:t>
            </a:r>
            <a:r>
              <a:rPr lang="ja-JP" altLang="ja-JP" sz="2800" dirty="0" smtClean="0"/>
              <a:t>⇒</a:t>
            </a:r>
            <a:r>
              <a:rPr lang="ja-JP" altLang="en-US" sz="2800" dirty="0" smtClean="0"/>
              <a:t>省電力ソフトウェア開発の効率化に貢献</a:t>
            </a:r>
            <a:endParaRPr lang="ja-JP" altLang="ja-JP" sz="2800" dirty="0"/>
          </a:p>
        </p:txBody>
      </p:sp>
      <p:cxnSp>
        <p:nvCxnSpPr>
          <p:cNvPr id="8" name="直線コネクタ 7"/>
          <p:cNvCxnSpPr/>
          <p:nvPr/>
        </p:nvCxnSpPr>
        <p:spPr>
          <a:xfrm>
            <a:off x="457200" y="6024591"/>
            <a:ext cx="762000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526561" y="6051887"/>
            <a:ext cx="55835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 smtClean="0"/>
              <a:t>*</a:t>
            </a:r>
            <a:r>
              <a:rPr lang="en-US" altLang="ja-JP" sz="2000" dirty="0" smtClean="0"/>
              <a:t>1</a:t>
            </a:r>
            <a:r>
              <a:rPr lang="ja-JP" altLang="en-US" sz="2000" dirty="0" smtClean="0"/>
              <a:t>　可視化：</a:t>
            </a:r>
            <a:r>
              <a:rPr lang="ja-JP" altLang="ja-JP" sz="2000" dirty="0" smtClean="0"/>
              <a:t>実験機器を使わずに見えるようにする</a:t>
            </a:r>
            <a:endParaRPr kumimoji="1" lang="ja-JP" altLang="en-US" sz="2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358297" y="4152723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*</a:t>
            </a:r>
            <a:r>
              <a:rPr kumimoji="1" lang="en-US" altLang="ja-JP" dirty="0" smtClean="0"/>
              <a:t>1</a:t>
            </a:r>
            <a:endParaRPr kumimoji="1" lang="ja-JP" altLang="en-US" dirty="0"/>
          </a:p>
        </p:txBody>
      </p:sp>
    </p:spTree>
    <p:extLst>
      <p:ext uri="{BB962C8B-B14F-4D97-AF65-F5344CB8AC3E}">
        <p14:creationId xmlns="" xmlns:p14="http://schemas.microsoft.com/office/powerpoint/2010/main" val="226602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5791200" cy="1332061"/>
          </a:xfrm>
        </p:spPr>
        <p:txBody>
          <a:bodyPr/>
          <a:lstStyle/>
          <a:p>
            <a:pPr algn="l"/>
            <a:r>
              <a:rPr kumimoji="1" lang="ja-JP" altLang="en-US" dirty="0" smtClean="0"/>
              <a:t>　関連研究</a:t>
            </a:r>
            <a:endParaRPr kumimoji="1" lang="ja-JP" altLang="en-US" dirty="0"/>
          </a:p>
        </p:txBody>
      </p:sp>
      <p:cxnSp>
        <p:nvCxnSpPr>
          <p:cNvPr id="5" name="直線コネクタ 4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z="1600" smtClean="0"/>
              <a:pPr/>
              <a:t>4</a:t>
            </a:fld>
            <a:endParaRPr kumimoji="1" lang="ja-JP" altLang="en-US" sz="1600" dirty="0"/>
          </a:p>
        </p:txBody>
      </p:sp>
      <p:sp>
        <p:nvSpPr>
          <p:cNvPr id="8" name="コンテンツ プレースホルダ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kumimoji="1" lang="ja-JP" altLang="en-US" sz="2800" dirty="0" smtClean="0"/>
              <a:t>可視化する技術 </a:t>
            </a:r>
            <a:r>
              <a:rPr kumimoji="1" lang="en-US" altLang="ja-JP" sz="2800" dirty="0" smtClean="0"/>
              <a:t>[2]</a:t>
            </a:r>
          </a:p>
          <a:p>
            <a:pPr lvl="1"/>
            <a:r>
              <a:rPr lang="ja-JP" altLang="en-US" sz="2400" b="1" dirty="0" smtClean="0"/>
              <a:t>消費電力の見積もり方法</a:t>
            </a:r>
            <a:endParaRPr lang="en-US" altLang="ja-JP" sz="2400" b="1" dirty="0" smtClean="0"/>
          </a:p>
          <a:p>
            <a:pPr lvl="1">
              <a:buNone/>
            </a:pPr>
            <a:r>
              <a:rPr lang="en-US" altLang="ja-JP" sz="2400" b="1" dirty="0" smtClean="0"/>
              <a:t>		</a:t>
            </a:r>
            <a:r>
              <a:rPr lang="ja-JP" altLang="ja-JP" sz="2400" b="1" dirty="0" smtClean="0"/>
              <a:t>モデルを作成し，パラメータを用いて消費電力の値を</a:t>
            </a:r>
            <a:endParaRPr lang="en-US" altLang="ja-JP" sz="2400" b="1" dirty="0" smtClean="0"/>
          </a:p>
          <a:p>
            <a:pPr lvl="1">
              <a:buNone/>
            </a:pPr>
            <a:r>
              <a:rPr lang="ja-JP" altLang="en-US" sz="2400" b="1" dirty="0" smtClean="0"/>
              <a:t>　　</a:t>
            </a:r>
            <a:r>
              <a:rPr lang="ja-JP" altLang="ja-JP" sz="2400" b="1" dirty="0" smtClean="0"/>
              <a:t>見積もる方法</a:t>
            </a:r>
            <a:endParaRPr lang="en-US" altLang="ja-JP" sz="2400" b="1" dirty="0" smtClean="0"/>
          </a:p>
          <a:p>
            <a:pPr lvl="1">
              <a:buNone/>
            </a:pPr>
            <a:endParaRPr lang="en-US" altLang="ja-JP" sz="800" dirty="0" smtClean="0"/>
          </a:p>
          <a:p>
            <a:pPr lvl="1"/>
            <a:r>
              <a:rPr kumimoji="1" lang="ja-JP" altLang="en-US" sz="2400" b="1" dirty="0" smtClean="0"/>
              <a:t>消費電力モデルの生成手法</a:t>
            </a:r>
            <a:endParaRPr kumimoji="1" lang="en-US" altLang="ja-JP" sz="2400" b="1" dirty="0" smtClean="0"/>
          </a:p>
          <a:p>
            <a:pPr lvl="1">
              <a:buNone/>
            </a:pPr>
            <a:r>
              <a:rPr lang="en-US" altLang="ja-JP" sz="2400" b="1" dirty="0" smtClean="0"/>
              <a:t>		</a:t>
            </a:r>
            <a:r>
              <a:rPr lang="ja-JP" altLang="en-US" sz="2400" b="1" dirty="0" smtClean="0"/>
              <a:t>重回帰分析　を用いて，モデルの数式化と</a:t>
            </a:r>
            <a:r>
              <a:rPr lang="en-US" altLang="ja-JP" sz="2400" b="1" dirty="0" smtClean="0"/>
              <a:t/>
            </a:r>
            <a:br>
              <a:rPr lang="en-US" altLang="ja-JP" sz="2400" b="1" dirty="0" smtClean="0"/>
            </a:br>
            <a:r>
              <a:rPr lang="ja-JP" altLang="en-US" sz="2400" b="1" dirty="0" smtClean="0"/>
              <a:t>　その数式を構成する係数を求める手法</a:t>
            </a:r>
            <a:endParaRPr lang="en-US" altLang="ja-JP" sz="2400" b="1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57200" y="6229311"/>
            <a:ext cx="7199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*</a:t>
            </a:r>
            <a:r>
              <a:rPr lang="en-US" altLang="ja-JP" sz="2000" dirty="0" smtClean="0"/>
              <a:t>2</a:t>
            </a:r>
            <a:r>
              <a:rPr kumimoji="1" lang="ja-JP" altLang="en-US" sz="2000" dirty="0" smtClean="0"/>
              <a:t>　重回帰分析：</a:t>
            </a:r>
            <a:r>
              <a:rPr kumimoji="1" lang="en-US" altLang="ja-JP" sz="2000" dirty="0" smtClean="0"/>
              <a:t>1</a:t>
            </a:r>
            <a:r>
              <a:rPr kumimoji="1" lang="ja-JP" altLang="en-US" sz="2000" dirty="0" err="1" smtClean="0"/>
              <a:t>つの</a:t>
            </a:r>
            <a:r>
              <a:rPr kumimoji="1" lang="ja-JP" altLang="en-US" sz="2000" dirty="0" smtClean="0"/>
              <a:t>目的変数を複数の説明変数で表わす方法</a:t>
            </a:r>
            <a:endParaRPr kumimoji="1" lang="en-US" altLang="ja-JP" sz="2000" dirty="0" smtClean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871882" y="3930559"/>
            <a:ext cx="3914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*</a:t>
            </a:r>
            <a:r>
              <a:rPr lang="en-US" altLang="ja-JP" sz="1600" dirty="0" smtClean="0"/>
              <a:t>2</a:t>
            </a:r>
            <a:endParaRPr kumimoji="1" lang="ja-JP" altLang="en-US" sz="1600" dirty="0"/>
          </a:p>
        </p:txBody>
      </p:sp>
      <p:cxnSp>
        <p:nvCxnSpPr>
          <p:cNvPr id="11" name="直線コネクタ 10"/>
          <p:cNvCxnSpPr/>
          <p:nvPr/>
        </p:nvCxnSpPr>
        <p:spPr>
          <a:xfrm>
            <a:off x="457200" y="6188367"/>
            <a:ext cx="762000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0362" y="5218152"/>
            <a:ext cx="3190063" cy="828278"/>
          </a:xfrm>
          <a:prstGeom prst="rect">
            <a:avLst/>
          </a:prstGeom>
          <a:noFill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00939" y="5405234"/>
            <a:ext cx="2901704" cy="388968"/>
          </a:xfrm>
          <a:prstGeom prst="rect">
            <a:avLst/>
          </a:prstGeom>
          <a:noFill/>
        </p:spPr>
      </p:pic>
      <p:sp>
        <p:nvSpPr>
          <p:cNvPr id="13" name="右矢印 12"/>
          <p:cNvSpPr/>
          <p:nvPr/>
        </p:nvSpPr>
        <p:spPr>
          <a:xfrm>
            <a:off x="4435521" y="5429436"/>
            <a:ext cx="545911" cy="5760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039734" y="5095320"/>
            <a:ext cx="14510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N = 1 </a:t>
            </a:r>
            <a:r>
              <a:rPr kumimoji="1" lang="ja-JP" altLang="en-US" sz="2000" dirty="0" smtClean="0"/>
              <a:t>のとき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64504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5791200" cy="1332061"/>
          </a:xfrm>
        </p:spPr>
        <p:txBody>
          <a:bodyPr/>
          <a:lstStyle/>
          <a:p>
            <a:pPr algn="l"/>
            <a:r>
              <a:rPr kumimoji="1" lang="ja-JP" altLang="en-US" dirty="0" smtClean="0"/>
              <a:t>　関連研究</a:t>
            </a:r>
            <a:endParaRPr kumimoji="1" lang="ja-JP" altLang="en-US" dirty="0"/>
          </a:p>
        </p:txBody>
      </p:sp>
      <p:cxnSp>
        <p:nvCxnSpPr>
          <p:cNvPr id="5" name="直線コネクタ 4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コンテンツ プレースホルダ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ja-JP" sz="2800" b="1" dirty="0" smtClean="0"/>
              <a:t>DVFS</a:t>
            </a:r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ja-JP" sz="2800" dirty="0" smtClean="0"/>
              <a:t>動的に消費電力を制御する方法の中でも，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ja-JP" sz="2800" dirty="0" smtClean="0"/>
              <a:t>周波数を制御しながら適切な電源電圧制御を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ja-JP" sz="2800" dirty="0" smtClean="0"/>
              <a:t>行うこと</a:t>
            </a:r>
            <a:r>
              <a:rPr lang="en-US" altLang="ja-JP" sz="2800" dirty="0" smtClean="0"/>
              <a:t>[4]</a:t>
            </a:r>
            <a:r>
              <a:rPr lang="ja-JP" altLang="ja-JP" sz="2800" dirty="0" err="1" smtClean="0"/>
              <a:t>．</a:t>
            </a:r>
            <a:endParaRPr lang="ja-JP" altLang="ja-JP" sz="2800" dirty="0" smtClean="0"/>
          </a:p>
          <a:p>
            <a:pPr>
              <a:buNone/>
            </a:pPr>
            <a:endParaRPr lang="en-US" altLang="ja-JP" sz="2800" b="1" dirty="0" smtClean="0"/>
          </a:p>
          <a:p>
            <a:pPr>
              <a:buNone/>
            </a:pPr>
            <a:r>
              <a:rPr lang="en-US" altLang="ja-JP" sz="2800" b="1" dirty="0" err="1" smtClean="0"/>
              <a:t>ondemand</a:t>
            </a:r>
            <a:r>
              <a:rPr lang="en-US" altLang="ja-JP" sz="2800" b="1" dirty="0" smtClean="0"/>
              <a:t> governor</a:t>
            </a:r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ja-JP" altLang="ja-JP" sz="2800" dirty="0" smtClean="0"/>
              <a:t>一定の負荷がかかると周波数を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ja-JP" sz="2800" dirty="0" smtClean="0"/>
              <a:t>最も大きい値に上げ，負荷が下がると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ja-JP" sz="2800" dirty="0" smtClean="0"/>
              <a:t>安定するまで段階的に下げる</a:t>
            </a:r>
            <a:r>
              <a:rPr lang="ja-JP" altLang="en-US" sz="2800" dirty="0" smtClean="0"/>
              <a:t>方法</a:t>
            </a:r>
            <a:r>
              <a:rPr lang="en-US" altLang="ja-JP" sz="2800" dirty="0" smtClean="0"/>
              <a:t>[5]</a:t>
            </a:r>
            <a:r>
              <a:rPr lang="ja-JP" altLang="ja-JP" sz="2800" dirty="0" err="1" smtClean="0"/>
              <a:t>．</a:t>
            </a:r>
            <a:endParaRPr lang="en-US" altLang="ja-JP" sz="2800" b="1" dirty="0" smtClean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z="1600" smtClean="0"/>
              <a:pPr/>
              <a:t>5</a:t>
            </a:fld>
            <a:endParaRPr kumimoji="1" lang="ja-JP" altLang="en-US" sz="1600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64504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8641" y="-65315"/>
            <a:ext cx="5791200" cy="1365249"/>
          </a:xfrm>
        </p:spPr>
        <p:txBody>
          <a:bodyPr>
            <a:normAutofit/>
          </a:bodyPr>
          <a:lstStyle/>
          <a:p>
            <a:pPr algn="l"/>
            <a:r>
              <a:rPr lang="ja-JP" altLang="en-US" dirty="0" smtClean="0"/>
              <a:t>　アプローチ</a:t>
            </a:r>
            <a:endParaRPr kumimoji="1" lang="ja-JP" altLang="en-US" dirty="0"/>
          </a:p>
        </p:txBody>
      </p:sp>
      <p:cxnSp>
        <p:nvCxnSpPr>
          <p:cNvPr id="5" name="直線コネクタ 4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sz="1600" dirty="0" smtClean="0"/>
              <a:t>6</a:t>
            </a:r>
            <a:endParaRPr kumimoji="1" lang="ja-JP" altLang="en-US" sz="1600" dirty="0"/>
          </a:p>
        </p:txBody>
      </p:sp>
      <p:graphicFrame>
        <p:nvGraphicFramePr>
          <p:cNvPr id="7" name="図表 6"/>
          <p:cNvGraphicFramePr/>
          <p:nvPr/>
        </p:nvGraphicFramePr>
        <p:xfrm>
          <a:off x="613954" y="1587636"/>
          <a:ext cx="7680960" cy="4944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43238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57199" y="0"/>
            <a:ext cx="6817057" cy="1365250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dirty="0" smtClean="0"/>
              <a:t>　成果（アプリケーション作成）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44306"/>
            <a:ext cx="8229600" cy="47038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dirty="0" smtClean="0"/>
              <a:t>CPU</a:t>
            </a:r>
            <a:r>
              <a:rPr kumimoji="1" lang="ja-JP" altLang="en-US" dirty="0" smtClean="0"/>
              <a:t>負荷率を求めるアプリケーションを作成</a:t>
            </a:r>
            <a:endParaRPr kumimoji="1" lang="en-US" altLang="ja-JP" dirty="0" smtClean="0"/>
          </a:p>
          <a:p>
            <a:pPr>
              <a:buNone/>
            </a:pPr>
            <a:endParaRPr kumimoji="1" lang="en-US" altLang="ja-JP" sz="1050" dirty="0" smtClean="0"/>
          </a:p>
          <a:p>
            <a:pPr lvl="1">
              <a:buNone/>
            </a:pPr>
            <a:r>
              <a:rPr kumimoji="1" lang="en-US" altLang="ja-JP" dirty="0" smtClean="0"/>
              <a:t>CPU</a:t>
            </a:r>
            <a:r>
              <a:rPr lang="ja-JP" altLang="en-US" dirty="0" smtClean="0"/>
              <a:t>の</a:t>
            </a:r>
            <a:r>
              <a:rPr kumimoji="1" lang="ja-JP" altLang="en-US" dirty="0" smtClean="0"/>
              <a:t>負荷を調節できるテストベンチ</a:t>
            </a:r>
            <a:endParaRPr kumimoji="1" lang="en-US" altLang="ja-JP" dirty="0" smtClean="0"/>
          </a:p>
        </p:txBody>
      </p:sp>
      <p:cxnSp>
        <p:nvCxnSpPr>
          <p:cNvPr id="11" name="直線コネクタ 10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z="1600" smtClean="0"/>
              <a:pPr/>
              <a:t>7</a:t>
            </a:fld>
            <a:endParaRPr kumimoji="1" lang="ja-JP" altLang="en-US" sz="1600" dirty="0"/>
          </a:p>
        </p:txBody>
      </p:sp>
      <p:sp>
        <p:nvSpPr>
          <p:cNvPr id="9" name="正方形/長方形 8"/>
          <p:cNvSpPr/>
          <p:nvPr/>
        </p:nvSpPr>
        <p:spPr>
          <a:xfrm>
            <a:off x="1158241" y="3003484"/>
            <a:ext cx="5921827" cy="2978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buNone/>
            </a:pPr>
            <a:r>
              <a:rPr lang="en-US" altLang="ja-JP" sz="2800" dirty="0" smtClean="0">
                <a:solidFill>
                  <a:schemeClr val="tx1"/>
                </a:solidFill>
              </a:rPr>
              <a:t>	</a:t>
            </a:r>
            <a:r>
              <a:rPr lang="en-US" altLang="ja-JP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for(</a:t>
            </a:r>
            <a:r>
              <a:rPr lang="en-US" altLang="ja-JP" sz="2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j=0; j&lt;</a:t>
            </a:r>
            <a:r>
              <a:rPr lang="en-US" altLang="ja-JP" sz="2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count</a:t>
            </a:r>
            <a:r>
              <a:rPr lang="en-US" altLang="ja-JP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 j++){</a:t>
            </a:r>
          </a:p>
          <a:p>
            <a:pPr>
              <a:buNone/>
            </a:pPr>
            <a:endParaRPr lang="en-US" altLang="ja-JP" sz="105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ja-JP" alt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数値演算</a:t>
            </a:r>
          </a:p>
          <a:p>
            <a:pPr>
              <a:buNone/>
            </a:pPr>
            <a:endParaRPr lang="en-US" altLang="ja-JP" sz="105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if(j % </a:t>
            </a:r>
            <a:r>
              <a:rPr lang="en-US" altLang="ja-JP" sz="2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sleepcycle</a:t>
            </a:r>
            <a:r>
              <a:rPr lang="en-US" altLang="ja-JP" sz="2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== 0){	</a:t>
            </a:r>
          </a:p>
          <a:p>
            <a:pPr>
              <a:buNone/>
            </a:pPr>
            <a:endParaRPr lang="en-US" altLang="ja-JP" sz="105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altLang="ja-JP" sz="2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Thread.sleep</a:t>
            </a:r>
            <a:r>
              <a:rPr lang="en-US" altLang="ja-JP" sz="2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(10)</a:t>
            </a:r>
            <a:r>
              <a:rPr lang="en-US" altLang="ja-JP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}</a:t>
            </a:r>
          </a:p>
          <a:p>
            <a:pPr>
              <a:buNone/>
            </a:pPr>
            <a:r>
              <a:rPr lang="en-US" altLang="ja-JP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  <a:endParaRPr lang="en-US" altLang="ja-JP" sz="28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endParaRPr kumimoji="1" lang="ja-JP" altLang="en-US" sz="36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050868" y="3578244"/>
            <a:ext cx="1463040" cy="4180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コネクタ 12"/>
          <p:cNvCxnSpPr/>
          <p:nvPr/>
        </p:nvCxnSpPr>
        <p:spPr>
          <a:xfrm>
            <a:off x="3370217" y="4466518"/>
            <a:ext cx="1972492" cy="0"/>
          </a:xfrm>
          <a:prstGeom prst="line">
            <a:avLst/>
          </a:prstGeom>
          <a:ln w="63500" cmpd="sng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四角形吹き出し 13"/>
          <p:cNvSpPr/>
          <p:nvPr/>
        </p:nvSpPr>
        <p:spPr>
          <a:xfrm>
            <a:off x="6553200" y="4785196"/>
            <a:ext cx="2133600" cy="1013732"/>
          </a:xfrm>
          <a:prstGeom prst="wedgeRectCallout">
            <a:avLst>
              <a:gd name="adj1" fmla="val -117862"/>
              <a:gd name="adj2" fmla="val -7368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b="1" dirty="0" smtClean="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rPr>
              <a:t>　</a:t>
            </a:r>
            <a:r>
              <a:rPr lang="ja-JP" altLang="en-US" b="1" dirty="0" smtClean="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rPr>
              <a:t>スリープ</a:t>
            </a:r>
            <a:r>
              <a:rPr kumimoji="1" lang="ja-JP" altLang="en-US" b="1" dirty="0" smtClean="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rPr>
              <a:t>周期</a:t>
            </a:r>
            <a:endParaRPr kumimoji="1" lang="en-US" altLang="ja-JP" b="1" dirty="0" smtClean="0">
              <a:solidFill>
                <a:schemeClr val="tx1"/>
              </a:solidFill>
            </a:endParaRPr>
          </a:p>
          <a:p>
            <a:r>
              <a:rPr kumimoji="1" lang="ja-JP" altLang="en-US" b="1" dirty="0" smtClean="0">
                <a:solidFill>
                  <a:schemeClr val="tx1"/>
                </a:solidFill>
              </a:rPr>
              <a:t>何回に</a:t>
            </a:r>
            <a:r>
              <a:rPr kumimoji="1" lang="en-US" altLang="ja-JP" b="1" dirty="0" smtClean="0">
                <a:solidFill>
                  <a:schemeClr val="tx1"/>
                </a:solidFill>
              </a:rPr>
              <a:t>1</a:t>
            </a:r>
            <a:r>
              <a:rPr kumimoji="1" lang="ja-JP" altLang="en-US" b="1" dirty="0" smtClean="0">
                <a:solidFill>
                  <a:schemeClr val="tx1"/>
                </a:solidFill>
              </a:rPr>
              <a:t>回休むか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4428308" y="3421488"/>
            <a:ext cx="914401" cy="0"/>
          </a:xfrm>
          <a:prstGeom prst="line">
            <a:avLst/>
          </a:prstGeom>
          <a:ln w="63500" cmpd="sng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四角形吹き出し 18"/>
          <p:cNvSpPr/>
          <p:nvPr/>
        </p:nvSpPr>
        <p:spPr>
          <a:xfrm>
            <a:off x="6553200" y="3578244"/>
            <a:ext cx="2438400" cy="760278"/>
          </a:xfrm>
          <a:prstGeom prst="wedgeRectCallout">
            <a:avLst>
              <a:gd name="adj1" fmla="val -115184"/>
              <a:gd name="adj2" fmla="val -5591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負荷をかける</a:t>
            </a:r>
            <a:r>
              <a:rPr kumimoji="1" lang="en-US" altLang="ja-JP" b="1" dirty="0" smtClean="0">
                <a:solidFill>
                  <a:schemeClr val="tx1"/>
                </a:solidFill>
              </a:rPr>
              <a:t>for</a:t>
            </a:r>
            <a:r>
              <a:rPr kumimoji="1" lang="ja-JP" altLang="en-US" b="1" dirty="0" smtClean="0">
                <a:solidFill>
                  <a:schemeClr val="tx1"/>
                </a:solidFill>
              </a:rPr>
              <a:t>文を</a:t>
            </a:r>
            <a:r>
              <a:rPr kumimoji="1" lang="en-US" altLang="ja-JP" b="1" dirty="0" smtClean="0">
                <a:solidFill>
                  <a:schemeClr val="tx1"/>
                </a:solidFill>
              </a:rPr>
              <a:t/>
            </a:r>
            <a:br>
              <a:rPr kumimoji="1" lang="en-US" altLang="ja-JP" b="1" dirty="0" smtClean="0">
                <a:solidFill>
                  <a:schemeClr val="tx1"/>
                </a:solidFill>
              </a:rPr>
            </a:br>
            <a:r>
              <a:rPr lang="en-US" altLang="ja-JP" b="1" dirty="0" smtClean="0">
                <a:solidFill>
                  <a:schemeClr val="tx1"/>
                </a:solidFill>
              </a:rPr>
              <a:t>count</a:t>
            </a:r>
            <a:r>
              <a:rPr lang="ja-JP" altLang="en-US" b="1" dirty="0" smtClean="0">
                <a:solidFill>
                  <a:schemeClr val="tx1"/>
                </a:solidFill>
              </a:rPr>
              <a:t>分</a:t>
            </a:r>
            <a:r>
              <a:rPr kumimoji="1" lang="ja-JP" altLang="en-US" b="1" dirty="0" smtClean="0">
                <a:solidFill>
                  <a:schemeClr val="tx1"/>
                </a:solidFill>
              </a:rPr>
              <a:t>まわす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20" name="直線コネクタ 19"/>
          <p:cNvCxnSpPr/>
          <p:nvPr/>
        </p:nvCxnSpPr>
        <p:spPr>
          <a:xfrm>
            <a:off x="2050868" y="5038942"/>
            <a:ext cx="2991395" cy="0"/>
          </a:xfrm>
          <a:prstGeom prst="line">
            <a:avLst/>
          </a:prstGeom>
          <a:ln w="63500" cmpd="sng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四角形吹き出し 21"/>
          <p:cNvSpPr/>
          <p:nvPr/>
        </p:nvSpPr>
        <p:spPr>
          <a:xfrm>
            <a:off x="457199" y="5474948"/>
            <a:ext cx="3461657" cy="1013732"/>
          </a:xfrm>
          <a:prstGeom prst="wedgeRectCallout">
            <a:avLst>
              <a:gd name="adj1" fmla="val 43233"/>
              <a:gd name="adj2" fmla="val -7111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b="1" dirty="0" smtClean="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rPr>
              <a:t>　スリープ時間</a:t>
            </a:r>
            <a:endParaRPr kumimoji="1" lang="en-US" altLang="ja-JP" b="1" dirty="0" smtClean="0">
              <a:solidFill>
                <a:schemeClr val="tx1"/>
              </a:solidFill>
            </a:endParaRPr>
          </a:p>
          <a:p>
            <a:r>
              <a:rPr lang="ja-JP" altLang="en-US" b="1" dirty="0" smtClean="0">
                <a:solidFill>
                  <a:schemeClr val="tx1"/>
                </a:solidFill>
              </a:rPr>
              <a:t>特定の時間間隔（</a:t>
            </a:r>
            <a:r>
              <a:rPr lang="en-US" altLang="ja-JP" b="1" dirty="0" smtClean="0">
                <a:solidFill>
                  <a:schemeClr val="tx1"/>
                </a:solidFill>
              </a:rPr>
              <a:t>long</a:t>
            </a:r>
            <a:r>
              <a:rPr lang="ja-JP" altLang="en-US" b="1" dirty="0" smtClean="0">
                <a:solidFill>
                  <a:schemeClr val="tx1"/>
                </a:solidFill>
              </a:rPr>
              <a:t>型 ミリ秒）休む関数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602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57199" y="0"/>
            <a:ext cx="7867935" cy="1365250"/>
          </a:xfrm>
        </p:spPr>
        <p:txBody>
          <a:bodyPr>
            <a:normAutofit/>
          </a:bodyPr>
          <a:lstStyle/>
          <a:p>
            <a:pPr algn="l"/>
            <a:r>
              <a:rPr lang="ja-JP" altLang="en-US" sz="3600" dirty="0" smtClean="0"/>
              <a:t>　結果（</a:t>
            </a:r>
            <a:r>
              <a:rPr lang="en-US" altLang="ja-JP" sz="3600" dirty="0" smtClean="0"/>
              <a:t>CPU</a:t>
            </a:r>
            <a:r>
              <a:rPr lang="ja-JP" altLang="en-US" sz="3600" dirty="0" smtClean="0"/>
              <a:t>負荷率と消費電力のグラフ）</a:t>
            </a:r>
            <a:endParaRPr kumimoji="1" lang="ja-JP" altLang="en-US" sz="3600" dirty="0"/>
          </a:p>
        </p:txBody>
      </p:sp>
      <p:cxnSp>
        <p:nvCxnSpPr>
          <p:cNvPr id="11" name="直線コネクタ 10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z="1600" smtClean="0"/>
              <a:pPr/>
              <a:t>8</a:t>
            </a:fld>
            <a:endParaRPr kumimoji="1" lang="ja-JP" altLang="en-US" sz="1600" dirty="0"/>
          </a:p>
        </p:txBody>
      </p:sp>
      <p:graphicFrame>
        <p:nvGraphicFramePr>
          <p:cNvPr id="8" name="グラフ 7"/>
          <p:cNvGraphicFramePr/>
          <p:nvPr/>
        </p:nvGraphicFramePr>
        <p:xfrm>
          <a:off x="402609" y="1433490"/>
          <a:ext cx="7867934" cy="4476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1095802" y="6094740"/>
            <a:ext cx="6981398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関連研究のモデル式はデュアルコアでも有効</a:t>
            </a:r>
            <a:endParaRPr kumimoji="1" lang="en-US" altLang="ja-JP" sz="2800" dirty="0" smtClean="0"/>
          </a:p>
        </p:txBody>
      </p:sp>
      <p:sp>
        <p:nvSpPr>
          <p:cNvPr id="17" name="円/楕円 16"/>
          <p:cNvSpPr/>
          <p:nvPr/>
        </p:nvSpPr>
        <p:spPr>
          <a:xfrm>
            <a:off x="7151426" y="4230806"/>
            <a:ext cx="1119117" cy="641445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形吹き出し 15"/>
          <p:cNvSpPr/>
          <p:nvPr/>
        </p:nvSpPr>
        <p:spPr>
          <a:xfrm>
            <a:off x="6967470" y="5050146"/>
            <a:ext cx="2108290" cy="846161"/>
          </a:xfrm>
          <a:prstGeom prst="wedgeEllipseCallout">
            <a:avLst>
              <a:gd name="adj1" fmla="val -15007"/>
              <a:gd name="adj2" fmla="val -7298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最適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602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ja-JP" altLang="en-US" dirty="0" smtClean="0"/>
              <a:t>クロック周波数</a:t>
            </a:r>
            <a:r>
              <a:rPr lang="en-US" altLang="ja-JP" dirty="0" smtClean="0"/>
              <a:t>350MHz</a:t>
            </a:r>
            <a:r>
              <a:rPr lang="ja-JP" altLang="en-US" dirty="0" smtClean="0"/>
              <a:t>のモデルが最適</a:t>
            </a:r>
            <a:endParaRPr lang="en-US" altLang="ja-JP" dirty="0" smtClean="0"/>
          </a:p>
          <a:p>
            <a:pPr>
              <a:buNone/>
            </a:pPr>
            <a:endParaRPr lang="en-US" altLang="ja-JP" sz="4000" dirty="0" smtClean="0"/>
          </a:p>
          <a:p>
            <a:pPr>
              <a:buNone/>
            </a:pPr>
            <a:r>
              <a:rPr lang="ja-JP" altLang="en-US" sz="4000" b="1" dirty="0" smtClean="0"/>
              <a:t>しかし</a:t>
            </a:r>
            <a:r>
              <a:rPr lang="ja-JP" altLang="en-US" sz="4000" b="1" dirty="0" smtClean="0"/>
              <a:t>、</a:t>
            </a:r>
            <a:endParaRPr lang="en-US" altLang="ja-JP" sz="4000" b="1" dirty="0" smtClean="0"/>
          </a:p>
          <a:p>
            <a:pPr>
              <a:buNone/>
            </a:pPr>
            <a:r>
              <a:rPr lang="ja-JP" altLang="en-US" dirty="0" smtClean="0"/>
              <a:t>　</a:t>
            </a:r>
            <a:r>
              <a:rPr lang="ja-JP" altLang="ja-JP" dirty="0" smtClean="0"/>
              <a:t>クロック周波数によって単位時間あたりに</a:t>
            </a:r>
            <a:endParaRPr lang="en-US" altLang="ja-JP" dirty="0" smtClean="0"/>
          </a:p>
          <a:p>
            <a:pPr>
              <a:buNone/>
            </a:pPr>
            <a:r>
              <a:rPr lang="ja-JP" altLang="ja-JP" dirty="0" smtClean="0"/>
              <a:t>処理できる</a:t>
            </a:r>
            <a:r>
              <a:rPr lang="ja-JP" altLang="en-US" dirty="0" smtClean="0"/>
              <a:t>命令数に違い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周波数ごとのエネルギー効率について調査</a:t>
            </a:r>
            <a:endParaRPr lang="en-US" altLang="ja-JP" dirty="0" smtClean="0">
              <a:solidFill>
                <a:srgbClr val="FF0000"/>
              </a:solidFill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z="1600" smtClean="0"/>
              <a:pPr/>
              <a:t>9</a:t>
            </a:fld>
            <a:endParaRPr kumimoji="1" lang="ja-JP" altLang="en-US" sz="1600" dirty="0"/>
          </a:p>
        </p:txBody>
      </p:sp>
      <p:sp>
        <p:nvSpPr>
          <p:cNvPr id="8" name="下矢印 7"/>
          <p:cNvSpPr/>
          <p:nvPr/>
        </p:nvSpPr>
        <p:spPr>
          <a:xfrm>
            <a:off x="3521121" y="4708478"/>
            <a:ext cx="1678675" cy="4094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タイトル 5"/>
          <p:cNvSpPr>
            <a:spLocks noGrp="1"/>
          </p:cNvSpPr>
          <p:nvPr>
            <p:ph type="title"/>
          </p:nvPr>
        </p:nvSpPr>
        <p:spPr>
          <a:xfrm>
            <a:off x="457199" y="0"/>
            <a:ext cx="7949822" cy="1365250"/>
          </a:xfrm>
        </p:spPr>
        <p:txBody>
          <a:bodyPr>
            <a:normAutofit/>
          </a:bodyPr>
          <a:lstStyle/>
          <a:p>
            <a:pPr algn="l"/>
            <a:r>
              <a:rPr lang="ja-JP" altLang="en-US" sz="3600" dirty="0" smtClean="0"/>
              <a:t>　結果（</a:t>
            </a:r>
            <a:r>
              <a:rPr lang="en-US" altLang="ja-JP" sz="3600" dirty="0" smtClean="0"/>
              <a:t>CPU</a:t>
            </a:r>
            <a:r>
              <a:rPr lang="ja-JP" altLang="en-US" sz="3600" dirty="0" smtClean="0"/>
              <a:t>負荷率と消費電力のグラフ）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26602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4848</TotalTime>
  <Words>349</Words>
  <Application>Microsoft Office PowerPoint</Application>
  <PresentationFormat>画面に合わせる (4:3)</PresentationFormat>
  <Paragraphs>177</Paragraphs>
  <Slides>16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Office テーマ</vt:lpstr>
      <vt:lpstr>スマートフォンにおける消費エネルギー 可視化のための予測モデル</vt:lpstr>
      <vt:lpstr>　目次</vt:lpstr>
      <vt:lpstr>　背景と目的</vt:lpstr>
      <vt:lpstr>　関連研究</vt:lpstr>
      <vt:lpstr>　関連研究</vt:lpstr>
      <vt:lpstr>　アプローチ</vt:lpstr>
      <vt:lpstr>　成果（アプリケーション作成）</vt:lpstr>
      <vt:lpstr>　結果（CPU負荷率と消費電力のグラフ）</vt:lpstr>
      <vt:lpstr>　結果（CPU負荷率と消費電力のグラフ）</vt:lpstr>
      <vt:lpstr>結果（周波数ごとのエネルギー効率の 逆数のグラフ） </vt:lpstr>
      <vt:lpstr>スライド 11</vt:lpstr>
      <vt:lpstr>結果（周波数ごとのエネルギー効率の 逆数のグラフ） </vt:lpstr>
      <vt:lpstr>結果（周波数ごとのエネルギー効率の 逆数のグラフ） </vt:lpstr>
      <vt:lpstr>　結果（状態遷移図）</vt:lpstr>
      <vt:lpstr>　まとめ</vt:lpstr>
      <vt:lpstr>　参考文献</vt:lpstr>
    </vt:vector>
  </TitlesOfParts>
  <Company>南山大学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豊田 丈晃</dc:creator>
  <cp:lastModifiedBy>小川 詩織</cp:lastModifiedBy>
  <cp:revision>460</cp:revision>
  <dcterms:created xsi:type="dcterms:W3CDTF">2013-05-03T02:22:02Z</dcterms:created>
  <dcterms:modified xsi:type="dcterms:W3CDTF">2014-01-16T02:26:03Z</dcterms:modified>
</cp:coreProperties>
</file>