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1" r:id="rId3"/>
    <p:sldId id="283" r:id="rId4"/>
    <p:sldId id="288" r:id="rId5"/>
    <p:sldId id="289" r:id="rId6"/>
    <p:sldId id="296" r:id="rId7"/>
    <p:sldId id="297" r:id="rId8"/>
    <p:sldId id="295" r:id="rId9"/>
    <p:sldId id="292" r:id="rId10"/>
    <p:sldId id="285" r:id="rId11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C4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85" autoAdjust="0"/>
  </p:normalViewPr>
  <p:slideViewPr>
    <p:cSldViewPr>
      <p:cViewPr>
        <p:scale>
          <a:sx n="75" d="100"/>
          <a:sy n="75" d="100"/>
        </p:scale>
        <p:origin x="-264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5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5BCAA-4722-493F-85F8-EC48B9E996BC}" type="datetimeFigureOut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F2206-8EA7-47B3-A560-6BA6363C70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45919-E454-4BC4-94FF-9EAFE1979D6B}" type="datetimeFigureOut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D1DFF-BD23-4D2E-A9B9-903A572377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D1DFF-BD23-4D2E-A9B9-903A5723778E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34016-41F4-41DE-8C06-74347B065D88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34016-41F4-41DE-8C06-74347B065D88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34016-41F4-41DE-8C06-74347B065D88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34016-41F4-41DE-8C06-74347B065D88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34016-41F4-41DE-8C06-74347B065D88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34016-41F4-41DE-8C06-74347B065D88}" type="slidenum">
              <a:rPr kumimoji="1" lang="ja-JP" altLang="en-US" smtClean="0"/>
              <a:pPr/>
              <a:t>6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34016-41F4-41DE-8C06-74347B065D88}" type="slidenum">
              <a:rPr kumimoji="1" lang="ja-JP" altLang="en-US" smtClean="0"/>
              <a:pPr/>
              <a:t>7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34016-41F4-41DE-8C06-74347B065D88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34016-41F4-41DE-8C06-74347B065D88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C5A9B66E-382F-4700-B0F4-DE5758FD01BA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正方形/長方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正方形/長方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F318-0587-443A-8337-4163C977DFC4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0514-03D5-4F90-91DA-1DEDB5F3B8E1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0598-87D6-4921-999A-7F9D9512F99D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A291210-AFCA-4804-BFE5-2D96F8AD8D15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606B-FF0A-467F-9CCA-385FE1248EE3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2F58-9D6D-4998-81BC-BCEF9F50B979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C508-706C-4539-B75D-9DE4672B1744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C3410-B5FC-4074-85E1-AD8534C3F974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5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933F7-4E3C-45CB-B40E-11B2C190936F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A677D-F9B1-4B79-95A5-C8358574B0EF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05891A-6913-43EE-B783-34576304D3A6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A252665-65FA-4520-81DF-EB96B1F7EB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71600" y="3886200"/>
            <a:ext cx="7105600" cy="990600"/>
          </a:xfrm>
        </p:spPr>
        <p:txBody>
          <a:bodyPr>
            <a:noAutofit/>
          </a:bodyPr>
          <a:lstStyle/>
          <a:p>
            <a:r>
              <a:rPr lang="ja-JP" altLang="en-US" sz="2700" dirty="0" smtClean="0"/>
              <a:t>リストの可逆分割アルゴリズムを利用した</a:t>
            </a:r>
            <a:r>
              <a:rPr lang="en-US" altLang="ja-JP" sz="2700" dirty="0" smtClean="0"/>
              <a:t/>
            </a:r>
            <a:br>
              <a:rPr lang="en-US" altLang="ja-JP" sz="2700" dirty="0" smtClean="0"/>
            </a:br>
            <a:r>
              <a:rPr lang="ja-JP" altLang="en-US" sz="2700" dirty="0" smtClean="0"/>
              <a:t>ゴミ情報が最適な可逆クイック整列法の生成</a:t>
            </a:r>
            <a:endParaRPr kumimoji="1" lang="ja-JP" altLang="en-US" sz="27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情報理工学部 ソフトウェア工学科 </a:t>
            </a:r>
            <a:r>
              <a:rPr kumimoji="1" lang="en-US" altLang="ja-JP" dirty="0" smtClean="0"/>
              <a:t>2010SE273 </a:t>
            </a:r>
            <a:r>
              <a:rPr kumimoji="1" lang="ja-JP" altLang="en-US" dirty="0" smtClean="0"/>
              <a:t>山下健太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dirty="0" smtClean="0"/>
              <a:t>参考文献</a:t>
            </a:r>
            <a:endParaRPr kumimoji="1" lang="ja-JP" altLang="en-US" sz="36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dirty="0" smtClean="0"/>
              <a:t>[1] Early, D., </a:t>
            </a:r>
            <a:r>
              <a:rPr lang="en-US" altLang="ja-JP" sz="2800" dirty="0" err="1" smtClean="0"/>
              <a:t>Gao</a:t>
            </a:r>
            <a:r>
              <a:rPr lang="en-US" altLang="ja-JP" sz="2800" dirty="0" smtClean="0"/>
              <a:t>, A. and </a:t>
            </a:r>
            <a:r>
              <a:rPr lang="en-US" altLang="ja-JP" sz="2800" dirty="0" err="1" smtClean="0"/>
              <a:t>Schellekens</a:t>
            </a:r>
            <a:r>
              <a:rPr lang="en-US" altLang="ja-JP" sz="2800" dirty="0" smtClean="0"/>
              <a:t>, M.: Frugal encoding in reversible </a:t>
            </a:r>
            <a:r>
              <a:rPr lang="en-US" altLang="ja-JP" sz="2800" i="1" dirty="0" smtClean="0"/>
              <a:t>MOQA: a case study for </a:t>
            </a:r>
            <a:r>
              <a:rPr lang="en-US" altLang="ja-JP" sz="2800" dirty="0" err="1" smtClean="0"/>
              <a:t>Quicksort</a:t>
            </a:r>
            <a:r>
              <a:rPr lang="en-US" altLang="ja-JP" sz="2800" dirty="0" smtClean="0"/>
              <a:t>, </a:t>
            </a:r>
            <a:r>
              <a:rPr lang="en-US" altLang="ja-JP" sz="2800" i="1" dirty="0" smtClean="0"/>
              <a:t>Proc. Reversible Computation, Gluck R., </a:t>
            </a:r>
            <a:r>
              <a:rPr lang="en-US" altLang="ja-JP" sz="2800" dirty="0" smtClean="0"/>
              <a:t>Yokoyama, T.(Eds.), Lecture Notes in Computer </a:t>
            </a:r>
            <a:r>
              <a:rPr lang="de-DE" altLang="ja-JP" sz="2800" dirty="0" smtClean="0"/>
              <a:t>Science, pp.85-96. Springer-Verlag Berlin Heidelberg </a:t>
            </a:r>
            <a:r>
              <a:rPr lang="en-US" altLang="ja-JP" sz="2800" dirty="0" smtClean="0"/>
              <a:t>(2013).</a:t>
            </a:r>
          </a:p>
          <a:p>
            <a:r>
              <a:rPr lang="en-US" altLang="ja-JP" sz="2800" dirty="0" smtClean="0"/>
              <a:t>[2] </a:t>
            </a:r>
            <a:r>
              <a:rPr lang="en-US" altLang="ja-JP" sz="2800" dirty="0" err="1" smtClean="0"/>
              <a:t>Kalyan</a:t>
            </a:r>
            <a:r>
              <a:rPr lang="en-US" altLang="ja-JP" sz="2800" dirty="0" smtClean="0"/>
              <a:t> S. P.: "Introduction to Reversible Computing", Chapman and Hall/CRC 2013</a:t>
            </a:r>
          </a:p>
          <a:p>
            <a:r>
              <a:rPr lang="en-US" altLang="ja-JP" sz="2800" dirty="0" smtClean="0"/>
              <a:t>[3] Storrs H.: A Reversible Instruction Set Architecture and Algorithms</a:t>
            </a:r>
            <a:r>
              <a:rPr lang="en-US" altLang="ja-JP" sz="2800" smtClean="0"/>
              <a:t>, Physics and Computation, </a:t>
            </a:r>
            <a:r>
              <a:rPr lang="en-US" altLang="ja-JP" sz="2800" dirty="0" smtClean="0"/>
              <a:t>pages 128--134, November 1994.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10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 smtClean="0"/>
              <a:t>目次</a:t>
            </a:r>
            <a:endParaRPr lang="en-US" altLang="ja-JP" sz="3600" dirty="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sz="2800" dirty="0" smtClean="0"/>
              <a:t>・研究の背景</a:t>
            </a: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・目的</a:t>
            </a: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・提案する手法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・ゴミ情報の定式化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・演算子　　の定義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ステップごとに処理を行うリスト分割アルゴリズム</a:t>
            </a: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・まとめ</a:t>
            </a:r>
            <a:endParaRPr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3284984"/>
            <a:ext cx="44439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578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 smtClean="0"/>
              <a:t>研究の背景</a:t>
            </a:r>
            <a:endParaRPr lang="en-US" altLang="ja-JP" sz="3600" dirty="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sz="3000" b="1" dirty="0" smtClean="0"/>
              <a:t>・現状</a:t>
            </a:r>
            <a:endParaRPr lang="en-US" altLang="ja-JP" sz="3000" b="1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・可逆計算の歴史は浅い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・非可逆の分野から知見を持ち込みたい</a:t>
            </a:r>
            <a:endParaRPr lang="en-US" altLang="ja-JP" sz="2800" dirty="0" smtClean="0"/>
          </a:p>
          <a:p>
            <a:pPr>
              <a:buNone/>
            </a:pPr>
            <a:endParaRPr lang="en-US" altLang="ja-JP" sz="3000" b="1" dirty="0" smtClean="0"/>
          </a:p>
          <a:p>
            <a:pPr>
              <a:buNone/>
            </a:pPr>
            <a:r>
              <a:rPr lang="ja-JP" altLang="en-US" sz="3000" b="1" dirty="0" smtClean="0"/>
              <a:t>・対策</a:t>
            </a:r>
            <a:endParaRPr lang="en-US" altLang="ja-JP" sz="30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・従来のアルゴリズムの可逆化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・ゴミ情報量で評価</a:t>
            </a:r>
            <a:endParaRPr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</p:spPr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</p:cSld>
  <p:clrMapOvr>
    <a:masterClrMapping/>
  </p:clrMapOvr>
  <p:transition advTm="57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 smtClean="0"/>
              <a:t>研究の背景</a:t>
            </a:r>
            <a:endParaRPr lang="en-US" altLang="ja-JP" sz="3600" dirty="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5378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sz="3000" b="1" dirty="0" smtClean="0"/>
              <a:t>・リストの分割アルゴリズム</a:t>
            </a:r>
            <a:r>
              <a:rPr lang="en-US" altLang="ja-JP" sz="3000" b="1" dirty="0" smtClean="0"/>
              <a:t>	</a:t>
            </a:r>
            <a:r>
              <a:rPr lang="ja-JP" altLang="en-US" sz="3000" b="1" dirty="0" smtClean="0"/>
              <a:t> </a:t>
            </a:r>
            <a:r>
              <a:rPr lang="en-US" altLang="ja-JP" sz="3000" b="1" i="1" dirty="0" err="1" smtClean="0"/>
              <a:t>RSplit_F</a:t>
            </a:r>
            <a:r>
              <a:rPr lang="en-US" altLang="ja-JP" sz="3000" b="1" i="1" dirty="0" smtClean="0"/>
              <a:t>(L) </a:t>
            </a:r>
            <a:r>
              <a:rPr lang="en-US" altLang="ja-JP" sz="3000" dirty="0" smtClean="0"/>
              <a:t>[1]</a:t>
            </a:r>
          </a:p>
          <a:p>
            <a:pPr>
              <a:buNone/>
            </a:pPr>
            <a:endParaRPr lang="en-US" altLang="ja-JP" sz="2800" dirty="0" smtClean="0"/>
          </a:p>
          <a:p>
            <a:pPr>
              <a:buNone/>
            </a:pPr>
            <a:endParaRPr lang="en-US" altLang="ja-JP" sz="2800" dirty="0" smtClean="0"/>
          </a:p>
          <a:p>
            <a:pPr>
              <a:buNone/>
            </a:pPr>
            <a:endParaRPr lang="en-US" altLang="ja-JP" sz="2800" dirty="0" smtClean="0"/>
          </a:p>
          <a:p>
            <a:pPr>
              <a:buNone/>
            </a:pPr>
            <a:endParaRPr lang="en-US" altLang="ja-JP" sz="2800" dirty="0" smtClean="0"/>
          </a:p>
          <a:p>
            <a:pPr>
              <a:buNone/>
            </a:pPr>
            <a:endParaRPr lang="en-US" altLang="ja-JP" sz="2800" dirty="0" smtClean="0"/>
          </a:p>
          <a:p>
            <a:pPr>
              <a:buNone/>
            </a:pP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・</a:t>
            </a:r>
            <a:r>
              <a:rPr lang="en-US" altLang="ja-JP" sz="2800" i="1" dirty="0" err="1" smtClean="0"/>
              <a:t>RSplit_F</a:t>
            </a:r>
            <a:r>
              <a:rPr lang="en-US" altLang="ja-JP" sz="2800" i="1" dirty="0" smtClean="0"/>
              <a:t>(L)</a:t>
            </a:r>
            <a:r>
              <a:rPr lang="ja-JP" altLang="en-US" sz="2800" dirty="0" smtClean="0"/>
              <a:t>で最適な可逆クイックソートが生成可能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	</a:t>
            </a:r>
            <a:r>
              <a:rPr lang="ja-JP" altLang="en-US" sz="2800" dirty="0" smtClean="0"/>
              <a:t>→・ゴミ情報の表現が最適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	</a:t>
            </a:r>
            <a:r>
              <a:rPr lang="ja-JP" altLang="en-US" sz="2800" dirty="0" smtClean="0"/>
              <a:t>　 ・ゴミ情報のマージが最適</a:t>
            </a:r>
            <a:endParaRPr lang="en-US" altLang="ja-JP" sz="2800" dirty="0" smtClean="0"/>
          </a:p>
        </p:txBody>
      </p:sp>
      <p:sp>
        <p:nvSpPr>
          <p:cNvPr id="4" name="円/楕円 3"/>
          <p:cNvSpPr/>
          <p:nvPr/>
        </p:nvSpPr>
        <p:spPr>
          <a:xfrm>
            <a:off x="1403648" y="1988840"/>
            <a:ext cx="337939" cy="33793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3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1403648" y="2442989"/>
            <a:ext cx="337939" cy="33793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2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1403648" y="2875037"/>
            <a:ext cx="337939" cy="33793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5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0" name="円/楕円 9"/>
          <p:cNvSpPr/>
          <p:nvPr/>
        </p:nvSpPr>
        <p:spPr>
          <a:xfrm>
            <a:off x="1403648" y="3307085"/>
            <a:ext cx="337939" cy="33793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1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1403648" y="3789040"/>
            <a:ext cx="337939" cy="33793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solidFill>
                  <a:schemeClr val="tx1"/>
                </a:solidFill>
              </a:rPr>
              <a:t>4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4139952" y="1988840"/>
            <a:ext cx="337939" cy="33793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solidFill>
                  <a:schemeClr val="tx1"/>
                </a:solidFill>
              </a:rPr>
              <a:t>1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4139952" y="2420888"/>
            <a:ext cx="337939" cy="33793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2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4139952" y="2897138"/>
            <a:ext cx="337939" cy="33793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3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5" name="円/楕円 14"/>
          <p:cNvSpPr/>
          <p:nvPr/>
        </p:nvSpPr>
        <p:spPr>
          <a:xfrm>
            <a:off x="4139952" y="3401194"/>
            <a:ext cx="337939" cy="33793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4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6" name="円/楕円 15"/>
          <p:cNvSpPr/>
          <p:nvPr/>
        </p:nvSpPr>
        <p:spPr>
          <a:xfrm>
            <a:off x="4139952" y="3883149"/>
            <a:ext cx="337939" cy="33793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5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17" name="右矢印 16"/>
          <p:cNvSpPr/>
          <p:nvPr/>
        </p:nvSpPr>
        <p:spPr>
          <a:xfrm>
            <a:off x="2051720" y="2780928"/>
            <a:ext cx="180020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/>
          <p:cNvCxnSpPr/>
          <p:nvPr/>
        </p:nvCxnSpPr>
        <p:spPr>
          <a:xfrm>
            <a:off x="4008512" y="2819400"/>
            <a:ext cx="122413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3995936" y="3335784"/>
            <a:ext cx="122413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4572000" y="2132856"/>
            <a:ext cx="539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Y</a:t>
            </a:r>
            <a:r>
              <a:rPr lang="en-US" altLang="ja-JP" sz="2000" dirty="0" smtClean="0"/>
              <a:t>1</a:t>
            </a:r>
            <a:endParaRPr kumimoji="1" lang="ja-JP" altLang="en-US" sz="2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572000" y="2833772"/>
            <a:ext cx="539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Y</a:t>
            </a:r>
            <a:r>
              <a:rPr lang="en-US" altLang="ja-JP" sz="2000" dirty="0" smtClean="0"/>
              <a:t>2</a:t>
            </a:r>
            <a:endParaRPr kumimoji="1" lang="ja-JP" altLang="en-US" sz="2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572000" y="3501008"/>
            <a:ext cx="539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Y</a:t>
            </a:r>
            <a:r>
              <a:rPr lang="en-US" altLang="ja-JP" sz="2000" dirty="0" smtClean="0"/>
              <a:t>3</a:t>
            </a:r>
            <a:endParaRPr kumimoji="1" lang="ja-JP" altLang="en-US" sz="2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580112" y="2586234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/>
              <a:t>ゴミ情報　</a:t>
            </a:r>
            <a:r>
              <a:rPr lang="en-US" altLang="ja-JP" sz="2800" dirty="0" smtClean="0"/>
              <a:t>RIndex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220072" y="27809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＋</a:t>
            </a:r>
            <a:endParaRPr kumimoji="1" lang="ja-JP" altLang="en-US" sz="28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3068960"/>
            <a:ext cx="1224136" cy="33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3429000"/>
            <a:ext cx="3168352" cy="338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テキスト ボックス 33"/>
          <p:cNvSpPr txBox="1"/>
          <p:nvPr/>
        </p:nvSpPr>
        <p:spPr>
          <a:xfrm>
            <a:off x="971600" y="2780928"/>
            <a:ext cx="539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L</a:t>
            </a:r>
            <a:endParaRPr kumimoji="1" lang="ja-JP" altLang="en-US" sz="2000" dirty="0"/>
          </a:p>
        </p:txBody>
      </p:sp>
      <p:sp>
        <p:nvSpPr>
          <p:cNvPr id="35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</p:spPr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</p:spTree>
  </p:cSld>
  <p:clrMapOvr>
    <a:masterClrMapping/>
  </p:clrMapOvr>
  <p:transition advTm="578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 smtClean="0"/>
              <a:t>目的</a:t>
            </a:r>
            <a:endParaRPr lang="en-US" altLang="ja-JP" sz="3600" dirty="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147192"/>
            <a:ext cx="8363272" cy="52341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sz="3000" b="1" dirty="0" smtClean="0"/>
              <a:t>・現状</a:t>
            </a:r>
            <a:endParaRPr lang="en-US" altLang="ja-JP" sz="3000" b="1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・リストを一度に分割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・ゴミ情報を一度に生成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</a:t>
            </a:r>
            <a:r>
              <a:rPr lang="en-US" altLang="ja-JP" sz="2800" dirty="0" smtClean="0"/>
              <a:t>4</a:t>
            </a:r>
            <a:r>
              <a:rPr lang="ja-JP" altLang="en-US" sz="2800" dirty="0" err="1" smtClean="0"/>
              <a:t>つの</a:t>
            </a:r>
            <a:r>
              <a:rPr lang="ja-JP" altLang="en-US" sz="2800" dirty="0" smtClean="0"/>
              <a:t>ゴミ情報をマージ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	</a:t>
            </a:r>
            <a:r>
              <a:rPr lang="ja-JP" altLang="en-US" sz="2800" dirty="0" smtClean="0"/>
              <a:t>→クイックソート以外に応用しにくい</a:t>
            </a:r>
            <a:endParaRPr lang="en-US" altLang="ja-JP" sz="2800" dirty="0" smtClean="0"/>
          </a:p>
          <a:p>
            <a:pPr>
              <a:buNone/>
            </a:pPr>
            <a:endParaRPr lang="en-US" altLang="ja-JP" sz="200" dirty="0" smtClean="0"/>
          </a:p>
          <a:p>
            <a:pPr>
              <a:buNone/>
            </a:pPr>
            <a:r>
              <a:rPr lang="ja-JP" altLang="en-US" sz="3000" b="1" dirty="0" smtClean="0"/>
              <a:t>・目的</a:t>
            </a:r>
            <a:endParaRPr lang="en-US" altLang="ja-JP" sz="3000" b="1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・リスト分割プロセスを細分化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	</a:t>
            </a:r>
            <a:r>
              <a:rPr lang="ja-JP" altLang="en-US" sz="2800" dirty="0" smtClean="0"/>
              <a:t>・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ステップごとに分割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	</a:t>
            </a:r>
            <a:r>
              <a:rPr lang="ja-JP" altLang="en-US" sz="2800" dirty="0" smtClean="0"/>
              <a:t>・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ステップごとにゴミ情報を生成してマージ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</a:t>
            </a:r>
            <a:r>
              <a:rPr lang="en-US" altLang="ja-JP" sz="2800" dirty="0" smtClean="0"/>
              <a:t>2</a:t>
            </a:r>
            <a:r>
              <a:rPr lang="ja-JP" altLang="en-US" sz="2800" dirty="0" err="1" smtClean="0"/>
              <a:t>つの</a:t>
            </a:r>
            <a:r>
              <a:rPr lang="ja-JP" altLang="en-US" sz="2800" dirty="0" smtClean="0"/>
              <a:t>ゴミ情報をマージ</a:t>
            </a:r>
            <a:endParaRPr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</p:spPr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</p:spTree>
  </p:cSld>
  <p:clrMapOvr>
    <a:masterClrMapping/>
  </p:clrMapOvr>
  <p:transition advTm="578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 smtClean="0"/>
              <a:t>提案する手法</a:t>
            </a:r>
            <a:endParaRPr lang="en-US" altLang="ja-JP" sz="3600" dirty="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sz="3000" b="1" dirty="0" smtClean="0"/>
              <a:t>現在の</a:t>
            </a:r>
            <a:r>
              <a:rPr lang="en-US" altLang="ja-JP" sz="3000" b="1" dirty="0" smtClean="0"/>
              <a:t>reversal index</a:t>
            </a:r>
          </a:p>
          <a:p>
            <a:pPr>
              <a:buNone/>
            </a:pPr>
            <a:r>
              <a:rPr lang="ja-JP" altLang="en-US" sz="2800" dirty="0" smtClean="0"/>
              <a:t>各桁が個別の基数</a:t>
            </a:r>
            <a:r>
              <a:rPr lang="en-US" altLang="ja-JP" sz="2800" dirty="0" smtClean="0"/>
              <a:t>n</a:t>
            </a:r>
            <a:r>
              <a:rPr lang="ja-JP" altLang="en-US" sz="2800" dirty="0" smtClean="0"/>
              <a:t>をもつ</a:t>
            </a:r>
            <a:r>
              <a:rPr lang="en-US" altLang="ja-JP" sz="2800" dirty="0" smtClean="0"/>
              <a:t>n</a:t>
            </a:r>
            <a:r>
              <a:rPr lang="ja-JP" altLang="en-US" sz="2800" dirty="0" smtClean="0"/>
              <a:t>進数のようなもの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（例）　　　　　　　　　　　　　　　　　　　　　　　 ，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	</a:t>
            </a:r>
            <a:endParaRPr lang="en-US" altLang="ja-JP" sz="200" dirty="0" smtClean="0"/>
          </a:p>
          <a:p>
            <a:pPr>
              <a:buNone/>
            </a:pPr>
            <a:endParaRPr lang="en-US" altLang="ja-JP" sz="200" dirty="0" smtClean="0"/>
          </a:p>
          <a:p>
            <a:pPr>
              <a:buNone/>
            </a:pPr>
            <a:r>
              <a:rPr lang="en-US" altLang="ja-JP" sz="2800" dirty="0" smtClean="0"/>
              <a:t>		</a:t>
            </a:r>
            <a:r>
              <a:rPr lang="ja-JP" altLang="en-US" sz="2800" dirty="0" smtClean="0"/>
              <a:t>・ 整数</a:t>
            </a:r>
            <a:r>
              <a:rPr lang="en-US" altLang="ja-JP" sz="2800" dirty="0" smtClean="0"/>
              <a:t>a, b, c, d</a:t>
            </a:r>
            <a:r>
              <a:rPr lang="ja-JP" altLang="en-US" sz="2800" dirty="0" smtClean="0"/>
              <a:t>は整数</a:t>
            </a:r>
            <a:r>
              <a:rPr lang="en-US" altLang="ja-JP" sz="2800" dirty="0" smtClean="0"/>
              <a:t>N</a:t>
            </a:r>
            <a:r>
              <a:rPr lang="ja-JP" altLang="en-US" sz="2800" dirty="0" smtClean="0"/>
              <a:t>から算出可能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	</a:t>
            </a:r>
            <a:r>
              <a:rPr lang="ja-JP" altLang="en-US" sz="2800" dirty="0" smtClean="0"/>
              <a:t>・ </a:t>
            </a:r>
            <a:r>
              <a:rPr lang="en-US" altLang="ja-JP" sz="2800" dirty="0" smtClean="0"/>
              <a:t>a, b, c, d</a:t>
            </a:r>
            <a:r>
              <a:rPr lang="ja-JP" altLang="en-US" sz="2800" dirty="0" smtClean="0"/>
              <a:t>の</a:t>
            </a:r>
            <a:r>
              <a:rPr lang="en-US" altLang="ja-JP" sz="2800" dirty="0" smtClean="0"/>
              <a:t>N</a:t>
            </a:r>
            <a:r>
              <a:rPr lang="ja-JP" altLang="en-US" sz="2800" dirty="0" smtClean="0"/>
              <a:t>は全単射</a:t>
            </a:r>
            <a:endParaRPr lang="en-US" altLang="ja-JP" sz="2800" dirty="0" smtClean="0"/>
          </a:p>
          <a:p>
            <a:pPr>
              <a:buNone/>
            </a:pP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	</a:t>
            </a:r>
          </a:p>
          <a:p>
            <a:pPr>
              <a:buNone/>
            </a:pPr>
            <a:r>
              <a:rPr lang="en-US" altLang="ja-JP" sz="2800" dirty="0" smtClean="0"/>
              <a:t>		</a:t>
            </a:r>
            <a:r>
              <a:rPr lang="en-US" altLang="ja-JP" sz="2750" b="1" dirty="0" smtClean="0"/>
              <a:t>a, b, c, d</a:t>
            </a:r>
            <a:r>
              <a:rPr lang="ja-JP" altLang="en-US" sz="2750" b="1" dirty="0" smtClean="0"/>
              <a:t>の最大値 </a:t>
            </a:r>
            <a:r>
              <a:rPr lang="en-US" altLang="ja-JP" sz="2750" b="1" dirty="0" smtClean="0"/>
              <a:t>+ 1 = </a:t>
            </a:r>
            <a:r>
              <a:rPr lang="ja-JP" altLang="en-US" sz="2750" b="1" dirty="0" smtClean="0"/>
              <a:t>基数</a:t>
            </a:r>
            <a:r>
              <a:rPr lang="en-US" altLang="ja-JP" sz="2750" b="1" dirty="0" smtClean="0"/>
              <a:t>10</a:t>
            </a:r>
            <a:r>
              <a:rPr lang="ja-JP" altLang="en-US" sz="2750" b="1" dirty="0" smtClean="0"/>
              <a:t>であるため</a:t>
            </a:r>
            <a:endParaRPr lang="en-US" altLang="ja-JP" sz="2750" b="1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6</a:t>
            </a:fld>
            <a:endParaRPr kumimoji="1" lang="ja-JP" altLang="en-US" dirty="0"/>
          </a:p>
        </p:txBody>
      </p:sp>
      <p:sp>
        <p:nvSpPr>
          <p:cNvPr id="13" name="下矢印 12"/>
          <p:cNvSpPr/>
          <p:nvPr/>
        </p:nvSpPr>
        <p:spPr>
          <a:xfrm>
            <a:off x="3347864" y="4437112"/>
            <a:ext cx="864096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348880"/>
            <a:ext cx="6110436" cy="88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57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 smtClean="0"/>
              <a:t>提案する手法</a:t>
            </a:r>
            <a:endParaRPr lang="en-US" altLang="ja-JP" sz="3600" dirty="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sz="3000" b="1" dirty="0" smtClean="0"/>
              <a:t>ゴミ情報・演算子　　の定義</a:t>
            </a:r>
          </a:p>
          <a:p>
            <a:pPr>
              <a:buNone/>
            </a:pPr>
            <a:r>
              <a:rPr lang="ja-JP" altLang="en-US" sz="2800" dirty="0" smtClean="0"/>
              <a:t>・ゴミ情報   ：</a:t>
            </a:r>
            <a:r>
              <a:rPr lang="en-US" altLang="ja-JP" sz="2800" dirty="0" smtClean="0"/>
              <a:t>(</a:t>
            </a:r>
            <a:r>
              <a:rPr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g</a:t>
            </a:r>
            <a:r>
              <a:rPr lang="en-US" altLang="ja-JP" sz="2800" dirty="0" smtClean="0"/>
              <a:t>, </a:t>
            </a:r>
            <a:r>
              <a:rPr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h</a:t>
            </a:r>
            <a:r>
              <a:rPr lang="en-US" altLang="ja-JP" sz="2800" dirty="0" smtClean="0"/>
              <a:t>)</a:t>
            </a:r>
          </a:p>
          <a:p>
            <a:pPr>
              <a:buNone/>
            </a:pPr>
            <a:r>
              <a:rPr lang="ja-JP" altLang="en-US" sz="2800" dirty="0" smtClean="0"/>
              <a:t>　（</a:t>
            </a:r>
            <a:r>
              <a:rPr lang="en-US" altLang="ja-JP" sz="2800" dirty="0" smtClean="0"/>
              <a:t>g : </a:t>
            </a:r>
            <a:r>
              <a:rPr lang="ja-JP" altLang="en-US" sz="2800" dirty="0" smtClean="0"/>
              <a:t>ある桁の値　</a:t>
            </a:r>
            <a:r>
              <a:rPr lang="en-US" altLang="ja-JP" sz="2800" dirty="0" smtClean="0"/>
              <a:t>h : </a:t>
            </a:r>
            <a:r>
              <a:rPr lang="ja-JP" altLang="en-US" sz="2800" dirty="0" smtClean="0"/>
              <a:t>その桁の基数　に相当）</a:t>
            </a:r>
            <a:endParaRPr lang="en-US" altLang="ja-JP" sz="2800" dirty="0" smtClean="0"/>
          </a:p>
          <a:p>
            <a:pPr>
              <a:buNone/>
            </a:pP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・演算子　　：</a:t>
            </a:r>
            <a:r>
              <a:rPr lang="en-US" altLang="ja-JP" sz="2800" dirty="0" smtClean="0"/>
              <a:t>(</a:t>
            </a:r>
            <a:r>
              <a:rPr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g</a:t>
            </a:r>
            <a:r>
              <a:rPr lang="en-US" altLang="ja-JP" sz="2000" dirty="0" smtClean="0"/>
              <a:t>1</a:t>
            </a:r>
            <a:r>
              <a:rPr lang="en-US" altLang="ja-JP" sz="2800" dirty="0" smtClean="0"/>
              <a:t>, </a:t>
            </a:r>
            <a:r>
              <a:rPr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h</a:t>
            </a:r>
            <a:r>
              <a:rPr lang="en-US" altLang="ja-JP" sz="2000" dirty="0" smtClean="0"/>
              <a:t>1</a:t>
            </a:r>
            <a:r>
              <a:rPr lang="en-US" altLang="ja-JP" sz="2800" dirty="0" smtClean="0"/>
              <a:t>)     (</a:t>
            </a:r>
            <a:r>
              <a:rPr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g</a:t>
            </a:r>
            <a:r>
              <a:rPr lang="en-US" altLang="ja-JP" sz="2000" dirty="0" smtClean="0"/>
              <a:t>2</a:t>
            </a:r>
            <a:r>
              <a:rPr lang="en-US" altLang="ja-JP" sz="2800" dirty="0" smtClean="0"/>
              <a:t>, </a:t>
            </a:r>
            <a:r>
              <a:rPr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h</a:t>
            </a:r>
            <a:r>
              <a:rPr lang="en-US" altLang="ja-JP" sz="2000" dirty="0" smtClean="0"/>
              <a:t>2</a:t>
            </a:r>
            <a:r>
              <a:rPr lang="en-US" altLang="ja-JP" sz="2800" dirty="0" smtClean="0"/>
              <a:t>) = (</a:t>
            </a:r>
            <a:r>
              <a:rPr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g</a:t>
            </a:r>
            <a:r>
              <a:rPr lang="en-US" altLang="ja-JP" sz="2000" dirty="0" smtClean="0"/>
              <a:t>1</a:t>
            </a:r>
            <a:r>
              <a:rPr lang="en-US" altLang="ja-JP" sz="2800" dirty="0" smtClean="0"/>
              <a:t>×</a:t>
            </a:r>
            <a:r>
              <a:rPr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h</a:t>
            </a:r>
            <a:r>
              <a:rPr lang="en-US" altLang="ja-JP" sz="2000" dirty="0" smtClean="0"/>
              <a:t>2 + </a:t>
            </a:r>
            <a:r>
              <a:rPr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g</a:t>
            </a:r>
            <a:r>
              <a:rPr lang="en-US" altLang="ja-JP" sz="2000" dirty="0" smtClean="0"/>
              <a:t>2</a:t>
            </a:r>
            <a:r>
              <a:rPr lang="en-US" altLang="ja-JP" sz="2800" dirty="0" smtClean="0"/>
              <a:t>, </a:t>
            </a:r>
            <a:r>
              <a:rPr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h</a:t>
            </a:r>
            <a:r>
              <a:rPr lang="en-US" altLang="ja-JP" sz="2000" dirty="0" smtClean="0"/>
              <a:t>1</a:t>
            </a:r>
            <a:r>
              <a:rPr lang="en-US" altLang="ja-JP" sz="2800" dirty="0" smtClean="0"/>
              <a:t>×</a:t>
            </a:r>
            <a:r>
              <a:rPr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h</a:t>
            </a:r>
            <a:r>
              <a:rPr lang="en-US" altLang="ja-JP" sz="2000" dirty="0" smtClean="0"/>
              <a:t>2</a:t>
            </a:r>
            <a:r>
              <a:rPr lang="en-US" altLang="ja-JP" sz="2800" dirty="0" smtClean="0"/>
              <a:t>)</a:t>
            </a:r>
          </a:p>
          <a:p>
            <a:pPr>
              <a:buNone/>
            </a:pPr>
            <a:endParaRPr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7</a:t>
            </a:fld>
            <a:endParaRPr kumimoji="1" lang="ja-JP" alt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77876" y="3351808"/>
            <a:ext cx="44439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62288" y="3356992"/>
            <a:ext cx="44439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5444" y="1268760"/>
            <a:ext cx="44439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1803276"/>
            <a:ext cx="20288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57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 smtClean="0"/>
              <a:t>提案する手法</a:t>
            </a:r>
            <a:endParaRPr lang="en-US" altLang="ja-JP" sz="3600" dirty="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ja-JP" sz="3000" b="1" dirty="0" smtClean="0"/>
              <a:t>1</a:t>
            </a:r>
            <a:r>
              <a:rPr lang="ja-JP" altLang="en-US" sz="3000" b="1" dirty="0" smtClean="0"/>
              <a:t>ステップごとに処理を行うリスト分割アルゴリズム</a:t>
            </a:r>
            <a:endParaRPr lang="en-US" altLang="ja-JP" sz="3000" b="1" dirty="0" smtClean="0"/>
          </a:p>
          <a:p>
            <a:pPr>
              <a:buNone/>
            </a:pPr>
            <a:r>
              <a:rPr lang="ja-JP" altLang="en-US" sz="2800" dirty="0" smtClean="0"/>
              <a:t>　</a:t>
            </a:r>
            <a:endParaRPr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</p:spPr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  <p:sp>
        <p:nvSpPr>
          <p:cNvPr id="5" name="フローチャート : 代替処理 4"/>
          <p:cNvSpPr/>
          <p:nvPr/>
        </p:nvSpPr>
        <p:spPr>
          <a:xfrm>
            <a:off x="5364112" y="1940595"/>
            <a:ext cx="1224136" cy="36004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START</a:t>
            </a:r>
            <a:endParaRPr kumimoji="1" lang="ja-JP" altLang="en-US" sz="2800" dirty="0"/>
          </a:p>
        </p:txBody>
      </p:sp>
      <p:sp>
        <p:nvSpPr>
          <p:cNvPr id="6" name="フローチャート : 代替処理 5"/>
          <p:cNvSpPr/>
          <p:nvPr/>
        </p:nvSpPr>
        <p:spPr>
          <a:xfrm>
            <a:off x="5364088" y="5733256"/>
            <a:ext cx="1224136" cy="36004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END</a:t>
            </a:r>
            <a:endParaRPr kumimoji="1" lang="ja-JP" altLang="en-US" sz="2800" dirty="0"/>
          </a:p>
        </p:txBody>
      </p:sp>
      <p:sp>
        <p:nvSpPr>
          <p:cNvPr id="7" name="フローチャート : 判断 6"/>
          <p:cNvSpPr/>
          <p:nvPr/>
        </p:nvSpPr>
        <p:spPr>
          <a:xfrm>
            <a:off x="4769222" y="2631207"/>
            <a:ext cx="2419672" cy="43204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Y</a:t>
            </a:r>
            <a:r>
              <a:rPr kumimoji="1" lang="en-US" altLang="ja-JP" sz="2000" dirty="0" smtClean="0"/>
              <a:t>2</a:t>
            </a:r>
            <a:r>
              <a:rPr lang="en-US" altLang="ja-JP" sz="2800" dirty="0" smtClean="0"/>
              <a:t>=</a:t>
            </a:r>
            <a:r>
              <a:rPr lang="en-US" altLang="ja-JP" sz="2800" dirty="0" smtClean="0">
                <a:latin typeface="+mn-ea"/>
              </a:rPr>
              <a:t>φ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8" name="フローチャート: 処理 7"/>
          <p:cNvSpPr/>
          <p:nvPr/>
        </p:nvSpPr>
        <p:spPr>
          <a:xfrm>
            <a:off x="5220072" y="4221088"/>
            <a:ext cx="1512168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Y</a:t>
            </a:r>
            <a:r>
              <a:rPr kumimoji="1" lang="en-US" altLang="ja-JP" sz="2000" dirty="0" smtClean="0"/>
              <a:t>1</a:t>
            </a:r>
            <a:r>
              <a:rPr kumimoji="1" lang="ja-JP" altLang="en-US" sz="2800" dirty="0" smtClean="0"/>
              <a:t>←</a:t>
            </a:r>
            <a:r>
              <a:rPr kumimoji="1" lang="en-US" altLang="ja-JP" sz="2800" dirty="0" smtClean="0"/>
              <a:t>L[0]</a:t>
            </a:r>
            <a:endParaRPr kumimoji="1" lang="ja-JP" altLang="en-US" sz="2800" dirty="0"/>
          </a:p>
        </p:txBody>
      </p:sp>
      <p:sp>
        <p:nvSpPr>
          <p:cNvPr id="9" name="フローチャート: 処理 8"/>
          <p:cNvSpPr/>
          <p:nvPr/>
        </p:nvSpPr>
        <p:spPr>
          <a:xfrm>
            <a:off x="7380312" y="4221088"/>
            <a:ext cx="1512168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Y</a:t>
            </a:r>
            <a:r>
              <a:rPr lang="en-US" altLang="ja-JP" sz="2000" dirty="0" smtClean="0"/>
              <a:t>2</a:t>
            </a:r>
            <a:r>
              <a:rPr kumimoji="1" lang="ja-JP" altLang="en-US" sz="2800" dirty="0" smtClean="0"/>
              <a:t>←</a:t>
            </a:r>
            <a:r>
              <a:rPr kumimoji="1" lang="en-US" altLang="ja-JP" sz="2800" dirty="0" smtClean="0"/>
              <a:t>L[0]</a:t>
            </a:r>
            <a:endParaRPr kumimoji="1" lang="ja-JP" altLang="en-US" sz="2800" dirty="0"/>
          </a:p>
        </p:txBody>
      </p:sp>
      <p:sp>
        <p:nvSpPr>
          <p:cNvPr id="10" name="フローチャート: 処理 9"/>
          <p:cNvSpPr/>
          <p:nvPr/>
        </p:nvSpPr>
        <p:spPr>
          <a:xfrm>
            <a:off x="3491880" y="4221088"/>
            <a:ext cx="1512168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Y</a:t>
            </a:r>
            <a:r>
              <a:rPr lang="en-US" altLang="ja-JP" sz="2000" dirty="0" smtClean="0"/>
              <a:t>3</a:t>
            </a:r>
            <a:r>
              <a:rPr kumimoji="1" lang="ja-JP" altLang="en-US" sz="2800" dirty="0" smtClean="0"/>
              <a:t>←</a:t>
            </a:r>
            <a:r>
              <a:rPr kumimoji="1" lang="en-US" altLang="ja-JP" sz="2800" dirty="0" smtClean="0"/>
              <a:t>L[0]</a:t>
            </a:r>
            <a:endParaRPr kumimoji="1" lang="ja-JP" altLang="en-US" sz="2800" dirty="0"/>
          </a:p>
        </p:txBody>
      </p:sp>
      <p:sp>
        <p:nvSpPr>
          <p:cNvPr id="11" name="フローチャート: 処理 10"/>
          <p:cNvSpPr/>
          <p:nvPr/>
        </p:nvSpPr>
        <p:spPr>
          <a:xfrm>
            <a:off x="4334768" y="4869160"/>
            <a:ext cx="3312368" cy="4320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RIndex+=</a:t>
            </a:r>
            <a:r>
              <a:rPr lang="en-US" altLang="ja-JP" dirty="0" smtClean="0"/>
              <a:t>|Y</a:t>
            </a:r>
            <a:r>
              <a:rPr lang="en-US" altLang="ja-JP" sz="1400" dirty="0" smtClean="0"/>
              <a:t>1</a:t>
            </a:r>
            <a:r>
              <a:rPr lang="en-US" altLang="ja-JP" dirty="0" smtClean="0"/>
              <a:t>|+|Y</a:t>
            </a:r>
            <a:r>
              <a:rPr lang="en-US" altLang="ja-JP" sz="1400" dirty="0" smtClean="0"/>
              <a:t>3</a:t>
            </a:r>
            <a:r>
              <a:rPr lang="en-US" altLang="ja-JP" dirty="0" smtClean="0"/>
              <a:t>|-1</a:t>
            </a:r>
            <a:r>
              <a:rPr lang="en-US" altLang="ja-JP" sz="2800" dirty="0" smtClean="0"/>
              <a:t>C</a:t>
            </a:r>
            <a:r>
              <a:rPr lang="en-US" altLang="ja-JP" dirty="0" smtClean="0"/>
              <a:t>|Y</a:t>
            </a:r>
            <a:r>
              <a:rPr lang="en-US" altLang="ja-JP" sz="1400" dirty="0" smtClean="0"/>
              <a:t>1</a:t>
            </a:r>
            <a:r>
              <a:rPr lang="en-US" altLang="ja-JP" dirty="0" smtClean="0"/>
              <a:t>|</a:t>
            </a:r>
            <a:endParaRPr kumimoji="1" lang="ja-JP" altLang="en-US" dirty="0"/>
          </a:p>
        </p:txBody>
      </p:sp>
      <p:cxnSp>
        <p:nvCxnSpPr>
          <p:cNvPr id="13" name="直線矢印コネクタ 12"/>
          <p:cNvCxnSpPr>
            <a:stCxn id="5" idx="2"/>
            <a:endCxn id="7" idx="0"/>
          </p:cNvCxnSpPr>
          <p:nvPr/>
        </p:nvCxnSpPr>
        <p:spPr>
          <a:xfrm>
            <a:off x="5976180" y="2300635"/>
            <a:ext cx="2878" cy="33057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>
            <a:stCxn id="7" idx="2"/>
            <a:endCxn id="17" idx="0"/>
          </p:cNvCxnSpPr>
          <p:nvPr/>
        </p:nvCxnSpPr>
        <p:spPr>
          <a:xfrm flipH="1">
            <a:off x="5976156" y="3063255"/>
            <a:ext cx="2902" cy="2937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フローチャート : 判断 16"/>
          <p:cNvSpPr/>
          <p:nvPr/>
        </p:nvSpPr>
        <p:spPr>
          <a:xfrm>
            <a:off x="4211960" y="3356992"/>
            <a:ext cx="3528392" cy="57606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L[0]&lt;Y</a:t>
            </a:r>
            <a:r>
              <a:rPr kumimoji="1" lang="en-US" altLang="ja-JP" sz="2000" dirty="0" smtClean="0"/>
              <a:t>2</a:t>
            </a:r>
            <a:r>
              <a:rPr kumimoji="1" lang="en-US" altLang="ja-JP" sz="2800" dirty="0" smtClean="0"/>
              <a:t>[0]</a:t>
            </a:r>
            <a:endParaRPr kumimoji="1" lang="ja-JP" altLang="en-US" sz="2800" dirty="0"/>
          </a:p>
        </p:txBody>
      </p:sp>
      <p:cxnSp>
        <p:nvCxnSpPr>
          <p:cNvPr id="29" name="直線矢印コネクタ 28"/>
          <p:cNvCxnSpPr>
            <a:stCxn id="17" idx="2"/>
            <a:endCxn id="8" idx="0"/>
          </p:cNvCxnSpPr>
          <p:nvPr/>
        </p:nvCxnSpPr>
        <p:spPr>
          <a:xfrm>
            <a:off x="5976156" y="3933056"/>
            <a:ext cx="0" cy="2880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stCxn id="8" idx="2"/>
            <a:endCxn id="11" idx="0"/>
          </p:cNvCxnSpPr>
          <p:nvPr/>
        </p:nvCxnSpPr>
        <p:spPr>
          <a:xfrm>
            <a:off x="5976156" y="4581128"/>
            <a:ext cx="14796" cy="2880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>
            <a:stCxn id="11" idx="2"/>
            <a:endCxn id="6" idx="0"/>
          </p:cNvCxnSpPr>
          <p:nvPr/>
        </p:nvCxnSpPr>
        <p:spPr>
          <a:xfrm flipH="1">
            <a:off x="5976156" y="5301208"/>
            <a:ext cx="14796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図形 46"/>
          <p:cNvCxnSpPr>
            <a:stCxn id="7" idx="3"/>
            <a:endCxn id="9" idx="0"/>
          </p:cNvCxnSpPr>
          <p:nvPr/>
        </p:nvCxnSpPr>
        <p:spPr>
          <a:xfrm>
            <a:off x="7188894" y="2847231"/>
            <a:ext cx="947502" cy="1373857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図形 47"/>
          <p:cNvCxnSpPr>
            <a:stCxn id="17" idx="1"/>
            <a:endCxn id="10" idx="0"/>
          </p:cNvCxnSpPr>
          <p:nvPr/>
        </p:nvCxnSpPr>
        <p:spPr>
          <a:xfrm rot="10800000" flipH="1" flipV="1">
            <a:off x="4211960" y="3645024"/>
            <a:ext cx="36004" cy="576064"/>
          </a:xfrm>
          <a:prstGeom prst="bentConnector4">
            <a:avLst>
              <a:gd name="adj1" fmla="val 105822"/>
              <a:gd name="adj2" fmla="val 75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図形 50"/>
          <p:cNvCxnSpPr>
            <a:stCxn id="9" idx="2"/>
            <a:endCxn id="6" idx="3"/>
          </p:cNvCxnSpPr>
          <p:nvPr/>
        </p:nvCxnSpPr>
        <p:spPr>
          <a:xfrm rot="5400000">
            <a:off x="6696236" y="4473116"/>
            <a:ext cx="1332148" cy="1548172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10" idx="2"/>
            <a:endCxn id="6" idx="1"/>
          </p:cNvCxnSpPr>
          <p:nvPr/>
        </p:nvCxnSpPr>
        <p:spPr>
          <a:xfrm rot="16200000" flipH="1">
            <a:off x="4139952" y="4689140"/>
            <a:ext cx="1332148" cy="1116124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7092280" y="249289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YES</a:t>
            </a:r>
            <a:endParaRPr kumimoji="1" lang="ja-JP" altLang="en-US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6012160" y="386104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YES</a:t>
            </a:r>
            <a:endParaRPr kumimoji="1" lang="ja-JP" altLang="en-US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6012160" y="29969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NO</a:t>
            </a:r>
            <a:endParaRPr kumimoji="1" lang="ja-JP" altLang="en-US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4211960" y="371703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NO</a:t>
            </a:r>
            <a:endParaRPr kumimoji="1" lang="ja-JP" altLang="en-US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683568" y="1772816"/>
            <a:ext cx="3131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L[0]</a:t>
            </a:r>
            <a:r>
              <a:rPr kumimoji="1" lang="ja-JP" altLang="en-US" sz="2800" dirty="0" smtClean="0"/>
              <a:t>が</a:t>
            </a:r>
            <a:endParaRPr lang="en-US" altLang="ja-JP" sz="2800" dirty="0" smtClean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83568" y="2348880"/>
            <a:ext cx="31318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/>
              <a:t>・ピボットより小さい</a:t>
            </a:r>
            <a:endParaRPr lang="en-US" altLang="ja-JP" sz="2800" dirty="0" smtClean="0"/>
          </a:p>
          <a:p>
            <a:r>
              <a:rPr lang="ja-JP" altLang="en-US" sz="2800" dirty="0" smtClean="0"/>
              <a:t>　→　</a:t>
            </a:r>
            <a:r>
              <a:rPr lang="en-US" altLang="ja-JP" sz="2800" dirty="0" smtClean="0"/>
              <a:t>Y1</a:t>
            </a:r>
            <a:r>
              <a:rPr lang="ja-JP" altLang="en-US" sz="2800" dirty="0" smtClean="0"/>
              <a:t>へ格納</a:t>
            </a:r>
            <a:endParaRPr lang="en-US" altLang="ja-JP" sz="2800" dirty="0" smtClean="0"/>
          </a:p>
          <a:p>
            <a:r>
              <a:rPr lang="ja-JP" altLang="en-US" sz="2800" dirty="0" smtClean="0"/>
              <a:t>　→　ゴミ情報生成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kumimoji="1" lang="ja-JP" altLang="en-US" sz="2800" dirty="0" smtClean="0"/>
              <a:t>・ピボット以上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　 →　</a:t>
            </a:r>
            <a:r>
              <a:rPr kumimoji="1" lang="en-US" altLang="ja-JP" sz="2800" dirty="0" smtClean="0"/>
              <a:t>Y3</a:t>
            </a:r>
            <a:r>
              <a:rPr kumimoji="1" lang="ja-JP" altLang="en-US" sz="2800" dirty="0" smtClean="0"/>
              <a:t>へ格納</a:t>
            </a:r>
            <a:endParaRPr kumimoji="1" lang="en-US" altLang="ja-JP" sz="2800" dirty="0" smtClean="0"/>
          </a:p>
          <a:p>
            <a:endParaRPr kumimoji="1" lang="en-US" altLang="ja-JP" sz="2800" dirty="0" smtClean="0"/>
          </a:p>
          <a:p>
            <a:r>
              <a:rPr lang="ja-JP" altLang="en-US" sz="2800" dirty="0" smtClean="0"/>
              <a:t>・ピボット未定</a:t>
            </a:r>
            <a:endParaRPr lang="en-US" altLang="ja-JP" sz="2800" dirty="0" smtClean="0"/>
          </a:p>
          <a:p>
            <a:r>
              <a:rPr lang="ja-JP" altLang="en-US" sz="2800" dirty="0" smtClean="0"/>
              <a:t>　 →　</a:t>
            </a:r>
            <a:r>
              <a:rPr lang="en-US" altLang="ja-JP" sz="2800" dirty="0" smtClean="0"/>
              <a:t>Y2</a:t>
            </a:r>
            <a:r>
              <a:rPr lang="ja-JP" altLang="en-US" sz="2800" dirty="0" smtClean="0"/>
              <a:t>へ格納</a:t>
            </a:r>
            <a:endParaRPr lang="en-US" altLang="ja-JP" sz="2800" dirty="0" smtClean="0"/>
          </a:p>
        </p:txBody>
      </p:sp>
    </p:spTree>
  </p:cSld>
  <p:clrMapOvr>
    <a:masterClrMapping/>
  </p:clrMapOvr>
  <p:transition advTm="578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 smtClean="0"/>
              <a:t>まとめ</a:t>
            </a:r>
            <a:endParaRPr lang="en-US" altLang="ja-JP" sz="3600" dirty="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sz="3000" b="1" dirty="0" smtClean="0"/>
              <a:t>・目的</a:t>
            </a:r>
            <a:endParaRPr lang="en-US" altLang="ja-JP" sz="3000" b="1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・可逆分割アルゴリズムの応用性を高める</a:t>
            </a:r>
            <a:endParaRPr lang="en-US" altLang="ja-JP" sz="2800" dirty="0" smtClean="0"/>
          </a:p>
          <a:p>
            <a:pPr>
              <a:buNone/>
            </a:pPr>
            <a:r>
              <a:rPr lang="ja-JP" altLang="en-US" sz="3000" b="1" dirty="0" smtClean="0"/>
              <a:t>・提案</a:t>
            </a:r>
            <a:endParaRPr lang="en-US" altLang="ja-JP" sz="30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・ゴミ情報の定式化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・演算子　　の定義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ステップごとに処理を行う可逆分割アルゴリズム</a:t>
            </a:r>
            <a:endParaRPr lang="en-US" altLang="ja-JP" sz="2800" dirty="0" smtClean="0"/>
          </a:p>
          <a:p>
            <a:pPr>
              <a:buNone/>
            </a:pPr>
            <a:r>
              <a:rPr lang="ja-JP" altLang="en-US" sz="3000" b="1" dirty="0" smtClean="0"/>
              <a:t>・得られた効果</a:t>
            </a:r>
            <a:endParaRPr lang="en-US" altLang="ja-JP" sz="30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・最適な可逆クイックソートを生成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・最適な可逆マージソートを実現</a:t>
            </a:r>
            <a:endParaRPr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</p:spPr>
        <p:txBody>
          <a:bodyPr/>
          <a:lstStyle/>
          <a:p>
            <a:fld id="{EA252665-65FA-4520-81DF-EB96B1F7EB43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3356992"/>
            <a:ext cx="44439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578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20848</TotalTime>
  <Words>263</Words>
  <Application>Microsoft Office PowerPoint</Application>
  <PresentationFormat>画面に合わせる (4:3)</PresentationFormat>
  <Paragraphs>132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アース</vt:lpstr>
      <vt:lpstr>リストの可逆分割アルゴリズムを利用した ゴミ情報が最適な可逆クイック整列法の生成</vt:lpstr>
      <vt:lpstr>目次</vt:lpstr>
      <vt:lpstr>研究の背景</vt:lpstr>
      <vt:lpstr>研究の背景</vt:lpstr>
      <vt:lpstr>目的</vt:lpstr>
      <vt:lpstr>提案する手法</vt:lpstr>
      <vt:lpstr>提案する手法</vt:lpstr>
      <vt:lpstr>提案する手法</vt:lpstr>
      <vt:lpstr>まとめ</vt:lpstr>
      <vt:lpstr>参考文献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10se273</dc:creator>
  <cp:lastModifiedBy>10se273</cp:lastModifiedBy>
  <cp:revision>512</cp:revision>
  <dcterms:created xsi:type="dcterms:W3CDTF">2013-08-18T05:40:30Z</dcterms:created>
  <dcterms:modified xsi:type="dcterms:W3CDTF">2014-01-14T07:29:20Z</dcterms:modified>
</cp:coreProperties>
</file>