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69" r:id="rId4"/>
    <p:sldId id="283" r:id="rId5"/>
    <p:sldId id="285" r:id="rId6"/>
    <p:sldId id="284" r:id="rId7"/>
    <p:sldId id="290" r:id="rId8"/>
    <p:sldId id="272" r:id="rId9"/>
    <p:sldId id="275" r:id="rId10"/>
    <p:sldId id="287" r:id="rId11"/>
    <p:sldId id="291" r:id="rId12"/>
    <p:sldId id="292" r:id="rId13"/>
    <p:sldId id="294" r:id="rId14"/>
    <p:sldId id="288" r:id="rId15"/>
    <p:sldId id="263" r:id="rId16"/>
    <p:sldId id="279" r:id="rId17"/>
    <p:sldId id="280" r:id="rId18"/>
    <p:sldId id="289" r:id="rId19"/>
    <p:sldId id="286" r:id="rId20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タイトル" id="{D34EBDE5-C9AE-C843-AE72-16C5661B5BFF}">
          <p14:sldIdLst>
            <p14:sldId id="256"/>
          </p14:sldIdLst>
        </p14:section>
        <p14:section name="目次" id="{D2DFB402-0848-E040-A6F6-7119AFFC8A2E}">
          <p14:sldIdLst>
            <p14:sldId id="257"/>
          </p14:sldIdLst>
        </p14:section>
        <p14:section name="背景" id="{2378D53B-5431-DE42-ACBF-A92121F678DA}">
          <p14:sldIdLst>
            <p14:sldId id="258"/>
          </p14:sldIdLst>
        </p14:section>
        <p14:section name="目的" id="{64B4C148-D77E-5A4C-A7FA-489FCC0811BA}">
          <p14:sldIdLst>
            <p14:sldId id="259"/>
          </p14:sldIdLst>
        </p14:section>
        <p14:section name="関連研究" id="{652D9813-ADE9-504C-A12E-824DE9BF42D2}">
          <p14:sldIdLst>
            <p14:sldId id="260"/>
          </p14:sldIdLst>
        </p14:section>
        <p14:section name="結果" id="{CC2E04E3-99B5-8A41-9A55-D5F125AEE1B7}">
          <p14:sldIdLst>
            <p14:sldId id="261"/>
          </p14:sldIdLst>
        </p14:section>
        <p14:section name="まとめ" id="{953928A1-2756-7649-B869-1096EAFAA707}">
          <p14:sldIdLst>
            <p14:sldId id="262"/>
          </p14:sldIdLst>
        </p14:section>
        <p14:section name="参考文献" id="{3B6FEF9A-D9AA-9F45-9A09-C146566F8004}">
          <p14:sldIdLst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8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74C0A-E4A2-4B9B-9054-3A325FB350E6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7B03A27-E806-4045-8CCD-214794964E20}">
      <dgm:prSet phldrT="[テキスト]"/>
      <dgm:spPr/>
      <dgm:t>
        <a:bodyPr/>
        <a:lstStyle/>
        <a:p>
          <a:r>
            <a:rPr kumimoji="1" lang="en-US" altLang="ja-JP" dirty="0" smtClean="0"/>
            <a:t>RCA/F/L</a:t>
          </a:r>
          <a:endParaRPr kumimoji="1" lang="ja-JP" altLang="en-US" dirty="0"/>
        </a:p>
      </dgm:t>
    </dgm:pt>
    <dgm:pt modelId="{2837E5C7-D460-4956-B5A3-16D92559AF02}" type="parTrans" cxnId="{62138822-39EE-4156-A7E0-A15AA29F5A22}">
      <dgm:prSet/>
      <dgm:spPr/>
      <dgm:t>
        <a:bodyPr/>
        <a:lstStyle/>
        <a:p>
          <a:endParaRPr kumimoji="1" lang="ja-JP" altLang="en-US"/>
        </a:p>
      </dgm:t>
    </dgm:pt>
    <dgm:pt modelId="{8728A9A6-AF8F-476D-A781-3399A9A3439D}" type="sibTrans" cxnId="{62138822-39EE-4156-A7E0-A15AA29F5A22}">
      <dgm:prSet/>
      <dgm:spPr/>
      <dgm:t>
        <a:bodyPr/>
        <a:lstStyle/>
        <a:p>
          <a:endParaRPr kumimoji="1" lang="ja-JP" altLang="en-US"/>
        </a:p>
      </dgm:t>
    </dgm:pt>
    <dgm:pt modelId="{DE0F891A-B382-405A-A44A-9646316870E8}">
      <dgm:prSet phldrT="[テキスト]"/>
      <dgm:spPr/>
      <dgm:t>
        <a:bodyPr/>
        <a:lstStyle/>
        <a:p>
          <a:r>
            <a:rPr kumimoji="1" lang="en-US" altLang="ja-JP" dirty="0" smtClean="0"/>
            <a:t>RTM</a:t>
          </a:r>
          <a:endParaRPr kumimoji="1" lang="ja-JP" altLang="en-US" dirty="0"/>
        </a:p>
      </dgm:t>
    </dgm:pt>
    <dgm:pt modelId="{C9F38C1C-8D5E-4E36-8DC4-604D63B0895C}" type="parTrans" cxnId="{044C52AC-B065-43FD-A7A8-6D6E7DAA43CE}">
      <dgm:prSet/>
      <dgm:spPr/>
      <dgm:t>
        <a:bodyPr/>
        <a:lstStyle/>
        <a:p>
          <a:endParaRPr kumimoji="1" lang="ja-JP" altLang="en-US"/>
        </a:p>
      </dgm:t>
    </dgm:pt>
    <dgm:pt modelId="{C9054332-9785-4E76-9D1D-C8A0DEBFC391}" type="sibTrans" cxnId="{044C52AC-B065-43FD-A7A8-6D6E7DAA43CE}">
      <dgm:prSet/>
      <dgm:spPr/>
      <dgm:t>
        <a:bodyPr/>
        <a:lstStyle/>
        <a:p>
          <a:endParaRPr kumimoji="1" lang="ja-JP" altLang="en-US"/>
        </a:p>
      </dgm:t>
    </dgm:pt>
    <dgm:pt modelId="{C9800555-81F9-406C-AD87-27CCE8F8EB37}">
      <dgm:prSet phldrT="[テキスト]"/>
      <dgm:spPr/>
      <dgm:t>
        <a:bodyPr/>
        <a:lstStyle/>
        <a:p>
          <a:r>
            <a:rPr kumimoji="1" lang="ja-JP" altLang="en-US" dirty="0" smtClean="0"/>
            <a:t>可逆言語</a:t>
          </a:r>
          <a:r>
            <a:rPr kumimoji="1" lang="en-US" altLang="ja-JP" dirty="0" smtClean="0"/>
            <a:t>Janus</a:t>
          </a:r>
          <a:endParaRPr kumimoji="1" lang="ja-JP" altLang="en-US" dirty="0"/>
        </a:p>
      </dgm:t>
    </dgm:pt>
    <dgm:pt modelId="{8D644F41-B878-4E88-93E2-1EF26604FD12}" type="parTrans" cxnId="{DEE610CC-646A-482C-BB03-79418835222D}">
      <dgm:prSet/>
      <dgm:spPr/>
      <dgm:t>
        <a:bodyPr/>
        <a:lstStyle/>
        <a:p>
          <a:endParaRPr kumimoji="1" lang="ja-JP" altLang="en-US"/>
        </a:p>
      </dgm:t>
    </dgm:pt>
    <dgm:pt modelId="{3EC7EC99-E749-4070-8736-93FA48007F40}" type="sibTrans" cxnId="{DEE610CC-646A-482C-BB03-79418835222D}">
      <dgm:prSet/>
      <dgm:spPr/>
      <dgm:t>
        <a:bodyPr/>
        <a:lstStyle/>
        <a:p>
          <a:endParaRPr kumimoji="1" lang="ja-JP" altLang="en-US"/>
        </a:p>
      </dgm:t>
    </dgm:pt>
    <dgm:pt modelId="{F4F36470-A980-4498-AD49-E8E2480DB89E}" type="pres">
      <dgm:prSet presAssocID="{AF774C0A-E4A2-4B9B-9054-3A325FB350E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38FC23A8-E224-4F71-8108-D3575D089C58}" type="pres">
      <dgm:prSet presAssocID="{47B03A27-E806-4045-8CCD-214794964E20}" presName="vertOne" presStyleCnt="0"/>
      <dgm:spPr/>
    </dgm:pt>
    <dgm:pt modelId="{00897937-EFC6-4269-9630-0B83BE59736A}" type="pres">
      <dgm:prSet presAssocID="{47B03A27-E806-4045-8CCD-214794964E2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0521628-611D-44AC-9A1A-E2D3A630658C}" type="pres">
      <dgm:prSet presAssocID="{47B03A27-E806-4045-8CCD-214794964E20}" presName="parTransOne" presStyleCnt="0"/>
      <dgm:spPr/>
    </dgm:pt>
    <dgm:pt modelId="{A694E54A-5CD8-41AA-8C00-DD8480FD6CD3}" type="pres">
      <dgm:prSet presAssocID="{47B03A27-E806-4045-8CCD-214794964E20}" presName="horzOne" presStyleCnt="0"/>
      <dgm:spPr/>
    </dgm:pt>
    <dgm:pt modelId="{015902B8-25A7-455B-9061-AFA301A0AE41}" type="pres">
      <dgm:prSet presAssocID="{DE0F891A-B382-405A-A44A-9646316870E8}" presName="vertTwo" presStyleCnt="0"/>
      <dgm:spPr/>
    </dgm:pt>
    <dgm:pt modelId="{58EA4635-2CA0-4A08-B7BC-A486EE5671A6}" type="pres">
      <dgm:prSet presAssocID="{DE0F891A-B382-405A-A44A-9646316870E8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94FD447-3D49-456B-A96D-B4FB09285032}" type="pres">
      <dgm:prSet presAssocID="{DE0F891A-B382-405A-A44A-9646316870E8}" presName="parTransTwo" presStyleCnt="0"/>
      <dgm:spPr/>
    </dgm:pt>
    <dgm:pt modelId="{3E6C6252-2B05-494E-9F6D-C513D2E8D9D9}" type="pres">
      <dgm:prSet presAssocID="{DE0F891A-B382-405A-A44A-9646316870E8}" presName="horzTwo" presStyleCnt="0"/>
      <dgm:spPr/>
    </dgm:pt>
    <dgm:pt modelId="{C03537F8-1BDD-49D1-B168-929FB3C6CF2E}" type="pres">
      <dgm:prSet presAssocID="{C9800555-81F9-406C-AD87-27CCE8F8EB37}" presName="vertThree" presStyleCnt="0"/>
      <dgm:spPr/>
    </dgm:pt>
    <dgm:pt modelId="{C4E65C8F-1860-4F74-8555-C3673411AE6D}" type="pres">
      <dgm:prSet presAssocID="{C9800555-81F9-406C-AD87-27CCE8F8EB37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450C824-599B-44B0-B19C-14EB930B5628}" type="pres">
      <dgm:prSet presAssocID="{C9800555-81F9-406C-AD87-27CCE8F8EB37}" presName="horzThree" presStyleCnt="0"/>
      <dgm:spPr/>
    </dgm:pt>
  </dgm:ptLst>
  <dgm:cxnLst>
    <dgm:cxn modelId="{931C8D6A-26A2-48C3-9F0E-EE04E9081A3A}" type="presOf" srcId="{47B03A27-E806-4045-8CCD-214794964E20}" destId="{00897937-EFC6-4269-9630-0B83BE59736A}" srcOrd="0" destOrd="0" presId="urn:microsoft.com/office/officeart/2005/8/layout/hierarchy4"/>
    <dgm:cxn modelId="{DEE610CC-646A-482C-BB03-79418835222D}" srcId="{DE0F891A-B382-405A-A44A-9646316870E8}" destId="{C9800555-81F9-406C-AD87-27CCE8F8EB37}" srcOrd="0" destOrd="0" parTransId="{8D644F41-B878-4E88-93E2-1EF26604FD12}" sibTransId="{3EC7EC99-E749-4070-8736-93FA48007F40}"/>
    <dgm:cxn modelId="{044C52AC-B065-43FD-A7A8-6D6E7DAA43CE}" srcId="{47B03A27-E806-4045-8CCD-214794964E20}" destId="{DE0F891A-B382-405A-A44A-9646316870E8}" srcOrd="0" destOrd="0" parTransId="{C9F38C1C-8D5E-4E36-8DC4-604D63B0895C}" sibTransId="{C9054332-9785-4E76-9D1D-C8A0DEBFC391}"/>
    <dgm:cxn modelId="{62138822-39EE-4156-A7E0-A15AA29F5A22}" srcId="{AF774C0A-E4A2-4B9B-9054-3A325FB350E6}" destId="{47B03A27-E806-4045-8CCD-214794964E20}" srcOrd="0" destOrd="0" parTransId="{2837E5C7-D460-4956-B5A3-16D92559AF02}" sibTransId="{8728A9A6-AF8F-476D-A781-3399A9A3439D}"/>
    <dgm:cxn modelId="{F89DB201-8E00-4198-BDA1-D71AEDCFDB1E}" type="presOf" srcId="{C9800555-81F9-406C-AD87-27CCE8F8EB37}" destId="{C4E65C8F-1860-4F74-8555-C3673411AE6D}" srcOrd="0" destOrd="0" presId="urn:microsoft.com/office/officeart/2005/8/layout/hierarchy4"/>
    <dgm:cxn modelId="{F943FAB4-1FF5-40DB-8E47-3162D7F943B4}" type="presOf" srcId="{DE0F891A-B382-405A-A44A-9646316870E8}" destId="{58EA4635-2CA0-4A08-B7BC-A486EE5671A6}" srcOrd="0" destOrd="0" presId="urn:microsoft.com/office/officeart/2005/8/layout/hierarchy4"/>
    <dgm:cxn modelId="{D32105F6-761F-46D9-BF6A-FC4D588B2AA6}" type="presOf" srcId="{AF774C0A-E4A2-4B9B-9054-3A325FB350E6}" destId="{F4F36470-A980-4498-AD49-E8E2480DB89E}" srcOrd="0" destOrd="0" presId="urn:microsoft.com/office/officeart/2005/8/layout/hierarchy4"/>
    <dgm:cxn modelId="{AEDD8721-8782-4761-AAE2-8C98D3AB9C4D}" type="presParOf" srcId="{F4F36470-A980-4498-AD49-E8E2480DB89E}" destId="{38FC23A8-E224-4F71-8108-D3575D089C58}" srcOrd="0" destOrd="0" presId="urn:microsoft.com/office/officeart/2005/8/layout/hierarchy4"/>
    <dgm:cxn modelId="{431D13C1-C9EE-4D2A-BB8A-895E7F7221CD}" type="presParOf" srcId="{38FC23A8-E224-4F71-8108-D3575D089C58}" destId="{00897937-EFC6-4269-9630-0B83BE59736A}" srcOrd="0" destOrd="0" presId="urn:microsoft.com/office/officeart/2005/8/layout/hierarchy4"/>
    <dgm:cxn modelId="{5FEC2A1B-E50D-4A14-8FD9-EE8A5E78315D}" type="presParOf" srcId="{38FC23A8-E224-4F71-8108-D3575D089C58}" destId="{80521628-611D-44AC-9A1A-E2D3A630658C}" srcOrd="1" destOrd="0" presId="urn:microsoft.com/office/officeart/2005/8/layout/hierarchy4"/>
    <dgm:cxn modelId="{142C16ED-A31B-4F7A-A781-A41DD6FD5574}" type="presParOf" srcId="{38FC23A8-E224-4F71-8108-D3575D089C58}" destId="{A694E54A-5CD8-41AA-8C00-DD8480FD6CD3}" srcOrd="2" destOrd="0" presId="urn:microsoft.com/office/officeart/2005/8/layout/hierarchy4"/>
    <dgm:cxn modelId="{E05F848E-236C-49A2-8878-208EDC872E6B}" type="presParOf" srcId="{A694E54A-5CD8-41AA-8C00-DD8480FD6CD3}" destId="{015902B8-25A7-455B-9061-AFA301A0AE41}" srcOrd="0" destOrd="0" presId="urn:microsoft.com/office/officeart/2005/8/layout/hierarchy4"/>
    <dgm:cxn modelId="{70372525-BACA-4064-A26B-899DB2DAD000}" type="presParOf" srcId="{015902B8-25A7-455B-9061-AFA301A0AE41}" destId="{58EA4635-2CA0-4A08-B7BC-A486EE5671A6}" srcOrd="0" destOrd="0" presId="urn:microsoft.com/office/officeart/2005/8/layout/hierarchy4"/>
    <dgm:cxn modelId="{B07812BE-893E-4168-9821-70585F2D7BB4}" type="presParOf" srcId="{015902B8-25A7-455B-9061-AFA301A0AE41}" destId="{894FD447-3D49-456B-A96D-B4FB09285032}" srcOrd="1" destOrd="0" presId="urn:microsoft.com/office/officeart/2005/8/layout/hierarchy4"/>
    <dgm:cxn modelId="{049B83AF-1F0C-4D99-B65D-909B7297A2C6}" type="presParOf" srcId="{015902B8-25A7-455B-9061-AFA301A0AE41}" destId="{3E6C6252-2B05-494E-9F6D-C513D2E8D9D9}" srcOrd="2" destOrd="0" presId="urn:microsoft.com/office/officeart/2005/8/layout/hierarchy4"/>
    <dgm:cxn modelId="{5E00DC06-8903-4358-A328-6E999FA0899B}" type="presParOf" srcId="{3E6C6252-2B05-494E-9F6D-C513D2E8D9D9}" destId="{C03537F8-1BDD-49D1-B168-929FB3C6CF2E}" srcOrd="0" destOrd="0" presId="urn:microsoft.com/office/officeart/2005/8/layout/hierarchy4"/>
    <dgm:cxn modelId="{261E0EF0-9D33-4BC0-9BAB-190C974B674E}" type="presParOf" srcId="{C03537F8-1BDD-49D1-B168-929FB3C6CF2E}" destId="{C4E65C8F-1860-4F74-8555-C3673411AE6D}" srcOrd="0" destOrd="0" presId="urn:microsoft.com/office/officeart/2005/8/layout/hierarchy4"/>
    <dgm:cxn modelId="{95A23DEA-ED66-4463-ACD1-A4B6347E4B27}" type="presParOf" srcId="{C03537F8-1BDD-49D1-B168-929FB3C6CF2E}" destId="{B450C824-599B-44B0-B19C-14EB930B562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774C0A-E4A2-4B9B-9054-3A325FB350E6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7B03A27-E806-4045-8CCD-214794964E20}">
      <dgm:prSet phldrT="[テキスト]"/>
      <dgm:spPr/>
      <dgm:t>
        <a:bodyPr/>
        <a:lstStyle/>
        <a:p>
          <a:r>
            <a:rPr kumimoji="1" lang="en-US" altLang="ja-JP" dirty="0" smtClean="0"/>
            <a:t>RCA/F/L</a:t>
          </a:r>
          <a:endParaRPr kumimoji="1" lang="ja-JP" altLang="en-US" dirty="0"/>
        </a:p>
      </dgm:t>
    </dgm:pt>
    <dgm:pt modelId="{2837E5C7-D460-4956-B5A3-16D92559AF02}" type="parTrans" cxnId="{62138822-39EE-4156-A7E0-A15AA29F5A22}">
      <dgm:prSet/>
      <dgm:spPr/>
      <dgm:t>
        <a:bodyPr/>
        <a:lstStyle/>
        <a:p>
          <a:endParaRPr kumimoji="1" lang="ja-JP" altLang="en-US"/>
        </a:p>
      </dgm:t>
    </dgm:pt>
    <dgm:pt modelId="{8728A9A6-AF8F-476D-A781-3399A9A3439D}" type="sibTrans" cxnId="{62138822-39EE-4156-A7E0-A15AA29F5A22}">
      <dgm:prSet/>
      <dgm:spPr/>
      <dgm:t>
        <a:bodyPr/>
        <a:lstStyle/>
        <a:p>
          <a:endParaRPr kumimoji="1" lang="ja-JP" altLang="en-US"/>
        </a:p>
      </dgm:t>
    </dgm:pt>
    <dgm:pt modelId="{C9800555-81F9-406C-AD87-27CCE8F8EB37}">
      <dgm:prSet phldrT="[テキスト]"/>
      <dgm:spPr/>
      <dgm:t>
        <a:bodyPr/>
        <a:lstStyle/>
        <a:p>
          <a:r>
            <a:rPr kumimoji="1" lang="ja-JP" altLang="en-US" dirty="0" smtClean="0"/>
            <a:t>可逆言語</a:t>
          </a:r>
          <a:r>
            <a:rPr kumimoji="1" lang="en-US" altLang="ja-JP" dirty="0" smtClean="0"/>
            <a:t>Janus</a:t>
          </a:r>
          <a:endParaRPr kumimoji="1" lang="ja-JP" altLang="en-US" dirty="0"/>
        </a:p>
      </dgm:t>
    </dgm:pt>
    <dgm:pt modelId="{8D644F41-B878-4E88-93E2-1EF26604FD12}" type="parTrans" cxnId="{DEE610CC-646A-482C-BB03-79418835222D}">
      <dgm:prSet/>
      <dgm:spPr/>
      <dgm:t>
        <a:bodyPr/>
        <a:lstStyle/>
        <a:p>
          <a:endParaRPr kumimoji="1" lang="ja-JP" altLang="en-US"/>
        </a:p>
      </dgm:t>
    </dgm:pt>
    <dgm:pt modelId="{3EC7EC99-E749-4070-8736-93FA48007F40}" type="sibTrans" cxnId="{DEE610CC-646A-482C-BB03-79418835222D}">
      <dgm:prSet/>
      <dgm:spPr/>
      <dgm:t>
        <a:bodyPr/>
        <a:lstStyle/>
        <a:p>
          <a:endParaRPr kumimoji="1" lang="ja-JP" altLang="en-US"/>
        </a:p>
      </dgm:t>
    </dgm:pt>
    <dgm:pt modelId="{F4F36470-A980-4498-AD49-E8E2480DB89E}" type="pres">
      <dgm:prSet presAssocID="{AF774C0A-E4A2-4B9B-9054-3A325FB350E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38FC23A8-E224-4F71-8108-D3575D089C58}" type="pres">
      <dgm:prSet presAssocID="{47B03A27-E806-4045-8CCD-214794964E20}" presName="vertOne" presStyleCnt="0"/>
      <dgm:spPr/>
    </dgm:pt>
    <dgm:pt modelId="{00897937-EFC6-4269-9630-0B83BE59736A}" type="pres">
      <dgm:prSet presAssocID="{47B03A27-E806-4045-8CCD-214794964E2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0521628-611D-44AC-9A1A-E2D3A630658C}" type="pres">
      <dgm:prSet presAssocID="{47B03A27-E806-4045-8CCD-214794964E20}" presName="parTransOne" presStyleCnt="0"/>
      <dgm:spPr/>
    </dgm:pt>
    <dgm:pt modelId="{A694E54A-5CD8-41AA-8C00-DD8480FD6CD3}" type="pres">
      <dgm:prSet presAssocID="{47B03A27-E806-4045-8CCD-214794964E20}" presName="horzOne" presStyleCnt="0"/>
      <dgm:spPr/>
    </dgm:pt>
    <dgm:pt modelId="{7BFB9469-9257-44C1-957F-85E0F0D1C872}" type="pres">
      <dgm:prSet presAssocID="{C9800555-81F9-406C-AD87-27CCE8F8EB37}" presName="vertTwo" presStyleCnt="0"/>
      <dgm:spPr/>
    </dgm:pt>
    <dgm:pt modelId="{97E46C2E-2712-47CA-8B8E-6B3DD1EC79B5}" type="pres">
      <dgm:prSet presAssocID="{C9800555-81F9-406C-AD87-27CCE8F8EB37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EB1DD8E-E513-4282-B838-16858D2A1F72}" type="pres">
      <dgm:prSet presAssocID="{C9800555-81F9-406C-AD87-27CCE8F8EB37}" presName="horzTwo" presStyleCnt="0"/>
      <dgm:spPr/>
    </dgm:pt>
  </dgm:ptLst>
  <dgm:cxnLst>
    <dgm:cxn modelId="{DD522FC3-1C26-436C-AF4F-2B20F2F614CC}" type="presOf" srcId="{47B03A27-E806-4045-8CCD-214794964E20}" destId="{00897937-EFC6-4269-9630-0B83BE59736A}" srcOrd="0" destOrd="0" presId="urn:microsoft.com/office/officeart/2005/8/layout/hierarchy4"/>
    <dgm:cxn modelId="{F8675FAD-24C9-4056-B7BB-D48D9DACB1AC}" type="presOf" srcId="{C9800555-81F9-406C-AD87-27CCE8F8EB37}" destId="{97E46C2E-2712-47CA-8B8E-6B3DD1EC79B5}" srcOrd="0" destOrd="0" presId="urn:microsoft.com/office/officeart/2005/8/layout/hierarchy4"/>
    <dgm:cxn modelId="{A8C71BB2-3CBC-43EB-ABEF-7714EC7C26F5}" type="presOf" srcId="{AF774C0A-E4A2-4B9B-9054-3A325FB350E6}" destId="{F4F36470-A980-4498-AD49-E8E2480DB89E}" srcOrd="0" destOrd="0" presId="urn:microsoft.com/office/officeart/2005/8/layout/hierarchy4"/>
    <dgm:cxn modelId="{DEE610CC-646A-482C-BB03-79418835222D}" srcId="{47B03A27-E806-4045-8CCD-214794964E20}" destId="{C9800555-81F9-406C-AD87-27CCE8F8EB37}" srcOrd="0" destOrd="0" parTransId="{8D644F41-B878-4E88-93E2-1EF26604FD12}" sibTransId="{3EC7EC99-E749-4070-8736-93FA48007F40}"/>
    <dgm:cxn modelId="{62138822-39EE-4156-A7E0-A15AA29F5A22}" srcId="{AF774C0A-E4A2-4B9B-9054-3A325FB350E6}" destId="{47B03A27-E806-4045-8CCD-214794964E20}" srcOrd="0" destOrd="0" parTransId="{2837E5C7-D460-4956-B5A3-16D92559AF02}" sibTransId="{8728A9A6-AF8F-476D-A781-3399A9A3439D}"/>
    <dgm:cxn modelId="{3E66CD5A-6792-46F0-AD24-544C9DCB4214}" type="presParOf" srcId="{F4F36470-A980-4498-AD49-E8E2480DB89E}" destId="{38FC23A8-E224-4F71-8108-D3575D089C58}" srcOrd="0" destOrd="0" presId="urn:microsoft.com/office/officeart/2005/8/layout/hierarchy4"/>
    <dgm:cxn modelId="{11FF56E9-946C-4455-8326-7033A463883D}" type="presParOf" srcId="{38FC23A8-E224-4F71-8108-D3575D089C58}" destId="{00897937-EFC6-4269-9630-0B83BE59736A}" srcOrd="0" destOrd="0" presId="urn:microsoft.com/office/officeart/2005/8/layout/hierarchy4"/>
    <dgm:cxn modelId="{B398CCCA-2043-4DDB-A274-B8C09434A8FB}" type="presParOf" srcId="{38FC23A8-E224-4F71-8108-D3575D089C58}" destId="{80521628-611D-44AC-9A1A-E2D3A630658C}" srcOrd="1" destOrd="0" presId="urn:microsoft.com/office/officeart/2005/8/layout/hierarchy4"/>
    <dgm:cxn modelId="{A6FFA31E-8943-4B86-86E3-211B2865E7C2}" type="presParOf" srcId="{38FC23A8-E224-4F71-8108-D3575D089C58}" destId="{A694E54A-5CD8-41AA-8C00-DD8480FD6CD3}" srcOrd="2" destOrd="0" presId="urn:microsoft.com/office/officeart/2005/8/layout/hierarchy4"/>
    <dgm:cxn modelId="{673FEBC2-5A8E-430D-ADFE-502A157AFE00}" type="presParOf" srcId="{A694E54A-5CD8-41AA-8C00-DD8480FD6CD3}" destId="{7BFB9469-9257-44C1-957F-85E0F0D1C872}" srcOrd="0" destOrd="0" presId="urn:microsoft.com/office/officeart/2005/8/layout/hierarchy4"/>
    <dgm:cxn modelId="{00683FEF-B6E3-48AB-9756-041BBEBB04EC}" type="presParOf" srcId="{7BFB9469-9257-44C1-957F-85E0F0D1C872}" destId="{97E46C2E-2712-47CA-8B8E-6B3DD1EC79B5}" srcOrd="0" destOrd="0" presId="urn:microsoft.com/office/officeart/2005/8/layout/hierarchy4"/>
    <dgm:cxn modelId="{37752E1D-A4DE-4AA2-B304-1C0070708977}" type="presParOf" srcId="{7BFB9469-9257-44C1-957F-85E0F0D1C872}" destId="{3EB1DD8E-E513-4282-B838-16858D2A1F7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897937-EFC6-4269-9630-0B83BE59736A}">
      <dsp:nvSpPr>
        <dsp:cNvPr id="0" name=""/>
        <dsp:cNvSpPr/>
      </dsp:nvSpPr>
      <dsp:spPr>
        <a:xfrm>
          <a:off x="1457" y="451"/>
          <a:ext cx="2981625" cy="62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800" kern="1200" dirty="0" smtClean="0"/>
            <a:t>RCA/F/L</a:t>
          </a:r>
          <a:endParaRPr kumimoji="1" lang="ja-JP" altLang="en-US" sz="2800" kern="1200" dirty="0"/>
        </a:p>
      </dsp:txBody>
      <dsp:txXfrm>
        <a:off x="1457" y="451"/>
        <a:ext cx="2981625" cy="624508"/>
      </dsp:txXfrm>
    </dsp:sp>
    <dsp:sp modelId="{58EA4635-2CA0-4A08-B7BC-A486EE5671A6}">
      <dsp:nvSpPr>
        <dsp:cNvPr id="0" name=""/>
        <dsp:cNvSpPr/>
      </dsp:nvSpPr>
      <dsp:spPr>
        <a:xfrm>
          <a:off x="1457" y="677678"/>
          <a:ext cx="2981625" cy="62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800" kern="1200" dirty="0" smtClean="0"/>
            <a:t>RTM</a:t>
          </a:r>
          <a:endParaRPr kumimoji="1" lang="ja-JP" altLang="en-US" sz="2800" kern="1200" dirty="0"/>
        </a:p>
      </dsp:txBody>
      <dsp:txXfrm>
        <a:off x="1457" y="677678"/>
        <a:ext cx="2981625" cy="624508"/>
      </dsp:txXfrm>
    </dsp:sp>
    <dsp:sp modelId="{C4E65C8F-1860-4F74-8555-C3673411AE6D}">
      <dsp:nvSpPr>
        <dsp:cNvPr id="0" name=""/>
        <dsp:cNvSpPr/>
      </dsp:nvSpPr>
      <dsp:spPr>
        <a:xfrm>
          <a:off x="1457" y="1354905"/>
          <a:ext cx="2981625" cy="62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600" kern="1200" dirty="0" smtClean="0"/>
            <a:t>可逆言語</a:t>
          </a:r>
          <a:r>
            <a:rPr kumimoji="1" lang="en-US" altLang="ja-JP" sz="2600" kern="1200" dirty="0" smtClean="0"/>
            <a:t>Janus</a:t>
          </a:r>
          <a:endParaRPr kumimoji="1" lang="ja-JP" altLang="en-US" sz="2600" kern="1200" dirty="0"/>
        </a:p>
      </dsp:txBody>
      <dsp:txXfrm>
        <a:off x="1457" y="1354905"/>
        <a:ext cx="2981625" cy="6245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897937-EFC6-4269-9630-0B83BE59736A}">
      <dsp:nvSpPr>
        <dsp:cNvPr id="0" name=""/>
        <dsp:cNvSpPr/>
      </dsp:nvSpPr>
      <dsp:spPr>
        <a:xfrm>
          <a:off x="1445" y="454"/>
          <a:ext cx="2957842" cy="589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600" kern="1200" dirty="0" smtClean="0"/>
            <a:t>RCA/F/L</a:t>
          </a:r>
          <a:endParaRPr kumimoji="1" lang="ja-JP" altLang="en-US" sz="2600" kern="1200" dirty="0"/>
        </a:p>
      </dsp:txBody>
      <dsp:txXfrm>
        <a:off x="1445" y="454"/>
        <a:ext cx="2957842" cy="589707"/>
      </dsp:txXfrm>
    </dsp:sp>
    <dsp:sp modelId="{97E46C2E-2712-47CA-8B8E-6B3DD1EC79B5}">
      <dsp:nvSpPr>
        <dsp:cNvPr id="0" name=""/>
        <dsp:cNvSpPr/>
      </dsp:nvSpPr>
      <dsp:spPr>
        <a:xfrm>
          <a:off x="1445" y="667880"/>
          <a:ext cx="2957842" cy="589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可逆言語</a:t>
          </a:r>
          <a:r>
            <a:rPr kumimoji="1" lang="en-US" altLang="ja-JP" sz="2400" kern="1200" dirty="0" smtClean="0"/>
            <a:t>Janus</a:t>
          </a:r>
          <a:endParaRPr kumimoji="1" lang="ja-JP" altLang="en-US" sz="2400" kern="1200" dirty="0"/>
        </a:p>
      </dsp:txBody>
      <dsp:txXfrm>
        <a:off x="1445" y="667880"/>
        <a:ext cx="2957842" cy="589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8C70D-58A5-4E7A-84AD-7E29072DD782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C5530-6DAA-4C46-81A3-F734F00D2B2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16436-6989-46D5-853A-74A4A1946B3C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51BC8-D28D-466C-B39D-80911030B9F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51BC8-D28D-466C-B39D-80911030B9F8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51BC8-D28D-466C-B39D-80911030B9F8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51BC8-D28D-466C-B39D-80911030B9F8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51BC8-D28D-466C-B39D-80911030B9F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CBBF4B7-CF6A-4900-A411-AAA8AA3332CB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6D71-CDAC-43AB-B261-E4F942E0605D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393B4-AFB8-4806-A291-28205EC049B5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47EE-0DDC-4F1F-92CB-21C1322DD054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26B3-983C-4316-B2AD-FDEEC5EFC8AF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77DB-1AD0-4681-90D7-CD482D700DE8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F1928B-5747-49EF-931D-5842F1ED98AC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38525C3-0F96-4016-93EA-2FE3ECFF6146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3F3D-8B41-47FF-8C14-E9A585847935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8794-B52F-4DA9-A8A9-26AB93B48BF8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897C2-07C9-44E0-8F3A-2D199F204790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5270CE7-8EDD-4555-AC85-E03BA40269D2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2804459"/>
          </a:xfrm>
        </p:spPr>
        <p:txBody>
          <a:bodyPr/>
          <a:lstStyle/>
          <a:p>
            <a:r>
              <a:rPr lang="ja-JP" altLang="en-US" sz="4000" dirty="0" smtClean="0">
                <a:latin typeface="HGPｺﾞｼｯｸM" pitchFamily="50" charset="-128"/>
                <a:ea typeface="HGPｺﾞｼｯｸM" pitchFamily="50" charset="-128"/>
              </a:rPr>
              <a:t>可逆スタックを用いた</a:t>
            </a:r>
            <a:r>
              <a:rPr lang="en-US" altLang="ja-JP" sz="4000" dirty="0" smtClean="0">
                <a:latin typeface="HGPｺﾞｼｯｸM" pitchFamily="50" charset="-128"/>
                <a:ea typeface="HGPｺﾞｼｯｸM" pitchFamily="50" charset="-128"/>
              </a:rPr>
              <a:t/>
            </a:r>
            <a:br>
              <a:rPr lang="en-US" altLang="ja-JP" sz="4000" dirty="0" smtClean="0">
                <a:latin typeface="HGPｺﾞｼｯｸM" pitchFamily="50" charset="-128"/>
                <a:ea typeface="HGPｺﾞｼｯｸM" pitchFamily="50" charset="-128"/>
              </a:rPr>
            </a:br>
            <a:r>
              <a:rPr lang="ja-JP" altLang="en-US" sz="4000" dirty="0" smtClean="0">
                <a:latin typeface="HGPｺﾞｼｯｸM" pitchFamily="50" charset="-128"/>
                <a:ea typeface="HGPｺﾞｼｯｸM" pitchFamily="50" charset="-128"/>
              </a:rPr>
              <a:t>可逆セル・オートマトンの</a:t>
            </a:r>
            <a:r>
              <a:rPr lang="en-US" altLang="ja-JP" sz="4000" dirty="0" smtClean="0">
                <a:latin typeface="HGPｺﾞｼｯｸM" pitchFamily="50" charset="-128"/>
                <a:ea typeface="HGPｺﾞｼｯｸM" pitchFamily="50" charset="-128"/>
              </a:rPr>
              <a:t/>
            </a:r>
            <a:br>
              <a:rPr lang="en-US" altLang="ja-JP" sz="4000" dirty="0" smtClean="0">
                <a:latin typeface="HGPｺﾞｼｯｸM" pitchFamily="50" charset="-128"/>
                <a:ea typeface="HGPｺﾞｼｯｸM" pitchFamily="50" charset="-128"/>
              </a:rPr>
            </a:br>
            <a:r>
              <a:rPr lang="ja-JP" altLang="en-US" sz="4000" dirty="0" smtClean="0">
                <a:latin typeface="HGPｺﾞｼｯｸM" pitchFamily="50" charset="-128"/>
                <a:ea typeface="HGPｺﾞｼｯｸM" pitchFamily="50" charset="-128"/>
              </a:rPr>
              <a:t>可逆シミュレーション</a:t>
            </a:r>
            <a:endParaRPr kumimoji="1" lang="ja-JP" altLang="en-US" sz="4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2074142"/>
          </a:xfrm>
        </p:spPr>
        <p:txBody>
          <a:bodyPr>
            <a:normAutofit/>
          </a:bodyPr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情報理工学部 ソフトウェア工学科 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2010SE265</a:t>
            </a:r>
          </a:p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渡邉恭平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指導教員　横山哲郎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記憶空間の操作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11824"/>
            <a:ext cx="8229600" cy="496271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10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22" name="図 21" descr="stk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671" y="1895339"/>
            <a:ext cx="3971925" cy="1581150"/>
          </a:xfrm>
          <a:prstGeom prst="rect">
            <a:avLst/>
          </a:prstGeom>
        </p:spPr>
      </p:pic>
      <p:pic>
        <p:nvPicPr>
          <p:cNvPr id="23" name="図 22" descr="stk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945" y="4330968"/>
            <a:ext cx="3819525" cy="1533525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750125" y="1728648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5383596" y="1928703"/>
            <a:ext cx="2438399" cy="876482"/>
          </a:xfrm>
          <a:prstGeom prst="wedgeRoundRectCallout">
            <a:avLst>
              <a:gd name="adj1" fmla="val -62320"/>
              <a:gd name="adj2" fmla="val 50919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([ ], 1 , 0 :: 1 :: [ ])</a:t>
            </a:r>
          </a:p>
        </p:txBody>
      </p:sp>
      <p:sp>
        <p:nvSpPr>
          <p:cNvPr id="39" name="下矢印 38"/>
          <p:cNvSpPr/>
          <p:nvPr/>
        </p:nvSpPr>
        <p:spPr>
          <a:xfrm>
            <a:off x="1668658" y="3421259"/>
            <a:ext cx="511444" cy="909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上矢印 39"/>
          <p:cNvSpPr/>
          <p:nvPr/>
        </p:nvSpPr>
        <p:spPr>
          <a:xfrm>
            <a:off x="3822135" y="3421259"/>
            <a:ext cx="555358" cy="909262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73089" y="350655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</a:t>
            </a:r>
            <a:r>
              <a:rPr kumimoji="1" lang="ja-JP" altLang="en-US" dirty="0" smtClean="0"/>
              <a:t>送り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377493" y="350655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右</a:t>
            </a:r>
            <a:r>
              <a:rPr kumimoji="1" lang="ja-JP" altLang="en-US" dirty="0" smtClean="0"/>
              <a:t>送り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11305" y="4195762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9" name="上カーブ矢印 48"/>
          <p:cNvSpPr/>
          <p:nvPr/>
        </p:nvSpPr>
        <p:spPr>
          <a:xfrm flipH="1">
            <a:off x="2180102" y="2917168"/>
            <a:ext cx="657386" cy="3719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0" name="上カーブ矢印 49"/>
          <p:cNvSpPr/>
          <p:nvPr/>
        </p:nvSpPr>
        <p:spPr>
          <a:xfrm flipH="1">
            <a:off x="2989888" y="2917172"/>
            <a:ext cx="657386" cy="3719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5383596" y="4968426"/>
            <a:ext cx="2455860" cy="896067"/>
          </a:xfrm>
          <a:prstGeom prst="wedgeRoundRectCallout">
            <a:avLst>
              <a:gd name="adj1" fmla="val -71638"/>
              <a:gd name="adj2" fmla="val -59785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(1 :: [ ], 0, 1 :: [])</a:t>
            </a:r>
          </a:p>
        </p:txBody>
      </p:sp>
      <p:sp>
        <p:nvSpPr>
          <p:cNvPr id="53" name="上カーブ矢印 52"/>
          <p:cNvSpPr/>
          <p:nvPr/>
        </p:nvSpPr>
        <p:spPr>
          <a:xfrm>
            <a:off x="2015432" y="5365002"/>
            <a:ext cx="681925" cy="451214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4" name="上カーブ矢印 53"/>
          <p:cNvSpPr/>
          <p:nvPr/>
        </p:nvSpPr>
        <p:spPr>
          <a:xfrm>
            <a:off x="2849757" y="5365002"/>
            <a:ext cx="681925" cy="451214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4" grpId="0"/>
      <p:bldP spid="53" grpId="0" animBg="1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7717536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2 – 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大域関数のクリーンな実現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5"/>
            <a:ext cx="8229600" cy="4978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単射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な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大域関数を付加情報無く（クリーンに）実現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既存研究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配列を用い、周期的境界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条件下に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おいて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実現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本研究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可逆スタックを用いて実現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実装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Janus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オンラインインタプリタ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[6]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でコンパイル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実行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11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 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- 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遷移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5"/>
            <a:ext cx="8229600" cy="29512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例：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12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707136" y="4547616"/>
            <a:ext cx="8229600" cy="16703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記憶空間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  <a:r>
              <a:rPr lang="ja-JP" altLang="en-US" sz="2400" dirty="0" err="1" smtClean="0">
                <a:latin typeface="HGPｺﾞｼｯｸM" pitchFamily="50" charset="-128"/>
                <a:ea typeface="HGPｺﾞｼｯｸM" pitchFamily="50" charset="-128"/>
              </a:rPr>
              <a:t>つを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用いて実現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1" lang="en-US" altLang="ja-JP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M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0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 : (</a:t>
            </a:r>
            <a:r>
              <a:rPr kumimoji="1" lang="en-US" altLang="ja-JP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s</a:t>
            </a:r>
            <a:r>
              <a:rPr kumimoji="1" lang="en-US" altLang="ja-JP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l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0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, </a:t>
            </a:r>
            <a:r>
              <a:rPr kumimoji="1" lang="en-US" altLang="ja-JP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h</a:t>
            </a:r>
            <a:r>
              <a:rPr kumimoji="1" lang="en-US" altLang="ja-JP" sz="16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0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, </a:t>
            </a:r>
            <a:r>
              <a:rPr kumimoji="1" lang="en-US" altLang="ja-JP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s</a:t>
            </a:r>
            <a:r>
              <a:rPr kumimoji="1" lang="en-US" altLang="ja-JP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r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0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ｺﾞｼｯｸM" pitchFamily="50" charset="-128"/>
                <a:ea typeface="HGPｺﾞｼｯｸM" pitchFamily="50" charset="-128"/>
                <a:cs typeface="+mn-cs"/>
              </a:rPr>
              <a:t>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M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: (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smtClean="0">
                <a:latin typeface="HGPｺﾞｼｯｸM" pitchFamily="50" charset="-128"/>
                <a:ea typeface="HGPｺﾞｼｯｸM" pitchFamily="50" charset="-128"/>
              </a:rPr>
              <a:t>l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, 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h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0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, 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)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HGPｺﾞｼｯｸM" pitchFamily="50" charset="-128"/>
              <a:ea typeface="HGPｺﾞｼｯｸM" pitchFamily="50" charset="-128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ｺﾞｼｯｸM" pitchFamily="50" charset="-128"/>
              <a:ea typeface="HGPｺﾞｼｯｸM" pitchFamily="50" charset="-128"/>
              <a:cs typeface="+mn-cs"/>
            </a:endParaRPr>
          </a:p>
        </p:txBody>
      </p:sp>
      <p:pic>
        <p:nvPicPr>
          <p:cNvPr id="12" name="図 11" descr="rca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086" y="2085806"/>
            <a:ext cx="3272314" cy="666968"/>
          </a:xfrm>
          <a:prstGeom prst="rect">
            <a:avLst/>
          </a:prstGeom>
        </p:spPr>
      </p:pic>
      <p:pic>
        <p:nvPicPr>
          <p:cNvPr id="13" name="図 12" descr="rca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844" y="3167163"/>
            <a:ext cx="6655118" cy="77724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888945" y="2085806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7200" y="3167163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+1</a:t>
            </a:r>
            <a:endParaRPr kumimoji="1" lang="ja-JP" altLang="en-US" sz="1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247535" y="2752774"/>
            <a:ext cx="752168" cy="4227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08981" y="275277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latin typeface="+mj-ea"/>
                <a:ea typeface="+mj-ea"/>
              </a:rPr>
              <a:t>F</a:t>
            </a:r>
            <a:endParaRPr kumimoji="1" lang="ja-JP" altLang="en-US" sz="2400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 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- 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遷移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5"/>
            <a:ext cx="8229600" cy="2556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例：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13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6" name="図 5" descr="rca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086" y="2085806"/>
            <a:ext cx="3272314" cy="666968"/>
          </a:xfrm>
          <a:prstGeom prst="rect">
            <a:avLst/>
          </a:prstGeom>
        </p:spPr>
      </p:pic>
      <p:pic>
        <p:nvPicPr>
          <p:cNvPr id="7" name="図 6" descr="rca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844" y="3167163"/>
            <a:ext cx="6655118" cy="77724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888945" y="2085806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7200" y="3167163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+1</a:t>
            </a:r>
            <a:endParaRPr kumimoji="1" lang="ja-JP" altLang="en-US" sz="1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707136" y="4468760"/>
            <a:ext cx="8229600" cy="19615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buNone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M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0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: ([ ], 1, 0 :: 1 :: [ ])</a:t>
            </a:r>
          </a:p>
          <a:p>
            <a:pPr>
              <a:buNone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M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: ([ ], 0, [ ])</a:t>
            </a: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M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0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: ([ ], 0, [ ])</a:t>
            </a:r>
          </a:p>
          <a:p>
            <a:pPr>
              <a:buNone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M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: ([ ], 1, 0 :: 0 :: 0 :: 0 :: 0 :: 0 :: 0 :: 1 :: [ ])</a:t>
            </a: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HGPｺﾞｼｯｸM" pitchFamily="50" charset="-128"/>
              <a:ea typeface="HGPｺﾞｼｯｸM" pitchFamily="50" charset="-128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ｺﾞｼｯｸM" pitchFamily="50" charset="-128"/>
              <a:ea typeface="HGPｺﾞｼｯｸM" pitchFamily="50" charset="-128"/>
              <a:cs typeface="+mn-cs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4247535" y="2752774"/>
            <a:ext cx="752168" cy="4227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吹き出し 12"/>
          <p:cNvSpPr/>
          <p:nvPr/>
        </p:nvSpPr>
        <p:spPr>
          <a:xfrm>
            <a:off x="5387291" y="4468759"/>
            <a:ext cx="3034038" cy="1445343"/>
          </a:xfrm>
          <a:prstGeom prst="wedgeRoundRectCallout">
            <a:avLst>
              <a:gd name="adj1" fmla="val -81317"/>
              <a:gd name="adj2" fmla="val 4535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i="1" dirty="0" smtClean="0">
                <a:latin typeface="+mj-ea"/>
                <a:ea typeface="+mj-ea"/>
              </a:rPr>
              <a:t>M</a:t>
            </a:r>
            <a:r>
              <a:rPr lang="en-US" altLang="ja-JP" sz="1600" dirty="0" smtClean="0">
                <a:latin typeface="+mj-ea"/>
                <a:ea typeface="+mj-ea"/>
              </a:rPr>
              <a:t>1</a:t>
            </a:r>
            <a:r>
              <a:rPr lang="ja-JP" altLang="en-US" sz="2000" dirty="0" smtClean="0">
                <a:latin typeface="+mj-ea"/>
                <a:ea typeface="+mj-ea"/>
              </a:rPr>
              <a:t>を用い</a:t>
            </a:r>
            <a:r>
              <a:rPr lang="en-US" altLang="ja-JP" sz="2000" i="1" dirty="0" smtClean="0">
                <a:latin typeface="+mj-ea"/>
                <a:ea typeface="+mj-ea"/>
              </a:rPr>
              <a:t>M</a:t>
            </a:r>
            <a:r>
              <a:rPr lang="en-US" altLang="ja-JP" sz="1600" dirty="0" smtClean="0">
                <a:latin typeface="+mj-ea"/>
                <a:ea typeface="+mj-ea"/>
              </a:rPr>
              <a:t>0</a:t>
            </a:r>
            <a:r>
              <a:rPr lang="ja-JP" altLang="en-US" sz="2000" dirty="0" smtClean="0">
                <a:latin typeface="+mj-ea"/>
                <a:ea typeface="+mj-ea"/>
              </a:rPr>
              <a:t>を消去</a:t>
            </a:r>
            <a:endParaRPr lang="en-US" altLang="ja-JP" sz="20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000" dirty="0" smtClean="0">
                <a:latin typeface="+mj-ea"/>
                <a:ea typeface="+mj-ea"/>
              </a:rPr>
              <a:t>（</a:t>
            </a:r>
            <a:r>
              <a:rPr lang="en-US" altLang="ja-JP" sz="2000" i="1" dirty="0" smtClean="0">
                <a:latin typeface="+mj-ea"/>
                <a:ea typeface="+mj-ea"/>
              </a:rPr>
              <a:t>M</a:t>
            </a:r>
            <a:r>
              <a:rPr lang="en-US" altLang="ja-JP" sz="1600" dirty="0" smtClean="0">
                <a:latin typeface="+mj-ea"/>
                <a:ea typeface="+mj-ea"/>
              </a:rPr>
              <a:t>1</a:t>
            </a:r>
            <a:r>
              <a:rPr lang="ja-JP" altLang="en-US" sz="2000" dirty="0" smtClean="0">
                <a:latin typeface="+mj-ea"/>
                <a:ea typeface="+mj-ea"/>
              </a:rPr>
              <a:t>を用い</a:t>
            </a:r>
            <a:r>
              <a:rPr kumimoji="1" lang="ja-JP" altLang="en-US" sz="2000" dirty="0" smtClean="0">
                <a:latin typeface="+mj-ea"/>
                <a:ea typeface="+mj-ea"/>
              </a:rPr>
              <a:t>復元可能）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3168445" y="5180166"/>
            <a:ext cx="752168" cy="4227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08981" y="275277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latin typeface="+mj-ea"/>
                <a:ea typeface="+mj-ea"/>
              </a:rPr>
              <a:t>F</a:t>
            </a:r>
            <a:endParaRPr kumimoji="1" lang="ja-JP" altLang="en-US" sz="2400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49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まとめ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65249"/>
            <a:ext cx="8229600" cy="52092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目的</a:t>
            </a:r>
            <a:endParaRPr kumimoji="1"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の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クリーン可逆シミュレーション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の実現</a:t>
            </a:r>
            <a:endParaRPr kumimoji="1"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kumimoji="1"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成果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の解決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 lvl="1"/>
            <a:r>
              <a:rPr kumimoji="1"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非有界な個数のセルの表現を工夫</a:t>
            </a:r>
            <a:endParaRPr kumimoji="1" lang="en-US" altLang="ja-JP" sz="2200" dirty="0" smtClean="0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lvl="1"/>
            <a:r>
              <a:rPr kumimoji="1"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可逆スタック</a:t>
            </a:r>
            <a:r>
              <a:rPr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に</a:t>
            </a:r>
            <a:r>
              <a:rPr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よる</a:t>
            </a:r>
            <a:r>
              <a:rPr kumimoji="1"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記憶空間</a:t>
            </a:r>
            <a:endParaRPr kumimoji="1" lang="en-US" altLang="ja-JP" sz="2200" dirty="0" smtClean="0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の解決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 lvl="1"/>
            <a:r>
              <a:rPr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単射な大域</a:t>
            </a:r>
            <a:r>
              <a:rPr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関数をクリーンに</a:t>
            </a:r>
            <a:r>
              <a:rPr lang="ja-JP" altLang="en-US" sz="2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実現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kumimoji="1"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14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23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参考文献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[1]Yokoyama, T., </a:t>
            </a: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Axelen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, H.B. and Gluck, R.: Principles of a reversible language, Proc, Computing frontiers(CF ‘08), pp.43-54 (2008)</a:t>
            </a:r>
            <a:endParaRPr kumimoji="1"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]</a:t>
            </a:r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 森田憲一：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次元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近傍可逆的セル・オートマトンについて（アルゴリズムと計算量の理論），数理解析研究所講究録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，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No.731, pp.108-107(1990).</a:t>
            </a:r>
          </a:p>
          <a:p>
            <a:pPr>
              <a:buNone/>
            </a:pP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[3]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森田憲一：計算における可逆性，情報処理，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Vol.35, No.4, pp306-314(1994)</a:t>
            </a:r>
          </a:p>
          <a:p>
            <a:pPr>
              <a:buNone/>
            </a:pP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[4]</a:t>
            </a:r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森田憲一：可逆セル・オートマトン，情報処理，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Vol.35, No.4, pp315-321</a:t>
            </a:r>
          </a:p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[5]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森田憲一：可逆計算，ナチュラルコンピューティング・シリーズ，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Vol.5, 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近代科学社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(2012)</a:t>
            </a:r>
          </a:p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[6]Claus, S.N. and </a:t>
            </a: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Mchael,B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.: Janus Playground, DIKU(online), available from &lt;http://topps.diku.dk/janus-playground/&gt; (accessed 2013-11-17)</a:t>
            </a: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15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07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5844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記憶空間の可逆性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45210" y="3903594"/>
            <a:ext cx="75011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の表現が複数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について、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からの遷移が一意でない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28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可逆性が失われる</a:t>
            </a:r>
            <a:endParaRPr lang="en-US" altLang="ja-JP" sz="28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16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77527" y="1210400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177527" y="3474115"/>
            <a:ext cx="1573362" cy="429479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</a:t>
            </a:r>
            <a:r>
              <a:rPr lang="en-US" altLang="ja-JP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[ ]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5299157" y="3474115"/>
            <a:ext cx="1954501" cy="429479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</a:t>
            </a:r>
            <a:r>
              <a:rPr lang="en-US" altLang="ja-JP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0 :: [ ]</a:t>
            </a:r>
          </a:p>
        </p:txBody>
      </p:sp>
      <p:pic>
        <p:nvPicPr>
          <p:cNvPr id="15" name="図 14" descr="tapet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890" y="1425844"/>
            <a:ext cx="4047703" cy="1666059"/>
          </a:xfrm>
          <a:prstGeom prst="rect">
            <a:avLst/>
          </a:prstGeom>
        </p:spPr>
      </p:pic>
      <p:cxnSp>
        <p:nvCxnSpPr>
          <p:cNvPr id="16" name="直線コネクタ 15"/>
          <p:cNvCxnSpPr>
            <a:stCxn id="17" idx="5"/>
            <a:endCxn id="30" idx="0"/>
          </p:cNvCxnSpPr>
          <p:nvPr/>
        </p:nvCxnSpPr>
        <p:spPr>
          <a:xfrm>
            <a:off x="5704638" y="3042260"/>
            <a:ext cx="571770" cy="4318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円/楕円 16"/>
          <p:cNvSpPr/>
          <p:nvPr/>
        </p:nvSpPr>
        <p:spPr>
          <a:xfrm>
            <a:off x="5215179" y="2752919"/>
            <a:ext cx="573437" cy="33898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cxnSp>
        <p:nvCxnSpPr>
          <p:cNvPr id="23" name="直線コネクタ 22"/>
          <p:cNvCxnSpPr>
            <a:stCxn id="17" idx="3"/>
            <a:endCxn id="29" idx="0"/>
          </p:cNvCxnSpPr>
          <p:nvPr/>
        </p:nvCxnSpPr>
        <p:spPr>
          <a:xfrm flipH="1">
            <a:off x="1964208" y="3042260"/>
            <a:ext cx="3334949" cy="4318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5844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記憶空間の可逆性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45210" y="3933492"/>
            <a:ext cx="75011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				</a:t>
            </a: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の表現を統一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について、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からの遷移が一意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2800" dirty="0" smtClean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可逆性の保証</a:t>
            </a:r>
            <a:endParaRPr lang="en-US" altLang="ja-JP" sz="28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5400000">
            <a:off x="3859078" y="2640351"/>
            <a:ext cx="233120" cy="30525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17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6109161" y="4423227"/>
            <a:ext cx="2827575" cy="737709"/>
          </a:xfrm>
          <a:prstGeom prst="wedgeRoundRectCallout">
            <a:avLst>
              <a:gd name="adj1" fmla="val -86174"/>
              <a:gd name="adj2" fmla="val -7620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k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(&gt;0)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個の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0 :: [ ] 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→ 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[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]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3161346" y="4423227"/>
            <a:ext cx="1240482" cy="429479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</a:t>
            </a:r>
            <a:r>
              <a:rPr lang="en-US" altLang="ja-JP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[ ]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77527" y="1225789"/>
            <a:ext cx="277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14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177527" y="3474115"/>
            <a:ext cx="1573362" cy="429479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</a:t>
            </a:r>
            <a:r>
              <a:rPr lang="en-US" altLang="ja-JP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[ ]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5299157" y="3474115"/>
            <a:ext cx="1954501" cy="429479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4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</a:t>
            </a:r>
            <a:r>
              <a:rPr lang="en-US" altLang="ja-JP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0 :: [ ]</a:t>
            </a:r>
          </a:p>
        </p:txBody>
      </p:sp>
      <p:pic>
        <p:nvPicPr>
          <p:cNvPr id="22" name="図 21" descr="tape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7890" y="1425844"/>
            <a:ext cx="4047703" cy="1666059"/>
          </a:xfrm>
          <a:prstGeom prst="rect">
            <a:avLst/>
          </a:prstGeom>
        </p:spPr>
      </p:pic>
      <p:cxnSp>
        <p:nvCxnSpPr>
          <p:cNvPr id="23" name="直線コネクタ 22"/>
          <p:cNvCxnSpPr>
            <a:stCxn id="24" idx="5"/>
            <a:endCxn id="19" idx="0"/>
          </p:cNvCxnSpPr>
          <p:nvPr/>
        </p:nvCxnSpPr>
        <p:spPr>
          <a:xfrm>
            <a:off x="5704638" y="3042260"/>
            <a:ext cx="571770" cy="4318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円/楕円 23"/>
          <p:cNvSpPr/>
          <p:nvPr/>
        </p:nvSpPr>
        <p:spPr>
          <a:xfrm>
            <a:off x="5215179" y="2752919"/>
            <a:ext cx="573437" cy="33898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cxnSp>
        <p:nvCxnSpPr>
          <p:cNvPr id="25" name="直線コネクタ 24"/>
          <p:cNvCxnSpPr>
            <a:stCxn id="24" idx="3"/>
            <a:endCxn id="18" idx="0"/>
          </p:cNvCxnSpPr>
          <p:nvPr/>
        </p:nvCxnSpPr>
        <p:spPr>
          <a:xfrm flipH="1">
            <a:off x="1964208" y="3042260"/>
            <a:ext cx="3334949" cy="4318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記憶空間の操作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11824"/>
            <a:ext cx="8229600" cy="496271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18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30945" y="1524819"/>
            <a:ext cx="6238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t=t</a:t>
            </a:r>
            <a:r>
              <a:rPr kumimoji="1" lang="en-US" altLang="ja-JP" sz="14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endParaRPr kumimoji="1" lang="ja-JP" altLang="en-US" sz="1400" dirty="0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15" name="図 14" descr="tapet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45" y="1924929"/>
            <a:ext cx="4033920" cy="1660386"/>
          </a:xfrm>
          <a:prstGeom prst="rect">
            <a:avLst/>
          </a:prstGeom>
        </p:spPr>
      </p:pic>
      <p:sp>
        <p:nvSpPr>
          <p:cNvPr id="17" name="角丸四角形吹き出し 16"/>
          <p:cNvSpPr/>
          <p:nvPr/>
        </p:nvSpPr>
        <p:spPr>
          <a:xfrm>
            <a:off x="6685555" y="2077329"/>
            <a:ext cx="2001245" cy="1347281"/>
          </a:xfrm>
          <a:prstGeom prst="wedgeRoundRectCallout">
            <a:avLst>
              <a:gd name="adj1" fmla="val -65503"/>
              <a:gd name="adj2" fmla="val 17535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h = 0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Sl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1 :: 0 :: [ ]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Sr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# :: [ ]</a:t>
            </a:r>
          </a:p>
        </p:txBody>
      </p:sp>
      <p:sp>
        <p:nvSpPr>
          <p:cNvPr id="25" name="角丸四角形吹き出し 24"/>
          <p:cNvSpPr/>
          <p:nvPr/>
        </p:nvSpPr>
        <p:spPr>
          <a:xfrm>
            <a:off x="247974" y="2077329"/>
            <a:ext cx="2036871" cy="1347281"/>
          </a:xfrm>
          <a:prstGeom prst="wedgeRoundRectCallout">
            <a:avLst>
              <a:gd name="adj1" fmla="val 59180"/>
              <a:gd name="adj2" fmla="val 17535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h = 0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Sl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1 :: 0 :: [ ]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Sr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[ ]</a:t>
            </a:r>
          </a:p>
        </p:txBody>
      </p:sp>
      <p:sp>
        <p:nvSpPr>
          <p:cNvPr id="26" name="下矢印 25"/>
          <p:cNvSpPr/>
          <p:nvPr/>
        </p:nvSpPr>
        <p:spPr>
          <a:xfrm>
            <a:off x="2796289" y="3585315"/>
            <a:ext cx="511444" cy="909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上矢印 26"/>
          <p:cNvSpPr/>
          <p:nvPr/>
        </p:nvSpPr>
        <p:spPr>
          <a:xfrm>
            <a:off x="5474773" y="3585315"/>
            <a:ext cx="555358" cy="909262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/>
          <p:nvPr/>
        </p:nvCxnSpPr>
        <p:spPr>
          <a:xfrm flipV="1">
            <a:off x="312168" y="3177149"/>
            <a:ext cx="989775" cy="2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>
            <a:off x="6748892" y="3177153"/>
            <a:ext cx="1425844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1919126" y="387589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</a:t>
            </a:r>
            <a:r>
              <a:rPr kumimoji="1" lang="ja-JP" altLang="en-US" dirty="0" smtClean="0"/>
              <a:t>送り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030131" y="406055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右</a:t>
            </a:r>
            <a:r>
              <a:rPr kumimoji="1" lang="ja-JP" altLang="en-US" dirty="0" smtClean="0"/>
              <a:t>送り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001658" y="4159226"/>
            <a:ext cx="6238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t=t</a:t>
            </a:r>
            <a:r>
              <a:rPr kumimoji="1" lang="en-US" altLang="ja-JP" sz="14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endParaRPr kumimoji="1" lang="ja-JP" altLang="en-US" sz="1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9" name="上カーブ矢印 28"/>
          <p:cNvSpPr/>
          <p:nvPr/>
        </p:nvSpPr>
        <p:spPr>
          <a:xfrm flipH="1">
            <a:off x="4200041" y="2805185"/>
            <a:ext cx="657386" cy="3719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上カーブ矢印 29"/>
          <p:cNvSpPr/>
          <p:nvPr/>
        </p:nvSpPr>
        <p:spPr>
          <a:xfrm flipH="1">
            <a:off x="5009827" y="2805189"/>
            <a:ext cx="657386" cy="3719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1" name="図 30" descr="tapet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5637" y="4559336"/>
            <a:ext cx="4773128" cy="1713575"/>
          </a:xfrm>
          <a:prstGeom prst="rect">
            <a:avLst/>
          </a:prstGeom>
        </p:spPr>
      </p:pic>
      <p:sp>
        <p:nvSpPr>
          <p:cNvPr id="32" name="角丸四角形吹き出し 31"/>
          <p:cNvSpPr/>
          <p:nvPr/>
        </p:nvSpPr>
        <p:spPr>
          <a:xfrm>
            <a:off x="6318765" y="4559336"/>
            <a:ext cx="2455860" cy="1347281"/>
          </a:xfrm>
          <a:prstGeom prst="wedgeRoundRectCallout">
            <a:avLst>
              <a:gd name="adj1" fmla="val -67666"/>
              <a:gd name="adj2" fmla="val -13524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h = #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Sl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0 ::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1 :: 0 :: [ ]</a:t>
            </a:r>
          </a:p>
          <a:p>
            <a:pPr>
              <a:buNone/>
            </a:pPr>
            <a:r>
              <a:rPr lang="en-US" altLang="ja-JP" sz="2000" dirty="0" err="1" smtClean="0">
                <a:latin typeface="HGPｺﾞｼｯｸM" pitchFamily="50" charset="-128"/>
                <a:ea typeface="HGPｺﾞｼｯｸM" pitchFamily="50" charset="-128"/>
              </a:rPr>
              <a:t>Sr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 = [ ]</a:t>
            </a:r>
          </a:p>
        </p:txBody>
      </p:sp>
      <p:sp>
        <p:nvSpPr>
          <p:cNvPr id="33" name="上カーブ矢印 32"/>
          <p:cNvSpPr/>
          <p:nvPr/>
        </p:nvSpPr>
        <p:spPr>
          <a:xfrm>
            <a:off x="4200041" y="5455403"/>
            <a:ext cx="681925" cy="451214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上カーブ矢印 34"/>
          <p:cNvSpPr/>
          <p:nvPr/>
        </p:nvSpPr>
        <p:spPr>
          <a:xfrm>
            <a:off x="5034366" y="5455403"/>
            <a:ext cx="681925" cy="451214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7" grpId="0" animBg="1"/>
      <p:bldP spid="46" grpId="0"/>
      <p:bldP spid="33" grpId="0" animBg="1"/>
      <p:bldP spid="3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7717536" cy="1332061"/>
          </a:xfrm>
        </p:spPr>
        <p:txBody>
          <a:bodyPr/>
          <a:lstStyle/>
          <a:p>
            <a:r>
              <a:rPr lang="ja-JP" altLang="en-US" dirty="0" smtClean="0"/>
              <a:t>可逆性の保証</a:t>
            </a:r>
            <a:r>
              <a:rPr lang="en-US" altLang="ja-JP" dirty="0" smtClean="0"/>
              <a:t>[4][5]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sz="2400" dirty="0" smtClean="0"/>
              <a:t>状態遷移を定める局所関数</a:t>
            </a:r>
            <a:r>
              <a:rPr lang="en-US" altLang="ja-JP" sz="2400" dirty="0" smtClean="0"/>
              <a:t>f</a:t>
            </a:r>
          </a:p>
          <a:p>
            <a:r>
              <a:rPr lang="ja-JP" altLang="en-US" sz="2400" dirty="0" smtClean="0"/>
              <a:t>状相の遷移を定める大域関数</a:t>
            </a:r>
            <a:r>
              <a:rPr lang="en-US" altLang="ja-JP" sz="2400" dirty="0" smtClean="0"/>
              <a:t>F</a:t>
            </a:r>
            <a:endParaRPr lang="en-US" altLang="ja-JP" sz="24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f</a:t>
            </a:r>
            <a:r>
              <a:rPr lang="ja-JP" altLang="en-US" dirty="0" smtClean="0">
                <a:solidFill>
                  <a:srgbClr val="0070C0"/>
                </a:solidFill>
              </a:rPr>
              <a:t>が可逆 → 多数の</a:t>
            </a:r>
            <a:r>
              <a:rPr lang="en-US" altLang="ja-JP" dirty="0" smtClean="0">
                <a:solidFill>
                  <a:srgbClr val="0070C0"/>
                </a:solidFill>
              </a:rPr>
              <a:t>f</a:t>
            </a:r>
            <a:r>
              <a:rPr lang="ja-JP" altLang="en-US" dirty="0" smtClean="0">
                <a:solidFill>
                  <a:srgbClr val="0070C0"/>
                </a:solidFill>
              </a:rPr>
              <a:t>で構成される</a:t>
            </a:r>
            <a:r>
              <a:rPr lang="en-US" altLang="ja-JP" dirty="0" smtClean="0">
                <a:solidFill>
                  <a:srgbClr val="0070C0"/>
                </a:solidFill>
              </a:rPr>
              <a:t>F</a:t>
            </a:r>
            <a:r>
              <a:rPr lang="ja-JP" altLang="en-US" dirty="0" smtClean="0">
                <a:solidFill>
                  <a:srgbClr val="0070C0"/>
                </a:solidFill>
              </a:rPr>
              <a:t>は可逆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0070C0"/>
                </a:solidFill>
              </a:rPr>
              <a:t>可逆性の保証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  <p:pic>
        <p:nvPicPr>
          <p:cNvPr id="4" name="図 3" descr="celltap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8558" y="4537917"/>
            <a:ext cx="3293389" cy="366881"/>
          </a:xfrm>
          <a:prstGeom prst="rect">
            <a:avLst/>
          </a:prstGeom>
        </p:spPr>
      </p:pic>
      <p:pic>
        <p:nvPicPr>
          <p:cNvPr id="5" name="図 4" descr="celltap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9184" y="5797744"/>
            <a:ext cx="3293390" cy="366881"/>
          </a:xfrm>
          <a:prstGeom prst="rect">
            <a:avLst/>
          </a:prstGeom>
        </p:spPr>
      </p:pic>
      <p:cxnSp>
        <p:nvCxnSpPr>
          <p:cNvPr id="7" name="直線矢印コネクタ 6"/>
          <p:cNvCxnSpPr/>
          <p:nvPr/>
        </p:nvCxnSpPr>
        <p:spPr>
          <a:xfrm>
            <a:off x="2659192" y="4904797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2988120" y="4904798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3685544" y="4904798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5491097" y="4904798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5173381" y="4904798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 20"/>
          <p:cNvSpPr/>
          <p:nvPr/>
        </p:nvSpPr>
        <p:spPr>
          <a:xfrm>
            <a:off x="2418558" y="4904799"/>
            <a:ext cx="3293390" cy="89294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上下矢印 21"/>
          <p:cNvSpPr/>
          <p:nvPr/>
        </p:nvSpPr>
        <p:spPr>
          <a:xfrm>
            <a:off x="4065253" y="4904798"/>
            <a:ext cx="457200" cy="892947"/>
          </a:xfrm>
          <a:prstGeom prst="up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59192" y="5274940"/>
            <a:ext cx="260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f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522453" y="524416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C00000"/>
                </a:solidFill>
              </a:rPr>
              <a:t>F</a:t>
            </a:r>
            <a:endParaRPr kumimoji="1" lang="ja-JP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3267089" y="4904798"/>
            <a:ext cx="0" cy="8929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4504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5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目次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65250"/>
            <a:ext cx="8229600" cy="5209286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背景・目的： </a:t>
            </a:r>
            <a:r>
              <a:rPr lang="en-US" altLang="ja-JP" sz="4400" dirty="0" smtClean="0">
                <a:latin typeface="HGPｺﾞｼｯｸM" pitchFamily="50" charset="-128"/>
                <a:ea typeface="HGPｺﾞｼｯｸM" pitchFamily="50" charset="-128"/>
              </a:rPr>
              <a:t>RCA/F/L</a:t>
            </a:r>
          </a:p>
          <a:p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関連研究： 可逆セル・</a:t>
            </a:r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オートマトン</a:t>
            </a:r>
            <a:endParaRPr lang="en-US" altLang="ja-JP" sz="4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endParaRPr lang="en-US" altLang="ja-JP" sz="4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lvl="2"/>
            <a:r>
              <a:rPr lang="ja-JP" altLang="en-US" sz="40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sz="40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1</a:t>
            </a:r>
          </a:p>
          <a:p>
            <a:pPr lvl="1">
              <a:buNone/>
            </a:pPr>
            <a:r>
              <a:rPr lang="en-US" altLang="ja-JP" sz="4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		</a:t>
            </a:r>
            <a:r>
              <a:rPr lang="ja-JP" altLang="en-US" sz="4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： 非有界個のセルの実現</a:t>
            </a:r>
            <a:endParaRPr lang="en-US" altLang="ja-JP" sz="4200" dirty="0" smtClean="0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lvl="2"/>
            <a:r>
              <a:rPr lang="ja-JP" altLang="en-US" sz="40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sz="40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2</a:t>
            </a:r>
          </a:p>
          <a:p>
            <a:pPr lvl="1">
              <a:buNone/>
            </a:pPr>
            <a:r>
              <a:rPr lang="en-US" altLang="ja-JP" sz="4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	</a:t>
            </a:r>
            <a:r>
              <a:rPr lang="en-US" altLang="ja-JP" sz="4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	</a:t>
            </a:r>
            <a:r>
              <a:rPr lang="ja-JP" altLang="en-US" sz="4200" dirty="0" smtClean="0">
                <a:solidFill>
                  <a:schemeClr val="tx1"/>
                </a:solidFill>
                <a:latin typeface="HGPｺﾞｼｯｸM" pitchFamily="50" charset="-128"/>
                <a:ea typeface="HGPｺﾞｼｯｸM" pitchFamily="50" charset="-128"/>
              </a:rPr>
              <a:t>： 大域関数のクリーンな実現</a:t>
            </a:r>
            <a:endParaRPr lang="en-US" altLang="ja-JP" sz="4200" dirty="0" smtClean="0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まとめ</a:t>
            </a:r>
            <a:endParaRPr lang="en-US" altLang="ja-JP" sz="4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4400" dirty="0" smtClean="0">
                <a:latin typeface="HGPｺﾞｼｯｸM" pitchFamily="50" charset="-128"/>
                <a:ea typeface="HGPｺﾞｼｯｸM" pitchFamily="50" charset="-128"/>
              </a:rPr>
              <a:t>参考文献</a:t>
            </a:r>
            <a:endParaRPr lang="en-US" altLang="ja-JP" sz="4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2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85980"/>
            <a:ext cx="8382000" cy="1069848"/>
          </a:xfrm>
        </p:spPr>
        <p:txBody>
          <a:bodyPr/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背景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・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目的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idx="1"/>
          </p:nvPr>
        </p:nvSpPr>
        <p:spPr>
          <a:xfrm>
            <a:off x="353568" y="2886299"/>
            <a:ext cx="4041648" cy="457200"/>
          </a:xfrm>
        </p:spPr>
        <p:txBody>
          <a:bodyPr/>
          <a:lstStyle/>
          <a:p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従来の手法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half" idx="3"/>
          </p:nvPr>
        </p:nvSpPr>
        <p:spPr>
          <a:xfrm>
            <a:off x="4690872" y="2886299"/>
            <a:ext cx="4041775" cy="457200"/>
          </a:xfrm>
        </p:spPr>
        <p:txBody>
          <a:bodyPr/>
          <a:lstStyle/>
          <a:p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提案手法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graphicFrame>
        <p:nvGraphicFramePr>
          <p:cNvPr id="7" name="図表 6"/>
          <p:cNvGraphicFramePr/>
          <p:nvPr/>
        </p:nvGraphicFramePr>
        <p:xfrm>
          <a:off x="381000" y="3600558"/>
          <a:ext cx="2984540" cy="1979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図表 10"/>
          <p:cNvGraphicFramePr/>
          <p:nvPr/>
        </p:nvGraphicFramePr>
        <p:xfrm>
          <a:off x="4690872" y="3934735"/>
          <a:ext cx="2960734" cy="1258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右カーブ矢印 9"/>
          <p:cNvSpPr/>
          <p:nvPr/>
        </p:nvSpPr>
        <p:spPr>
          <a:xfrm rot="10800000">
            <a:off x="7781712" y="4268940"/>
            <a:ext cx="418453" cy="68339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2" name="右カーブ矢印 11"/>
          <p:cNvSpPr/>
          <p:nvPr/>
        </p:nvSpPr>
        <p:spPr>
          <a:xfrm rot="10800000">
            <a:off x="3412675" y="3807022"/>
            <a:ext cx="418453" cy="7194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3" name="右カーブ矢印 12"/>
          <p:cNvSpPr/>
          <p:nvPr/>
        </p:nvSpPr>
        <p:spPr>
          <a:xfrm rot="10800000">
            <a:off x="3412674" y="4730859"/>
            <a:ext cx="418453" cy="67241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3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 flipH="1">
            <a:off x="6493790" y="5401161"/>
            <a:ext cx="2238857" cy="816759"/>
          </a:xfrm>
          <a:prstGeom prst="wedgeRoundRectCallout">
            <a:avLst>
              <a:gd name="adj1" fmla="val -18826"/>
              <a:gd name="adj2" fmla="val -10892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オーバーヘッド</a:t>
            </a:r>
            <a:endParaRPr kumimoji="1"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algn="ctr"/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削減</a:t>
            </a:r>
            <a:endParaRPr kumimoji="1" lang="ja-JP" altLang="en-US" sz="2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8182" y="1304673"/>
            <a:ext cx="83044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ctr">
              <a:spcBef>
                <a:spcPct val="0"/>
              </a:spcBef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研究対象：可逆局所写像上の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defTabSz="914400" fontAlgn="ctr">
              <a:spcBef>
                <a:spcPct val="0"/>
              </a:spcBef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　　　　　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  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有限状相可逆セル・オートマトン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(RCA/F/L)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の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</a:p>
          <a:p>
            <a:pPr defTabSz="914400" fontAlgn="ctr">
              <a:spcBef>
                <a:spcPct val="0"/>
              </a:spcBef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　　　　　    可逆言語によるシミュレーション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9" name="右大かっこ 18"/>
          <p:cNvSpPr/>
          <p:nvPr/>
        </p:nvSpPr>
        <p:spPr>
          <a:xfrm>
            <a:off x="3831127" y="3807022"/>
            <a:ext cx="45719" cy="1594139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1" name="右大かっこ 20"/>
          <p:cNvSpPr/>
          <p:nvPr/>
        </p:nvSpPr>
        <p:spPr>
          <a:xfrm>
            <a:off x="8117722" y="4268941"/>
            <a:ext cx="114028" cy="683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 flipH="1">
            <a:off x="1141540" y="5714812"/>
            <a:ext cx="3135416" cy="777428"/>
          </a:xfrm>
          <a:prstGeom prst="wedgeRoundRectCallout">
            <a:avLst>
              <a:gd name="adj1" fmla="val -32883"/>
              <a:gd name="adj2" fmla="val -89055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オーバーヘッド</a:t>
            </a:r>
            <a:endParaRPr kumimoji="1" lang="ja-JP" altLang="en-US" sz="2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784513" y="3934735"/>
            <a:ext cx="492443" cy="14910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シミュレート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139417" y="3910155"/>
            <a:ext cx="492443" cy="14910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シミュレート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6" name="右カーブ矢印 25"/>
          <p:cNvSpPr/>
          <p:nvPr/>
        </p:nvSpPr>
        <p:spPr>
          <a:xfrm rot="10800000">
            <a:off x="3412673" y="4728744"/>
            <a:ext cx="418453" cy="672417"/>
          </a:xfrm>
          <a:prstGeom prst="curvedRightArrow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10" grpId="0" animBg="1"/>
      <p:bldP spid="10" grpId="1" animBg="1"/>
      <p:bldP spid="18" grpId="0" animBg="1"/>
      <p:bldP spid="21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9805" y="368032"/>
            <a:ext cx="8479536" cy="1332061"/>
          </a:xfrm>
        </p:spPr>
        <p:txBody>
          <a:bodyPr/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関連研究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セルオートマトン（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CA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）</a:t>
            </a:r>
            <a:r>
              <a:rPr lang="en-US" altLang="ja-JP" sz="3200" dirty="0" smtClean="0">
                <a:latin typeface="HGPｺﾞｼｯｸM" pitchFamily="50" charset="-128"/>
                <a:ea typeface="HGPｺﾞｼｯｸM" pitchFamily="50" charset="-128"/>
              </a:rPr>
              <a:t>[1][4][5]</a:t>
            </a:r>
            <a:endParaRPr kumimoji="1" lang="ja-JP" altLang="en-US" sz="3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37760"/>
            <a:ext cx="8229600" cy="4908760"/>
          </a:xfrm>
        </p:spPr>
        <p:txBody>
          <a:bodyPr>
            <a:noAutofit/>
          </a:bodyPr>
          <a:lstStyle/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セル（有限オートマトン）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セルの集合全体の状態：</a:t>
            </a:r>
            <a:r>
              <a:rPr lang="ja-JP" altLang="en-US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状相</a:t>
            </a:r>
            <a:endParaRPr lang="en-US" altLang="ja-JP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例：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次元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CA</a:t>
            </a:r>
            <a:endParaRPr lang="ja-JP" altLang="en-US" sz="2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4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03601" y="4328211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53045" y="5502712"/>
            <a:ext cx="87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+1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17" name="図 16" descr="celltap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412" y="4419319"/>
            <a:ext cx="3293389" cy="366881"/>
          </a:xfrm>
          <a:prstGeom prst="rect">
            <a:avLst/>
          </a:prstGeom>
        </p:spPr>
      </p:pic>
      <p:pic>
        <p:nvPicPr>
          <p:cNvPr id="19" name="図 18" descr="celltap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9412" y="5618422"/>
            <a:ext cx="3293390" cy="366881"/>
          </a:xfrm>
          <a:prstGeom prst="rect">
            <a:avLst/>
          </a:prstGeom>
        </p:spPr>
      </p:pic>
      <p:sp>
        <p:nvSpPr>
          <p:cNvPr id="26" name="角丸四角形吹き出し 25"/>
          <p:cNvSpPr/>
          <p:nvPr/>
        </p:nvSpPr>
        <p:spPr>
          <a:xfrm>
            <a:off x="2093242" y="3671019"/>
            <a:ext cx="1329624" cy="488900"/>
          </a:xfrm>
          <a:prstGeom prst="wedgeRoundRectCallout">
            <a:avLst>
              <a:gd name="adj1" fmla="val 25814"/>
              <a:gd name="adj2" fmla="val 14968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状態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2713173" y="4328211"/>
            <a:ext cx="3630503" cy="55154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cxnSp>
        <p:nvCxnSpPr>
          <p:cNvPr id="31" name="直線矢印コネクタ 30"/>
          <p:cNvCxnSpPr/>
          <p:nvPr/>
        </p:nvCxnSpPr>
        <p:spPr>
          <a:xfrm>
            <a:off x="3010709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>
            <a:off x="3422865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>
            <a:off x="3763828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4120289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5561632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>
            <a:off x="5918093" y="4786200"/>
            <a:ext cx="0" cy="83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4679573" y="487975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…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2713173" y="5502712"/>
            <a:ext cx="3630503" cy="69606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4" name="下矢印 43"/>
          <p:cNvSpPr/>
          <p:nvPr/>
        </p:nvSpPr>
        <p:spPr>
          <a:xfrm>
            <a:off x="4679573" y="4879758"/>
            <a:ext cx="370614" cy="622954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5561632" y="3745753"/>
            <a:ext cx="1768808" cy="414166"/>
          </a:xfrm>
          <a:prstGeom prst="wedgeRoundRectCallout">
            <a:avLst>
              <a:gd name="adj1" fmla="val -20833"/>
              <a:gd name="adj2" fmla="val 80121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状相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750701" y="5064424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solidFill>
                  <a:schemeClr val="accent6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f</a:t>
            </a:r>
            <a:endParaRPr kumimoji="1" lang="ja-JP" altLang="en-US" i="1" dirty="0">
              <a:solidFill>
                <a:schemeClr val="accent6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357049" y="506442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F</a:t>
            </a:r>
            <a:endParaRPr kumimoji="1" lang="ja-JP" altLang="en-US" i="1" dirty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42166" y="4397167"/>
            <a:ext cx="1861435" cy="1105545"/>
          </a:xfrm>
          <a:prstGeom prst="wedgeRoundRectCallout">
            <a:avLst>
              <a:gd name="adj1" fmla="val 80158"/>
              <a:gd name="adj2" fmla="val 1109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局所関数</a:t>
            </a:r>
            <a:r>
              <a:rPr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に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したがう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6568440" y="4522727"/>
            <a:ext cx="1889760" cy="1083393"/>
          </a:xfrm>
          <a:prstGeom prst="wedgeRoundRectCallout">
            <a:avLst>
              <a:gd name="adj1" fmla="val -124865"/>
              <a:gd name="adj2" fmla="val 30146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大域関数</a:t>
            </a:r>
            <a:r>
              <a:rPr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に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したがう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504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6903720" cy="1332061"/>
          </a:xfrm>
        </p:spPr>
        <p:txBody>
          <a:bodyPr/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関連研究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可逆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CA</a:t>
            </a:r>
            <a:r>
              <a:rPr lang="en-US" altLang="ja-JP" sz="2800" dirty="0" smtClean="0">
                <a:latin typeface="HGPｺﾞｼｯｸM" pitchFamily="50" charset="-128"/>
                <a:ea typeface="HGPｺﾞｼｯｸM" pitchFamily="50" charset="-128"/>
              </a:rPr>
              <a:t>[5</a:t>
            </a:r>
            <a:r>
              <a:rPr lang="en-US" altLang="ja-JP" sz="2800" dirty="0" smtClean="0">
                <a:latin typeface="HGPｺﾞｼｯｸM" pitchFamily="50" charset="-128"/>
                <a:ea typeface="HGPｺﾞｼｯｸM" pitchFamily="50" charset="-128"/>
              </a:rPr>
              <a:t>]</a:t>
            </a:r>
            <a:endParaRPr kumimoji="1" lang="ja-JP" altLang="en-US" sz="28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4"/>
            <a:ext cx="8229600" cy="49782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例：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次元</a:t>
            </a:r>
            <a:r>
              <a:rPr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CA</a:t>
            </a:r>
          </a:p>
          <a:p>
            <a:pPr>
              <a:buNone/>
            </a:pPr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algn="ctr">
              <a:buNone/>
            </a:pPr>
            <a:endParaRPr lang="en-US" altLang="ja-JP" sz="16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algn="ctr">
              <a:buNone/>
            </a:pPr>
            <a:endParaRPr lang="en-US" altLang="ja-JP" sz="2000" dirty="0" smtClean="0">
              <a:solidFill>
                <a:srgbClr val="00206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可逆な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CA 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：大域関数が単射</a:t>
            </a: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直前状相へ戻る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際、現在の状相さえ分かればよい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→付加情報なく（クリーンに）実現したい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5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 flipH="1">
            <a:off x="885986" y="2560237"/>
            <a:ext cx="1503335" cy="582982"/>
          </a:xfrm>
          <a:prstGeom prst="wedgeRoundRectCallout">
            <a:avLst>
              <a:gd name="adj1" fmla="val -107430"/>
              <a:gd name="adj2" fmla="val 7331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一意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89321" y="2206951"/>
            <a:ext cx="87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endParaRPr kumimoji="1" lang="ja-JP" altLang="en-US" sz="2000" i="1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69763" y="3464808"/>
            <a:ext cx="87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>
                <a:latin typeface="HGPｺﾞｼｯｸM" pitchFamily="50" charset="-128"/>
                <a:ea typeface="HGPｺﾞｼｯｸM" pitchFamily="50" charset="-128"/>
              </a:rPr>
              <a:t>t</a:t>
            </a:r>
            <a:r>
              <a:rPr kumimoji="1" lang="en-US" altLang="ja-JP" sz="2000" dirty="0" smtClean="0">
                <a:latin typeface="HGPｺﾞｼｯｸM" pitchFamily="50" charset="-128"/>
                <a:ea typeface="HGPｺﾞｼｯｸM" pitchFamily="50" charset="-128"/>
              </a:rPr>
              <a:t>+1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11" name="図 10" descr="celltap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621" y="2484847"/>
            <a:ext cx="3293389" cy="366881"/>
          </a:xfrm>
          <a:prstGeom prst="rect">
            <a:avLst/>
          </a:prstGeom>
        </p:spPr>
      </p:pic>
      <p:pic>
        <p:nvPicPr>
          <p:cNvPr id="12" name="図 11" descr="celltap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9620" y="3772084"/>
            <a:ext cx="3293390" cy="366881"/>
          </a:xfrm>
          <a:prstGeom prst="rect">
            <a:avLst/>
          </a:prstGeom>
        </p:spPr>
      </p:pic>
      <p:sp>
        <p:nvSpPr>
          <p:cNvPr id="13" name="下矢印 12"/>
          <p:cNvSpPr/>
          <p:nvPr/>
        </p:nvSpPr>
        <p:spPr>
          <a:xfrm>
            <a:off x="3303721" y="2889730"/>
            <a:ext cx="371959" cy="7751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4" name="上矢印 13"/>
          <p:cNvSpPr/>
          <p:nvPr/>
        </p:nvSpPr>
        <p:spPr>
          <a:xfrm>
            <a:off x="3892656" y="2889730"/>
            <a:ext cx="340964" cy="7726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3040251" y="2889730"/>
            <a:ext cx="1394847" cy="77513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 flipH="1">
            <a:off x="4745065" y="1824024"/>
            <a:ext cx="1503335" cy="582982"/>
          </a:xfrm>
          <a:prstGeom prst="wedgeRoundRectCallout">
            <a:avLst>
              <a:gd name="adj1" fmla="val 83944"/>
              <a:gd name="adj2" fmla="val 18922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HGPｺﾞｼｯｸM" pitchFamily="50" charset="-128"/>
                <a:ea typeface="HGPｺﾞｼｯｸM" pitchFamily="50" charset="-128"/>
              </a:rPr>
              <a:t>一意</a:t>
            </a:r>
            <a:endParaRPr kumimoji="1" lang="ja-JP" altLang="en-US" sz="20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2" name="四角形吹き出し 21"/>
          <p:cNvSpPr/>
          <p:nvPr/>
        </p:nvSpPr>
        <p:spPr>
          <a:xfrm>
            <a:off x="6248400" y="2736651"/>
            <a:ext cx="1720312" cy="813135"/>
          </a:xfrm>
          <a:prstGeom prst="wedgeRectCallout">
            <a:avLst>
              <a:gd name="adj1" fmla="val -145098"/>
              <a:gd name="adj2" fmla="val 16661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可逆</a:t>
            </a: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504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1"/>
          </a:xfrm>
        </p:spPr>
        <p:txBody>
          <a:bodyPr/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関連研究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RCA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の例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3" name="コンテンツ プレースホルダ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次元</a:t>
            </a:r>
            <a:r>
              <a:rPr kumimoji="1"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3</a:t>
            </a:r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近傍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分割</a:t>
            </a:r>
            <a:r>
              <a:rPr kumimoji="1"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CA</a:t>
            </a:r>
            <a:r>
              <a:rPr kumimoji="1"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[1]</a:t>
            </a:r>
            <a:endParaRPr kumimoji="1" lang="en-US" altLang="ja-JP" sz="16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kumimoji="1"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3</a:t>
            </a:r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セル毎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に</a:t>
            </a:r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分割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ja-JP" altLang="en-US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単</a:t>
            </a:r>
            <a:r>
              <a:rPr lang="ja-JP" altLang="en-US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射な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による遷移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規則の例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は単射と仮定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→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は</a:t>
            </a:r>
            <a:r>
              <a:rPr lang="ja-JP" altLang="en-US" sz="2400" dirty="0" smtClean="0">
                <a:solidFill>
                  <a:srgbClr val="C00000"/>
                </a:solidFill>
                <a:latin typeface="HGPｺﾞｼｯｸM" pitchFamily="50" charset="-128"/>
                <a:ea typeface="HGPｺﾞｼｯｸM" pitchFamily="50" charset="-128"/>
              </a:rPr>
              <a:t>単射</a:t>
            </a: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830263" y="3775075"/>
          <a:ext cx="3735387" cy="439738"/>
        </p:xfrm>
        <a:graphic>
          <a:graphicData uri="http://schemas.openxmlformats.org/presentationml/2006/ole">
            <p:oleObj spid="_x0000_s29698" name="数式" r:id="rId3" imgW="1079280" imgH="190440" progId="Equation.3">
              <p:embed/>
            </p:oleObj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6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pic>
        <p:nvPicPr>
          <p:cNvPr id="7" name="図 6" descr="スクリーンショット 2014-01-10 15.44.0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6950" y="2895600"/>
            <a:ext cx="3486150" cy="2638425"/>
          </a:xfrm>
          <a:prstGeom prst="rect">
            <a:avLst/>
          </a:prstGeom>
        </p:spPr>
      </p:pic>
      <p:sp>
        <p:nvSpPr>
          <p:cNvPr id="8" name="角丸四角形吹き出し 7"/>
          <p:cNvSpPr/>
          <p:nvPr/>
        </p:nvSpPr>
        <p:spPr>
          <a:xfrm>
            <a:off x="2875935" y="5043948"/>
            <a:ext cx="2374491" cy="1047136"/>
          </a:xfrm>
          <a:prstGeom prst="wedgeRoundRectCallout">
            <a:avLst>
              <a:gd name="adj1" fmla="val -74249"/>
              <a:gd name="adj2" fmla="val -5158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全セルに</a:t>
            </a:r>
            <a:r>
              <a:rPr lang="en-US" altLang="ja-JP" i="1" dirty="0" smtClean="0"/>
              <a:t>f</a:t>
            </a:r>
            <a:r>
              <a:rPr lang="ja-JP" altLang="en-US" dirty="0" smtClean="0"/>
              <a:t>を適用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→</a:t>
            </a:r>
            <a:r>
              <a:rPr kumimoji="1" lang="en-US" altLang="ja-JP" i="1" dirty="0" smtClean="0"/>
              <a:t>F</a:t>
            </a:r>
            <a:r>
              <a:rPr kumimoji="1" lang="ja-JP" altLang="en-US" dirty="0" smtClean="0"/>
              <a:t>を得る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64504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5"/>
            <a:ext cx="8229600" cy="4978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目的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Janus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を用いた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の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シミュレーションの実現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有界なメモリ上での実現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の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セル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が非有界な個数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単射な大域関数を付加情報無く（クリーンに）実現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クリーンであればより効率が良い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7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199" y="33189"/>
            <a:ext cx="7911885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課題</a:t>
            </a:r>
            <a:r>
              <a:rPr lang="en-US" altLang="ja-JP" dirty="0" smtClean="0">
                <a:latin typeface="HGPｺﾞｼｯｸM" pitchFamily="50" charset="-128"/>
                <a:ea typeface="HGPｺﾞｼｯｸM" pitchFamily="50" charset="-128"/>
              </a:rPr>
              <a:t>1 – 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非有界個のセルの実現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6325"/>
            <a:ext cx="8229600" cy="4978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有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界なメモリ上での目的のシミュレーションの実現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既存研究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配列を用い、周期的境界条件下、有限個のセルに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おいて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実現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本研究</a:t>
            </a:r>
            <a:endParaRPr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可逆スタック</a:t>
            </a:r>
            <a:r>
              <a:rPr lang="en-US" altLang="ja-JP" sz="1600" dirty="0" smtClean="0">
                <a:latin typeface="HGPｺﾞｼｯｸM" pitchFamily="50" charset="-128"/>
                <a:ea typeface="HGPｺﾞｼｯｸM" pitchFamily="50" charset="-128"/>
              </a:rPr>
              <a:t>[1]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を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用いて非有界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な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個数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のセルに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ついて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実現</a:t>
            </a:r>
            <a:endParaRPr lang="en-US" altLang="ja-JP" sz="2400" dirty="0" smtClean="0">
              <a:solidFill>
                <a:srgbClr val="C0000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8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57199" y="4645616"/>
            <a:ext cx="3153285" cy="1139125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扱える要素数</a:t>
            </a:r>
            <a:endParaRPr kumimoji="1"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 algn="ctr"/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配列＜スタック</a:t>
            </a:r>
            <a:endParaRPr kumimoji="1" lang="ja-JP" altLang="en-US" sz="2400" dirty="0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提案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kumimoji="1" lang="en-US" altLang="ja-JP" dirty="0" smtClean="0">
                <a:latin typeface="HGPｺﾞｼｯｸM" pitchFamily="50" charset="-128"/>
                <a:ea typeface="HGPｺﾞｼｯｸM" pitchFamily="50" charset="-128"/>
              </a:rPr>
              <a:t>– 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記憶</a:t>
            </a:r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空間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11824"/>
            <a:ext cx="8229600" cy="4962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次元の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RCA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に関して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0</a:t>
            </a:r>
            <a:r>
              <a:rPr lang="ja-JP" altLang="en-US" sz="2400" dirty="0" err="1" smtClean="0"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1 -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セル状態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0	 -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静止状態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（ 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f 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(0,0,...)  = 0</a:t>
            </a: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）</a:t>
            </a:r>
            <a:endParaRPr lang="en-US" altLang="ja-JP" sz="24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		</a:t>
            </a:r>
            <a:r>
              <a:rPr lang="en-US" altLang="ja-JP" sz="2400" dirty="0" smtClean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0 :: 0 ::  …</a:t>
            </a:r>
            <a:r>
              <a:rPr lang="ja-JP" altLang="en-US" sz="2400" dirty="0" smtClean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　→　空スタック</a:t>
            </a:r>
            <a:r>
              <a:rPr lang="en-US" altLang="ja-JP" sz="2400" dirty="0" smtClean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[ ]</a:t>
            </a:r>
          </a:p>
          <a:p>
            <a:pPr>
              <a:buNone/>
            </a:pPr>
            <a:endParaRPr lang="en-US" altLang="ja-JP" sz="2400" dirty="0" smtClean="0">
              <a:solidFill>
                <a:srgbClr val="0070C0"/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buNone/>
            </a:pPr>
            <a:endParaRPr lang="en-US" altLang="ja-JP" sz="2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>
                <a:latin typeface="HGPｺﾞｼｯｸM" pitchFamily="50" charset="-128"/>
                <a:ea typeface="HGPｺﾞｼｯｸM" pitchFamily="50" charset="-128"/>
              </a:rPr>
              <a:pPr/>
              <a:t>9</a:t>
            </a:fld>
            <a:endParaRPr kumimoji="1" lang="ja-JP" altLang="en-US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6228355" y="2403988"/>
            <a:ext cx="2458445" cy="1552382"/>
          </a:xfrm>
          <a:prstGeom prst="wedgeRoundRectCallout">
            <a:avLst>
              <a:gd name="adj1" fmla="val -89219"/>
              <a:gd name="adj2" fmla="val 39022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h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1</a:t>
            </a:r>
          </a:p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l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[ ]</a:t>
            </a:r>
          </a:p>
          <a:p>
            <a:pPr>
              <a:buNone/>
            </a:pP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 = 0 :: 1 :: [ 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]</a:t>
            </a:r>
          </a:p>
        </p:txBody>
      </p:sp>
      <p:sp>
        <p:nvSpPr>
          <p:cNvPr id="11" name="角丸四角形吹き出し 10"/>
          <p:cNvSpPr/>
          <p:nvPr/>
        </p:nvSpPr>
        <p:spPr>
          <a:xfrm>
            <a:off x="6026007" y="4264610"/>
            <a:ext cx="2910729" cy="1347281"/>
          </a:xfrm>
          <a:prstGeom prst="wedgeRoundRectCallout">
            <a:avLst>
              <a:gd name="adj1" fmla="val -74701"/>
              <a:gd name="adj2" fmla="val 4825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ja-JP" altLang="en-US" sz="2400" dirty="0" smtClean="0">
                <a:latin typeface="HGPｺﾞｼｯｸM" pitchFamily="50" charset="-128"/>
                <a:ea typeface="HGPｺﾞｼｯｸM" pitchFamily="50" charset="-128"/>
              </a:rPr>
              <a:t>記憶空間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(</a:t>
            </a: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l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, </a:t>
            </a:r>
            <a:r>
              <a:rPr lang="en-US" altLang="ja-JP" sz="2400" i="1" dirty="0" smtClean="0">
                <a:latin typeface="HGPｺﾞｼｯｸM" pitchFamily="50" charset="-128"/>
                <a:ea typeface="HGPｺﾞｼｯｸM" pitchFamily="50" charset="-128"/>
              </a:rPr>
              <a:t>h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, </a:t>
            </a:r>
            <a:r>
              <a:rPr lang="en-US" altLang="ja-JP" sz="2400" i="1" dirty="0" err="1" smtClean="0">
                <a:latin typeface="HGPｺﾞｼｯｸM" pitchFamily="50" charset="-128"/>
                <a:ea typeface="HGPｺﾞｼｯｸM" pitchFamily="50" charset="-128"/>
              </a:rPr>
              <a:t>s</a:t>
            </a:r>
            <a:r>
              <a:rPr lang="en-US" altLang="ja-JP" sz="1600" i="1" dirty="0" err="1" smtClean="0">
                <a:latin typeface="HGPｺﾞｼｯｸM" pitchFamily="50" charset="-128"/>
                <a:ea typeface="HGPｺﾞｼｯｸM" pitchFamily="50" charset="-128"/>
              </a:rPr>
              <a:t>r</a:t>
            </a: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)</a:t>
            </a:r>
          </a:p>
          <a:p>
            <a:pPr>
              <a:buNone/>
            </a:pPr>
            <a:r>
              <a:rPr lang="en-US" altLang="ja-JP" sz="2400" dirty="0" smtClean="0">
                <a:latin typeface="HGPｺﾞｼｯｸM" pitchFamily="50" charset="-128"/>
                <a:ea typeface="HGPｺﾞｼｯｸM" pitchFamily="50" charset="-128"/>
              </a:rPr>
              <a:t>([ ], 1, 0 :: 1 :: [ ])</a:t>
            </a:r>
          </a:p>
        </p:txBody>
      </p:sp>
      <p:pic>
        <p:nvPicPr>
          <p:cNvPr id="19" name="図 18" descr="スクリーンショット 2014-01-10 15.26.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29" y="3490602"/>
            <a:ext cx="4401000" cy="1751957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1992615" y="524255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着目セル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19798" y="5242559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可逆スタック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302089" y="5242559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可逆スタック</a:t>
            </a:r>
            <a:endParaRPr kumimoji="1" lang="ja-JP" altLang="en-US" dirty="0">
              <a:latin typeface="HGPｺﾞｼｯｸM" pitchFamily="50" charset="-128"/>
              <a:ea typeface="HGP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11648</TotalTime>
  <Words>939</Words>
  <Application>Microsoft Office PowerPoint</Application>
  <PresentationFormat>画面に合わせる (4:3)</PresentationFormat>
  <Paragraphs>243</Paragraphs>
  <Slides>19</Slides>
  <Notes>4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1" baseType="lpstr">
      <vt:lpstr>アーバン</vt:lpstr>
      <vt:lpstr>数式</vt:lpstr>
      <vt:lpstr>可逆スタックを用いた 可逆セル・オートマトンの 可逆シミュレーション</vt:lpstr>
      <vt:lpstr>目次</vt:lpstr>
      <vt:lpstr>背景・目的</vt:lpstr>
      <vt:lpstr>関連研究 – セルオートマトン（CA）[1][4][5]</vt:lpstr>
      <vt:lpstr>関連研究 – 可逆CA[5]</vt:lpstr>
      <vt:lpstr>関連研究 – RCAの例</vt:lpstr>
      <vt:lpstr>課題</vt:lpstr>
      <vt:lpstr>課題1 – 非有界個のセルの実現</vt:lpstr>
      <vt:lpstr>提案 – 記憶空間</vt:lpstr>
      <vt:lpstr>提案 – 記憶空間の操作</vt:lpstr>
      <vt:lpstr>課題2 – 大域関数のクリーンな実現</vt:lpstr>
      <vt:lpstr>提案 - 遷移</vt:lpstr>
      <vt:lpstr>提案 - 遷移</vt:lpstr>
      <vt:lpstr>まとめ</vt:lpstr>
      <vt:lpstr>参考文献</vt:lpstr>
      <vt:lpstr>提案 – 記憶空間の可逆性</vt:lpstr>
      <vt:lpstr>提案 – 記憶空間の可逆性</vt:lpstr>
      <vt:lpstr>提案 – 記憶空間の操作</vt:lpstr>
      <vt:lpstr>可逆性の保証[4][5]</vt:lpstr>
    </vt:vector>
  </TitlesOfParts>
  <Company>南山大学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渡邉恭平</dc:creator>
  <cp:lastModifiedBy>10s265</cp:lastModifiedBy>
  <cp:revision>478</cp:revision>
  <dcterms:created xsi:type="dcterms:W3CDTF">2013-05-03T02:22:02Z</dcterms:created>
  <dcterms:modified xsi:type="dcterms:W3CDTF">2014-01-14T07:37:45Z</dcterms:modified>
</cp:coreProperties>
</file>