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305" r:id="rId2"/>
    <p:sldId id="257" r:id="rId3"/>
    <p:sldId id="272" r:id="rId4"/>
    <p:sldId id="306" r:id="rId5"/>
    <p:sldId id="307" r:id="rId6"/>
    <p:sldId id="315" r:id="rId7"/>
    <p:sldId id="308" r:id="rId8"/>
    <p:sldId id="309" r:id="rId9"/>
    <p:sldId id="289" r:id="rId10"/>
    <p:sldId id="310" r:id="rId11"/>
    <p:sldId id="293" r:id="rId12"/>
    <p:sldId id="314" r:id="rId13"/>
    <p:sldId id="304" r:id="rId14"/>
    <p:sldId id="279" r:id="rId15"/>
    <p:sldId id="296" r:id="rId16"/>
    <p:sldId id="287" r:id="rId17"/>
    <p:sldId id="285" r:id="rId18"/>
    <p:sldId id="294" r:id="rId19"/>
    <p:sldId id="312" r:id="rId20"/>
    <p:sldId id="302" r:id="rId21"/>
    <p:sldId id="301" r:id="rId22"/>
    <p:sldId id="318" r:id="rId23"/>
    <p:sldId id="313" r:id="rId24"/>
    <p:sldId id="317" r:id="rId25"/>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724" autoAdjust="0"/>
  </p:normalViewPr>
  <p:slideViewPr>
    <p:cSldViewPr>
      <p:cViewPr varScale="1">
        <p:scale>
          <a:sx n="72" d="100"/>
          <a:sy n="72" d="100"/>
        </p:scale>
        <p:origin x="-11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FF4EAAE6-531D-4CC7-B2D9-8DE301B025C8}" type="datetimeFigureOut">
              <a:rPr kumimoji="1" lang="ja-JP" altLang="en-US" smtClean="0"/>
              <a:pPr/>
              <a:t>2014/3/31</a:t>
            </a:fld>
            <a:endParaRPr kumimoji="1" lang="ja-JP" altLang="en-US"/>
          </a:p>
        </p:txBody>
      </p:sp>
      <p:sp>
        <p:nvSpPr>
          <p:cNvPr id="4" name="フッター プレースホルダ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447D1A7C-0C57-4A5F-9EFE-9FE7C4785006}"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C64D9DE9-1D93-4CCA-9289-BD53D09A342E}" type="datetimeFigureOut">
              <a:rPr kumimoji="1" lang="ja-JP" altLang="en-US" smtClean="0"/>
              <a:pPr/>
              <a:t>2014/3/31</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AD36EC6-B50F-4119-9923-56132381AB8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これだと言葉での補足の比重が大きすぎるようにも感じる．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14</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式</a:t>
            </a:r>
            <a:r>
              <a:rPr kumimoji="1" lang="en-US" altLang="ja-JP" dirty="0" smtClean="0"/>
              <a:t>e</a:t>
            </a:r>
            <a:r>
              <a:rPr kumimoji="1" lang="ja-JP" altLang="en-US" dirty="0" smtClean="0"/>
              <a:t>の中に変数</a:t>
            </a:r>
            <a:r>
              <a:rPr kumimoji="1" lang="en-US" altLang="ja-JP" dirty="0" smtClean="0"/>
              <a:t>x</a:t>
            </a:r>
            <a:r>
              <a:rPr kumimoji="1" lang="ja-JP" altLang="en-US" dirty="0" smtClean="0"/>
              <a:t>が存在しない時</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16</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σ’’</a:t>
            </a:r>
            <a:r>
              <a:rPr kumimoji="1" lang="ja-JP" altLang="en-US" dirty="0" smtClean="0"/>
              <a:t>の記憶域の更新</a:t>
            </a:r>
            <a:endParaRPr kumimoji="1" lang="en-US" altLang="ja-JP" dirty="0" smtClean="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17</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20</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スライドで使用したものを掲載予定．見せるのはまとめで終了．</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21</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既存の</a:t>
            </a:r>
            <a:r>
              <a:rPr kumimoji="1" lang="en-US" altLang="ja-JP" dirty="0" smtClean="0"/>
              <a:t>Janus</a:t>
            </a:r>
            <a:r>
              <a:rPr kumimoji="1" lang="ja-JP" altLang="en-US" dirty="0" smtClean="0"/>
              <a:t>では書けなかったものの例</a:t>
            </a:r>
            <a:endParaRPr kumimoji="1" lang="ja-JP" altLang="en-US" dirty="0"/>
          </a:p>
        </p:txBody>
      </p:sp>
      <p:sp>
        <p:nvSpPr>
          <p:cNvPr id="4" name="スライド番号プレースホルダー 3"/>
          <p:cNvSpPr>
            <a:spLocks noGrp="1"/>
          </p:cNvSpPr>
          <p:nvPr>
            <p:ph type="sldNum" sz="quarter" idx="10"/>
          </p:nvPr>
        </p:nvSpPr>
        <p:spPr/>
        <p:txBody>
          <a:bodyPr/>
          <a:lstStyle/>
          <a:p>
            <a:fld id="{5AD36EC6-B50F-4119-9923-56132381AB83}" type="slidenum">
              <a:rPr kumimoji="1" lang="ja-JP" altLang="en-US" smtClean="0"/>
              <a:pPr/>
              <a:t>23</a:t>
            </a:fld>
            <a:endParaRPr kumimoji="1" lang="ja-JP" altLang="en-US"/>
          </a:p>
        </p:txBody>
      </p:sp>
    </p:spTree>
    <p:extLst>
      <p:ext uri="{BB962C8B-B14F-4D97-AF65-F5344CB8AC3E}">
        <p14:creationId xmlns="" xmlns:p14="http://schemas.microsoft.com/office/powerpoint/2010/main" val="11197029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質問解答用の循環のない版規則</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24</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既存の制約．大域変数がないことによってエイリアシングが発生しないようにしていることも言う．</a:t>
            </a:r>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4</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既存の制約．</a:t>
            </a:r>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5</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6</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8</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記憶域の更新が</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10</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11</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新版を掲示</a:t>
            </a:r>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12</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D36EC6-B50F-4119-9923-56132381AB83}" type="slidenum">
              <a:rPr kumimoji="1" lang="ja-JP" altLang="en-US" smtClean="0"/>
              <a:pPr/>
              <a:t>13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lvl1pPr>
              <a:defRPr b="1"/>
            </a:lvl1p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DF9CAD3-52FC-4002-90E0-6FBDEB06B8A6}" type="datetime1">
              <a:rPr kumimoji="1" lang="ja-JP" altLang="en-US" smtClean="0"/>
              <a:pPr/>
              <a:t>2014/3/31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F855E4F-CEF3-4E77-BE6B-F7772AA10E3F}" type="datetime1">
              <a:rPr kumimoji="1" lang="ja-JP" altLang="en-US" smtClean="0"/>
              <a:pPr/>
              <a:t>2014/3/31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D2628FA-83DF-40FF-9F6A-F6B998F18E0B}" type="datetime1">
              <a:rPr kumimoji="1" lang="ja-JP" altLang="en-US" smtClean="0"/>
              <a:pPr/>
              <a:t>2014/3/31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1911EB0-6E80-49F7-8535-BEF930D1BF17}" type="datetime1">
              <a:rPr kumimoji="1" lang="ja-JP" altLang="en-US" smtClean="0"/>
              <a:pPr/>
              <a:t>2014/3/31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1B02462-537D-40A4-A06D-7E778C5DA951}" type="datetime1">
              <a:rPr kumimoji="1" lang="ja-JP" altLang="en-US" smtClean="0"/>
              <a:pPr/>
              <a:t>2014/3/31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5BACF7D-ADCD-40E5-9BFB-176D32C91A15}" type="datetime1">
              <a:rPr kumimoji="1" lang="ja-JP" altLang="en-US" smtClean="0"/>
              <a:pPr/>
              <a:t>2014/3/31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F417D679-2908-4CA1-8E8C-A1A9C3306108}" type="datetime1">
              <a:rPr kumimoji="1" lang="ja-JP" altLang="en-US" smtClean="0"/>
              <a:pPr/>
              <a:t>2014/3/31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6C389E9-FD2E-4CF4-894F-98B9BF7D7564}" type="datetime1">
              <a:rPr kumimoji="1" lang="ja-JP" altLang="en-US" smtClean="0"/>
              <a:pPr/>
              <a:t>2014/3/31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B45030F-424D-4ECB-A10F-0F746F1EF6D7}" type="datetime1">
              <a:rPr kumimoji="1" lang="ja-JP" altLang="en-US" smtClean="0"/>
              <a:pPr/>
              <a:t>2014/3/31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dirty="0" smtClean="0"/>
              <a:t>マスタ タイトルの書式設定</a:t>
            </a:r>
            <a:endParaRPr kumimoji="1" lang="ja-JP" altLang="en-US" dirty="0"/>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4E28BC9-9A24-4466-940E-85155923B2E3}" type="datetime1">
              <a:rPr kumimoji="1" lang="ja-JP" altLang="en-US" smtClean="0"/>
              <a:pPr/>
              <a:t>2014/3/31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68C7E92-2354-4B25-8F4E-BC21946676BC}" type="datetime1">
              <a:rPr kumimoji="1" lang="ja-JP" altLang="en-US" smtClean="0"/>
              <a:pPr/>
              <a:t>2014/3/31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B9213B3-A603-404F-A78E-5B4CD0115AC6}"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メイリオ" pitchFamily="50" charset="-128"/>
                <a:ea typeface="メイリオ" pitchFamily="50" charset="-128"/>
                <a:cs typeface="メイリオ" pitchFamily="50" charset="-128"/>
              </a:defRPr>
            </a:lvl1pPr>
          </a:lstStyle>
          <a:p>
            <a:fld id="{60B5ABF3-1284-428A-8388-1B9B5BA109FE}" type="datetime1">
              <a:rPr lang="ja-JP" altLang="en-US" smtClean="0"/>
              <a:pPr/>
              <a:t>2014/3/31</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itchFamily="50" charset="-128"/>
                <a:ea typeface="メイリオ" pitchFamily="50" charset="-128"/>
                <a:cs typeface="メイリオ" pitchFamily="50" charset="-128"/>
              </a:defRPr>
            </a:lvl1pPr>
          </a:lstStyle>
          <a:p>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メイリオ" pitchFamily="50" charset="-128"/>
                <a:ea typeface="メイリオ" pitchFamily="50" charset="-128"/>
                <a:cs typeface="メイリオ" pitchFamily="50" charset="-128"/>
              </a:defRPr>
            </a:lvl1pPr>
          </a:lstStyle>
          <a:p>
            <a:fld id="{FB9213B3-A603-404F-A78E-5B4CD0115AC6}" type="slidenum">
              <a:rPr lang="ja-JP" altLang="en-US" smtClean="0"/>
              <a:pPr/>
              <a:t>&lt;#&gt;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メイリオ" pitchFamily="50" charset="-128"/>
          <a:ea typeface="メイリオ" pitchFamily="50" charset="-128"/>
          <a:cs typeface="メイリオ" pitchFamily="50" charset="-128"/>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メイリオ" pitchFamily="50" charset="-128"/>
          <a:ea typeface="メイリオ" pitchFamily="50" charset="-128"/>
          <a:cs typeface="メイリオ" pitchFamily="50" charset="-128"/>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15.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slides/_rels/slide16.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17.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3.xml"/><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oleObject" Target="../embeddings/oleObject3.bin"/><Relationship Id="rId9"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可逆プログラミング言語の</a:t>
            </a:r>
            <a:r>
              <a:rPr kumimoji="1" lang="en-US" altLang="ja-JP" dirty="0" smtClean="0"/>
              <a:t/>
            </a:r>
            <a:br>
              <a:rPr kumimoji="1" lang="en-US" altLang="ja-JP" dirty="0" smtClean="0"/>
            </a:br>
            <a:r>
              <a:rPr kumimoji="1" lang="ja-JP" altLang="en-US" dirty="0" smtClean="0"/>
              <a:t>引数渡し機構の拡張</a:t>
            </a:r>
            <a:endParaRPr kumimoji="1" lang="ja-JP" altLang="en-US" dirty="0"/>
          </a:p>
        </p:txBody>
      </p:sp>
      <p:sp>
        <p:nvSpPr>
          <p:cNvPr id="3" name="サブタイトル 2"/>
          <p:cNvSpPr>
            <a:spLocks noGrp="1"/>
          </p:cNvSpPr>
          <p:nvPr>
            <p:ph type="subTitle" idx="1"/>
          </p:nvPr>
        </p:nvSpPr>
        <p:spPr>
          <a:xfrm>
            <a:off x="0" y="3886200"/>
            <a:ext cx="9144000" cy="2423120"/>
          </a:xfrm>
        </p:spPr>
        <p:txBody>
          <a:bodyPr>
            <a:normAutofit/>
          </a:bodyPr>
          <a:lstStyle/>
          <a:p>
            <a:r>
              <a:rPr kumimoji="1" lang="ja-JP" altLang="en-US" dirty="0" smtClean="0"/>
              <a:t>南山大学情報理工学部ソフトウェア工学科</a:t>
            </a:r>
            <a:endParaRPr kumimoji="1" lang="en-US" altLang="ja-JP" dirty="0" smtClean="0"/>
          </a:p>
          <a:p>
            <a:r>
              <a:rPr kumimoji="1" lang="en-US" altLang="ja-JP" dirty="0" smtClean="0"/>
              <a:t>○</a:t>
            </a:r>
            <a:r>
              <a:rPr kumimoji="1" lang="ja-JP" altLang="en-US" dirty="0" smtClean="0"/>
              <a:t>新海由侑</a:t>
            </a:r>
            <a:r>
              <a:rPr lang="ja-JP" altLang="en-US" dirty="0"/>
              <a:t>　</a:t>
            </a:r>
            <a:r>
              <a:rPr kumimoji="1" lang="ja-JP" altLang="en-US" dirty="0" smtClean="0"/>
              <a:t>田中秀明</a:t>
            </a:r>
            <a:r>
              <a:rPr lang="ja-JP" altLang="en-US" dirty="0"/>
              <a:t>　</a:t>
            </a:r>
            <a:r>
              <a:rPr lang="ja-JP" altLang="en-US" dirty="0" smtClean="0"/>
              <a:t>横山哲郎</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a:t>
            </a:fld>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3" cstate="print"/>
          <a:srcRect/>
          <a:stretch>
            <a:fillRect/>
          </a:stretch>
        </p:blipFill>
        <p:spPr bwMode="auto">
          <a:xfrm>
            <a:off x="1187624" y="1772816"/>
            <a:ext cx="5472608" cy="1353200"/>
          </a:xfrm>
          <a:prstGeom prst="rect">
            <a:avLst/>
          </a:prstGeom>
          <a:noFill/>
          <a:ln w="9525">
            <a:noFill/>
            <a:miter lim="800000"/>
            <a:headEnd/>
            <a:tailEnd/>
          </a:ln>
        </p:spPr>
      </p:pic>
      <p:sp>
        <p:nvSpPr>
          <p:cNvPr id="2" name="タイトル 1"/>
          <p:cNvSpPr>
            <a:spLocks noGrp="1"/>
          </p:cNvSpPr>
          <p:nvPr>
            <p:ph type="title"/>
          </p:nvPr>
        </p:nvSpPr>
        <p:spPr/>
        <p:txBody>
          <a:bodyPr/>
          <a:lstStyle/>
          <a:p>
            <a:r>
              <a:rPr kumimoji="1" lang="ja-JP" altLang="en-US" dirty="0" smtClean="0"/>
              <a:t>環境と記憶域の更新</a:t>
            </a:r>
            <a:endParaRPr kumimoji="1" lang="ja-JP" altLang="en-US" dirty="0"/>
          </a:p>
        </p:txBody>
      </p:sp>
      <p:sp>
        <p:nvSpPr>
          <p:cNvPr id="3" name="コンテンツ プレースホルダ 2"/>
          <p:cNvSpPr>
            <a:spLocks noGrp="1"/>
          </p:cNvSpPr>
          <p:nvPr>
            <p:ph idx="1"/>
          </p:nvPr>
        </p:nvSpPr>
        <p:spPr>
          <a:xfrm>
            <a:off x="457200" y="1600201"/>
            <a:ext cx="8229600" cy="4781128"/>
          </a:xfrm>
        </p:spPr>
        <p:txBody>
          <a:bodyPr/>
          <a:lstStyle/>
          <a:p>
            <a:pPr>
              <a:buNone/>
            </a:pPr>
            <a:r>
              <a:rPr lang="ja-JP" altLang="en-US" sz="2400" b="1" dirty="0" smtClean="0"/>
              <a:t>環境</a:t>
            </a:r>
            <a:r>
              <a:rPr kumimoji="1" lang="ja-JP" altLang="en-US" sz="2400" b="1" dirty="0" smtClean="0"/>
              <a:t>の更新</a:t>
            </a:r>
            <a:endParaRPr kumimoji="1" lang="en-US" altLang="ja-JP" sz="2400" b="1" dirty="0" smtClean="0"/>
          </a:p>
          <a:p>
            <a:pPr>
              <a:buNone/>
            </a:pPr>
            <a:endParaRPr lang="en-US" altLang="ja-JP" sz="2800" b="1" dirty="0" smtClean="0"/>
          </a:p>
          <a:p>
            <a:pPr>
              <a:buNone/>
            </a:pPr>
            <a:endParaRPr kumimoji="1" lang="en-US" altLang="ja-JP" sz="2800" b="1" dirty="0" smtClean="0"/>
          </a:p>
          <a:p>
            <a:pPr>
              <a:buNone/>
            </a:pPr>
            <a:r>
              <a:rPr kumimoji="1" lang="ja-JP" altLang="en-US" sz="2800" b="1" dirty="0" smtClean="0"/>
              <a:t>　</a:t>
            </a:r>
            <a:r>
              <a:rPr kumimoji="1" lang="en-US" altLang="ja-JP" sz="2000" dirty="0" smtClean="0"/>
              <a:t>※</a:t>
            </a:r>
            <a:r>
              <a:rPr kumimoji="1" lang="ja-JP" altLang="en-US" sz="2000" dirty="0" smtClean="0"/>
              <a:t>環境の一番右側は必ず　　　　　　　になるようにしている</a:t>
            </a:r>
            <a:endParaRPr kumimoji="1" lang="en-US" altLang="ja-JP" sz="2800" dirty="0" smtClean="0"/>
          </a:p>
          <a:p>
            <a:pPr>
              <a:buNone/>
            </a:pPr>
            <a:endParaRPr kumimoji="1" lang="en-US" altLang="ja-JP" sz="1200" b="1" dirty="0" smtClean="0"/>
          </a:p>
          <a:p>
            <a:pPr>
              <a:buNone/>
            </a:pPr>
            <a:r>
              <a:rPr kumimoji="1" lang="ja-JP" altLang="en-US" sz="2400" b="1" dirty="0" smtClean="0">
                <a:solidFill>
                  <a:schemeClr val="accent2"/>
                </a:solidFill>
              </a:rPr>
              <a:t>可逆化</a:t>
            </a:r>
            <a:r>
              <a:rPr kumimoji="1" lang="ja-JP" altLang="en-US" sz="2400" b="1" dirty="0" smtClean="0"/>
              <a:t>された記憶域</a:t>
            </a:r>
            <a:r>
              <a:rPr lang="ja-JP" altLang="en-US" sz="2400" b="1" dirty="0" smtClean="0"/>
              <a:t>の</a:t>
            </a:r>
            <a:r>
              <a:rPr kumimoji="1" lang="ja-JP" altLang="en-US" sz="2400" b="1" dirty="0" smtClean="0"/>
              <a:t>更新</a:t>
            </a:r>
            <a:endParaRPr kumimoji="1" lang="en-US" altLang="ja-JP" sz="2400" b="1" dirty="0" smtClean="0"/>
          </a:p>
          <a:p>
            <a:pPr>
              <a:buNone/>
            </a:pPr>
            <a:endParaRPr kumimoji="1" lang="en-US" altLang="ja-JP" sz="1200" b="1" dirty="0" smtClean="0"/>
          </a:p>
          <a:p>
            <a:pPr>
              <a:buNone/>
            </a:pPr>
            <a:endParaRPr lang="en-US" altLang="ja-JP" sz="2800" b="1" dirty="0" smtClean="0"/>
          </a:p>
          <a:p>
            <a:pPr>
              <a:buNone/>
            </a:pPr>
            <a:endParaRPr lang="en-US" altLang="ja-JP" sz="2400" b="1" dirty="0" smtClean="0"/>
          </a:p>
          <a:p>
            <a:pPr>
              <a:buNone/>
            </a:pPr>
            <a:r>
              <a:rPr lang="en-US" altLang="ja-JP" sz="2400" b="1" dirty="0"/>
              <a:t>	</a:t>
            </a:r>
            <a:r>
              <a:rPr lang="ja-JP" altLang="en-US" sz="2400" dirty="0" smtClean="0"/>
              <a:t>常に逆関数が存在：</a:t>
            </a:r>
            <a:endParaRPr lang="en-US" altLang="ja-JP" sz="2400" b="1"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10</a:t>
            </a:fld>
            <a:endParaRPr kumimoji="1" lang="ja-JP" altLang="en-US"/>
          </a:p>
        </p:txBody>
      </p:sp>
      <p:pic>
        <p:nvPicPr>
          <p:cNvPr id="79875" name="Picture 3"/>
          <p:cNvPicPr>
            <a:picLocks noChangeAspect="1" noChangeArrowheads="1"/>
          </p:cNvPicPr>
          <p:nvPr/>
        </p:nvPicPr>
        <p:blipFill>
          <a:blip r:embed="rId4" cstate="print"/>
          <a:srcRect/>
          <a:stretch>
            <a:fillRect/>
          </a:stretch>
        </p:blipFill>
        <p:spPr bwMode="auto">
          <a:xfrm>
            <a:off x="1376908" y="4335760"/>
            <a:ext cx="5067300" cy="533400"/>
          </a:xfrm>
          <a:prstGeom prst="rect">
            <a:avLst/>
          </a:prstGeom>
          <a:noFill/>
          <a:ln w="9525">
            <a:noFill/>
            <a:miter lim="800000"/>
            <a:headEnd/>
            <a:tailEnd/>
          </a:ln>
        </p:spPr>
      </p:pic>
      <p:pic>
        <p:nvPicPr>
          <p:cNvPr id="79876" name="Picture 4"/>
          <p:cNvPicPr>
            <a:picLocks noChangeAspect="1" noChangeArrowheads="1"/>
          </p:cNvPicPr>
          <p:nvPr/>
        </p:nvPicPr>
        <p:blipFill>
          <a:blip r:embed="rId5" cstate="print"/>
          <a:srcRect/>
          <a:stretch>
            <a:fillRect/>
          </a:stretch>
        </p:blipFill>
        <p:spPr bwMode="auto">
          <a:xfrm>
            <a:off x="1331640" y="5877272"/>
            <a:ext cx="4181475" cy="590550"/>
          </a:xfrm>
          <a:prstGeom prst="rect">
            <a:avLst/>
          </a:prstGeom>
          <a:noFill/>
          <a:ln w="9525">
            <a:noFill/>
            <a:miter lim="800000"/>
            <a:headEnd/>
            <a:tailEnd/>
          </a:ln>
        </p:spPr>
      </p:pic>
      <p:pic>
        <p:nvPicPr>
          <p:cNvPr id="70658" name="Picture 2"/>
          <p:cNvPicPr>
            <a:picLocks noChangeAspect="1" noChangeArrowheads="1"/>
          </p:cNvPicPr>
          <p:nvPr/>
        </p:nvPicPr>
        <p:blipFill>
          <a:blip r:embed="rId6" cstate="print"/>
          <a:srcRect/>
          <a:stretch>
            <a:fillRect/>
          </a:stretch>
        </p:blipFill>
        <p:spPr bwMode="auto">
          <a:xfrm>
            <a:off x="3806379" y="3131832"/>
            <a:ext cx="1557709" cy="473022"/>
          </a:xfrm>
          <a:prstGeom prst="rect">
            <a:avLst/>
          </a:prstGeom>
          <a:noFill/>
          <a:ln w="9525">
            <a:noFill/>
            <a:miter lim="800000"/>
            <a:headEnd/>
            <a:tailEnd/>
          </a:ln>
        </p:spPr>
      </p:pic>
      <p:sp>
        <p:nvSpPr>
          <p:cNvPr id="10" name="四角形吹き出し 9"/>
          <p:cNvSpPr/>
          <p:nvPr/>
        </p:nvSpPr>
        <p:spPr>
          <a:xfrm>
            <a:off x="3635896" y="5013176"/>
            <a:ext cx="4752528" cy="504056"/>
          </a:xfrm>
          <a:prstGeom prst="wedgeRectCallout">
            <a:avLst>
              <a:gd name="adj1" fmla="val -61017"/>
              <a:gd name="adj2" fmla="val -89623"/>
            </a:avLst>
          </a:prstGeom>
          <a:ln w="38100"/>
        </p:spPr>
        <p:style>
          <a:lnRef idx="2">
            <a:schemeClr val="accent1"/>
          </a:lnRef>
          <a:fillRef idx="1">
            <a:schemeClr val="lt1"/>
          </a:fillRef>
          <a:effectRef idx="0">
            <a:schemeClr val="accent1"/>
          </a:effectRef>
          <a:fontRef idx="minor">
            <a:schemeClr val="dk1"/>
          </a:fontRef>
        </p:style>
        <p:txBody>
          <a:bodyPr rtlCol="0" anchor="ctr"/>
          <a:lstStyle/>
          <a:p>
            <a:r>
              <a:rPr lang="ja-JP" altLang="en-US" sz="2000" dirty="0">
                <a:latin typeface="メイリオ"/>
                <a:ea typeface="メイリオ"/>
                <a:cs typeface="メイリオ"/>
              </a:rPr>
              <a:t>記憶場所</a:t>
            </a:r>
            <a:r>
              <a:rPr lang="en-US" altLang="ja-JP" sz="2000" dirty="0">
                <a:latin typeface="メイリオ"/>
                <a:ea typeface="メイリオ"/>
                <a:cs typeface="メイリオ"/>
              </a:rPr>
              <a:t> </a:t>
            </a:r>
            <a:r>
              <a:rPr lang="en-US" altLang="ja-JP" sz="2000" i="1" dirty="0">
                <a:latin typeface="メイリオ"/>
                <a:ea typeface="メイリオ"/>
                <a:cs typeface="メイリオ"/>
              </a:rPr>
              <a:t>l</a:t>
            </a:r>
            <a:r>
              <a:rPr lang="en-US" altLang="ja-JP" sz="2000" dirty="0">
                <a:latin typeface="メイリオ"/>
                <a:ea typeface="メイリオ"/>
                <a:cs typeface="メイリオ"/>
              </a:rPr>
              <a:t> </a:t>
            </a:r>
            <a:r>
              <a:rPr lang="ja-JP" altLang="en-US" sz="2000" dirty="0">
                <a:latin typeface="メイリオ"/>
                <a:ea typeface="メイリオ"/>
                <a:cs typeface="メイリオ"/>
              </a:rPr>
              <a:t>の値</a:t>
            </a:r>
            <a:r>
              <a:rPr lang="ja-JP" altLang="en-US" sz="2000" dirty="0" smtClean="0">
                <a:latin typeface="メイリオ"/>
                <a:ea typeface="メイリオ"/>
                <a:cs typeface="メイリオ"/>
              </a:rPr>
              <a:t>が</a:t>
            </a:r>
            <a:r>
              <a:rPr lang="en-US" altLang="ja-JP" sz="2000" dirty="0" smtClean="0">
                <a:latin typeface="メイリオ"/>
                <a:ea typeface="メイリオ"/>
                <a:cs typeface="メイリオ"/>
              </a:rPr>
              <a:t> </a:t>
            </a:r>
            <a:r>
              <a:rPr lang="en-US" altLang="ja-JP" sz="2000" dirty="0">
                <a:latin typeface="メイリオ"/>
                <a:ea typeface="メイリオ"/>
                <a:cs typeface="メイリオ"/>
              </a:rPr>
              <a:t>v</a:t>
            </a:r>
            <a:r>
              <a:rPr lang="en-US" altLang="ja-JP" sz="2000" baseline="-25000" dirty="0">
                <a:latin typeface="メイリオ"/>
                <a:ea typeface="メイリオ"/>
                <a:cs typeface="メイリオ"/>
              </a:rPr>
              <a:t>1 </a:t>
            </a:r>
            <a:r>
              <a:rPr lang="ja-JP" altLang="en-US" sz="2000" dirty="0">
                <a:latin typeface="メイリオ"/>
                <a:ea typeface="メイリオ"/>
                <a:cs typeface="メイリオ"/>
              </a:rPr>
              <a:t>ならば</a:t>
            </a:r>
            <a:r>
              <a:rPr lang="en-US" altLang="ja-JP" sz="2000" dirty="0">
                <a:latin typeface="メイリオ"/>
                <a:ea typeface="メイリオ"/>
                <a:cs typeface="メイリオ"/>
              </a:rPr>
              <a:t> v</a:t>
            </a:r>
            <a:r>
              <a:rPr lang="en-US" altLang="ja-JP" sz="2000" baseline="-25000" dirty="0">
                <a:latin typeface="メイリオ"/>
                <a:ea typeface="メイリオ"/>
                <a:cs typeface="メイリオ"/>
              </a:rPr>
              <a:t>2 </a:t>
            </a:r>
            <a:r>
              <a:rPr lang="ja-JP" altLang="en-US" sz="2000" dirty="0">
                <a:latin typeface="メイリオ"/>
                <a:ea typeface="メイリオ"/>
                <a:cs typeface="メイリオ"/>
              </a:rPr>
              <a:t>に更新</a:t>
            </a:r>
          </a:p>
        </p:txBody>
      </p:sp>
    </p:spTree>
    <p:extLst>
      <p:ext uri="{BB962C8B-B14F-4D97-AF65-F5344CB8AC3E}">
        <p14:creationId xmlns="" xmlns:p14="http://schemas.microsoft.com/office/powerpoint/2010/main" val="276893195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文の実行の推論規則の例（</a:t>
            </a:r>
            <a:r>
              <a:rPr lang="en-US" altLang="ja-JP" dirty="0" smtClean="0"/>
              <a:t>1/3</a:t>
            </a:r>
            <a:r>
              <a:rPr lang="ja-JP" altLang="en-US" dirty="0" smtClean="0"/>
              <a:t>）</a:t>
            </a:r>
            <a:endParaRPr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11</a:t>
            </a:fld>
            <a:endParaRPr kumimoji="1" lang="ja-JP" altLang="en-US"/>
          </a:p>
        </p:txBody>
      </p:sp>
      <p:grpSp>
        <p:nvGrpSpPr>
          <p:cNvPr id="14" name="グループ化 13"/>
          <p:cNvGrpSpPr/>
          <p:nvPr/>
        </p:nvGrpSpPr>
        <p:grpSpPr>
          <a:xfrm>
            <a:off x="213945" y="2319263"/>
            <a:ext cx="8750543" cy="2160240"/>
            <a:chOff x="213945" y="2132856"/>
            <a:chExt cx="8750543" cy="2160240"/>
          </a:xfrm>
        </p:grpSpPr>
        <p:pic>
          <p:nvPicPr>
            <p:cNvPr id="73730" name="Picture 2"/>
            <p:cNvPicPr>
              <a:picLocks noChangeAspect="1" noChangeArrowheads="1"/>
            </p:cNvPicPr>
            <p:nvPr/>
          </p:nvPicPr>
          <p:blipFill>
            <a:blip r:embed="rId3" cstate="print"/>
            <a:srcRect/>
            <a:stretch>
              <a:fillRect/>
            </a:stretch>
          </p:blipFill>
          <p:spPr bwMode="auto">
            <a:xfrm>
              <a:off x="324719" y="3803706"/>
              <a:ext cx="7088265" cy="489390"/>
            </a:xfrm>
            <a:prstGeom prst="rect">
              <a:avLst/>
            </a:prstGeom>
            <a:noFill/>
            <a:ln w="9525">
              <a:noFill/>
              <a:miter lim="800000"/>
              <a:headEnd/>
              <a:tailEnd/>
            </a:ln>
          </p:spPr>
        </p:pic>
        <p:pic>
          <p:nvPicPr>
            <p:cNvPr id="73731" name="Picture 3"/>
            <p:cNvPicPr>
              <a:picLocks noChangeAspect="1" noChangeArrowheads="1"/>
            </p:cNvPicPr>
            <p:nvPr/>
          </p:nvPicPr>
          <p:blipFill>
            <a:blip r:embed="rId4" cstate="print"/>
            <a:srcRect/>
            <a:stretch>
              <a:fillRect/>
            </a:stretch>
          </p:blipFill>
          <p:spPr bwMode="auto">
            <a:xfrm>
              <a:off x="2550389" y="2132856"/>
              <a:ext cx="2683753" cy="418350"/>
            </a:xfrm>
            <a:prstGeom prst="rect">
              <a:avLst/>
            </a:prstGeom>
            <a:noFill/>
            <a:ln w="9525">
              <a:noFill/>
              <a:miter lim="800000"/>
              <a:headEnd/>
              <a:tailEnd/>
            </a:ln>
          </p:spPr>
        </p:pic>
        <p:pic>
          <p:nvPicPr>
            <p:cNvPr id="73732" name="Picture 4"/>
            <p:cNvPicPr>
              <a:picLocks noChangeAspect="1" noChangeArrowheads="1"/>
            </p:cNvPicPr>
            <p:nvPr/>
          </p:nvPicPr>
          <p:blipFill>
            <a:blip r:embed="rId5" cstate="print"/>
            <a:srcRect/>
            <a:stretch>
              <a:fillRect/>
            </a:stretch>
          </p:blipFill>
          <p:spPr bwMode="auto">
            <a:xfrm>
              <a:off x="2353033" y="2636912"/>
              <a:ext cx="3031062" cy="481497"/>
            </a:xfrm>
            <a:prstGeom prst="rect">
              <a:avLst/>
            </a:prstGeom>
            <a:noFill/>
            <a:ln w="9525">
              <a:noFill/>
              <a:miter lim="800000"/>
              <a:headEnd/>
              <a:tailEnd/>
            </a:ln>
          </p:spPr>
        </p:pic>
        <p:pic>
          <p:nvPicPr>
            <p:cNvPr id="73733" name="Picture 5"/>
            <p:cNvPicPr>
              <a:picLocks noChangeAspect="1" noChangeArrowheads="1"/>
            </p:cNvPicPr>
            <p:nvPr/>
          </p:nvPicPr>
          <p:blipFill>
            <a:blip r:embed="rId6" cstate="print"/>
            <a:srcRect/>
            <a:stretch>
              <a:fillRect/>
            </a:stretch>
          </p:blipFill>
          <p:spPr bwMode="auto">
            <a:xfrm>
              <a:off x="2478382" y="3182656"/>
              <a:ext cx="2786367" cy="442030"/>
            </a:xfrm>
            <a:prstGeom prst="rect">
              <a:avLst/>
            </a:prstGeom>
            <a:noFill/>
            <a:ln w="9525">
              <a:noFill/>
              <a:miter lim="800000"/>
              <a:headEnd/>
              <a:tailEnd/>
            </a:ln>
          </p:spPr>
        </p:pic>
        <p:pic>
          <p:nvPicPr>
            <p:cNvPr id="73734" name="Picture 6"/>
            <p:cNvPicPr>
              <a:picLocks noChangeAspect="1" noChangeArrowheads="1"/>
            </p:cNvPicPr>
            <p:nvPr/>
          </p:nvPicPr>
          <p:blipFill>
            <a:blip r:embed="rId7" cstate="print"/>
            <a:srcRect/>
            <a:stretch>
              <a:fillRect/>
            </a:stretch>
          </p:blipFill>
          <p:spPr bwMode="auto">
            <a:xfrm>
              <a:off x="7685759" y="3517015"/>
              <a:ext cx="1278729" cy="465710"/>
            </a:xfrm>
            <a:prstGeom prst="rect">
              <a:avLst/>
            </a:prstGeom>
            <a:noFill/>
            <a:ln w="9525">
              <a:noFill/>
              <a:miter lim="800000"/>
              <a:headEnd/>
              <a:tailEnd/>
            </a:ln>
          </p:spPr>
        </p:pic>
        <p:pic>
          <p:nvPicPr>
            <p:cNvPr id="73735" name="Picture 7"/>
            <p:cNvPicPr>
              <a:picLocks noChangeAspect="1" noChangeArrowheads="1"/>
            </p:cNvPicPr>
            <p:nvPr/>
          </p:nvPicPr>
          <p:blipFill>
            <a:blip r:embed="rId8" cstate="print"/>
            <a:srcRect/>
            <a:stretch>
              <a:fillRect/>
            </a:stretch>
          </p:blipFill>
          <p:spPr bwMode="auto">
            <a:xfrm>
              <a:off x="213945" y="3701092"/>
              <a:ext cx="7356641" cy="102614"/>
            </a:xfrm>
            <a:prstGeom prst="rect">
              <a:avLst/>
            </a:prstGeom>
            <a:noFill/>
            <a:ln w="9525">
              <a:noFill/>
              <a:miter lim="800000"/>
              <a:headEnd/>
              <a:tailEnd/>
            </a:ln>
          </p:spPr>
        </p:pic>
      </p:grpSp>
      <p:sp>
        <p:nvSpPr>
          <p:cNvPr id="16" name="コンテンツ プレースホルダ 2"/>
          <p:cNvSpPr>
            <a:spLocks noGrp="1"/>
          </p:cNvSpPr>
          <p:nvPr>
            <p:ph idx="1"/>
          </p:nvPr>
        </p:nvSpPr>
        <p:spPr>
          <a:xfrm>
            <a:off x="467544" y="1628800"/>
            <a:ext cx="8229600" cy="4525963"/>
          </a:xfrm>
        </p:spPr>
        <p:txBody>
          <a:bodyPr>
            <a:normAutofit/>
          </a:bodyPr>
          <a:lstStyle/>
          <a:p>
            <a:pPr>
              <a:buNone/>
            </a:pPr>
            <a:r>
              <a:rPr kumimoji="1" lang="ja-JP" altLang="en-US" sz="2800" b="1" dirty="0" smtClean="0"/>
              <a:t>条件文</a:t>
            </a:r>
            <a:r>
              <a:rPr kumimoji="1" lang="en-US" altLang="ja-JP" sz="2800" b="1" dirty="0" smtClean="0"/>
              <a:t>(</a:t>
            </a:r>
            <a:r>
              <a:rPr kumimoji="1" lang="ja-JP" altLang="en-US" sz="2800" b="1" dirty="0" smtClean="0"/>
              <a:t>真の場合</a:t>
            </a:r>
            <a:r>
              <a:rPr kumimoji="1" lang="en-US" altLang="ja-JP" sz="2800" b="1" dirty="0" smtClean="0"/>
              <a:t>)</a:t>
            </a:r>
            <a:r>
              <a:rPr kumimoji="1" lang="ja-JP" altLang="en-US" sz="2800" b="1" dirty="0" smtClean="0"/>
              <a:t>の推論規則</a:t>
            </a:r>
            <a:endParaRPr kumimoji="1" lang="ja-JP" altLang="en-US" sz="2800" b="1" dirty="0"/>
          </a:p>
        </p:txBody>
      </p:sp>
      <p:sp>
        <p:nvSpPr>
          <p:cNvPr id="18" name="線吹き出し 1 (枠付き) 17"/>
          <p:cNvSpPr/>
          <p:nvPr/>
        </p:nvSpPr>
        <p:spPr>
          <a:xfrm rot="16200000">
            <a:off x="3635896" y="2175247"/>
            <a:ext cx="495672" cy="2799928"/>
          </a:xfrm>
          <a:prstGeom prst="borderCallout1">
            <a:avLst>
              <a:gd name="adj1" fmla="val 37039"/>
              <a:gd name="adj2" fmla="val -357"/>
              <a:gd name="adj3" fmla="val 156323"/>
              <a:gd name="adj4" fmla="val -186873"/>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9" name="テキスト ボックス 18"/>
          <p:cNvSpPr txBox="1"/>
          <p:nvPr/>
        </p:nvSpPr>
        <p:spPr>
          <a:xfrm>
            <a:off x="6861155" y="4551511"/>
            <a:ext cx="2031325" cy="461665"/>
          </a:xfrm>
          <a:prstGeom prst="rect">
            <a:avLst/>
          </a:prstGeom>
          <a:ln w="38100"/>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アサーション</a:t>
            </a:r>
            <a:endParaRPr kumimoji="1" lang="ja-JP" altLang="en-US" sz="2400" dirty="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cstate="print"/>
          <a:srcRect/>
          <a:stretch>
            <a:fillRect/>
          </a:stretch>
        </p:blipFill>
        <p:spPr bwMode="auto">
          <a:xfrm>
            <a:off x="33338" y="2211685"/>
            <a:ext cx="9077325" cy="2657475"/>
          </a:xfrm>
          <a:prstGeom prst="rect">
            <a:avLst/>
          </a:prstGeom>
          <a:noFill/>
          <a:ln w="9525">
            <a:noFill/>
            <a:miter lim="800000"/>
            <a:headEnd/>
            <a:tailEnd/>
          </a:ln>
        </p:spPr>
      </p:pic>
      <p:sp>
        <p:nvSpPr>
          <p:cNvPr id="2" name="タイトル 1"/>
          <p:cNvSpPr>
            <a:spLocks noGrp="1"/>
          </p:cNvSpPr>
          <p:nvPr>
            <p:ph type="title"/>
          </p:nvPr>
        </p:nvSpPr>
        <p:spPr/>
        <p:txBody>
          <a:bodyPr>
            <a:normAutofit fontScale="90000"/>
          </a:bodyPr>
          <a:lstStyle/>
          <a:p>
            <a:r>
              <a:rPr lang="ja-JP" altLang="en-US" dirty="0" smtClean="0"/>
              <a:t>文の実行の推論規則の例（</a:t>
            </a:r>
            <a:r>
              <a:rPr lang="en-US" altLang="ja-JP" dirty="0" smtClean="0"/>
              <a:t>2/3</a:t>
            </a:r>
            <a:r>
              <a:rPr lang="ja-JP" altLang="en-US" dirty="0" smtClean="0"/>
              <a:t>）</a:t>
            </a:r>
            <a:endParaRPr kumimoji="1" lang="ja-JP" altLang="en-US" dirty="0"/>
          </a:p>
        </p:txBody>
      </p:sp>
      <p:sp>
        <p:nvSpPr>
          <p:cNvPr id="3" name="コンテンツ プレースホルダ 2"/>
          <p:cNvSpPr>
            <a:spLocks noGrp="1"/>
          </p:cNvSpPr>
          <p:nvPr>
            <p:ph idx="1"/>
          </p:nvPr>
        </p:nvSpPr>
        <p:spPr>
          <a:xfrm>
            <a:off x="467544" y="1628800"/>
            <a:ext cx="8229600" cy="4525963"/>
          </a:xfrm>
        </p:spPr>
        <p:txBody>
          <a:bodyPr>
            <a:normAutofit/>
          </a:bodyPr>
          <a:lstStyle/>
          <a:p>
            <a:pPr>
              <a:buNone/>
            </a:pPr>
            <a:r>
              <a:rPr kumimoji="1" lang="ja-JP" altLang="en-US" sz="2800" b="1" dirty="0" smtClean="0"/>
              <a:t>代入文の推論規則</a:t>
            </a:r>
            <a:endParaRPr kumimoji="1" lang="ja-JP" altLang="en-US" sz="2800" b="1"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12</a:t>
            </a:fld>
            <a:endParaRPr kumimoji="1" lang="ja-JP" altLang="en-US"/>
          </a:p>
        </p:txBody>
      </p:sp>
      <p:sp>
        <p:nvSpPr>
          <p:cNvPr id="8" name="線吹き出し 1 (枠付き) 7"/>
          <p:cNvSpPr/>
          <p:nvPr/>
        </p:nvSpPr>
        <p:spPr>
          <a:xfrm rot="16200000">
            <a:off x="1835696" y="1772816"/>
            <a:ext cx="864096" cy="3744416"/>
          </a:xfrm>
          <a:prstGeom prst="borderCallout1">
            <a:avLst>
              <a:gd name="adj1" fmla="val 36092"/>
              <a:gd name="adj2" fmla="val -1829"/>
              <a:gd name="adj3" fmla="val 46425"/>
              <a:gd name="adj4" fmla="val -91556"/>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1249169" y="4869160"/>
            <a:ext cx="7472719" cy="461665"/>
          </a:xfrm>
          <a:prstGeom prst="rect">
            <a:avLst/>
          </a:prstGeom>
          <a:ln w="38100"/>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左辺の左辺値</a:t>
            </a:r>
            <a:r>
              <a:rPr lang="ja-JP" altLang="en-US" sz="2400" dirty="0" smtClean="0">
                <a:latin typeface="メイリオ" pitchFamily="50" charset="-128"/>
                <a:ea typeface="メイリオ" pitchFamily="50" charset="-128"/>
                <a:cs typeface="メイリオ" pitchFamily="50" charset="-128"/>
              </a:rPr>
              <a:t>に</a:t>
            </a:r>
            <a:r>
              <a:rPr kumimoji="1" lang="ja-JP" altLang="en-US" sz="2400" dirty="0" smtClean="0">
                <a:latin typeface="メイリオ" pitchFamily="50" charset="-128"/>
                <a:ea typeface="メイリオ" pitchFamily="50" charset="-128"/>
                <a:cs typeface="メイリオ" pitchFamily="50" charset="-128"/>
              </a:rPr>
              <a:t>変更</a:t>
            </a:r>
            <a:r>
              <a:rPr lang="ja-JP" altLang="en-US" sz="2400" dirty="0" smtClean="0">
                <a:latin typeface="メイリオ" pitchFamily="50" charset="-128"/>
                <a:ea typeface="メイリオ" pitchFamily="50" charset="-128"/>
                <a:cs typeface="メイリオ" pitchFamily="50" charset="-128"/>
              </a:rPr>
              <a:t>がないことをチェック</a:t>
            </a:r>
            <a:r>
              <a:rPr lang="en-US" altLang="ja-JP" sz="2400" dirty="0" smtClean="0">
                <a:latin typeface="メイリオ" pitchFamily="50" charset="-128"/>
                <a:ea typeface="メイリオ" pitchFamily="50" charset="-128"/>
                <a:cs typeface="メイリオ" pitchFamily="50" charset="-128"/>
              </a:rPr>
              <a:t> → </a:t>
            </a:r>
            <a:r>
              <a:rPr lang="ja-JP" altLang="en-US" sz="2400" dirty="0" smtClean="0">
                <a:latin typeface="メイリオ" pitchFamily="50" charset="-128"/>
                <a:ea typeface="メイリオ" pitchFamily="50" charset="-128"/>
                <a:cs typeface="メイリオ" pitchFamily="50" charset="-128"/>
              </a:rPr>
              <a:t>可逆に</a:t>
            </a:r>
            <a:endParaRPr kumimoji="1" lang="ja-JP" altLang="en-US" sz="2400" dirty="0">
              <a:latin typeface="メイリオ" pitchFamily="50" charset="-128"/>
              <a:ea typeface="メイリオ" pitchFamily="50" charset="-128"/>
              <a:cs typeface="メイリオ" pitchFamily="50" charset="-128"/>
            </a:endParaRPr>
          </a:p>
        </p:txBody>
      </p:sp>
      <p:sp>
        <p:nvSpPr>
          <p:cNvPr id="11" name="円/楕円 10"/>
          <p:cNvSpPr/>
          <p:nvPr/>
        </p:nvSpPr>
        <p:spPr>
          <a:xfrm>
            <a:off x="1403648" y="2204864"/>
            <a:ext cx="144016" cy="216024"/>
          </a:xfrm>
          <a:prstGeom prst="ellips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0" name="円/楕円 9"/>
          <p:cNvSpPr/>
          <p:nvPr/>
        </p:nvSpPr>
        <p:spPr>
          <a:xfrm>
            <a:off x="5292080" y="2204864"/>
            <a:ext cx="144016" cy="216024"/>
          </a:xfrm>
          <a:prstGeom prst="ellipse">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026" name="Picture 2"/>
          <p:cNvPicPr>
            <a:picLocks noChangeAspect="1" noChangeArrowheads="1"/>
          </p:cNvPicPr>
          <p:nvPr/>
        </p:nvPicPr>
        <p:blipFill>
          <a:blip r:embed="rId3" cstate="print"/>
          <a:srcRect/>
          <a:stretch>
            <a:fillRect/>
          </a:stretch>
        </p:blipFill>
        <p:spPr bwMode="auto">
          <a:xfrm>
            <a:off x="611560" y="5589240"/>
            <a:ext cx="7848872" cy="1135614"/>
          </a:xfrm>
          <a:prstGeom prst="rect">
            <a:avLst/>
          </a:prstGeom>
          <a:noFill/>
          <a:ln w="9525">
            <a:noFill/>
            <a:miter lim="800000"/>
            <a:headEnd/>
            <a:tailEnd/>
          </a:ln>
        </p:spPr>
      </p:pic>
      <p:sp>
        <p:nvSpPr>
          <p:cNvPr id="2" name="タイトル 1"/>
          <p:cNvSpPr>
            <a:spLocks noGrp="1"/>
          </p:cNvSpPr>
          <p:nvPr>
            <p:ph type="title"/>
          </p:nvPr>
        </p:nvSpPr>
        <p:spPr/>
        <p:txBody>
          <a:bodyPr>
            <a:normAutofit fontScale="90000"/>
          </a:bodyPr>
          <a:lstStyle/>
          <a:p>
            <a:r>
              <a:rPr lang="ja-JP" altLang="en-US" dirty="0" smtClean="0"/>
              <a:t>文の実行の推論規則の例（</a:t>
            </a:r>
            <a:r>
              <a:rPr lang="en-US" altLang="ja-JP" dirty="0" smtClean="0"/>
              <a:t>3/3</a:t>
            </a:r>
            <a:r>
              <a:rPr lang="ja-JP" altLang="en-US" dirty="0" smtClean="0"/>
              <a:t>）</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kumimoji="1" lang="ja-JP" altLang="en-US" sz="2800" b="1" dirty="0" smtClean="0"/>
              <a:t>プロシージャ呼び出し文の</a:t>
            </a:r>
            <a:r>
              <a:rPr lang="ja-JP" altLang="en-US" sz="2800" b="1" dirty="0" smtClean="0"/>
              <a:t>推論規則</a:t>
            </a:r>
            <a:endParaRPr kumimoji="1" lang="en-US" altLang="ja-JP" sz="2800" b="1" dirty="0" smtClean="0"/>
          </a:p>
          <a:p>
            <a:pPr>
              <a:buNone/>
            </a:pPr>
            <a:endParaRPr lang="en-US" altLang="ja-JP" sz="2800" b="1" dirty="0" smtClean="0"/>
          </a:p>
          <a:p>
            <a:pPr>
              <a:buNone/>
            </a:pPr>
            <a:endParaRPr kumimoji="1" lang="en-US" altLang="ja-JP" sz="2800" b="1" dirty="0" smtClean="0"/>
          </a:p>
          <a:p>
            <a:pPr>
              <a:buNone/>
            </a:pPr>
            <a:endParaRPr lang="en-US" altLang="ja-JP" sz="2800" b="1" dirty="0" smtClean="0"/>
          </a:p>
          <a:p>
            <a:pPr>
              <a:buNone/>
            </a:pPr>
            <a:endParaRPr kumimoji="1" lang="en-US" altLang="ja-JP" sz="2800" b="1" dirty="0" smtClean="0"/>
          </a:p>
          <a:p>
            <a:pPr>
              <a:buNone/>
            </a:pPr>
            <a:endParaRPr lang="en-US" altLang="ja-JP" sz="2800" b="1" dirty="0" smtClean="0"/>
          </a:p>
          <a:p>
            <a:pPr>
              <a:buNone/>
            </a:pPr>
            <a:endParaRPr lang="en-US" altLang="ja-JP" sz="1400" b="1" dirty="0" smtClean="0"/>
          </a:p>
          <a:p>
            <a:pPr>
              <a:buNone/>
            </a:pPr>
            <a:endParaRPr lang="en-US" altLang="ja-JP" sz="1400" b="1" dirty="0" smtClean="0"/>
          </a:p>
          <a:p>
            <a:pPr>
              <a:buNone/>
            </a:pPr>
            <a:r>
              <a:rPr lang="ja-JP" altLang="en-US" sz="2800" b="1" dirty="0" smtClean="0"/>
              <a:t>プロシージャ逆呼び出し文の推論規則</a:t>
            </a:r>
          </a:p>
          <a:p>
            <a:pPr>
              <a:buNone/>
            </a:pPr>
            <a:endParaRPr kumimoji="1" lang="ja-JP" altLang="en-US" sz="2800" b="1"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13</a:t>
            </a:fld>
            <a:endParaRPr kumimoji="1" lang="ja-JP" altLang="en-US"/>
          </a:p>
        </p:txBody>
      </p:sp>
      <p:pic>
        <p:nvPicPr>
          <p:cNvPr id="37890" name="Picture 2"/>
          <p:cNvPicPr>
            <a:picLocks noChangeAspect="1" noChangeArrowheads="1"/>
          </p:cNvPicPr>
          <p:nvPr/>
        </p:nvPicPr>
        <p:blipFill>
          <a:blip r:embed="rId4" cstate="print"/>
          <a:srcRect/>
          <a:stretch>
            <a:fillRect/>
          </a:stretch>
        </p:blipFill>
        <p:spPr bwMode="auto">
          <a:xfrm>
            <a:off x="288033" y="2046204"/>
            <a:ext cx="8532439" cy="2606932"/>
          </a:xfrm>
          <a:prstGeom prst="rect">
            <a:avLst/>
          </a:prstGeom>
          <a:noFill/>
          <a:ln w="9525">
            <a:noFill/>
            <a:miter lim="800000"/>
            <a:headEnd/>
            <a:tailEnd/>
          </a:ln>
        </p:spPr>
      </p:pic>
      <p:sp>
        <p:nvSpPr>
          <p:cNvPr id="7" name="線吹き出し 1 (枠付き) 6"/>
          <p:cNvSpPr/>
          <p:nvPr/>
        </p:nvSpPr>
        <p:spPr>
          <a:xfrm rot="16200000">
            <a:off x="3779912" y="548680"/>
            <a:ext cx="792088" cy="6264696"/>
          </a:xfrm>
          <a:prstGeom prst="borderCallout1">
            <a:avLst>
              <a:gd name="adj1" fmla="val 49967"/>
              <a:gd name="adj2" fmla="val 1293"/>
              <a:gd name="adj3" fmla="val 64526"/>
              <a:gd name="adj4" fmla="val -97207"/>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5076056" y="4581128"/>
            <a:ext cx="3570208" cy="461665"/>
          </a:xfrm>
          <a:prstGeom prst="rect">
            <a:avLst/>
          </a:prstGeom>
          <a:ln w="38100"/>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左辺値変更の有無の解析</a:t>
            </a:r>
            <a:endParaRPr kumimoji="1" lang="ja-JP" altLang="en-US" sz="2400" dirty="0">
              <a:latin typeface="メイリオ" pitchFamily="50" charset="-128"/>
              <a:ea typeface="メイリオ" pitchFamily="50" charset="-128"/>
              <a:cs typeface="メイリオ" pitchFamily="50" charset="-128"/>
            </a:endParaRPr>
          </a:p>
        </p:txBody>
      </p:sp>
      <p:sp>
        <p:nvSpPr>
          <p:cNvPr id="9" name="線吹き出し 1 (枠付き) 8"/>
          <p:cNvSpPr/>
          <p:nvPr/>
        </p:nvSpPr>
        <p:spPr>
          <a:xfrm rot="16200000">
            <a:off x="3842693" y="1566019"/>
            <a:ext cx="378497" cy="2232248"/>
          </a:xfrm>
          <a:prstGeom prst="borderCallout1">
            <a:avLst>
              <a:gd name="adj1" fmla="val 37873"/>
              <a:gd name="adj2" fmla="val 1299"/>
              <a:gd name="adj3" fmla="val -19124"/>
              <a:gd name="adj4" fmla="val -525314"/>
            </a:avLst>
          </a:prstGeom>
          <a:noFill/>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0" name="テキスト ボックス 9"/>
          <p:cNvSpPr txBox="1"/>
          <p:nvPr/>
        </p:nvSpPr>
        <p:spPr>
          <a:xfrm>
            <a:off x="1512818" y="4581128"/>
            <a:ext cx="2339102" cy="461665"/>
          </a:xfrm>
          <a:prstGeom prst="rect">
            <a:avLst/>
          </a:prstGeom>
          <a:ln w="38100"/>
        </p:spPr>
        <p:style>
          <a:lnRef idx="2">
            <a:schemeClr val="accent6"/>
          </a:lnRef>
          <a:fillRef idx="1">
            <a:schemeClr val="lt1"/>
          </a:fillRef>
          <a:effectRef idx="0">
            <a:schemeClr val="accent6"/>
          </a:effectRef>
          <a:fontRef idx="minor">
            <a:schemeClr val="dk1"/>
          </a:fontRef>
        </p:style>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左辺値をもつ式</a:t>
            </a:r>
            <a:endParaRPr kumimoji="1" lang="ja-JP" altLang="en-US" sz="2400" dirty="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文の実行の判断の可逆性</a:t>
            </a:r>
            <a:endParaRPr kumimoji="1" lang="ja-JP" altLang="en-US" dirty="0"/>
          </a:p>
        </p:txBody>
      </p:sp>
      <p:sp>
        <p:nvSpPr>
          <p:cNvPr id="3" name="コンテンツ プレースホルダ 2"/>
          <p:cNvSpPr>
            <a:spLocks noGrp="1"/>
          </p:cNvSpPr>
          <p:nvPr>
            <p:ph idx="1"/>
          </p:nvPr>
        </p:nvSpPr>
        <p:spPr>
          <a:xfrm>
            <a:off x="457200" y="1600201"/>
            <a:ext cx="4114800" cy="1828800"/>
          </a:xfrm>
        </p:spPr>
        <p:txBody>
          <a:bodyPr>
            <a:normAutofit/>
          </a:bodyPr>
          <a:lstStyle/>
          <a:p>
            <a:r>
              <a:rPr kumimoji="1" lang="ja-JP" altLang="en-US" sz="2400" dirty="0" smtClean="0"/>
              <a:t>式の評価</a:t>
            </a:r>
            <a:endParaRPr kumimoji="1" lang="en-US" altLang="ja-JP" sz="2400" dirty="0" smtClean="0"/>
          </a:p>
          <a:p>
            <a:r>
              <a:rPr lang="ja-JP" altLang="en-US" sz="2400" dirty="0" smtClean="0"/>
              <a:t>左辺式の評価</a:t>
            </a:r>
            <a:endParaRPr lang="en-US" altLang="ja-JP" sz="2400" dirty="0" smtClean="0"/>
          </a:p>
          <a:p>
            <a:r>
              <a:rPr lang="ja-JP" altLang="en-US" sz="2400" dirty="0" smtClean="0"/>
              <a:t>環境の適用，更新</a:t>
            </a:r>
            <a:endParaRPr lang="en-US" altLang="ja-JP" sz="2400" dirty="0" smtClean="0"/>
          </a:p>
          <a:p>
            <a:r>
              <a:rPr kumimoji="1" lang="ja-JP" altLang="en-US" sz="2400" dirty="0" smtClean="0"/>
              <a:t>プロシージャ環境の更新</a:t>
            </a:r>
            <a:endParaRPr kumimoji="1" lang="en-US" altLang="ja-JP" sz="2400" dirty="0" smtClean="0"/>
          </a:p>
          <a:p>
            <a:endParaRPr lang="en-US" altLang="ja-JP" sz="2400" dirty="0" smtClean="0"/>
          </a:p>
          <a:p>
            <a:endParaRPr kumimoji="1" lang="ja-JP" altLang="en-US" sz="2400"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14</a:t>
            </a:fld>
            <a:endParaRPr kumimoji="1" lang="ja-JP" altLang="en-US"/>
          </a:p>
        </p:txBody>
      </p:sp>
      <p:sp>
        <p:nvSpPr>
          <p:cNvPr id="5" name="右中かっこ 4"/>
          <p:cNvSpPr/>
          <p:nvPr/>
        </p:nvSpPr>
        <p:spPr>
          <a:xfrm>
            <a:off x="4572000" y="1556792"/>
            <a:ext cx="216024" cy="180020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テキスト ボックス 5"/>
          <p:cNvSpPr txBox="1"/>
          <p:nvPr/>
        </p:nvSpPr>
        <p:spPr>
          <a:xfrm>
            <a:off x="4932040" y="2247255"/>
            <a:ext cx="3877985" cy="461665"/>
          </a:xfrm>
          <a:prstGeom prst="rect">
            <a:avLst/>
          </a:prstGeom>
          <a:noFill/>
        </p:spPr>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前方決定的，</a:t>
            </a:r>
            <a:r>
              <a:rPr kumimoji="1" lang="ja-JP" altLang="en-US" sz="2400" b="1" dirty="0" smtClean="0">
                <a:solidFill>
                  <a:schemeClr val="accent2"/>
                </a:solidFill>
                <a:latin typeface="メイリオ" pitchFamily="50" charset="-128"/>
                <a:ea typeface="メイリオ" pitchFamily="50" charset="-128"/>
                <a:cs typeface="メイリオ" pitchFamily="50" charset="-128"/>
              </a:rPr>
              <a:t>非</a:t>
            </a:r>
            <a:r>
              <a:rPr kumimoji="1" lang="ja-JP" altLang="en-US" sz="2400" dirty="0" smtClean="0">
                <a:latin typeface="メイリオ" pitchFamily="50" charset="-128"/>
                <a:ea typeface="メイリオ" pitchFamily="50" charset="-128"/>
                <a:cs typeface="メイリオ" pitchFamily="50" charset="-128"/>
              </a:rPr>
              <a:t>後方決定的</a:t>
            </a:r>
            <a:endParaRPr kumimoji="1" lang="en-US" altLang="ja-JP" sz="2400" dirty="0" smtClean="0">
              <a:latin typeface="メイリオ" pitchFamily="50" charset="-128"/>
              <a:ea typeface="メイリオ" pitchFamily="50" charset="-128"/>
              <a:cs typeface="メイリオ" pitchFamily="50" charset="-128"/>
            </a:endParaRPr>
          </a:p>
        </p:txBody>
      </p:sp>
      <p:sp>
        <p:nvSpPr>
          <p:cNvPr id="7" name="コンテンツ プレースホルダ 2"/>
          <p:cNvSpPr txBox="1">
            <a:spLocks/>
          </p:cNvSpPr>
          <p:nvPr/>
        </p:nvSpPr>
        <p:spPr>
          <a:xfrm>
            <a:off x="467544" y="3760440"/>
            <a:ext cx="8208912" cy="110872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ja-JP" altLang="en-US" sz="2400" b="1" noProof="0" dirty="0" smtClean="0">
                <a:latin typeface="メイリオ" pitchFamily="50" charset="-128"/>
                <a:ea typeface="メイリオ" pitchFamily="50" charset="-128"/>
                <a:cs typeface="メイリオ" pitchFamily="50" charset="-128"/>
              </a:rPr>
              <a:t>補題</a:t>
            </a:r>
            <a:r>
              <a:rPr lang="en-US" altLang="ja-JP" sz="2400" b="1" noProof="0" dirty="0" smtClean="0">
                <a:latin typeface="メイリオ" pitchFamily="50" charset="-128"/>
                <a:ea typeface="メイリオ" pitchFamily="50" charset="-128"/>
                <a:cs typeface="メイリオ" pitchFamily="50" charset="-128"/>
              </a:rPr>
              <a:t>4</a:t>
            </a:r>
            <a:endParaRPr kumimoji="1" lang="en-US" altLang="ja-JP" sz="2400" b="1" i="0" u="none" strike="noStrike" kern="1200" cap="none" spc="0" normalizeH="0" baseline="0" noProof="0" dirty="0" smtClean="0">
              <a:ln>
                <a:noFill/>
              </a:ln>
              <a:solidFill>
                <a:schemeClr val="tx1"/>
              </a:solidFill>
              <a:effectLst/>
              <a:uLnTx/>
              <a:uFillTx/>
              <a:latin typeface="メイリオ" pitchFamily="50" charset="-128"/>
              <a:ea typeface="メイリオ" pitchFamily="50" charset="-128"/>
              <a:cs typeface="メイリオ" pitchFamily="50" charset="-128"/>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1" lang="ja-JP" altLang="en-US" sz="2400" b="0" i="0" u="none" strike="noStrike" kern="1200" cap="none" spc="0" normalizeH="0" baseline="0" noProof="0" dirty="0">
              <a:ln>
                <a:noFill/>
              </a:ln>
              <a:solidFill>
                <a:schemeClr val="tx1"/>
              </a:solidFill>
              <a:effectLst/>
              <a:uLnTx/>
              <a:uFillTx/>
              <a:latin typeface="メイリオ" pitchFamily="50" charset="-128"/>
              <a:ea typeface="メイリオ" pitchFamily="50" charset="-128"/>
              <a:cs typeface="メイリオ" pitchFamily="50" charset="-128"/>
            </a:endParaRPr>
          </a:p>
        </p:txBody>
      </p:sp>
      <p:sp>
        <p:nvSpPr>
          <p:cNvPr id="9" name="テキスト ボックス 8"/>
          <p:cNvSpPr txBox="1"/>
          <p:nvPr/>
        </p:nvSpPr>
        <p:spPr>
          <a:xfrm>
            <a:off x="899592" y="5733256"/>
            <a:ext cx="7380547" cy="461665"/>
          </a:xfrm>
          <a:prstGeom prst="rect">
            <a:avLst/>
          </a:prstGeom>
          <a:noFill/>
        </p:spPr>
        <p:txBody>
          <a:bodyPr wrap="none" rtlCol="0">
            <a:spAutoFit/>
          </a:bodyPr>
          <a:lstStyle/>
          <a:p>
            <a:r>
              <a:rPr lang="ja-JP" altLang="en-US" sz="2400" dirty="0" smtClean="0">
                <a:latin typeface="メイリオ" pitchFamily="50" charset="-128"/>
                <a:ea typeface="メイリオ" pitchFamily="50" charset="-128"/>
                <a:cs typeface="メイリオ" pitchFamily="50" charset="-128"/>
              </a:rPr>
              <a:t>補題</a:t>
            </a:r>
            <a:r>
              <a:rPr lang="en-US" altLang="ja-JP" sz="2400" dirty="0" smtClean="0">
                <a:latin typeface="メイリオ" pitchFamily="50" charset="-128"/>
                <a:ea typeface="メイリオ" pitchFamily="50" charset="-128"/>
                <a:cs typeface="メイリオ" pitchFamily="50" charset="-128"/>
              </a:rPr>
              <a:t>4</a:t>
            </a:r>
            <a:r>
              <a:rPr lang="ja-JP" altLang="en-US" sz="2400" dirty="0" smtClean="0">
                <a:latin typeface="メイリオ" pitchFamily="50" charset="-128"/>
                <a:ea typeface="メイリオ" pitchFamily="50" charset="-128"/>
                <a:cs typeface="メイリオ" pitchFamily="50" charset="-128"/>
              </a:rPr>
              <a:t>によって，</a:t>
            </a:r>
            <a:r>
              <a:rPr lang="en-US" altLang="ja-JP" sz="2400" dirty="0" smtClean="0">
                <a:latin typeface="メイリオ" pitchFamily="50" charset="-128"/>
                <a:ea typeface="メイリオ" pitchFamily="50" charset="-128"/>
                <a:cs typeface="メイリオ" pitchFamily="50" charset="-128"/>
              </a:rPr>
              <a:t>Janus</a:t>
            </a:r>
            <a:r>
              <a:rPr lang="ja-JP" altLang="en-US" sz="2400" dirty="0" smtClean="0">
                <a:latin typeface="メイリオ" pitchFamily="50" charset="-128"/>
                <a:ea typeface="メイリオ" pitchFamily="50" charset="-128"/>
                <a:cs typeface="メイリオ" pitchFamily="50" charset="-128"/>
              </a:rPr>
              <a:t>の可逆性を示すことができた</a:t>
            </a:r>
            <a:endParaRPr kumimoji="1" lang="ja-JP" altLang="en-US" sz="2400" dirty="0">
              <a:latin typeface="メイリオ" pitchFamily="50" charset="-128"/>
              <a:ea typeface="メイリオ" pitchFamily="50" charset="-128"/>
              <a:cs typeface="メイリオ" pitchFamily="50" charset="-128"/>
            </a:endParaRPr>
          </a:p>
        </p:txBody>
      </p:sp>
      <p:grpSp>
        <p:nvGrpSpPr>
          <p:cNvPr id="17" name="グループ化 16"/>
          <p:cNvGrpSpPr/>
          <p:nvPr/>
        </p:nvGrpSpPr>
        <p:grpSpPr>
          <a:xfrm>
            <a:off x="251520" y="4194794"/>
            <a:ext cx="8591633" cy="1322437"/>
            <a:chOff x="604838" y="4194795"/>
            <a:chExt cx="7950572" cy="1223764"/>
          </a:xfrm>
        </p:grpSpPr>
        <p:pic>
          <p:nvPicPr>
            <p:cNvPr id="167937" name="Picture 1"/>
            <p:cNvPicPr>
              <a:picLocks noChangeAspect="1" noChangeArrowheads="1"/>
            </p:cNvPicPr>
            <p:nvPr/>
          </p:nvPicPr>
          <p:blipFill>
            <a:blip r:embed="rId3" cstate="print"/>
            <a:srcRect/>
            <a:stretch>
              <a:fillRect/>
            </a:stretch>
          </p:blipFill>
          <p:spPr bwMode="auto">
            <a:xfrm>
              <a:off x="604838" y="4194795"/>
              <a:ext cx="7934325" cy="314325"/>
            </a:xfrm>
            <a:prstGeom prst="rect">
              <a:avLst/>
            </a:prstGeom>
            <a:noFill/>
            <a:ln w="9525">
              <a:noFill/>
              <a:miter lim="800000"/>
              <a:headEnd/>
              <a:tailEnd/>
            </a:ln>
          </p:spPr>
        </p:pic>
        <p:pic>
          <p:nvPicPr>
            <p:cNvPr id="167938" name="Picture 2"/>
            <p:cNvPicPr>
              <a:picLocks noChangeAspect="1" noChangeArrowheads="1"/>
            </p:cNvPicPr>
            <p:nvPr/>
          </p:nvPicPr>
          <p:blipFill>
            <a:blip r:embed="rId4" cstate="print"/>
            <a:srcRect/>
            <a:stretch>
              <a:fillRect/>
            </a:stretch>
          </p:blipFill>
          <p:spPr bwMode="auto">
            <a:xfrm>
              <a:off x="1077661" y="4463777"/>
              <a:ext cx="5257800" cy="333375"/>
            </a:xfrm>
            <a:prstGeom prst="rect">
              <a:avLst/>
            </a:prstGeom>
            <a:noFill/>
            <a:ln w="9525">
              <a:noFill/>
              <a:miter lim="800000"/>
              <a:headEnd/>
              <a:tailEnd/>
            </a:ln>
          </p:spPr>
        </p:pic>
        <p:pic>
          <p:nvPicPr>
            <p:cNvPr id="167939" name="Picture 3"/>
            <p:cNvPicPr>
              <a:picLocks noChangeAspect="1" noChangeArrowheads="1"/>
            </p:cNvPicPr>
            <p:nvPr/>
          </p:nvPicPr>
          <p:blipFill>
            <a:blip r:embed="rId5" cstate="print"/>
            <a:srcRect/>
            <a:stretch>
              <a:fillRect/>
            </a:stretch>
          </p:blipFill>
          <p:spPr bwMode="auto">
            <a:xfrm>
              <a:off x="611560" y="4797152"/>
              <a:ext cx="7943850" cy="314325"/>
            </a:xfrm>
            <a:prstGeom prst="rect">
              <a:avLst/>
            </a:prstGeom>
            <a:noFill/>
            <a:ln w="9525">
              <a:noFill/>
              <a:miter lim="800000"/>
              <a:headEnd/>
              <a:tailEnd/>
            </a:ln>
          </p:spPr>
        </p:pic>
        <p:pic>
          <p:nvPicPr>
            <p:cNvPr id="167940" name="Picture 4"/>
            <p:cNvPicPr>
              <a:picLocks noChangeAspect="1" noChangeArrowheads="1"/>
            </p:cNvPicPr>
            <p:nvPr/>
          </p:nvPicPr>
          <p:blipFill>
            <a:blip r:embed="rId6" cstate="print"/>
            <a:srcRect/>
            <a:stretch>
              <a:fillRect/>
            </a:stretch>
          </p:blipFill>
          <p:spPr bwMode="auto">
            <a:xfrm>
              <a:off x="1068136" y="5085184"/>
              <a:ext cx="5267325" cy="33337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p:cNvGrpSpPr/>
          <p:nvPr/>
        </p:nvGrpSpPr>
        <p:grpSpPr>
          <a:xfrm>
            <a:off x="-36512" y="3501008"/>
            <a:ext cx="9145016" cy="2340000"/>
            <a:chOff x="0" y="2190750"/>
            <a:chExt cx="9145016" cy="2340000"/>
          </a:xfrm>
        </p:grpSpPr>
        <p:pic>
          <p:nvPicPr>
            <p:cNvPr id="87042" name="Picture 2"/>
            <p:cNvPicPr>
              <a:picLocks noChangeAspect="1" noChangeArrowheads="1"/>
            </p:cNvPicPr>
            <p:nvPr/>
          </p:nvPicPr>
          <p:blipFill>
            <a:blip r:embed="rId2" cstate="print"/>
            <a:srcRect/>
            <a:stretch>
              <a:fillRect/>
            </a:stretch>
          </p:blipFill>
          <p:spPr bwMode="auto">
            <a:xfrm>
              <a:off x="0" y="2190750"/>
              <a:ext cx="9144000" cy="2340000"/>
            </a:xfrm>
            <a:prstGeom prst="rect">
              <a:avLst/>
            </a:prstGeom>
            <a:noFill/>
            <a:ln w="9525">
              <a:noFill/>
              <a:miter lim="800000"/>
              <a:headEnd/>
              <a:tailEnd/>
            </a:ln>
          </p:spPr>
        </p:pic>
        <p:pic>
          <p:nvPicPr>
            <p:cNvPr id="87043" name="Picture 3"/>
            <p:cNvPicPr>
              <a:picLocks noChangeAspect="1" noChangeArrowheads="1"/>
            </p:cNvPicPr>
            <p:nvPr/>
          </p:nvPicPr>
          <p:blipFill>
            <a:blip r:embed="rId3" cstate="print"/>
            <a:srcRect/>
            <a:stretch>
              <a:fillRect/>
            </a:stretch>
          </p:blipFill>
          <p:spPr bwMode="auto">
            <a:xfrm>
              <a:off x="7582916" y="3486894"/>
              <a:ext cx="1562100" cy="1038225"/>
            </a:xfrm>
            <a:prstGeom prst="rect">
              <a:avLst/>
            </a:prstGeom>
            <a:noFill/>
            <a:ln w="9525">
              <a:noFill/>
              <a:miter lim="800000"/>
              <a:headEnd/>
              <a:tailEnd/>
            </a:ln>
          </p:spPr>
        </p:pic>
      </p:grpSp>
      <p:sp>
        <p:nvSpPr>
          <p:cNvPr id="2" name="タイトル 1"/>
          <p:cNvSpPr>
            <a:spLocks noGrp="1"/>
          </p:cNvSpPr>
          <p:nvPr>
            <p:ph type="title"/>
          </p:nvPr>
        </p:nvSpPr>
        <p:spPr/>
        <p:txBody>
          <a:bodyPr>
            <a:normAutofit/>
          </a:bodyPr>
          <a:lstStyle/>
          <a:p>
            <a:r>
              <a:rPr kumimoji="1" lang="ja-JP" altLang="en-US" dirty="0" smtClean="0"/>
              <a:t>逆文の存在</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kumimoji="1" lang="ja-JP" altLang="en-US" sz="2800" b="1" dirty="0" smtClean="0"/>
              <a:t>定理</a:t>
            </a:r>
            <a:r>
              <a:rPr kumimoji="1" lang="en-US" altLang="ja-JP" sz="2800" b="1" dirty="0" smtClean="0"/>
              <a:t>6</a:t>
            </a:r>
          </a:p>
          <a:p>
            <a:pPr>
              <a:buNone/>
            </a:pPr>
            <a:endParaRPr kumimoji="1" lang="en-US" altLang="ja-JP" sz="2800" b="1" dirty="0" smtClean="0"/>
          </a:p>
          <a:p>
            <a:pPr>
              <a:buNone/>
            </a:pPr>
            <a:endParaRPr lang="en-US" altLang="ja-JP" sz="1400" b="1" dirty="0" smtClean="0"/>
          </a:p>
          <a:p>
            <a:pPr>
              <a:buNone/>
            </a:pPr>
            <a:endParaRPr kumimoji="1" lang="en-US" altLang="ja-JP" sz="1400" b="1" dirty="0" smtClean="0"/>
          </a:p>
          <a:p>
            <a:pPr>
              <a:buNone/>
            </a:pPr>
            <a:r>
              <a:rPr kumimoji="1" lang="ja-JP" altLang="en-US" sz="2800" b="1" dirty="0" smtClean="0"/>
              <a:t>文の逆変換機</a:t>
            </a:r>
            <a:endParaRPr kumimoji="1" lang="en-US" altLang="ja-JP" sz="2800" b="1"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15</a:t>
            </a:fld>
            <a:endParaRPr kumimoji="1" lang="ja-JP" altLang="en-US"/>
          </a:p>
        </p:txBody>
      </p:sp>
      <p:sp>
        <p:nvSpPr>
          <p:cNvPr id="9" name="テキスト ボックス 8"/>
          <p:cNvSpPr txBox="1"/>
          <p:nvPr/>
        </p:nvSpPr>
        <p:spPr>
          <a:xfrm>
            <a:off x="899592" y="5991671"/>
            <a:ext cx="7343677" cy="461665"/>
          </a:xfrm>
          <a:prstGeom prst="rect">
            <a:avLst/>
          </a:prstGeom>
          <a:noFill/>
        </p:spPr>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逆変換機によって，文</a:t>
            </a:r>
            <a:r>
              <a:rPr kumimoji="1" lang="en-US" altLang="ja-JP" sz="2400" dirty="0" smtClean="0">
                <a:latin typeface="メイリオ" pitchFamily="50" charset="-128"/>
                <a:ea typeface="メイリオ" pitchFamily="50" charset="-128"/>
                <a:cs typeface="メイリオ" pitchFamily="50" charset="-128"/>
              </a:rPr>
              <a:t>s</a:t>
            </a:r>
            <a:r>
              <a:rPr kumimoji="1" lang="ja-JP" altLang="en-US" sz="2400" dirty="0" smtClean="0">
                <a:latin typeface="メイリオ" pitchFamily="50" charset="-128"/>
                <a:ea typeface="メイリオ" pitchFamily="50" charset="-128"/>
                <a:cs typeface="メイリオ" pitchFamily="50" charset="-128"/>
              </a:rPr>
              <a:t>から文</a:t>
            </a:r>
            <a:r>
              <a:rPr kumimoji="1" lang="en-US" altLang="ja-JP" sz="2400" dirty="0" smtClean="0">
                <a:latin typeface="メイリオ" pitchFamily="50" charset="-128"/>
                <a:ea typeface="メイリオ" pitchFamily="50" charset="-128"/>
                <a:cs typeface="メイリオ" pitchFamily="50" charset="-128"/>
              </a:rPr>
              <a:t>s’</a:t>
            </a:r>
            <a:r>
              <a:rPr kumimoji="1" lang="ja-JP" altLang="en-US" sz="2400" dirty="0" smtClean="0">
                <a:latin typeface="メイリオ" pitchFamily="50" charset="-128"/>
                <a:ea typeface="メイリオ" pitchFamily="50" charset="-128"/>
                <a:cs typeface="メイリオ" pitchFamily="50" charset="-128"/>
              </a:rPr>
              <a:t>が一意に求められる</a:t>
            </a:r>
            <a:endParaRPr kumimoji="1" lang="ja-JP" altLang="en-US" sz="2400" dirty="0">
              <a:latin typeface="メイリオ" pitchFamily="50" charset="-128"/>
              <a:ea typeface="メイリオ" pitchFamily="50" charset="-128"/>
              <a:cs typeface="メイリオ" pitchFamily="50" charset="-128"/>
            </a:endParaRPr>
          </a:p>
        </p:txBody>
      </p:sp>
      <p:grpSp>
        <p:nvGrpSpPr>
          <p:cNvPr id="16" name="グループ化 15"/>
          <p:cNvGrpSpPr/>
          <p:nvPr/>
        </p:nvGrpSpPr>
        <p:grpSpPr>
          <a:xfrm>
            <a:off x="971602" y="1988841"/>
            <a:ext cx="7056782" cy="1080119"/>
            <a:chOff x="650726" y="1988840"/>
            <a:chExt cx="5844598" cy="894581"/>
          </a:xfrm>
        </p:grpSpPr>
        <p:pic>
          <p:nvPicPr>
            <p:cNvPr id="165893" name="Picture 5"/>
            <p:cNvPicPr>
              <a:picLocks noChangeAspect="1" noChangeArrowheads="1"/>
            </p:cNvPicPr>
            <p:nvPr/>
          </p:nvPicPr>
          <p:blipFill>
            <a:blip r:embed="rId4" cstate="print"/>
            <a:srcRect/>
            <a:stretch>
              <a:fillRect/>
            </a:stretch>
          </p:blipFill>
          <p:spPr bwMode="auto">
            <a:xfrm>
              <a:off x="1161324" y="2492896"/>
              <a:ext cx="5334000" cy="390525"/>
            </a:xfrm>
            <a:prstGeom prst="rect">
              <a:avLst/>
            </a:prstGeom>
            <a:noFill/>
            <a:ln w="9525">
              <a:noFill/>
              <a:miter lim="800000"/>
              <a:headEnd/>
              <a:tailEnd/>
            </a:ln>
          </p:spPr>
        </p:pic>
        <p:pic>
          <p:nvPicPr>
            <p:cNvPr id="165891" name="Picture 3"/>
            <p:cNvPicPr>
              <a:picLocks noChangeAspect="1" noChangeArrowheads="1"/>
            </p:cNvPicPr>
            <p:nvPr/>
          </p:nvPicPr>
          <p:blipFill>
            <a:blip r:embed="rId5" cstate="print"/>
            <a:srcRect/>
            <a:stretch>
              <a:fillRect/>
            </a:stretch>
          </p:blipFill>
          <p:spPr bwMode="auto">
            <a:xfrm>
              <a:off x="650726" y="1988840"/>
              <a:ext cx="5505450" cy="333375"/>
            </a:xfrm>
            <a:prstGeom prst="rect">
              <a:avLst/>
            </a:prstGeom>
            <a:noFill/>
            <a:ln w="9525">
              <a:noFill/>
              <a:miter lim="800000"/>
              <a:headEnd/>
              <a:tailEnd/>
            </a:ln>
          </p:spPr>
        </p:pic>
        <p:pic>
          <p:nvPicPr>
            <p:cNvPr id="165892" name="Picture 4"/>
            <p:cNvPicPr>
              <a:picLocks noChangeAspect="1" noChangeArrowheads="1"/>
            </p:cNvPicPr>
            <p:nvPr/>
          </p:nvPicPr>
          <p:blipFill>
            <a:blip r:embed="rId6" cstate="print"/>
            <a:srcRect/>
            <a:stretch>
              <a:fillRect/>
            </a:stretch>
          </p:blipFill>
          <p:spPr bwMode="auto">
            <a:xfrm>
              <a:off x="683568" y="2250579"/>
              <a:ext cx="4248150" cy="31432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2578" name="Picture 2"/>
          <p:cNvPicPr>
            <a:picLocks noChangeAspect="1" noChangeArrowheads="1"/>
          </p:cNvPicPr>
          <p:nvPr/>
        </p:nvPicPr>
        <p:blipFill>
          <a:blip r:embed="rId3" cstate="print"/>
          <a:srcRect/>
          <a:stretch>
            <a:fillRect/>
          </a:stretch>
        </p:blipFill>
        <p:spPr bwMode="auto">
          <a:xfrm>
            <a:off x="1" y="2420888"/>
            <a:ext cx="9144000" cy="1674254"/>
          </a:xfrm>
          <a:prstGeom prst="rect">
            <a:avLst/>
          </a:prstGeom>
          <a:noFill/>
          <a:ln w="9525">
            <a:noFill/>
            <a:miter lim="800000"/>
            <a:headEnd/>
            <a:tailEnd/>
          </a:ln>
        </p:spPr>
      </p:pic>
      <p:sp>
        <p:nvSpPr>
          <p:cNvPr id="2" name="タイトル 1"/>
          <p:cNvSpPr>
            <a:spLocks noGrp="1"/>
          </p:cNvSpPr>
          <p:nvPr>
            <p:ph type="title"/>
          </p:nvPr>
        </p:nvSpPr>
        <p:spPr/>
        <p:txBody>
          <a:bodyPr/>
          <a:lstStyle/>
          <a:p>
            <a:r>
              <a:rPr kumimoji="1" lang="ja-JP" altLang="en-US" dirty="0" smtClean="0"/>
              <a:t>代入の最適化（</a:t>
            </a:r>
            <a:r>
              <a:rPr kumimoji="1" lang="en-US" altLang="ja-JP" dirty="0" smtClean="0"/>
              <a:t>1/2</a:t>
            </a:r>
            <a:r>
              <a:rPr kumimoji="1" lang="ja-JP" altLang="en-US" dirty="0" smtClean="0"/>
              <a:t>）</a:t>
            </a:r>
            <a:endParaRPr kumimoji="1" lang="ja-JP" altLang="en-US" dirty="0"/>
          </a:p>
        </p:txBody>
      </p:sp>
      <p:sp>
        <p:nvSpPr>
          <p:cNvPr id="3" name="コンテンツ プレースホルダ 2"/>
          <p:cNvSpPr>
            <a:spLocks noGrp="1"/>
          </p:cNvSpPr>
          <p:nvPr>
            <p:ph idx="1"/>
          </p:nvPr>
        </p:nvSpPr>
        <p:spPr>
          <a:xfrm>
            <a:off x="457200" y="1600200"/>
            <a:ext cx="8686800" cy="5257800"/>
          </a:xfrm>
        </p:spPr>
        <p:txBody>
          <a:bodyPr>
            <a:normAutofit/>
          </a:bodyPr>
          <a:lstStyle/>
          <a:p>
            <a:pPr>
              <a:buNone/>
            </a:pPr>
            <a:r>
              <a:rPr kumimoji="1" lang="ja-JP" altLang="en-US" sz="2800" dirty="0" smtClean="0"/>
              <a:t>エイリアスが発生しない場合に最適化が可能</a:t>
            </a:r>
            <a:endParaRPr kumimoji="1" lang="en-US" altLang="ja-JP" sz="2800" dirty="0" smtClean="0"/>
          </a:p>
          <a:p>
            <a:pPr>
              <a:buNone/>
            </a:pPr>
            <a:endParaRPr lang="en-US" altLang="ja-JP" sz="2800" dirty="0" smtClean="0"/>
          </a:p>
          <a:p>
            <a:pPr>
              <a:buNone/>
            </a:pPr>
            <a:endParaRPr kumimoji="1" lang="en-US" altLang="ja-JP" sz="2800" dirty="0" smtClean="0"/>
          </a:p>
          <a:p>
            <a:pPr>
              <a:buNone/>
            </a:pPr>
            <a:endParaRPr lang="en-US" altLang="ja-JP" sz="2800" dirty="0" smtClean="0"/>
          </a:p>
          <a:p>
            <a:pPr>
              <a:buNone/>
            </a:pPr>
            <a:endParaRPr kumimoji="1" lang="en-US" altLang="ja-JP" sz="2800" dirty="0" smtClean="0"/>
          </a:p>
          <a:p>
            <a:pPr>
              <a:buNone/>
            </a:pPr>
            <a:endParaRPr lang="en-US" altLang="ja-JP" sz="2800" dirty="0" smtClean="0"/>
          </a:p>
          <a:p>
            <a:pPr>
              <a:buNone/>
            </a:pPr>
            <a:r>
              <a:rPr lang="ja-JP" altLang="en-US" sz="2800" dirty="0" smtClean="0"/>
              <a:t>・式の評価が</a:t>
            </a:r>
            <a:r>
              <a:rPr lang="en-US" altLang="ja-JP" sz="2800" dirty="0" smtClean="0"/>
              <a:t>1</a:t>
            </a:r>
            <a:r>
              <a:rPr lang="ja-JP" altLang="en-US" sz="2800" dirty="0" smtClean="0"/>
              <a:t>度な点で規則　　　よりも</a:t>
            </a:r>
            <a:r>
              <a:rPr lang="ja-JP" altLang="en-US" sz="2800" b="1" dirty="0" smtClean="0">
                <a:solidFill>
                  <a:schemeClr val="accent2"/>
                </a:solidFill>
              </a:rPr>
              <a:t>効率がよい</a:t>
            </a:r>
            <a:endParaRPr lang="en-US" altLang="ja-JP" sz="2800" b="1" dirty="0" smtClean="0">
              <a:solidFill>
                <a:schemeClr val="accent2"/>
              </a:solidFill>
            </a:endParaRPr>
          </a:p>
          <a:p>
            <a:pPr>
              <a:buNone/>
            </a:pPr>
            <a:r>
              <a:rPr lang="ja-JP" altLang="en-US" sz="2800" dirty="0" smtClean="0"/>
              <a:t>・可逆性の保証も可能</a:t>
            </a:r>
            <a:endParaRPr lang="en-US" altLang="ja-JP" sz="2800" dirty="0" smtClean="0"/>
          </a:p>
          <a:p>
            <a:pPr>
              <a:buNone/>
            </a:pPr>
            <a:r>
              <a:rPr lang="ja-JP" altLang="en-US" sz="2800" dirty="0" smtClean="0"/>
              <a:t>・配列変数への代入についても同様に最適化可能</a:t>
            </a:r>
            <a:endParaRPr lang="en-US" altLang="ja-JP" sz="2800"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16</a:t>
            </a:fld>
            <a:endParaRPr kumimoji="1" lang="ja-JP" altLang="en-US"/>
          </a:p>
        </p:txBody>
      </p:sp>
      <p:sp>
        <p:nvSpPr>
          <p:cNvPr id="8" name="線吹き出し 1 (枠付き) 7"/>
          <p:cNvSpPr/>
          <p:nvPr/>
        </p:nvSpPr>
        <p:spPr>
          <a:xfrm rot="5400000" flipV="1">
            <a:off x="2843808" y="2132856"/>
            <a:ext cx="432048" cy="2016224"/>
          </a:xfrm>
          <a:prstGeom prst="borderCallout1">
            <a:avLst>
              <a:gd name="adj1" fmla="val 49967"/>
              <a:gd name="adj2" fmla="val 1293"/>
              <a:gd name="adj3" fmla="val 78376"/>
              <a:gd name="adj4" fmla="val -205120"/>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9" name="正方形/長方形 8"/>
          <p:cNvSpPr/>
          <p:nvPr/>
        </p:nvSpPr>
        <p:spPr>
          <a:xfrm>
            <a:off x="539552" y="1556792"/>
            <a:ext cx="4680520" cy="504056"/>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pic>
        <p:nvPicPr>
          <p:cNvPr id="61441" name="Picture 1"/>
          <p:cNvPicPr>
            <a:picLocks noChangeAspect="1" noChangeArrowheads="1"/>
          </p:cNvPicPr>
          <p:nvPr/>
        </p:nvPicPr>
        <p:blipFill>
          <a:blip r:embed="rId4" cstate="print"/>
          <a:srcRect/>
          <a:stretch>
            <a:fillRect/>
          </a:stretch>
        </p:blipFill>
        <p:spPr bwMode="auto">
          <a:xfrm>
            <a:off x="5202535" y="4653136"/>
            <a:ext cx="809625" cy="466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2578" name="Picture 2"/>
          <p:cNvPicPr>
            <a:picLocks noChangeAspect="1" noChangeArrowheads="1"/>
          </p:cNvPicPr>
          <p:nvPr/>
        </p:nvPicPr>
        <p:blipFill>
          <a:blip r:embed="rId3" cstate="print"/>
          <a:srcRect/>
          <a:stretch>
            <a:fillRect/>
          </a:stretch>
        </p:blipFill>
        <p:spPr bwMode="auto">
          <a:xfrm>
            <a:off x="611560" y="1268760"/>
            <a:ext cx="7902247" cy="3127781"/>
          </a:xfrm>
          <a:prstGeom prst="rect">
            <a:avLst/>
          </a:prstGeom>
          <a:noFill/>
          <a:ln w="9525">
            <a:noFill/>
            <a:miter lim="800000"/>
            <a:headEnd/>
            <a:tailEnd/>
          </a:ln>
        </p:spPr>
      </p:pic>
      <p:pic>
        <p:nvPicPr>
          <p:cNvPr id="152579" name="Picture 3"/>
          <p:cNvPicPr>
            <a:picLocks noChangeAspect="1" noChangeArrowheads="1"/>
          </p:cNvPicPr>
          <p:nvPr/>
        </p:nvPicPr>
        <p:blipFill>
          <a:blip r:embed="rId4" cstate="print"/>
          <a:srcRect/>
          <a:stretch>
            <a:fillRect/>
          </a:stretch>
        </p:blipFill>
        <p:spPr bwMode="auto">
          <a:xfrm>
            <a:off x="0" y="4725144"/>
            <a:ext cx="9107363" cy="1655884"/>
          </a:xfrm>
          <a:prstGeom prst="rect">
            <a:avLst/>
          </a:prstGeom>
          <a:noFill/>
          <a:ln w="9525">
            <a:noFill/>
            <a:miter lim="800000"/>
            <a:headEnd/>
            <a:tailEnd/>
          </a:ln>
        </p:spPr>
      </p:pic>
      <p:sp>
        <p:nvSpPr>
          <p:cNvPr id="2" name="タイトル 1"/>
          <p:cNvSpPr>
            <a:spLocks noGrp="1"/>
          </p:cNvSpPr>
          <p:nvPr>
            <p:ph type="title"/>
          </p:nvPr>
        </p:nvSpPr>
        <p:spPr/>
        <p:txBody>
          <a:bodyPr/>
          <a:lstStyle/>
          <a:p>
            <a:r>
              <a:rPr kumimoji="1" lang="ja-JP" altLang="en-US" dirty="0" smtClean="0"/>
              <a:t>代入の最適化（</a:t>
            </a:r>
            <a:r>
              <a:rPr kumimoji="1" lang="en-US" altLang="ja-JP" dirty="0" smtClean="0"/>
              <a:t>2/2</a:t>
            </a:r>
            <a:r>
              <a:rPr kumimoji="1" lang="ja-JP" altLang="en-US" dirty="0" smtClean="0"/>
              <a:t>）</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17</a:t>
            </a:fld>
            <a:endParaRPr kumimoji="1" lang="ja-JP" altLang="en-US"/>
          </a:p>
        </p:txBody>
      </p:sp>
      <p:sp>
        <p:nvSpPr>
          <p:cNvPr id="7" name="正方形/長方形 6"/>
          <p:cNvSpPr/>
          <p:nvPr/>
        </p:nvSpPr>
        <p:spPr>
          <a:xfrm>
            <a:off x="2600847" y="1844824"/>
            <a:ext cx="3312368" cy="43204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 name="正方形/長方形 7"/>
          <p:cNvSpPr/>
          <p:nvPr/>
        </p:nvSpPr>
        <p:spPr>
          <a:xfrm>
            <a:off x="3059832" y="4725144"/>
            <a:ext cx="2448272" cy="43204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9" name="正方形/長方形 8"/>
          <p:cNvSpPr/>
          <p:nvPr/>
        </p:nvSpPr>
        <p:spPr>
          <a:xfrm>
            <a:off x="1979712" y="5229200"/>
            <a:ext cx="2448272" cy="43204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r>
              <a:rPr lang="ja-JP" altLang="en-US" dirty="0" smtClean="0"/>
              <a:t>（</a:t>
            </a:r>
            <a:r>
              <a:rPr lang="en-US" altLang="ja-JP" dirty="0" smtClean="0"/>
              <a:t>1/2</a:t>
            </a:r>
            <a:r>
              <a:rPr lang="ja-JP" altLang="en-US" dirty="0" smtClean="0"/>
              <a:t>）</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18</a:t>
            </a:fld>
            <a:endParaRPr kumimoji="1" lang="ja-JP" altLang="en-US"/>
          </a:p>
        </p:txBody>
      </p:sp>
      <p:sp>
        <p:nvSpPr>
          <p:cNvPr id="5" name="正方形/長方形 4"/>
          <p:cNvSpPr/>
          <p:nvPr/>
        </p:nvSpPr>
        <p:spPr>
          <a:xfrm>
            <a:off x="755576" y="1844824"/>
            <a:ext cx="3024336" cy="648072"/>
          </a:xfrm>
          <a:prstGeom prst="rect">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400" dirty="0" smtClean="0">
                <a:latin typeface="メイリオ" pitchFamily="50" charset="-128"/>
                <a:ea typeface="メイリオ" pitchFamily="50" charset="-128"/>
                <a:cs typeface="メイリオ" pitchFamily="50" charset="-128"/>
              </a:rPr>
              <a:t>可逆論理回路</a:t>
            </a:r>
            <a:r>
              <a:rPr kumimoji="1" lang="en-US" altLang="ja-JP" sz="2400" dirty="0" smtClean="0">
                <a:latin typeface="メイリオ" pitchFamily="50" charset="-128"/>
                <a:ea typeface="メイリオ" pitchFamily="50" charset="-128"/>
                <a:cs typeface="メイリオ" pitchFamily="50" charset="-128"/>
              </a:rPr>
              <a:t>[3],[4]</a:t>
            </a:r>
            <a:endParaRPr kumimoji="1" lang="ja-JP" altLang="en-US" sz="2400" dirty="0">
              <a:latin typeface="メイリオ" pitchFamily="50" charset="-128"/>
              <a:ea typeface="メイリオ" pitchFamily="50" charset="-128"/>
              <a:cs typeface="メイリオ" pitchFamily="50" charset="-128"/>
            </a:endParaRPr>
          </a:p>
        </p:txBody>
      </p:sp>
      <p:sp>
        <p:nvSpPr>
          <p:cNvPr id="7" name="正方形/長方形 6"/>
          <p:cNvSpPr/>
          <p:nvPr/>
        </p:nvSpPr>
        <p:spPr>
          <a:xfrm>
            <a:off x="755576" y="3140968"/>
            <a:ext cx="3024336" cy="576064"/>
          </a:xfrm>
          <a:prstGeom prst="rect">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量子</a:t>
            </a:r>
            <a:r>
              <a:rPr kumimoji="1" lang="ja-JP" altLang="en-US" sz="2400" dirty="0" smtClean="0">
                <a:latin typeface="メイリオ" pitchFamily="50" charset="-128"/>
                <a:ea typeface="メイリオ" pitchFamily="50" charset="-128"/>
                <a:cs typeface="メイリオ" pitchFamily="50" charset="-128"/>
              </a:rPr>
              <a:t>論理回路</a:t>
            </a:r>
            <a:endParaRPr kumimoji="1" lang="ja-JP" altLang="en-US" sz="2400" dirty="0">
              <a:latin typeface="メイリオ" pitchFamily="50" charset="-128"/>
              <a:ea typeface="メイリオ" pitchFamily="50" charset="-128"/>
              <a:cs typeface="メイリオ" pitchFamily="50" charset="-128"/>
            </a:endParaRPr>
          </a:p>
        </p:txBody>
      </p:sp>
      <p:sp>
        <p:nvSpPr>
          <p:cNvPr id="8" name="テキスト ボックス 7"/>
          <p:cNvSpPr txBox="1"/>
          <p:nvPr/>
        </p:nvSpPr>
        <p:spPr>
          <a:xfrm>
            <a:off x="3851920" y="1844824"/>
            <a:ext cx="5112568" cy="707886"/>
          </a:xfrm>
          <a:prstGeom prst="rect">
            <a:avLst/>
          </a:prstGeom>
          <a:noFill/>
        </p:spPr>
        <p:txBody>
          <a:bodyPr wrap="square" rtlCol="0">
            <a:spAutoFit/>
          </a:bodyPr>
          <a:lstStyle/>
          <a:p>
            <a:r>
              <a:rPr kumimoji="1" lang="ja-JP" altLang="en-US" sz="2000" dirty="0" smtClean="0">
                <a:latin typeface="メイリオ" pitchFamily="50" charset="-128"/>
                <a:ea typeface="メイリオ" pitchFamily="50" charset="-128"/>
                <a:cs typeface="メイリオ" pitchFamily="50" charset="-128"/>
              </a:rPr>
              <a:t>・任意の計算が可逆に実行</a:t>
            </a:r>
            <a:endParaRPr kumimoji="1"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・低消費電力設計に応用の可能性</a:t>
            </a:r>
            <a:r>
              <a:rPr lang="en-US" altLang="ja-JP" sz="2000" dirty="0" smtClean="0">
                <a:latin typeface="メイリオ" pitchFamily="50" charset="-128"/>
                <a:ea typeface="メイリオ" pitchFamily="50" charset="-128"/>
                <a:cs typeface="メイリオ" pitchFamily="50" charset="-128"/>
              </a:rPr>
              <a:t>[5],[6]</a:t>
            </a:r>
            <a:endParaRPr kumimoji="1" lang="ja-JP" altLang="en-US" sz="2000" dirty="0">
              <a:latin typeface="メイリオ" pitchFamily="50" charset="-128"/>
              <a:ea typeface="メイリオ" pitchFamily="50" charset="-128"/>
              <a:cs typeface="メイリオ" pitchFamily="50" charset="-128"/>
            </a:endParaRPr>
          </a:p>
        </p:txBody>
      </p:sp>
      <p:cxnSp>
        <p:nvCxnSpPr>
          <p:cNvPr id="10" name="直線矢印コネクタ 9"/>
          <p:cNvCxnSpPr>
            <a:stCxn id="5" idx="2"/>
            <a:endCxn id="7" idx="0"/>
          </p:cNvCxnSpPr>
          <p:nvPr/>
        </p:nvCxnSpPr>
        <p:spPr>
          <a:xfrm>
            <a:off x="2267744" y="2492896"/>
            <a:ext cx="0" cy="648072"/>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2339752" y="2627620"/>
            <a:ext cx="697627"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適用</a:t>
            </a:r>
            <a:endParaRPr kumimoji="1" lang="ja-JP" altLang="en-US" sz="2000" dirty="0">
              <a:latin typeface="メイリオ" pitchFamily="50" charset="-128"/>
              <a:ea typeface="メイリオ" pitchFamily="50" charset="-128"/>
              <a:cs typeface="メイリオ" pitchFamily="50" charset="-128"/>
            </a:endParaRPr>
          </a:p>
        </p:txBody>
      </p:sp>
      <p:sp>
        <p:nvSpPr>
          <p:cNvPr id="16" name="正方形/長方形 15"/>
          <p:cNvSpPr/>
          <p:nvPr/>
        </p:nvSpPr>
        <p:spPr>
          <a:xfrm>
            <a:off x="467544" y="1484784"/>
            <a:ext cx="8280920" cy="2448272"/>
          </a:xfrm>
          <a:prstGeom prst="rect">
            <a:avLst/>
          </a:prstGeom>
          <a:noFill/>
          <a:ln w="38100">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7" name="テキスト ボックス 16"/>
          <p:cNvSpPr txBox="1"/>
          <p:nvPr/>
        </p:nvSpPr>
        <p:spPr>
          <a:xfrm>
            <a:off x="2339752" y="4077072"/>
            <a:ext cx="697627"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記述</a:t>
            </a:r>
            <a:endParaRPr kumimoji="1" lang="ja-JP" altLang="en-US" sz="2000" dirty="0">
              <a:latin typeface="メイリオ" pitchFamily="50" charset="-128"/>
              <a:ea typeface="メイリオ" pitchFamily="50" charset="-128"/>
              <a:cs typeface="メイリオ" pitchFamily="50" charset="-128"/>
            </a:endParaRPr>
          </a:p>
        </p:txBody>
      </p:sp>
      <p:sp>
        <p:nvSpPr>
          <p:cNvPr id="20" name="正方形/長方形 19"/>
          <p:cNvSpPr/>
          <p:nvPr/>
        </p:nvSpPr>
        <p:spPr>
          <a:xfrm>
            <a:off x="467544" y="4509120"/>
            <a:ext cx="3600400" cy="576064"/>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2400" b="1" dirty="0" smtClean="0">
                <a:latin typeface="メイリオ" pitchFamily="50" charset="-128"/>
                <a:ea typeface="メイリオ" pitchFamily="50" charset="-128"/>
                <a:cs typeface="メイリオ" pitchFamily="50" charset="-128"/>
              </a:rPr>
              <a:t>可逆プログラミング言語</a:t>
            </a:r>
            <a:endParaRPr kumimoji="1" lang="ja-JP" altLang="en-US" sz="2400" b="1" dirty="0">
              <a:latin typeface="メイリオ" pitchFamily="50" charset="-128"/>
              <a:ea typeface="メイリオ" pitchFamily="50" charset="-128"/>
              <a:cs typeface="メイリオ" pitchFamily="50" charset="-128"/>
            </a:endParaRPr>
          </a:p>
        </p:txBody>
      </p:sp>
      <p:cxnSp>
        <p:nvCxnSpPr>
          <p:cNvPr id="22" name="直線矢印コネクタ 21"/>
          <p:cNvCxnSpPr/>
          <p:nvPr/>
        </p:nvCxnSpPr>
        <p:spPr>
          <a:xfrm flipV="1">
            <a:off x="2267744" y="3933056"/>
            <a:ext cx="0" cy="576064"/>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24" name="テキスト ボックス 23"/>
          <p:cNvSpPr txBox="1"/>
          <p:nvPr/>
        </p:nvSpPr>
        <p:spPr>
          <a:xfrm>
            <a:off x="3923928" y="3244914"/>
            <a:ext cx="4896544" cy="400110"/>
          </a:xfrm>
          <a:prstGeom prst="rect">
            <a:avLst/>
          </a:prstGeom>
          <a:noFill/>
        </p:spPr>
        <p:txBody>
          <a:bodyPr wrap="square" rtlCol="0">
            <a:spAutoFit/>
          </a:bodyPr>
          <a:lstStyle/>
          <a:p>
            <a:r>
              <a:rPr kumimoji="1" lang="ja-JP" altLang="en-US" sz="2000" dirty="0" smtClean="0">
                <a:latin typeface="メイリオ" pitchFamily="50" charset="-128"/>
                <a:ea typeface="メイリオ" pitchFamily="50" charset="-128"/>
                <a:cs typeface="メイリオ" pitchFamily="50" charset="-128"/>
              </a:rPr>
              <a:t>素因数分解などを従来より高速に計算</a:t>
            </a:r>
            <a:r>
              <a:rPr kumimoji="1" lang="en-US" altLang="ja-JP" sz="2000" dirty="0" smtClean="0">
                <a:latin typeface="メイリオ" pitchFamily="50" charset="-128"/>
                <a:ea typeface="メイリオ" pitchFamily="50" charset="-128"/>
                <a:cs typeface="メイリオ" pitchFamily="50" charset="-128"/>
              </a:rPr>
              <a:t>[7]</a:t>
            </a:r>
            <a:endParaRPr kumimoji="1" lang="ja-JP" altLang="en-US" sz="2000" dirty="0">
              <a:latin typeface="メイリオ" pitchFamily="50" charset="-128"/>
              <a:ea typeface="メイリオ" pitchFamily="50" charset="-128"/>
              <a:cs typeface="メイリオ" pitchFamily="50" charset="-128"/>
            </a:endParaRPr>
          </a:p>
        </p:txBody>
      </p:sp>
      <p:sp>
        <p:nvSpPr>
          <p:cNvPr id="25" name="正方形/長方形 24"/>
          <p:cNvSpPr/>
          <p:nvPr/>
        </p:nvSpPr>
        <p:spPr>
          <a:xfrm>
            <a:off x="5004048" y="4149080"/>
            <a:ext cx="3744416" cy="1800200"/>
          </a:xfrm>
          <a:prstGeom prst="rect">
            <a:avLst/>
          </a:prstGeom>
          <a:ln w="38100">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2000" dirty="0" smtClean="0">
                <a:latin typeface="メイリオ" pitchFamily="50" charset="-128"/>
                <a:ea typeface="メイリオ" pitchFamily="50" charset="-128"/>
                <a:cs typeface="メイリオ" pitchFamily="50" charset="-128"/>
              </a:rPr>
              <a:t>・可逆回路合成</a:t>
            </a:r>
            <a:r>
              <a:rPr kumimoji="1" lang="en-US" altLang="ja-JP" sz="2000" dirty="0" smtClean="0">
                <a:latin typeface="メイリオ" pitchFamily="50" charset="-128"/>
                <a:ea typeface="メイリオ" pitchFamily="50" charset="-128"/>
                <a:cs typeface="メイリオ" pitchFamily="50" charset="-128"/>
              </a:rPr>
              <a:t>[</a:t>
            </a:r>
            <a:r>
              <a:rPr lang="en-US" altLang="ja-JP" sz="2000" dirty="0" smtClean="0">
                <a:latin typeface="メイリオ" pitchFamily="50" charset="-128"/>
                <a:ea typeface="メイリオ" pitchFamily="50" charset="-128"/>
                <a:cs typeface="メイリオ" pitchFamily="50" charset="-128"/>
              </a:rPr>
              <a:t>8</a:t>
            </a:r>
            <a:r>
              <a:rPr kumimoji="1" lang="en-US" altLang="ja-JP" sz="2000" dirty="0" smtClean="0">
                <a:latin typeface="メイリオ" pitchFamily="50" charset="-128"/>
                <a:ea typeface="メイリオ" pitchFamily="50" charset="-128"/>
                <a:cs typeface="メイリオ" pitchFamily="50" charset="-128"/>
              </a:rPr>
              <a:t>]</a:t>
            </a:r>
          </a:p>
          <a:p>
            <a:r>
              <a:rPr lang="ja-JP" altLang="en-US" sz="2000" dirty="0" smtClean="0">
                <a:latin typeface="メイリオ" pitchFamily="50" charset="-128"/>
                <a:ea typeface="メイリオ" pitchFamily="50" charset="-128"/>
                <a:cs typeface="メイリオ" pitchFamily="50" charset="-128"/>
              </a:rPr>
              <a:t>・部分計算</a:t>
            </a:r>
            <a:r>
              <a:rPr lang="en-US" altLang="ja-JP" sz="2000" dirty="0" smtClean="0">
                <a:latin typeface="メイリオ" pitchFamily="50" charset="-128"/>
                <a:ea typeface="メイリオ" pitchFamily="50" charset="-128"/>
                <a:cs typeface="メイリオ" pitchFamily="50" charset="-128"/>
              </a:rPr>
              <a:t>[9]</a:t>
            </a:r>
          </a:p>
          <a:p>
            <a:r>
              <a:rPr kumimoji="1" lang="ja-JP" altLang="en-US" sz="2000" dirty="0" smtClean="0">
                <a:latin typeface="メイリオ" pitchFamily="50" charset="-128"/>
                <a:ea typeface="メイリオ" pitchFamily="50" charset="-128"/>
                <a:cs typeface="メイリオ" pitchFamily="50" charset="-128"/>
              </a:rPr>
              <a:t>・双方向変換</a:t>
            </a:r>
            <a:r>
              <a:rPr kumimoji="1" lang="en-US" altLang="ja-JP" sz="2000" dirty="0" smtClean="0">
                <a:latin typeface="メイリオ" pitchFamily="50" charset="-128"/>
                <a:ea typeface="メイリオ" pitchFamily="50" charset="-128"/>
                <a:cs typeface="メイリオ" pitchFamily="50" charset="-128"/>
              </a:rPr>
              <a:t>[10],[11]</a:t>
            </a:r>
          </a:p>
          <a:p>
            <a:r>
              <a:rPr lang="ja-JP" altLang="en-US" sz="2000" dirty="0" smtClean="0">
                <a:latin typeface="メイリオ" pitchFamily="50" charset="-128"/>
                <a:ea typeface="メイリオ" pitchFamily="50" charset="-128"/>
                <a:cs typeface="メイリオ" pitchFamily="50" charset="-128"/>
              </a:rPr>
              <a:t>・逆計算</a:t>
            </a:r>
            <a:endParaRPr lang="en-US" altLang="ja-JP" sz="2000" dirty="0" smtClean="0">
              <a:latin typeface="メイリオ" pitchFamily="50" charset="-128"/>
              <a:ea typeface="メイリオ" pitchFamily="50" charset="-128"/>
              <a:cs typeface="メイリオ" pitchFamily="50" charset="-128"/>
            </a:endParaRPr>
          </a:p>
          <a:p>
            <a:r>
              <a:rPr kumimoji="1" lang="ja-JP" altLang="en-US" sz="2000" dirty="0" smtClean="0">
                <a:latin typeface="メイリオ" pitchFamily="50" charset="-128"/>
                <a:ea typeface="メイリオ" pitchFamily="50" charset="-128"/>
                <a:cs typeface="メイリオ" pitchFamily="50" charset="-128"/>
              </a:rPr>
              <a:t>・プログラミング逆変換</a:t>
            </a:r>
            <a:endParaRPr kumimoji="1" lang="ja-JP" altLang="en-US" sz="2000" dirty="0">
              <a:latin typeface="メイリオ" pitchFamily="50" charset="-128"/>
              <a:ea typeface="メイリオ" pitchFamily="50" charset="-128"/>
              <a:cs typeface="メイリオ" pitchFamily="50" charset="-128"/>
            </a:endParaRPr>
          </a:p>
        </p:txBody>
      </p:sp>
      <p:cxnSp>
        <p:nvCxnSpPr>
          <p:cNvPr id="26" name="直線矢印コネクタ 25"/>
          <p:cNvCxnSpPr/>
          <p:nvPr/>
        </p:nvCxnSpPr>
        <p:spPr>
          <a:xfrm>
            <a:off x="4067944" y="4653136"/>
            <a:ext cx="936104" cy="0"/>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29" name="テキスト ボックス 28"/>
          <p:cNvSpPr txBox="1"/>
          <p:nvPr/>
        </p:nvSpPr>
        <p:spPr>
          <a:xfrm>
            <a:off x="4211960" y="4221088"/>
            <a:ext cx="697627"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応用</a:t>
            </a:r>
            <a:endParaRPr kumimoji="1" lang="ja-JP" altLang="en-US" sz="2000" dirty="0">
              <a:latin typeface="メイリオ" pitchFamily="50" charset="-128"/>
              <a:ea typeface="メイリオ" pitchFamily="50" charset="-128"/>
              <a:cs typeface="メイリオ" pitchFamily="50" charset="-128"/>
            </a:endParaRPr>
          </a:p>
        </p:txBody>
      </p:sp>
      <p:cxnSp>
        <p:nvCxnSpPr>
          <p:cNvPr id="18" name="直線矢印コネクタ 17"/>
          <p:cNvCxnSpPr/>
          <p:nvPr/>
        </p:nvCxnSpPr>
        <p:spPr>
          <a:xfrm flipH="1">
            <a:off x="4067944" y="4941168"/>
            <a:ext cx="936104" cy="0"/>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19" name="テキスト ボックス 18"/>
          <p:cNvSpPr txBox="1"/>
          <p:nvPr/>
        </p:nvSpPr>
        <p:spPr>
          <a:xfrm>
            <a:off x="4211960" y="5045114"/>
            <a:ext cx="697627"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利用</a:t>
            </a:r>
            <a:endParaRPr kumimoji="1" lang="ja-JP" altLang="en-US" sz="2000" dirty="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84"/>
            <a:ext cx="8229600" cy="1143000"/>
          </a:xfrm>
        </p:spPr>
        <p:txBody>
          <a:bodyPr/>
          <a:lstStyle/>
          <a:p>
            <a:r>
              <a:rPr kumimoji="1" lang="ja-JP" altLang="en-US" dirty="0" smtClean="0"/>
              <a:t>関連研究（</a:t>
            </a:r>
            <a:r>
              <a:rPr kumimoji="1" lang="en-US" altLang="ja-JP" dirty="0" smtClean="0"/>
              <a:t>2/2</a:t>
            </a:r>
            <a:r>
              <a:rPr kumimoji="1" lang="ja-JP" altLang="en-US" dirty="0" smtClean="0"/>
              <a:t>）</a:t>
            </a:r>
            <a:endParaRPr kumimoji="1" lang="ja-JP" altLang="en-US" dirty="0"/>
          </a:p>
        </p:txBody>
      </p:sp>
      <p:graphicFrame>
        <p:nvGraphicFramePr>
          <p:cNvPr id="5" name="コンテンツ プレースホルダ 4"/>
          <p:cNvGraphicFramePr>
            <a:graphicFrameLocks noGrp="1"/>
          </p:cNvGraphicFramePr>
          <p:nvPr>
            <p:ph idx="1"/>
            <p:extLst>
              <p:ext uri="{D42A27DB-BD31-4B8C-83A1-F6EECF244321}">
                <p14:modId xmlns="" xmlns:p14="http://schemas.microsoft.com/office/powerpoint/2010/main" val="2500755587"/>
              </p:ext>
            </p:extLst>
          </p:nvPr>
        </p:nvGraphicFramePr>
        <p:xfrm>
          <a:off x="323529" y="1272826"/>
          <a:ext cx="8496943" cy="5342948"/>
        </p:xfrm>
        <a:graphic>
          <a:graphicData uri="http://schemas.openxmlformats.org/drawingml/2006/table">
            <a:tbl>
              <a:tblPr firstRow="1" bandRow="1">
                <a:tableStyleId>{69012ECD-51FC-41F1-AA8D-1B2483CD663E}</a:tableStyleId>
              </a:tblPr>
              <a:tblGrid>
                <a:gridCol w="1584175"/>
                <a:gridCol w="1719696"/>
                <a:gridCol w="1023561"/>
                <a:gridCol w="4169511"/>
              </a:tblGrid>
              <a:tr h="709793">
                <a:tc>
                  <a:txBody>
                    <a:bodyPr/>
                    <a:lstStyle/>
                    <a:p>
                      <a:pPr algn="ctr"/>
                      <a:r>
                        <a:rPr kumimoji="1" lang="ja-JP" altLang="en-US" sz="2800" dirty="0" smtClean="0">
                          <a:latin typeface="メイリオ" pitchFamily="50" charset="-128"/>
                          <a:ea typeface="メイリオ" pitchFamily="50" charset="-128"/>
                          <a:cs typeface="メイリオ" pitchFamily="50" charset="-128"/>
                        </a:rPr>
                        <a:t>言語</a:t>
                      </a:r>
                      <a:endParaRPr kumimoji="1" lang="ja-JP" altLang="en-US" sz="28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400" dirty="0" smtClean="0">
                          <a:latin typeface="メイリオ" pitchFamily="50" charset="-128"/>
                          <a:ea typeface="メイリオ" pitchFamily="50" charset="-128"/>
                          <a:cs typeface="メイリオ" pitchFamily="50" charset="-128"/>
                        </a:rPr>
                        <a:t>引数渡し</a:t>
                      </a:r>
                      <a:r>
                        <a:rPr kumimoji="1" lang="en-US" altLang="ja-JP" sz="2400" dirty="0" smtClean="0">
                          <a:latin typeface="メイリオ" pitchFamily="50" charset="-128"/>
                          <a:ea typeface="メイリオ" pitchFamily="50" charset="-128"/>
                          <a:cs typeface="メイリオ" pitchFamily="50" charset="-128"/>
                        </a:rPr>
                        <a:t/>
                      </a:r>
                      <a:br>
                        <a:rPr kumimoji="1" lang="en-US" altLang="ja-JP" sz="2400" dirty="0" smtClean="0">
                          <a:latin typeface="メイリオ" pitchFamily="50" charset="-128"/>
                          <a:ea typeface="メイリオ" pitchFamily="50" charset="-128"/>
                          <a:cs typeface="メイリオ" pitchFamily="50" charset="-128"/>
                        </a:rPr>
                      </a:br>
                      <a:r>
                        <a:rPr kumimoji="1" lang="ja-JP" altLang="en-US" sz="2400" dirty="0" smtClean="0">
                          <a:latin typeface="メイリオ" pitchFamily="50" charset="-128"/>
                          <a:ea typeface="メイリオ" pitchFamily="50" charset="-128"/>
                          <a:cs typeface="メイリオ" pitchFamily="50" charset="-128"/>
                        </a:rPr>
                        <a:t>機構</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000" dirty="0" smtClean="0">
                          <a:latin typeface="メイリオ" pitchFamily="50" charset="-128"/>
                          <a:ea typeface="メイリオ" pitchFamily="50" charset="-128"/>
                          <a:cs typeface="メイリオ" pitchFamily="50" charset="-128"/>
                        </a:rPr>
                        <a:t>形式的</a:t>
                      </a:r>
                      <a:r>
                        <a:rPr kumimoji="1" lang="en-US" altLang="ja-JP" sz="2000" dirty="0" smtClean="0">
                          <a:latin typeface="メイリオ" pitchFamily="50" charset="-128"/>
                          <a:ea typeface="メイリオ" pitchFamily="50" charset="-128"/>
                          <a:cs typeface="メイリオ" pitchFamily="50" charset="-128"/>
                        </a:rPr>
                        <a:t/>
                      </a:r>
                      <a:br>
                        <a:rPr kumimoji="1" lang="en-US" altLang="ja-JP" sz="2000" dirty="0" smtClean="0">
                          <a:latin typeface="メイリオ" pitchFamily="50" charset="-128"/>
                          <a:ea typeface="メイリオ" pitchFamily="50" charset="-128"/>
                          <a:cs typeface="メイリオ" pitchFamily="50" charset="-128"/>
                        </a:rPr>
                      </a:br>
                      <a:r>
                        <a:rPr kumimoji="1" lang="ja-JP" altLang="en-US" sz="2000" dirty="0" smtClean="0">
                          <a:latin typeface="メイリオ" pitchFamily="50" charset="-128"/>
                          <a:ea typeface="メイリオ" pitchFamily="50" charset="-128"/>
                          <a:cs typeface="メイリオ" pitchFamily="50" charset="-128"/>
                        </a:rPr>
                        <a:t>意味論</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800" smtClean="0">
                          <a:latin typeface="メイリオ" pitchFamily="50" charset="-128"/>
                          <a:ea typeface="メイリオ" pitchFamily="50" charset="-128"/>
                          <a:cs typeface="メイリオ" pitchFamily="50" charset="-128"/>
                        </a:rPr>
                        <a:t>制約など</a:t>
                      </a:r>
                      <a:endParaRPr kumimoji="1" lang="ja-JP" altLang="en-US" sz="28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563222">
                <a:tc>
                  <a:txBody>
                    <a:bodyPr/>
                    <a:lstStyle/>
                    <a:p>
                      <a:pPr algn="ctr"/>
                      <a:r>
                        <a:rPr kumimoji="1" lang="en-US" altLang="ja-JP" sz="2000" dirty="0" smtClean="0">
                          <a:latin typeface="メイリオ" pitchFamily="50" charset="-128"/>
                          <a:ea typeface="メイリオ" pitchFamily="50" charset="-128"/>
                          <a:cs typeface="メイリオ" pitchFamily="50" charset="-128"/>
                        </a:rPr>
                        <a:t>ψ-Lisp [12]</a:t>
                      </a:r>
                      <a:endParaRPr kumimoji="1" lang="ja-JP" altLang="en-US" sz="20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1800" dirty="0" smtClean="0">
                          <a:latin typeface="メイリオ" pitchFamily="50" charset="-128"/>
                          <a:ea typeface="メイリオ" pitchFamily="50" charset="-128"/>
                          <a:cs typeface="メイリオ" pitchFamily="50" charset="-128"/>
                        </a:rPr>
                        <a:t>スワップ渡し</a:t>
                      </a:r>
                      <a:endParaRPr kumimoji="1" lang="ja-JP" altLang="en-US" sz="18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l"/>
                      <a:r>
                        <a:rPr kumimoji="1" lang="ja-JP" altLang="en-US" sz="2000" dirty="0" smtClean="0">
                          <a:latin typeface="メイリオ" pitchFamily="50" charset="-128"/>
                          <a:ea typeface="メイリオ" pitchFamily="50" charset="-128"/>
                          <a:cs typeface="メイリオ" pitchFamily="50" charset="-128"/>
                        </a:rPr>
                        <a:t>変数の出現が必ず線形的</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992214">
                <a:tc>
                  <a:txBody>
                    <a:bodyPr/>
                    <a:lstStyle/>
                    <a:p>
                      <a:pPr algn="ctr"/>
                      <a:r>
                        <a:rPr kumimoji="1" lang="en-US" altLang="ja-JP" sz="2000" dirty="0" smtClean="0">
                          <a:latin typeface="メイリオ" pitchFamily="50" charset="-128"/>
                          <a:ea typeface="メイリオ" pitchFamily="50" charset="-128"/>
                          <a:cs typeface="メイリオ" pitchFamily="50" charset="-128"/>
                        </a:rPr>
                        <a:t>R</a:t>
                      </a:r>
                      <a:r>
                        <a:rPr kumimoji="1" lang="ja-JP" altLang="en-US" sz="2000" dirty="0" smtClean="0">
                          <a:latin typeface="メイリオ" pitchFamily="50" charset="-128"/>
                          <a:ea typeface="メイリオ" pitchFamily="50" charset="-128"/>
                          <a:cs typeface="メイリオ" pitchFamily="50" charset="-128"/>
                        </a:rPr>
                        <a:t>言語</a:t>
                      </a:r>
                      <a:endParaRPr kumimoji="1" lang="en-US" altLang="ja-JP" sz="2000" dirty="0" smtClean="0">
                        <a:latin typeface="メイリオ" pitchFamily="50" charset="-128"/>
                        <a:ea typeface="メイリオ" pitchFamily="50" charset="-128"/>
                        <a:cs typeface="メイリオ" pitchFamily="50" charset="-128"/>
                      </a:endParaRPr>
                    </a:p>
                    <a:p>
                      <a:pPr algn="ctr"/>
                      <a:r>
                        <a:rPr kumimoji="1" lang="en-US" altLang="ja-JP" sz="2000" dirty="0" smtClean="0">
                          <a:latin typeface="メイリオ" pitchFamily="50" charset="-128"/>
                          <a:ea typeface="メイリオ" pitchFamily="50" charset="-128"/>
                          <a:cs typeface="メイリオ" pitchFamily="50" charset="-128"/>
                        </a:rPr>
                        <a:t>[13]</a:t>
                      </a:r>
                      <a:endParaRPr kumimoji="1" lang="ja-JP" altLang="en-US" sz="20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400" dirty="0" smtClean="0">
                          <a:latin typeface="メイリオ" pitchFamily="50" charset="-128"/>
                          <a:ea typeface="メイリオ" pitchFamily="50" charset="-128"/>
                          <a:cs typeface="メイリオ" pitchFamily="50" charset="-128"/>
                        </a:rPr>
                        <a:t>値渡し，</a:t>
                      </a:r>
                      <a:r>
                        <a:rPr kumimoji="1" lang="en-US" altLang="ja-JP" sz="2400" dirty="0" smtClean="0">
                          <a:latin typeface="メイリオ" pitchFamily="50" charset="-128"/>
                          <a:ea typeface="メイリオ" pitchFamily="50" charset="-128"/>
                          <a:cs typeface="メイリオ" pitchFamily="50" charset="-128"/>
                        </a:rPr>
                        <a:t/>
                      </a:r>
                      <a:br>
                        <a:rPr kumimoji="1" lang="en-US" altLang="ja-JP" sz="2400" dirty="0" smtClean="0">
                          <a:latin typeface="メイリオ" pitchFamily="50" charset="-128"/>
                          <a:ea typeface="メイリオ" pitchFamily="50" charset="-128"/>
                          <a:cs typeface="メイリオ" pitchFamily="50" charset="-128"/>
                        </a:rPr>
                      </a:br>
                      <a:r>
                        <a:rPr kumimoji="1" lang="ja-JP" altLang="en-US" sz="2400" dirty="0" smtClean="0">
                          <a:latin typeface="メイリオ" pitchFamily="50" charset="-128"/>
                          <a:ea typeface="メイリオ" pitchFamily="50" charset="-128"/>
                          <a:cs typeface="メイリオ" pitchFamily="50" charset="-128"/>
                        </a:rPr>
                        <a:t>参照渡し</a:t>
                      </a:r>
                      <a:endParaRPr kumimoji="1" lang="en-US" altLang="ja-JP" sz="2400" dirty="0" smtClean="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marL="0" indent="0" algn="l">
                        <a:buFont typeface="Arial"/>
                        <a:buNone/>
                      </a:pPr>
                      <a:r>
                        <a:rPr kumimoji="1" lang="ja-JP" altLang="en-US" sz="2000" dirty="0" smtClean="0">
                          <a:latin typeface="メイリオ" pitchFamily="50" charset="-128"/>
                          <a:ea typeface="メイリオ" pitchFamily="50" charset="-128"/>
                          <a:cs typeface="メイリオ" pitchFamily="50" charset="-128"/>
                        </a:rPr>
                        <a:t>・値渡しはサブルーチンの前後で，</a:t>
                      </a:r>
                      <a:r>
                        <a:rPr kumimoji="1" lang="en-US" altLang="ja-JP" sz="2000" dirty="0" smtClean="0">
                          <a:latin typeface="メイリオ" pitchFamily="50" charset="-128"/>
                          <a:ea typeface="メイリオ" pitchFamily="50" charset="-128"/>
                          <a:cs typeface="メイリオ" pitchFamily="50" charset="-128"/>
                        </a:rPr>
                        <a:t/>
                      </a:r>
                      <a:br>
                        <a:rPr kumimoji="1" lang="en-US" altLang="ja-JP" sz="2000" dirty="0" smtClean="0">
                          <a:latin typeface="メイリオ" pitchFamily="50" charset="-128"/>
                          <a:ea typeface="メイリオ" pitchFamily="50" charset="-128"/>
                          <a:cs typeface="メイリオ" pitchFamily="50" charset="-128"/>
                        </a:rPr>
                      </a:br>
                      <a:r>
                        <a:rPr kumimoji="1" lang="ja-JP" altLang="en-US" sz="2000" dirty="0" smtClean="0">
                          <a:latin typeface="メイリオ" pitchFamily="50" charset="-128"/>
                          <a:ea typeface="メイリオ" pitchFamily="50" charset="-128"/>
                          <a:cs typeface="メイリオ" pitchFamily="50" charset="-128"/>
                        </a:rPr>
                        <a:t>　仮引数値＝実引数値 </a:t>
                      </a:r>
                      <a:endParaRPr kumimoji="1" lang="en-US" altLang="ja-JP" sz="2000" dirty="0" smtClean="0">
                        <a:latin typeface="メイリオ" pitchFamily="50" charset="-128"/>
                        <a:ea typeface="メイリオ" pitchFamily="50" charset="-128"/>
                        <a:cs typeface="メイリオ" pitchFamily="50" charset="-128"/>
                      </a:endParaRPr>
                    </a:p>
                    <a:p>
                      <a:pPr marL="0" indent="0" algn="l">
                        <a:buFont typeface="Arial"/>
                        <a:buNone/>
                      </a:pPr>
                      <a:r>
                        <a:rPr kumimoji="1" lang="ja-JP" altLang="en-US" sz="2000" dirty="0" smtClean="0">
                          <a:latin typeface="メイリオ" pitchFamily="50" charset="-128"/>
                          <a:ea typeface="メイリオ" pitchFamily="50" charset="-128"/>
                          <a:cs typeface="メイリオ" pitchFamily="50" charset="-128"/>
                        </a:rPr>
                        <a:t>・制約無しの参照渡し</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776190">
                <a:tc>
                  <a:txBody>
                    <a:bodyPr/>
                    <a:lstStyle/>
                    <a:p>
                      <a:pPr algn="ctr"/>
                      <a:r>
                        <a:rPr kumimoji="1" lang="en-US" altLang="ja-JP" sz="2000" dirty="0" smtClean="0">
                          <a:latin typeface="メイリオ" pitchFamily="50" charset="-128"/>
                          <a:ea typeface="メイリオ" pitchFamily="50" charset="-128"/>
                          <a:cs typeface="メイリオ" pitchFamily="50" charset="-128"/>
                        </a:rPr>
                        <a:t>RFUN </a:t>
                      </a:r>
                    </a:p>
                    <a:p>
                      <a:pPr algn="ctr"/>
                      <a:r>
                        <a:rPr kumimoji="1" lang="en-US" altLang="ja-JP" sz="2000" dirty="0" smtClean="0">
                          <a:latin typeface="メイリオ" pitchFamily="50" charset="-128"/>
                          <a:ea typeface="メイリオ" pitchFamily="50" charset="-128"/>
                          <a:cs typeface="メイリオ" pitchFamily="50" charset="-128"/>
                        </a:rPr>
                        <a:t>[14],[15]</a:t>
                      </a:r>
                      <a:endParaRPr kumimoji="1" lang="ja-JP" altLang="en-US" sz="20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400" dirty="0" smtClean="0">
                          <a:latin typeface="メイリオ" pitchFamily="50" charset="-128"/>
                          <a:ea typeface="メイリオ" pitchFamily="50" charset="-128"/>
                          <a:cs typeface="メイリオ" pitchFamily="50" charset="-128"/>
                        </a:rPr>
                        <a:t>値渡し</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l"/>
                      <a:r>
                        <a:rPr kumimoji="1" lang="ja-JP" altLang="en-US" sz="2000" dirty="0" smtClean="0">
                          <a:latin typeface="メイリオ" pitchFamily="50" charset="-128"/>
                          <a:ea typeface="メイリオ" pitchFamily="50" charset="-128"/>
                          <a:cs typeface="メイリオ" pitchFamily="50" charset="-128"/>
                        </a:rPr>
                        <a:t>・実引数は必ず関数内で使用</a:t>
                      </a:r>
                      <a:endParaRPr kumimoji="1" lang="en-US" altLang="ja-JP" sz="2000" dirty="0" smtClean="0">
                        <a:latin typeface="メイリオ" pitchFamily="50" charset="-128"/>
                        <a:ea typeface="メイリオ" pitchFamily="50" charset="-128"/>
                        <a:cs typeface="メイリオ" pitchFamily="50" charset="-128"/>
                      </a:endParaRPr>
                    </a:p>
                    <a:p>
                      <a:pPr algn="l"/>
                      <a:r>
                        <a:rPr kumimoji="1" lang="ja-JP" altLang="en-US" sz="2000" dirty="0" smtClean="0">
                          <a:latin typeface="メイリオ" pitchFamily="50" charset="-128"/>
                          <a:ea typeface="メイリオ" pitchFamily="50" charset="-128"/>
                          <a:cs typeface="メイリオ" pitchFamily="50" charset="-128"/>
                        </a:rPr>
                        <a:t>・返り値から実引数が復元可能</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726278">
                <a:tc>
                  <a:txBody>
                    <a:bodyPr/>
                    <a:lstStyle/>
                    <a:p>
                      <a:pPr algn="ctr"/>
                      <a:r>
                        <a:rPr kumimoji="1" lang="en-US" altLang="ja-JP" sz="2000" dirty="0" smtClean="0">
                          <a:latin typeface="メイリオ" pitchFamily="50" charset="-128"/>
                          <a:ea typeface="メイリオ" pitchFamily="50" charset="-128"/>
                          <a:cs typeface="メイリオ" pitchFamily="50" charset="-128"/>
                        </a:rPr>
                        <a:t>Janus</a:t>
                      </a:r>
                      <a:endParaRPr kumimoji="1" lang="ja-JP" altLang="en-US" sz="20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r>
                        <a:rPr kumimoji="1" lang="ja-JP" altLang="en-US" sz="2400" dirty="0" smtClean="0">
                          <a:latin typeface="メイリオ" pitchFamily="50" charset="-128"/>
                          <a:ea typeface="メイリオ" pitchFamily="50" charset="-128"/>
                          <a:cs typeface="メイリオ" pitchFamily="50" charset="-128"/>
                        </a:rPr>
                        <a:t>変数渡し</a:t>
                      </a: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l"/>
                      <a:r>
                        <a:rPr kumimoji="1" lang="ja-JP" altLang="en-US" sz="2000" dirty="0" smtClean="0">
                          <a:latin typeface="メイリオ" pitchFamily="50" charset="-128"/>
                          <a:ea typeface="メイリオ" pitchFamily="50" charset="-128"/>
                          <a:cs typeface="メイリオ" pitchFamily="50" charset="-128"/>
                        </a:rPr>
                        <a:t>・互いに異なる変数のみが実引数</a:t>
                      </a:r>
                      <a:endParaRPr kumimoji="1" lang="en-US" altLang="ja-JP" sz="2000" dirty="0" smtClean="0">
                        <a:latin typeface="メイリオ" pitchFamily="50" charset="-128"/>
                        <a:ea typeface="メイリオ" pitchFamily="50" charset="-128"/>
                        <a:cs typeface="メイリオ" pitchFamily="50" charset="-128"/>
                      </a:endParaRPr>
                    </a:p>
                    <a:p>
                      <a:pPr algn="l"/>
                      <a:r>
                        <a:rPr kumimoji="1" lang="ja-JP" altLang="en-US" sz="2000" dirty="0" smtClean="0">
                          <a:latin typeface="メイリオ" pitchFamily="50" charset="-128"/>
                          <a:ea typeface="メイリオ" pitchFamily="50" charset="-128"/>
                          <a:cs typeface="メイリオ" pitchFamily="50" charset="-128"/>
                        </a:rPr>
                        <a:t>・局所スコープの変数のみ</a:t>
                      </a:r>
                      <a:endParaRPr kumimoji="1" lang="ja-JP" altLang="en-US" sz="20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r h="936104">
                <a:tc>
                  <a:txBody>
                    <a:bodyPr/>
                    <a:lstStyle/>
                    <a:p>
                      <a:pPr algn="ctr"/>
                      <a:r>
                        <a:rPr kumimoji="1" lang="ja-JP" altLang="en-US" sz="2400" dirty="0" smtClean="0">
                          <a:latin typeface="メイリオ" pitchFamily="50" charset="-128"/>
                          <a:ea typeface="メイリオ" pitchFamily="50" charset="-128"/>
                          <a:cs typeface="メイリオ" pitchFamily="50" charset="-128"/>
                        </a:rPr>
                        <a:t>提案</a:t>
                      </a:r>
                      <a:r>
                        <a:rPr kumimoji="1" lang="en-US" altLang="ja-JP" sz="2400" dirty="0" smtClean="0">
                          <a:latin typeface="メイリオ" pitchFamily="50" charset="-128"/>
                          <a:ea typeface="メイリオ" pitchFamily="50" charset="-128"/>
                          <a:cs typeface="メイリオ" pitchFamily="50" charset="-128"/>
                        </a:rPr>
                        <a:t/>
                      </a:r>
                      <a:br>
                        <a:rPr kumimoji="1" lang="en-US" altLang="ja-JP" sz="2400" dirty="0" smtClean="0">
                          <a:latin typeface="メイリオ" pitchFamily="50" charset="-128"/>
                          <a:ea typeface="メイリオ" pitchFamily="50" charset="-128"/>
                          <a:cs typeface="メイリオ" pitchFamily="50" charset="-128"/>
                        </a:rPr>
                      </a:br>
                      <a:r>
                        <a:rPr kumimoji="1" lang="ja-JP" altLang="en-US" sz="2400" dirty="0" smtClean="0">
                          <a:latin typeface="メイリオ" pitchFamily="50" charset="-128"/>
                          <a:ea typeface="メイリオ" pitchFamily="50" charset="-128"/>
                          <a:cs typeface="メイリオ" pitchFamily="50" charset="-128"/>
                        </a:rPr>
                        <a:t>言語</a:t>
                      </a:r>
                      <a:endParaRPr kumimoji="1" lang="ja-JP" altLang="en-US" sz="2400" dirty="0">
                        <a:latin typeface="メイリオ" pitchFamily="50" charset="-128"/>
                        <a:ea typeface="メイリオ" pitchFamily="50" charset="-128"/>
                        <a:cs typeface="メイリオ" pitchFamily="50" charset="-128"/>
                      </a:endParaRPr>
                    </a:p>
                  </a:txBody>
                  <a:tcPr anchor="ctr">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ja-JP" altLang="en-US" sz="2400" dirty="0" smtClean="0">
                          <a:latin typeface="メイリオ" pitchFamily="50" charset="-128"/>
                          <a:ea typeface="メイリオ" pitchFamily="50" charset="-128"/>
                          <a:cs typeface="メイリオ" pitchFamily="50" charset="-128"/>
                        </a:rPr>
                        <a:t>参照渡し</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ctr"/>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lnR w="12700" cap="flat" cmpd="sng" algn="ctr">
                      <a:solidFill>
                        <a:schemeClr val="tx2">
                          <a:lumMod val="20000"/>
                          <a:lumOff val="80000"/>
                        </a:schemeClr>
                      </a:solidFill>
                      <a:prstDash val="solid"/>
                      <a:round/>
                      <a:headEnd type="none" w="med" len="med"/>
                      <a:tailEnd type="none" w="med" len="med"/>
                    </a:lnR>
                  </a:tcPr>
                </a:tc>
                <a:tc>
                  <a:txBody>
                    <a:bodyPr/>
                    <a:lstStyle/>
                    <a:p>
                      <a:pPr algn="l"/>
                      <a:r>
                        <a:rPr kumimoji="1" lang="ja-JP" altLang="en-US" sz="2000" dirty="0" smtClean="0">
                          <a:latin typeface="メイリオ" pitchFamily="50" charset="-128"/>
                          <a:ea typeface="メイリオ" pitchFamily="50" charset="-128"/>
                          <a:cs typeface="メイリオ" pitchFamily="50" charset="-128"/>
                        </a:rPr>
                        <a:t>・プロシージャ呼出しの前後で</a:t>
                      </a:r>
                      <a:r>
                        <a:rPr kumimoji="1" lang="en-US" altLang="ja-JP" sz="2000" dirty="0" smtClean="0">
                          <a:latin typeface="メイリオ" pitchFamily="50" charset="-128"/>
                          <a:ea typeface="メイリオ" pitchFamily="50" charset="-128"/>
                          <a:cs typeface="メイリオ" pitchFamily="50" charset="-128"/>
                        </a:rPr>
                        <a:t>,</a:t>
                      </a:r>
                    </a:p>
                    <a:p>
                      <a:pPr algn="l"/>
                      <a:r>
                        <a:rPr kumimoji="1" lang="ja-JP" altLang="en-US" sz="2000" dirty="0" smtClean="0">
                          <a:latin typeface="メイリオ" pitchFamily="50" charset="-128"/>
                          <a:ea typeface="メイリオ" pitchFamily="50" charset="-128"/>
                          <a:cs typeface="メイリオ" pitchFamily="50" charset="-128"/>
                        </a:rPr>
                        <a:t>　仮引数の参照</a:t>
                      </a:r>
                      <a:r>
                        <a:rPr kumimoji="1" lang="en-US" altLang="ja-JP" sz="2000" dirty="0" smtClean="0">
                          <a:latin typeface="メイリオ" pitchFamily="50" charset="-128"/>
                          <a:ea typeface="メイリオ" pitchFamily="50" charset="-128"/>
                          <a:cs typeface="メイリオ" pitchFamily="50" charset="-128"/>
                        </a:rPr>
                        <a:t>=</a:t>
                      </a:r>
                      <a:r>
                        <a:rPr kumimoji="1" lang="ja-JP" altLang="en-US" sz="2000" dirty="0" smtClean="0">
                          <a:latin typeface="メイリオ" pitchFamily="50" charset="-128"/>
                          <a:ea typeface="メイリオ" pitchFamily="50" charset="-128"/>
                          <a:cs typeface="メイリオ" pitchFamily="50" charset="-128"/>
                        </a:rPr>
                        <a:t>実引数の参照</a:t>
                      </a:r>
                      <a:endParaRPr kumimoji="1" lang="en-US" altLang="ja-JP" sz="2000" dirty="0" smtClean="0">
                        <a:latin typeface="メイリオ" pitchFamily="50" charset="-128"/>
                        <a:ea typeface="メイリオ" pitchFamily="50" charset="-128"/>
                        <a:cs typeface="メイリオ" pitchFamily="50" charset="-128"/>
                      </a:endParaRPr>
                    </a:p>
                    <a:p>
                      <a:pPr algn="l"/>
                      <a:r>
                        <a:rPr kumimoji="1" lang="ja-JP" altLang="en-US" sz="2000" dirty="0" smtClean="0">
                          <a:latin typeface="メイリオ" pitchFamily="50" charset="-128"/>
                          <a:ea typeface="メイリオ" pitchFamily="50" charset="-128"/>
                          <a:cs typeface="メイリオ" pitchFamily="50" charset="-128"/>
                        </a:rPr>
                        <a:t>・可逆な記憶域の更新</a:t>
                      </a:r>
                      <a:endParaRPr kumimoji="1" lang="en-US" altLang="ja-JP" sz="2000" dirty="0" smtClean="0">
                        <a:latin typeface="メイリオ" pitchFamily="50" charset="-128"/>
                        <a:ea typeface="メイリオ" pitchFamily="50" charset="-128"/>
                        <a:cs typeface="メイリオ" pitchFamily="50" charset="-128"/>
                      </a:endParaRPr>
                    </a:p>
                    <a:p>
                      <a:pPr algn="l"/>
                      <a:r>
                        <a:rPr kumimoji="1" lang="ja-JP" altLang="en-US" sz="2000" dirty="0" smtClean="0">
                          <a:latin typeface="メイリオ" pitchFamily="50" charset="-128"/>
                          <a:ea typeface="メイリオ" pitchFamily="50" charset="-128"/>
                          <a:cs typeface="メイリオ" pitchFamily="50" charset="-128"/>
                        </a:rPr>
                        <a:t>・エイリアスを考慮した可逆代入</a:t>
                      </a:r>
                      <a:endParaRPr kumimoji="1" lang="en-US" altLang="ja-JP" sz="2000" dirty="0" smtClean="0">
                        <a:latin typeface="メイリオ" pitchFamily="50" charset="-128"/>
                        <a:ea typeface="メイリオ" pitchFamily="50" charset="-128"/>
                        <a:cs typeface="メイリオ" pitchFamily="50" charset="-128"/>
                      </a:endParaRPr>
                    </a:p>
                  </a:txBody>
                  <a:tcPr anchor="ctr">
                    <a:lnL w="12700" cap="flat" cmpd="sng" algn="ctr">
                      <a:solidFill>
                        <a:schemeClr val="tx2">
                          <a:lumMod val="20000"/>
                          <a:lumOff val="80000"/>
                        </a:schemeClr>
                      </a:solidFill>
                      <a:prstDash val="solid"/>
                      <a:round/>
                      <a:headEnd type="none" w="med" len="med"/>
                      <a:tailEnd type="none" w="med" len="med"/>
                    </a:lnL>
                  </a:tcPr>
                </a:tc>
              </a:tr>
            </a:tbl>
          </a:graphicData>
        </a:graphic>
      </p:graphicFrame>
      <p:sp>
        <p:nvSpPr>
          <p:cNvPr id="4" name="スライド番号プレースホルダ 3"/>
          <p:cNvSpPr>
            <a:spLocks noGrp="1"/>
          </p:cNvSpPr>
          <p:nvPr>
            <p:ph type="sldNum" sz="quarter" idx="12"/>
          </p:nvPr>
        </p:nvSpPr>
        <p:spPr>
          <a:xfrm>
            <a:off x="6974904" y="6356350"/>
            <a:ext cx="2133600" cy="365125"/>
          </a:xfrm>
        </p:spPr>
        <p:txBody>
          <a:bodyPr/>
          <a:lstStyle/>
          <a:p>
            <a:fld id="{FB9213B3-A603-404F-A78E-5B4CD0115AC6}" type="slidenum">
              <a:rPr kumimoji="1" lang="ja-JP" altLang="en-US" smtClean="0"/>
              <a:pPr/>
              <a:t>19</a:t>
            </a:fld>
            <a:endParaRPr kumimoji="1" lang="ja-JP" altLang="en-US" dirty="0"/>
          </a:p>
        </p:txBody>
      </p:sp>
      <p:sp>
        <p:nvSpPr>
          <p:cNvPr id="6" name="テキスト ボックス 5"/>
          <p:cNvSpPr txBox="1"/>
          <p:nvPr/>
        </p:nvSpPr>
        <p:spPr>
          <a:xfrm>
            <a:off x="467544" y="836712"/>
            <a:ext cx="5724644" cy="461665"/>
          </a:xfrm>
          <a:prstGeom prst="rect">
            <a:avLst/>
          </a:prstGeom>
          <a:noFill/>
        </p:spPr>
        <p:txBody>
          <a:bodyPr wrap="none" rtlCol="0">
            <a:spAutoFit/>
          </a:bodyPr>
          <a:lstStyle/>
          <a:p>
            <a:r>
              <a:rPr kumimoji="1" lang="ja-JP" altLang="en-US" sz="2400" dirty="0" smtClean="0">
                <a:latin typeface="メイリオ" pitchFamily="50" charset="-128"/>
                <a:ea typeface="メイリオ" pitchFamily="50" charset="-128"/>
                <a:cs typeface="メイリオ" pitchFamily="50" charset="-128"/>
              </a:rPr>
              <a:t>既存の可逆プログラミング言語との比較</a:t>
            </a:r>
            <a:endParaRPr kumimoji="1" lang="ja-JP" altLang="en-US" sz="2400" dirty="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可逆プログラミング言語</a:t>
            </a:r>
            <a:endParaRPr kumimoji="1" lang="ja-JP" altLang="en-US" dirty="0"/>
          </a:p>
        </p:txBody>
      </p:sp>
      <p:sp>
        <p:nvSpPr>
          <p:cNvPr id="3" name="コンテンツ プレースホルダ 2"/>
          <p:cNvSpPr>
            <a:spLocks noGrp="1"/>
          </p:cNvSpPr>
          <p:nvPr>
            <p:ph idx="1"/>
          </p:nvPr>
        </p:nvSpPr>
        <p:spPr/>
        <p:txBody>
          <a:bodyPr>
            <a:normAutofit/>
          </a:bodyPr>
          <a:lstStyle/>
          <a:p>
            <a:pPr>
              <a:buClr>
                <a:schemeClr val="tx1"/>
              </a:buClr>
            </a:pPr>
            <a:r>
              <a:rPr kumimoji="1" lang="ja-JP" altLang="en-US" sz="2400" b="1" dirty="0" smtClean="0">
                <a:solidFill>
                  <a:schemeClr val="accent2"/>
                </a:solidFill>
              </a:rPr>
              <a:t>可逆性</a:t>
            </a:r>
            <a:r>
              <a:rPr kumimoji="1" lang="ja-JP" altLang="en-US" sz="2400" dirty="0" smtClean="0"/>
              <a:t>をもつ言語設計がなされている</a:t>
            </a:r>
            <a:r>
              <a:rPr kumimoji="1" lang="en-US" altLang="ja-JP" sz="2400" dirty="0" smtClean="0"/>
              <a:t/>
            </a:r>
            <a:br>
              <a:rPr kumimoji="1" lang="en-US" altLang="ja-JP" sz="2400" dirty="0" smtClean="0"/>
            </a:br>
            <a:r>
              <a:rPr kumimoji="1" lang="ja-JP" altLang="en-US" sz="2400" dirty="0" smtClean="0"/>
              <a:t>プログラミング言語</a:t>
            </a:r>
            <a:endParaRPr kumimoji="1" lang="en-US" altLang="ja-JP" sz="2400" dirty="0" smtClean="0"/>
          </a:p>
          <a:p>
            <a:r>
              <a:rPr kumimoji="1" lang="ja-JP" altLang="en-US" sz="2400" dirty="0" smtClean="0"/>
              <a:t>ほとんどが引数渡し機構を未保持</a:t>
            </a:r>
            <a:endParaRPr kumimoji="1" lang="en-US" altLang="ja-JP" sz="2400" dirty="0" smtClean="0"/>
          </a:p>
          <a:p>
            <a:pPr>
              <a:buNone/>
            </a:pPr>
            <a:endParaRPr kumimoji="1" lang="en-US" altLang="ja-JP" sz="1200" dirty="0" smtClean="0"/>
          </a:p>
          <a:p>
            <a:pPr>
              <a:buNone/>
            </a:pPr>
            <a:r>
              <a:rPr kumimoji="1" lang="ja-JP" altLang="en-US" sz="2800" b="1" dirty="0" smtClean="0"/>
              <a:t>可逆性</a:t>
            </a:r>
            <a:endParaRPr kumimoji="1" lang="en-US" altLang="ja-JP" sz="2800" b="1" dirty="0" smtClean="0"/>
          </a:p>
          <a:p>
            <a:pPr>
              <a:buNone/>
            </a:pPr>
            <a:r>
              <a:rPr lang="en-US" altLang="ja-JP" sz="2400" dirty="0" smtClean="0"/>
              <a:t>	</a:t>
            </a:r>
            <a:r>
              <a:rPr lang="ja-JP" altLang="en-US" sz="2400" dirty="0" smtClean="0"/>
              <a:t>任意</a:t>
            </a:r>
            <a:r>
              <a:rPr lang="ja-JP" altLang="en-US" sz="2400" dirty="0"/>
              <a:t>の時点において直前と直後の計算状態が一意</a:t>
            </a:r>
            <a:endParaRPr kumimoji="1" lang="ja-JP" altLang="en-US" sz="2400" dirty="0"/>
          </a:p>
        </p:txBody>
      </p:sp>
      <p:graphicFrame>
        <p:nvGraphicFramePr>
          <p:cNvPr id="4" name="表 3"/>
          <p:cNvGraphicFramePr>
            <a:graphicFrameLocks noGrp="1"/>
          </p:cNvGraphicFramePr>
          <p:nvPr/>
        </p:nvGraphicFramePr>
        <p:xfrm>
          <a:off x="323530" y="4332192"/>
          <a:ext cx="8496942" cy="1977128"/>
        </p:xfrm>
        <a:graphic>
          <a:graphicData uri="http://schemas.openxmlformats.org/drawingml/2006/table">
            <a:tbl>
              <a:tblPr firstRow="1" bandRow="1">
                <a:tableStyleId>{5940675A-B579-460E-94D1-54222C63F5DA}</a:tableStyleId>
              </a:tblPr>
              <a:tblGrid>
                <a:gridCol w="2832314"/>
                <a:gridCol w="2712301"/>
                <a:gridCol w="2952327"/>
              </a:tblGrid>
              <a:tr h="590167">
                <a:tc>
                  <a:txBody>
                    <a:bodyPr/>
                    <a:lstStyle/>
                    <a:p>
                      <a:pPr algn="ctr"/>
                      <a:r>
                        <a:rPr kumimoji="1" lang="ja-JP" altLang="en-US" sz="2800" dirty="0" smtClean="0">
                          <a:latin typeface="メイリオ" pitchFamily="50" charset="-128"/>
                          <a:ea typeface="メイリオ" pitchFamily="50" charset="-128"/>
                          <a:cs typeface="メイリオ" pitchFamily="50" charset="-128"/>
                        </a:rPr>
                        <a:t>非後方決定性</a:t>
                      </a:r>
                      <a:endParaRPr kumimoji="1" lang="ja-JP" altLang="en-US" sz="2800" dirty="0">
                        <a:latin typeface="メイリオ" pitchFamily="50" charset="-128"/>
                        <a:ea typeface="メイリオ" pitchFamily="50" charset="-128"/>
                        <a:cs typeface="メイリオ" pitchFamily="50" charset="-128"/>
                      </a:endParaRPr>
                    </a:p>
                  </a:txBody>
                  <a:tcPr anchor="ctr"/>
                </a:tc>
                <a:tc>
                  <a:txBody>
                    <a:bodyPr/>
                    <a:lstStyle/>
                    <a:p>
                      <a:pPr algn="ctr"/>
                      <a:r>
                        <a:rPr kumimoji="1" lang="ja-JP" altLang="en-US" sz="2800" dirty="0" smtClean="0">
                          <a:latin typeface="メイリオ" pitchFamily="50" charset="-128"/>
                          <a:ea typeface="メイリオ" pitchFamily="50" charset="-128"/>
                          <a:cs typeface="メイリオ" pitchFamily="50" charset="-128"/>
                        </a:rPr>
                        <a:t>非前方決定性</a:t>
                      </a:r>
                      <a:endParaRPr kumimoji="1" lang="ja-JP" altLang="en-US" sz="2800" dirty="0">
                        <a:latin typeface="メイリオ" pitchFamily="50" charset="-128"/>
                        <a:ea typeface="メイリオ" pitchFamily="50" charset="-128"/>
                        <a:cs typeface="メイリオ" pitchFamily="50" charset="-128"/>
                      </a:endParaRPr>
                    </a:p>
                  </a:txBody>
                  <a:tcPr anchor="ctr"/>
                </a:tc>
                <a:tc>
                  <a:txBody>
                    <a:bodyPr/>
                    <a:lstStyle/>
                    <a:p>
                      <a:pPr algn="ctr"/>
                      <a:r>
                        <a:rPr kumimoji="1" lang="ja-JP" altLang="en-US" sz="2800" dirty="0" smtClean="0">
                          <a:latin typeface="メイリオ" pitchFamily="50" charset="-128"/>
                          <a:ea typeface="メイリオ" pitchFamily="50" charset="-128"/>
                          <a:cs typeface="メイリオ" pitchFamily="50" charset="-128"/>
                        </a:rPr>
                        <a:t>前方後方決定性</a:t>
                      </a:r>
                      <a:endParaRPr kumimoji="1" lang="ja-JP" altLang="en-US" sz="2800" dirty="0">
                        <a:latin typeface="メイリオ" pitchFamily="50" charset="-128"/>
                        <a:ea typeface="メイリオ" pitchFamily="50" charset="-128"/>
                        <a:cs typeface="メイリオ" pitchFamily="50" charset="-128"/>
                      </a:endParaRPr>
                    </a:p>
                  </a:txBody>
                  <a:tcPr anchor="ctr"/>
                </a:tc>
              </a:tr>
              <a:tr h="1386961">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5" name="円/楕円 4"/>
          <p:cNvSpPr/>
          <p:nvPr/>
        </p:nvSpPr>
        <p:spPr>
          <a:xfrm>
            <a:off x="3779912" y="5412312"/>
            <a:ext cx="360040" cy="36004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cxnSp>
        <p:nvCxnSpPr>
          <p:cNvPr id="6" name="直線矢印コネクタ 5"/>
          <p:cNvCxnSpPr>
            <a:stCxn id="5" idx="6"/>
            <a:endCxn id="26" idx="2"/>
          </p:cNvCxnSpPr>
          <p:nvPr/>
        </p:nvCxnSpPr>
        <p:spPr>
          <a:xfrm flipV="1">
            <a:off x="4139952" y="5232292"/>
            <a:ext cx="648072" cy="36004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 name="直線矢印コネクタ 6"/>
          <p:cNvCxnSpPr>
            <a:stCxn id="5" idx="6"/>
            <a:endCxn id="19" idx="2"/>
          </p:cNvCxnSpPr>
          <p:nvPr/>
        </p:nvCxnSpPr>
        <p:spPr>
          <a:xfrm>
            <a:off x="4139952" y="5592332"/>
            <a:ext cx="648072" cy="4320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直線矢印コネクタ 7"/>
          <p:cNvCxnSpPr>
            <a:stCxn id="22" idx="6"/>
            <a:endCxn id="21" idx="2"/>
          </p:cNvCxnSpPr>
          <p:nvPr/>
        </p:nvCxnSpPr>
        <p:spPr>
          <a:xfrm>
            <a:off x="1547664" y="5232292"/>
            <a:ext cx="576064" cy="3929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直線矢印コネクタ 8"/>
          <p:cNvCxnSpPr>
            <a:stCxn id="20" idx="6"/>
            <a:endCxn id="21" idx="2"/>
          </p:cNvCxnSpPr>
          <p:nvPr/>
        </p:nvCxnSpPr>
        <p:spPr>
          <a:xfrm flipV="1">
            <a:off x="1547664" y="5625244"/>
            <a:ext cx="576064" cy="3991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直線矢印コネクタ 9"/>
          <p:cNvCxnSpPr/>
          <p:nvPr/>
        </p:nvCxnSpPr>
        <p:spPr>
          <a:xfrm>
            <a:off x="5940152"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直線矢印コネクタ 10"/>
          <p:cNvCxnSpPr/>
          <p:nvPr/>
        </p:nvCxnSpPr>
        <p:spPr>
          <a:xfrm>
            <a:off x="7524328"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直線矢印コネクタ 11"/>
          <p:cNvCxnSpPr/>
          <p:nvPr/>
        </p:nvCxnSpPr>
        <p:spPr>
          <a:xfrm>
            <a:off x="2483768" y="5589240"/>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直線矢印コネクタ 12"/>
          <p:cNvCxnSpPr/>
          <p:nvPr/>
        </p:nvCxnSpPr>
        <p:spPr>
          <a:xfrm>
            <a:off x="755576" y="519628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直線矢印コネクタ 13"/>
          <p:cNvCxnSpPr/>
          <p:nvPr/>
        </p:nvCxnSpPr>
        <p:spPr>
          <a:xfrm>
            <a:off x="755576" y="6060384"/>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直線矢印コネクタ 14"/>
          <p:cNvCxnSpPr/>
          <p:nvPr/>
        </p:nvCxnSpPr>
        <p:spPr>
          <a:xfrm>
            <a:off x="5148064" y="519628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十字形 15"/>
          <p:cNvSpPr/>
          <p:nvPr/>
        </p:nvSpPr>
        <p:spPr>
          <a:xfrm rot="2700000">
            <a:off x="25701" y="3995270"/>
            <a:ext cx="648072" cy="648072"/>
          </a:xfrm>
          <a:prstGeom prst="plus">
            <a:avLst>
              <a:gd name="adj" fmla="val 41745"/>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dirty="0"/>
          </a:p>
        </p:txBody>
      </p:sp>
      <p:sp>
        <p:nvSpPr>
          <p:cNvPr id="17" name="十字形 16"/>
          <p:cNvSpPr/>
          <p:nvPr/>
        </p:nvSpPr>
        <p:spPr>
          <a:xfrm rot="2700000">
            <a:off x="2869509" y="3995269"/>
            <a:ext cx="648072" cy="648072"/>
          </a:xfrm>
          <a:prstGeom prst="plus">
            <a:avLst>
              <a:gd name="adj" fmla="val 41745"/>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dirty="0"/>
          </a:p>
        </p:txBody>
      </p:sp>
      <p:sp>
        <p:nvSpPr>
          <p:cNvPr id="18" name="ドーナツ 17"/>
          <p:cNvSpPr/>
          <p:nvPr/>
        </p:nvSpPr>
        <p:spPr>
          <a:xfrm>
            <a:off x="5543601" y="4005066"/>
            <a:ext cx="648072" cy="648072"/>
          </a:xfrm>
          <a:prstGeom prst="donut">
            <a:avLst>
              <a:gd name="adj" fmla="val 18735"/>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dirty="0">
              <a:solidFill>
                <a:schemeClr val="tx1"/>
              </a:solidFill>
            </a:endParaRPr>
          </a:p>
        </p:txBody>
      </p:sp>
      <p:sp>
        <p:nvSpPr>
          <p:cNvPr id="19" name="円/楕円 18"/>
          <p:cNvSpPr/>
          <p:nvPr/>
        </p:nvSpPr>
        <p:spPr>
          <a:xfrm>
            <a:off x="4788024" y="584436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円/楕円 19"/>
          <p:cNvSpPr/>
          <p:nvPr/>
        </p:nvSpPr>
        <p:spPr>
          <a:xfrm>
            <a:off x="1187624" y="584436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円/楕円 20"/>
          <p:cNvSpPr/>
          <p:nvPr/>
        </p:nvSpPr>
        <p:spPr>
          <a:xfrm>
            <a:off x="2123728" y="5445224"/>
            <a:ext cx="360040" cy="36004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22" name="円/楕円 21"/>
          <p:cNvSpPr/>
          <p:nvPr/>
        </p:nvSpPr>
        <p:spPr>
          <a:xfrm>
            <a:off x="1187624" y="5052272"/>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円/楕円 22"/>
          <p:cNvSpPr/>
          <p:nvPr/>
        </p:nvSpPr>
        <p:spPr>
          <a:xfrm>
            <a:off x="7164288" y="5340304"/>
            <a:ext cx="360040" cy="36004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24" name="円/楕円 23"/>
          <p:cNvSpPr/>
          <p:nvPr/>
        </p:nvSpPr>
        <p:spPr>
          <a:xfrm>
            <a:off x="7956376" y="534030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円/楕円 24"/>
          <p:cNvSpPr/>
          <p:nvPr/>
        </p:nvSpPr>
        <p:spPr>
          <a:xfrm>
            <a:off x="6372200" y="534030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円/楕円 25"/>
          <p:cNvSpPr/>
          <p:nvPr/>
        </p:nvSpPr>
        <p:spPr>
          <a:xfrm>
            <a:off x="4788024" y="5052272"/>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27" name="直線矢印コネクタ 26"/>
          <p:cNvCxnSpPr/>
          <p:nvPr/>
        </p:nvCxnSpPr>
        <p:spPr>
          <a:xfrm>
            <a:off x="5148064" y="6060384"/>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直線矢印コネクタ 27"/>
          <p:cNvCxnSpPr/>
          <p:nvPr/>
        </p:nvCxnSpPr>
        <p:spPr>
          <a:xfrm>
            <a:off x="3347864"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直線矢印コネクタ 28"/>
          <p:cNvCxnSpPr/>
          <p:nvPr/>
        </p:nvCxnSpPr>
        <p:spPr>
          <a:xfrm>
            <a:off x="6732240"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直線矢印コネクタ 29"/>
          <p:cNvCxnSpPr/>
          <p:nvPr/>
        </p:nvCxnSpPr>
        <p:spPr>
          <a:xfrm>
            <a:off x="8316416" y="5556328"/>
            <a:ext cx="43204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スライド番号プレースホルダ 30"/>
          <p:cNvSpPr>
            <a:spLocks noGrp="1"/>
          </p:cNvSpPr>
          <p:nvPr>
            <p:ph type="sldNum" sz="quarter" idx="12"/>
          </p:nvPr>
        </p:nvSpPr>
        <p:spPr/>
        <p:txBody>
          <a:bodyPr/>
          <a:lstStyle/>
          <a:p>
            <a:fld id="{FB9213B3-A603-404F-A78E-5B4CD0115AC6}" type="slidenum">
              <a:rPr kumimoji="1" lang="ja-JP" altLang="en-US" smtClean="0"/>
              <a:pPr/>
              <a:t>2</a:t>
            </a:fld>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r>
              <a:rPr kumimoji="1" lang="en-US" altLang="ja-JP" dirty="0" smtClean="0"/>
              <a:t>/</a:t>
            </a:r>
            <a:r>
              <a:rPr kumimoji="1" lang="ja-JP" altLang="en-US" dirty="0" smtClean="0"/>
              <a:t>今後の課題</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20</a:t>
            </a:fld>
            <a:endParaRPr kumimoji="1" lang="ja-JP" altLang="en-US"/>
          </a:p>
        </p:txBody>
      </p:sp>
      <p:sp>
        <p:nvSpPr>
          <p:cNvPr id="6" name="テキスト ボックス 5"/>
          <p:cNvSpPr txBox="1"/>
          <p:nvPr/>
        </p:nvSpPr>
        <p:spPr>
          <a:xfrm>
            <a:off x="539552" y="1484784"/>
            <a:ext cx="4201791" cy="461665"/>
          </a:xfrm>
          <a:prstGeom prst="rect">
            <a:avLst/>
          </a:prstGeom>
          <a:noFill/>
        </p:spPr>
        <p:txBody>
          <a:bodyPr wrap="none" rtlCol="0">
            <a:spAutoFit/>
          </a:bodyPr>
          <a:lstStyle/>
          <a:p>
            <a:r>
              <a:rPr kumimoji="1" lang="en-US" altLang="ja-JP" sz="2400" b="1" dirty="0" smtClean="0">
                <a:latin typeface="メイリオ" pitchFamily="50" charset="-128"/>
                <a:ea typeface="メイリオ" pitchFamily="50" charset="-128"/>
                <a:cs typeface="メイリオ" pitchFamily="50" charset="-128"/>
              </a:rPr>
              <a:t>Janus</a:t>
            </a:r>
            <a:r>
              <a:rPr kumimoji="1" lang="ja-JP" altLang="en-US" sz="2400" b="1" dirty="0" err="1" smtClean="0">
                <a:latin typeface="メイリオ" pitchFamily="50" charset="-128"/>
                <a:ea typeface="メイリオ" pitchFamily="50" charset="-128"/>
                <a:cs typeface="メイリオ" pitchFamily="50" charset="-128"/>
              </a:rPr>
              <a:t>の引</a:t>
            </a:r>
            <a:r>
              <a:rPr kumimoji="1" lang="ja-JP" altLang="en-US" sz="2400" b="1" dirty="0" smtClean="0">
                <a:latin typeface="メイリオ" pitchFamily="50" charset="-128"/>
                <a:ea typeface="メイリオ" pitchFamily="50" charset="-128"/>
                <a:cs typeface="メイリオ" pitchFamily="50" charset="-128"/>
              </a:rPr>
              <a:t>数渡し機構の拡張</a:t>
            </a:r>
            <a:endParaRPr kumimoji="1" lang="ja-JP" altLang="en-US" sz="2400" b="1" dirty="0">
              <a:latin typeface="メイリオ" pitchFamily="50" charset="-128"/>
              <a:ea typeface="メイリオ" pitchFamily="50" charset="-128"/>
              <a:cs typeface="メイリオ" pitchFamily="50" charset="-128"/>
            </a:endParaRPr>
          </a:p>
        </p:txBody>
      </p:sp>
      <p:grpSp>
        <p:nvGrpSpPr>
          <p:cNvPr id="12" name="グループ化 11"/>
          <p:cNvGrpSpPr/>
          <p:nvPr/>
        </p:nvGrpSpPr>
        <p:grpSpPr>
          <a:xfrm>
            <a:off x="611560" y="1988840"/>
            <a:ext cx="8397646" cy="1015663"/>
            <a:chOff x="971600" y="2125305"/>
            <a:chExt cx="8397646" cy="1015663"/>
          </a:xfrm>
        </p:grpSpPr>
        <p:sp>
          <p:nvSpPr>
            <p:cNvPr id="7" name="テキスト ボックス 6"/>
            <p:cNvSpPr txBox="1"/>
            <p:nvPr/>
          </p:nvSpPr>
          <p:spPr>
            <a:xfrm>
              <a:off x="2772375" y="2125305"/>
              <a:ext cx="4031873" cy="1015663"/>
            </a:xfrm>
            <a:prstGeom prst="rect">
              <a:avLst/>
            </a:prstGeom>
            <a:noFill/>
          </p:spPr>
          <p:txBody>
            <a:bodyPr wrap="none" rtlCol="0">
              <a:spAutoFit/>
            </a:bodyPr>
            <a:lstStyle/>
            <a:p>
              <a:r>
                <a:rPr kumimoji="1" lang="ja-JP" altLang="en-US" sz="2000" dirty="0" smtClean="0">
                  <a:latin typeface="メイリオ" pitchFamily="50" charset="-128"/>
                  <a:ea typeface="メイリオ" pitchFamily="50" charset="-128"/>
                  <a:cs typeface="メイリオ" pitchFamily="50" charset="-128"/>
                </a:rPr>
                <a:t>・大域変数</a:t>
              </a:r>
              <a:endParaRPr kumimoji="1"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・添え字付き配列変数とその参照</a:t>
              </a:r>
              <a:endParaRPr lang="en-US" altLang="ja-JP" sz="2000" dirty="0" smtClean="0">
                <a:latin typeface="メイリオ" pitchFamily="50" charset="-128"/>
                <a:ea typeface="メイリオ" pitchFamily="50" charset="-128"/>
                <a:cs typeface="メイリオ" pitchFamily="50" charset="-128"/>
              </a:endParaRPr>
            </a:p>
            <a:p>
              <a:r>
                <a:rPr kumimoji="1" lang="ja-JP" altLang="en-US" sz="2000" dirty="0" smtClean="0">
                  <a:latin typeface="メイリオ" pitchFamily="50" charset="-128"/>
                  <a:ea typeface="メイリオ" pitchFamily="50" charset="-128"/>
                  <a:cs typeface="メイリオ" pitchFamily="50" charset="-128"/>
                </a:rPr>
                <a:t>・同一の参照をもつ変数</a:t>
              </a:r>
              <a:endParaRPr kumimoji="1" lang="en-US" altLang="ja-JP" sz="2000" dirty="0" smtClean="0">
                <a:latin typeface="メイリオ" pitchFamily="50" charset="-128"/>
                <a:ea typeface="メイリオ" pitchFamily="50" charset="-128"/>
                <a:cs typeface="メイリオ" pitchFamily="50" charset="-128"/>
              </a:endParaRPr>
            </a:p>
          </p:txBody>
        </p:sp>
        <p:sp>
          <p:nvSpPr>
            <p:cNvPr id="8" name="テキスト ボックス 7"/>
            <p:cNvSpPr txBox="1"/>
            <p:nvPr/>
          </p:nvSpPr>
          <p:spPr>
            <a:xfrm>
              <a:off x="971600" y="2420888"/>
              <a:ext cx="1723549" cy="400110"/>
            </a:xfrm>
            <a:prstGeom prst="rect">
              <a:avLst/>
            </a:prstGeom>
            <a:noFill/>
          </p:spPr>
          <p:txBody>
            <a:bodyPr wrap="none" rtlCol="0">
              <a:spAutoFit/>
            </a:bodyPr>
            <a:lstStyle/>
            <a:p>
              <a:r>
                <a:rPr kumimoji="1" lang="ja-JP" altLang="en-US" sz="2000" dirty="0" smtClean="0">
                  <a:latin typeface="メイリオ" pitchFamily="50" charset="-128"/>
                  <a:ea typeface="メイリオ" pitchFamily="50" charset="-128"/>
                  <a:cs typeface="メイリオ" pitchFamily="50" charset="-128"/>
                </a:rPr>
                <a:t>実引数として</a:t>
              </a:r>
              <a:endParaRPr kumimoji="1" lang="en-US" altLang="ja-JP" sz="2000" dirty="0" smtClean="0">
                <a:latin typeface="メイリオ" pitchFamily="50" charset="-128"/>
                <a:ea typeface="メイリオ" pitchFamily="50" charset="-128"/>
                <a:cs typeface="メイリオ" pitchFamily="50" charset="-128"/>
              </a:endParaRPr>
            </a:p>
          </p:txBody>
        </p:sp>
        <p:sp>
          <p:nvSpPr>
            <p:cNvPr id="9" name="テキスト ボックス 8"/>
            <p:cNvSpPr txBox="1"/>
            <p:nvPr/>
          </p:nvSpPr>
          <p:spPr>
            <a:xfrm>
              <a:off x="6876256" y="2420888"/>
              <a:ext cx="2492990"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を渡すことが可能に</a:t>
              </a:r>
              <a:endParaRPr kumimoji="1" lang="en-US" altLang="ja-JP" sz="2000" dirty="0" smtClean="0">
                <a:latin typeface="メイリオ" pitchFamily="50" charset="-128"/>
                <a:ea typeface="メイリオ" pitchFamily="50" charset="-128"/>
                <a:cs typeface="メイリオ" pitchFamily="50" charset="-128"/>
              </a:endParaRPr>
            </a:p>
          </p:txBody>
        </p:sp>
        <p:sp>
          <p:nvSpPr>
            <p:cNvPr id="10" name="左中かっこ 9"/>
            <p:cNvSpPr/>
            <p:nvPr/>
          </p:nvSpPr>
          <p:spPr>
            <a:xfrm>
              <a:off x="2699792" y="2132856"/>
              <a:ext cx="144016" cy="864096"/>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左中かっこ 10"/>
            <p:cNvSpPr/>
            <p:nvPr/>
          </p:nvSpPr>
          <p:spPr>
            <a:xfrm flipH="1">
              <a:off x="6732240" y="2132856"/>
              <a:ext cx="144016" cy="864096"/>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
        <p:nvSpPr>
          <p:cNvPr id="15" name="テキスト ボックス 14"/>
          <p:cNvSpPr txBox="1"/>
          <p:nvPr/>
        </p:nvSpPr>
        <p:spPr>
          <a:xfrm>
            <a:off x="1008440" y="3028890"/>
            <a:ext cx="7884040" cy="400110"/>
          </a:xfrm>
          <a:prstGeom prst="rect">
            <a:avLst/>
          </a:prstGeom>
          <a:noFill/>
        </p:spPr>
        <p:txBody>
          <a:bodyPr wrap="square" rtlCol="0">
            <a:spAutoFit/>
          </a:bodyPr>
          <a:lstStyle/>
          <a:p>
            <a:r>
              <a:rPr kumimoji="1" lang="ja-JP" altLang="en-US" sz="2000" dirty="0" smtClean="0">
                <a:latin typeface="メイリオ" pitchFamily="50" charset="-128"/>
                <a:ea typeface="メイリオ" pitchFamily="50" charset="-128"/>
                <a:cs typeface="メイリオ" pitchFamily="50" charset="-128"/>
              </a:rPr>
              <a:t>プロシージャ呼び出しをおこなうプログラムの</a:t>
            </a:r>
            <a:r>
              <a:rPr kumimoji="1" lang="ja-JP" altLang="en-US" sz="2000" b="1" dirty="0" smtClean="0">
                <a:solidFill>
                  <a:schemeClr val="accent2"/>
                </a:solidFill>
                <a:latin typeface="メイリオ" pitchFamily="50" charset="-128"/>
                <a:ea typeface="メイリオ" pitchFamily="50" charset="-128"/>
                <a:cs typeface="メイリオ" pitchFamily="50" charset="-128"/>
              </a:rPr>
              <a:t>記述の容易化</a:t>
            </a:r>
            <a:r>
              <a:rPr kumimoji="1" lang="ja-JP" altLang="en-US" sz="2000" dirty="0" smtClean="0">
                <a:latin typeface="メイリオ" pitchFamily="50" charset="-128"/>
                <a:ea typeface="メイリオ" pitchFamily="50" charset="-128"/>
                <a:cs typeface="メイリオ" pitchFamily="50" charset="-128"/>
              </a:rPr>
              <a:t>に成功</a:t>
            </a:r>
            <a:endParaRPr kumimoji="1" lang="en-US" altLang="ja-JP" sz="2000" dirty="0" smtClean="0">
              <a:latin typeface="メイリオ" pitchFamily="50" charset="-128"/>
              <a:ea typeface="メイリオ" pitchFamily="50" charset="-128"/>
              <a:cs typeface="メイリオ" pitchFamily="50" charset="-128"/>
            </a:endParaRPr>
          </a:p>
        </p:txBody>
      </p:sp>
      <p:sp>
        <p:nvSpPr>
          <p:cNvPr id="22" name="右矢印 21"/>
          <p:cNvSpPr/>
          <p:nvPr/>
        </p:nvSpPr>
        <p:spPr>
          <a:xfrm>
            <a:off x="611560" y="2924944"/>
            <a:ext cx="432048" cy="432048"/>
          </a:xfrm>
          <a:prstGeom prst="rightArrow">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3" name="テキスト ボックス 22"/>
          <p:cNvSpPr txBox="1"/>
          <p:nvPr/>
        </p:nvSpPr>
        <p:spPr>
          <a:xfrm>
            <a:off x="539552" y="3513202"/>
            <a:ext cx="3877985" cy="461665"/>
          </a:xfrm>
          <a:prstGeom prst="rect">
            <a:avLst/>
          </a:prstGeom>
          <a:noFill/>
        </p:spPr>
        <p:txBody>
          <a:bodyPr wrap="none" rtlCol="0">
            <a:spAutoFit/>
          </a:bodyPr>
          <a:lstStyle/>
          <a:p>
            <a:r>
              <a:rPr kumimoji="1" lang="ja-JP" altLang="en-US" sz="2400" b="1" dirty="0" smtClean="0">
                <a:latin typeface="メイリオ" pitchFamily="50" charset="-128"/>
                <a:ea typeface="メイリオ" pitchFamily="50" charset="-128"/>
                <a:cs typeface="メイリオ" pitchFamily="50" charset="-128"/>
              </a:rPr>
              <a:t>環境・記憶域モデルの導入</a:t>
            </a:r>
            <a:endParaRPr kumimoji="1" lang="ja-JP" altLang="en-US" sz="2400" b="1" dirty="0">
              <a:latin typeface="メイリオ" pitchFamily="50" charset="-128"/>
              <a:ea typeface="メイリオ" pitchFamily="50" charset="-128"/>
              <a:cs typeface="メイリオ" pitchFamily="50" charset="-128"/>
            </a:endParaRPr>
          </a:p>
        </p:txBody>
      </p:sp>
      <p:sp>
        <p:nvSpPr>
          <p:cNvPr id="24" name="テキスト ボックス 23"/>
          <p:cNvSpPr txBox="1"/>
          <p:nvPr/>
        </p:nvSpPr>
        <p:spPr>
          <a:xfrm>
            <a:off x="611560" y="3937699"/>
            <a:ext cx="7879080" cy="1015663"/>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・エイリアスが大域プログラム解析をおこなわずに検知可能に</a:t>
            </a:r>
            <a:endParaRPr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・エイリアスの出現がない場合，代入の推論規則の最適化が可能に</a:t>
            </a:r>
            <a:endParaRPr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・同一の記憶場所を複数の識別子で表現可能に</a:t>
            </a:r>
            <a:endParaRPr lang="en-US" altLang="ja-JP" sz="2000" dirty="0" smtClean="0">
              <a:latin typeface="メイリオ" pitchFamily="50" charset="-128"/>
              <a:ea typeface="メイリオ" pitchFamily="50" charset="-128"/>
              <a:cs typeface="メイリオ" pitchFamily="50" charset="-128"/>
            </a:endParaRPr>
          </a:p>
        </p:txBody>
      </p:sp>
      <p:sp>
        <p:nvSpPr>
          <p:cNvPr id="27" name="テキスト ボックス 26"/>
          <p:cNvSpPr txBox="1"/>
          <p:nvPr/>
        </p:nvSpPr>
        <p:spPr>
          <a:xfrm>
            <a:off x="1008440" y="4953362"/>
            <a:ext cx="7884040" cy="707886"/>
          </a:xfrm>
          <a:prstGeom prst="rect">
            <a:avLst/>
          </a:prstGeom>
          <a:noFill/>
        </p:spPr>
        <p:txBody>
          <a:bodyPr wrap="square" rtlCol="0">
            <a:spAutoFit/>
          </a:bodyPr>
          <a:lstStyle/>
          <a:p>
            <a:r>
              <a:rPr kumimoji="1" lang="ja-JP" altLang="en-US" sz="2000" dirty="0" smtClean="0">
                <a:latin typeface="メイリオ" pitchFamily="50" charset="-128"/>
                <a:ea typeface="メイリオ" pitchFamily="50" charset="-128"/>
                <a:cs typeface="メイリオ" pitchFamily="50" charset="-128"/>
              </a:rPr>
              <a:t>・代入，プロシージャ呼び出しの</a:t>
            </a:r>
            <a:r>
              <a:rPr kumimoji="1" lang="ja-JP" altLang="en-US" sz="2000" b="1" dirty="0" smtClean="0">
                <a:solidFill>
                  <a:schemeClr val="accent2"/>
                </a:solidFill>
                <a:latin typeface="メイリオ" pitchFamily="50" charset="-128"/>
                <a:ea typeface="メイリオ" pitchFamily="50" charset="-128"/>
                <a:cs typeface="メイリオ" pitchFamily="50" charset="-128"/>
              </a:rPr>
              <a:t>制約の緩和</a:t>
            </a:r>
            <a:r>
              <a:rPr kumimoji="1" lang="ja-JP" altLang="en-US" sz="2000" dirty="0" smtClean="0">
                <a:latin typeface="メイリオ" pitchFamily="50" charset="-128"/>
                <a:ea typeface="メイリオ" pitchFamily="50" charset="-128"/>
                <a:cs typeface="メイリオ" pitchFamily="50" charset="-128"/>
              </a:rPr>
              <a:t>に成功</a:t>
            </a:r>
            <a:endParaRPr kumimoji="1" lang="en-US" altLang="ja-JP" sz="2000" dirty="0" smtClean="0">
              <a:latin typeface="メイリオ" pitchFamily="50" charset="-128"/>
              <a:ea typeface="メイリオ" pitchFamily="50" charset="-128"/>
              <a:cs typeface="メイリオ" pitchFamily="50" charset="-128"/>
            </a:endParaRPr>
          </a:p>
          <a:p>
            <a:r>
              <a:rPr kumimoji="1" lang="ja-JP" altLang="en-US" sz="2000" dirty="0" smtClean="0">
                <a:latin typeface="メイリオ" pitchFamily="50" charset="-128"/>
                <a:ea typeface="メイリオ" pitchFamily="50" charset="-128"/>
                <a:cs typeface="メイリオ" pitchFamily="50" charset="-128"/>
              </a:rPr>
              <a:t>・エイリアスを導入した上で</a:t>
            </a:r>
            <a:r>
              <a:rPr kumimoji="1" lang="ja-JP" altLang="en-US" sz="2000" b="1" dirty="0" smtClean="0">
                <a:solidFill>
                  <a:schemeClr val="accent2"/>
                </a:solidFill>
                <a:latin typeface="メイリオ" pitchFamily="50" charset="-128"/>
                <a:ea typeface="メイリオ" pitchFamily="50" charset="-128"/>
                <a:cs typeface="メイリオ" pitchFamily="50" charset="-128"/>
              </a:rPr>
              <a:t>可逆性の保証</a:t>
            </a:r>
            <a:r>
              <a:rPr kumimoji="1" lang="ja-JP" altLang="en-US" sz="2000" dirty="0" smtClean="0">
                <a:latin typeface="メイリオ" pitchFamily="50" charset="-128"/>
                <a:ea typeface="メイリオ" pitchFamily="50" charset="-128"/>
                <a:cs typeface="メイリオ" pitchFamily="50" charset="-128"/>
              </a:rPr>
              <a:t>に成功</a:t>
            </a:r>
            <a:endParaRPr kumimoji="1" lang="en-US" altLang="ja-JP" sz="2000" dirty="0" smtClean="0">
              <a:latin typeface="メイリオ" pitchFamily="50" charset="-128"/>
              <a:ea typeface="メイリオ" pitchFamily="50" charset="-128"/>
              <a:cs typeface="メイリオ" pitchFamily="50" charset="-128"/>
            </a:endParaRPr>
          </a:p>
        </p:txBody>
      </p:sp>
      <p:sp>
        <p:nvSpPr>
          <p:cNvPr id="17" name="右矢印 16"/>
          <p:cNvSpPr/>
          <p:nvPr/>
        </p:nvSpPr>
        <p:spPr>
          <a:xfrm>
            <a:off x="611560" y="5025370"/>
            <a:ext cx="432048" cy="432048"/>
          </a:xfrm>
          <a:prstGeom prst="rightArrow">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 name="テキスト ボックス 17"/>
          <p:cNvSpPr txBox="1"/>
          <p:nvPr/>
        </p:nvSpPr>
        <p:spPr>
          <a:xfrm>
            <a:off x="539552" y="5661248"/>
            <a:ext cx="1723549" cy="461665"/>
          </a:xfrm>
          <a:prstGeom prst="rect">
            <a:avLst/>
          </a:prstGeom>
          <a:noFill/>
        </p:spPr>
        <p:txBody>
          <a:bodyPr wrap="none" rtlCol="0">
            <a:spAutoFit/>
          </a:bodyPr>
          <a:lstStyle/>
          <a:p>
            <a:r>
              <a:rPr lang="ja-JP" altLang="en-US" sz="2400" b="1" dirty="0" smtClean="0">
                <a:latin typeface="メイリオ" pitchFamily="50" charset="-128"/>
                <a:ea typeface="メイリオ" pitchFamily="50" charset="-128"/>
                <a:cs typeface="メイリオ" pitchFamily="50" charset="-128"/>
              </a:rPr>
              <a:t>今後の課題</a:t>
            </a:r>
            <a:endParaRPr kumimoji="1" lang="ja-JP" altLang="en-US" sz="2400" b="1" dirty="0">
              <a:latin typeface="メイリオ" pitchFamily="50" charset="-128"/>
              <a:ea typeface="メイリオ" pitchFamily="50" charset="-128"/>
              <a:cs typeface="メイリオ" pitchFamily="50" charset="-128"/>
            </a:endParaRPr>
          </a:p>
        </p:txBody>
      </p:sp>
      <p:sp>
        <p:nvSpPr>
          <p:cNvPr id="19" name="テキスト ボックス 18"/>
          <p:cNvSpPr txBox="1"/>
          <p:nvPr/>
        </p:nvSpPr>
        <p:spPr>
          <a:xfrm>
            <a:off x="611560" y="6053226"/>
            <a:ext cx="8392041" cy="400110"/>
          </a:xfrm>
          <a:prstGeom prst="rect">
            <a:avLst/>
          </a:prstGeom>
          <a:noFill/>
        </p:spPr>
        <p:txBody>
          <a:bodyPr wrap="none" rtlCol="0">
            <a:spAutoFit/>
          </a:bodyPr>
          <a:lstStyle/>
          <a:p>
            <a:r>
              <a:rPr lang="ja-JP" altLang="en-US" sz="2000" dirty="0" smtClean="0">
                <a:latin typeface="メイリオ" pitchFamily="50" charset="-128"/>
                <a:ea typeface="メイリオ" pitchFamily="50" charset="-128"/>
                <a:cs typeface="メイリオ" pitchFamily="50" charset="-128"/>
              </a:rPr>
              <a:t>提案した推論規則を可逆なランタイムシステムで効率よく実現すること</a:t>
            </a:r>
            <a:endParaRPr kumimoji="1" lang="en-US" altLang="ja-JP" sz="2000" dirty="0" smtClean="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3" name="コンテンツ プレースホルダ 2"/>
          <p:cNvSpPr>
            <a:spLocks noGrp="1"/>
          </p:cNvSpPr>
          <p:nvPr>
            <p:ph idx="1"/>
          </p:nvPr>
        </p:nvSpPr>
        <p:spPr>
          <a:xfrm>
            <a:off x="457200" y="1268760"/>
            <a:ext cx="8229600" cy="4525963"/>
          </a:xfrm>
        </p:spPr>
        <p:txBody>
          <a:bodyPr>
            <a:noAutofit/>
          </a:bodyPr>
          <a:lstStyle/>
          <a:p>
            <a:pPr>
              <a:buNone/>
            </a:pPr>
            <a:r>
              <a:rPr kumimoji="1" lang="en-US" altLang="ja-JP" sz="1000" dirty="0" smtClean="0"/>
              <a:t>[1]</a:t>
            </a:r>
            <a:r>
              <a:rPr lang="en-US" altLang="ja-JP" sz="1000" dirty="0" smtClean="0"/>
              <a:t> Yokoyama, T., </a:t>
            </a:r>
            <a:r>
              <a:rPr lang="en-US" altLang="ja-JP" sz="1000" dirty="0" err="1" smtClean="0"/>
              <a:t>Axelsen</a:t>
            </a:r>
            <a:r>
              <a:rPr lang="en-US" altLang="ja-JP" sz="1000" dirty="0" smtClean="0"/>
              <a:t>, H.B. and Gluck, R.: Principles of a Reversible Programming Language, </a:t>
            </a:r>
            <a:r>
              <a:rPr lang="en-US" altLang="ja-JP" sz="1000" i="1" dirty="0" smtClean="0"/>
              <a:t>Proc. Computing Frontiers (CF 2008), ACM Press, pp. 43--54 (2008).</a:t>
            </a:r>
            <a:endParaRPr kumimoji="1" lang="en-US" altLang="ja-JP" sz="1000" dirty="0" smtClean="0"/>
          </a:p>
          <a:p>
            <a:pPr>
              <a:buNone/>
            </a:pPr>
            <a:r>
              <a:rPr kumimoji="1" lang="en-US" altLang="ja-JP" sz="1000" dirty="0" smtClean="0"/>
              <a:t>[2]</a:t>
            </a:r>
            <a:r>
              <a:rPr lang="en-US" altLang="ja-JP" sz="1000" dirty="0" smtClean="0"/>
              <a:t> Yokoyama, T. and Gluck, R.: A Reversible Programming Language and its Invertible Self-Interpreter, </a:t>
            </a:r>
            <a:r>
              <a:rPr lang="en-US" altLang="ja-JP" sz="1000" i="1" dirty="0" smtClean="0"/>
              <a:t>Proc. Partial Evaluation and Semantics Based Program Manipulation (PEPM 2007), </a:t>
            </a:r>
            <a:r>
              <a:rPr lang="en-US" altLang="ja-JP" sz="1000" i="1" dirty="0" err="1" smtClean="0"/>
              <a:t>ACMPress</a:t>
            </a:r>
            <a:r>
              <a:rPr lang="en-US" altLang="ja-JP" sz="1000" i="1" dirty="0" smtClean="0"/>
              <a:t>, pp. 144--153, DOI: </a:t>
            </a:r>
            <a:r>
              <a:rPr lang="en-US" altLang="ja-JP" sz="1000" dirty="0" smtClean="0"/>
              <a:t>10.1145/1244381.1244404(2007).</a:t>
            </a:r>
          </a:p>
          <a:p>
            <a:pPr>
              <a:buNone/>
            </a:pPr>
            <a:r>
              <a:rPr lang="en-US" altLang="ja-JP" sz="1000" dirty="0" smtClean="0"/>
              <a:t>[3] De </a:t>
            </a:r>
            <a:r>
              <a:rPr lang="en-US" altLang="ja-JP" sz="1000" dirty="0" err="1" smtClean="0"/>
              <a:t>Vos</a:t>
            </a:r>
            <a:r>
              <a:rPr lang="en-US" altLang="ja-JP" sz="1000" dirty="0" smtClean="0"/>
              <a:t>, A.: </a:t>
            </a:r>
            <a:r>
              <a:rPr lang="en-US" altLang="ja-JP" sz="1000" i="1" dirty="0" smtClean="0"/>
              <a:t>Reversible Computing: Fundamentals, Quantum Computing, and Applications, Wiley-VCH </a:t>
            </a:r>
            <a:r>
              <a:rPr lang="en-US" altLang="ja-JP" sz="1000" dirty="0" smtClean="0"/>
              <a:t>(2010).</a:t>
            </a:r>
          </a:p>
          <a:p>
            <a:pPr>
              <a:buNone/>
            </a:pPr>
            <a:r>
              <a:rPr lang="en-US" altLang="ja-JP" sz="1000" dirty="0" smtClean="0"/>
              <a:t>[4] </a:t>
            </a:r>
            <a:r>
              <a:rPr lang="en-US" altLang="ja-JP" sz="1000" dirty="0" err="1" smtClean="0"/>
              <a:t>Wille</a:t>
            </a:r>
            <a:r>
              <a:rPr lang="en-US" altLang="ja-JP" sz="1000" dirty="0" smtClean="0"/>
              <a:t>, R. and </a:t>
            </a:r>
            <a:r>
              <a:rPr lang="en-US" altLang="ja-JP" sz="1000" dirty="0" err="1" smtClean="0"/>
              <a:t>Drechsler</a:t>
            </a:r>
            <a:r>
              <a:rPr lang="en-US" altLang="ja-JP" sz="1000" dirty="0" smtClean="0"/>
              <a:t>, R.: </a:t>
            </a:r>
            <a:r>
              <a:rPr lang="en-US" altLang="ja-JP" sz="1000" i="1" dirty="0" smtClean="0"/>
              <a:t>Towards a Design Flow for Reversible Logic, Springer-</a:t>
            </a:r>
            <a:r>
              <a:rPr lang="en-US" altLang="ja-JP" sz="1000" i="1" dirty="0" err="1" smtClean="0"/>
              <a:t>Verlag</a:t>
            </a:r>
            <a:r>
              <a:rPr lang="en-US" altLang="ja-JP" sz="1000" i="1" dirty="0" smtClean="0"/>
              <a:t> (2010).</a:t>
            </a:r>
            <a:endParaRPr lang="en-US" altLang="ja-JP" sz="1000" dirty="0" smtClean="0"/>
          </a:p>
          <a:p>
            <a:pPr>
              <a:buNone/>
            </a:pPr>
            <a:r>
              <a:rPr lang="en-US" altLang="ja-JP" sz="1000" dirty="0" smtClean="0"/>
              <a:t>[5] </a:t>
            </a:r>
            <a:r>
              <a:rPr lang="en-US" altLang="ja-JP" sz="1000" dirty="0" err="1" smtClean="0"/>
              <a:t>Landauer</a:t>
            </a:r>
            <a:r>
              <a:rPr lang="en-US" altLang="ja-JP" sz="1000" dirty="0" smtClean="0"/>
              <a:t>, R.: Irreversibility and Heat Generation in the Computing Process, </a:t>
            </a:r>
            <a:r>
              <a:rPr lang="en-US" altLang="ja-JP" sz="1000" i="1" dirty="0" smtClean="0"/>
              <a:t>IBM Journal of Research and Development, Vol. 5, No. 3, pp. 183--191, DOI: </a:t>
            </a:r>
            <a:r>
              <a:rPr lang="en-US" altLang="ja-JP" sz="1000" dirty="0" smtClean="0"/>
              <a:t>10.1147/rd.53.0183 (1961).</a:t>
            </a:r>
          </a:p>
          <a:p>
            <a:pPr>
              <a:buNone/>
            </a:pPr>
            <a:r>
              <a:rPr lang="en-US" altLang="ja-JP" sz="1000" dirty="0" smtClean="0"/>
              <a:t>[6] Bennett, C.H.: Logical Reversibility of Computation, </a:t>
            </a:r>
            <a:r>
              <a:rPr lang="en-US" altLang="ja-JP" sz="1000" i="1" dirty="0" smtClean="0"/>
              <a:t>IBM Journal of Research and Development, Vol. 17, </a:t>
            </a:r>
            <a:r>
              <a:rPr lang="en-US" altLang="ja-JP" sz="1000" dirty="0" smtClean="0"/>
              <a:t>No. 6, pp. 525--532 (1973).</a:t>
            </a:r>
          </a:p>
          <a:p>
            <a:pPr>
              <a:buNone/>
            </a:pPr>
            <a:r>
              <a:rPr lang="en-US" altLang="ja-JP" sz="1000" dirty="0" smtClean="0"/>
              <a:t>[7]</a:t>
            </a:r>
            <a:r>
              <a:rPr lang="pt-BR" altLang="ja-JP" sz="1000" dirty="0" smtClean="0"/>
              <a:t> Shor, P.: Algorithms for Quantum Computa</a:t>
            </a:r>
            <a:r>
              <a:rPr lang="en-US" altLang="ja-JP" sz="1000" dirty="0" err="1" smtClean="0"/>
              <a:t>tion</a:t>
            </a:r>
            <a:r>
              <a:rPr lang="en-US" altLang="ja-JP" sz="1000" dirty="0" smtClean="0"/>
              <a:t>: Discrete Logarithms and Factoring, </a:t>
            </a:r>
            <a:r>
              <a:rPr lang="en-US" altLang="ja-JP" sz="1000" i="1" dirty="0" smtClean="0"/>
              <a:t>Foundations of Computer Science, pp. 124--134, DOI: </a:t>
            </a:r>
            <a:r>
              <a:rPr lang="en-US" altLang="ja-JP" sz="1000" dirty="0" smtClean="0"/>
              <a:t>10.1109/SFCS.1994.365700 (1994).</a:t>
            </a:r>
          </a:p>
          <a:p>
            <a:pPr>
              <a:buNone/>
            </a:pPr>
            <a:r>
              <a:rPr lang="en-US" altLang="ja-JP" sz="1000" dirty="0" smtClean="0"/>
              <a:t>[8]</a:t>
            </a:r>
            <a:r>
              <a:rPr lang="de-DE" altLang="ja-JP" sz="1000" dirty="0" smtClean="0"/>
              <a:t> Wille, R., Offermann, S. and Drechsler, R.: SyReC: </a:t>
            </a:r>
            <a:r>
              <a:rPr lang="en-US" altLang="ja-JP" sz="1000" dirty="0" smtClean="0"/>
              <a:t>A programming language for synthesis of reversible circuits, </a:t>
            </a:r>
            <a:r>
              <a:rPr lang="en-US" altLang="ja-JP" sz="1000" i="1" dirty="0" smtClean="0"/>
              <a:t>Proc. Forum on </a:t>
            </a:r>
            <a:r>
              <a:rPr lang="en-US" altLang="ja-JP" sz="1000" i="1" dirty="0" err="1" smtClean="0"/>
              <a:t>Specication</a:t>
            </a:r>
            <a:r>
              <a:rPr lang="en-US" altLang="ja-JP" sz="1000" i="1" dirty="0" smtClean="0"/>
              <a:t> and Design Languages (FDL 2010), pp. 184--189, DOI: </a:t>
            </a:r>
            <a:r>
              <a:rPr lang="en-US" altLang="ja-JP" sz="1000" dirty="0" smtClean="0"/>
              <a:t>10.1049/ic.2010.0150 (2010).</a:t>
            </a:r>
          </a:p>
          <a:p>
            <a:pPr>
              <a:buNone/>
            </a:pPr>
            <a:r>
              <a:rPr lang="en-US" altLang="ja-JP" sz="1000" dirty="0" smtClean="0"/>
              <a:t>[9] </a:t>
            </a:r>
            <a:r>
              <a:rPr lang="en-US" altLang="ja-JP" sz="1000" dirty="0" err="1" smtClean="0"/>
              <a:t>Mogensen</a:t>
            </a:r>
            <a:r>
              <a:rPr lang="en-US" altLang="ja-JP" sz="1000" dirty="0" smtClean="0"/>
              <a:t>, T..: Partial Evaluation of the Reversible Language Janus, </a:t>
            </a:r>
            <a:r>
              <a:rPr lang="en-US" altLang="ja-JP" sz="1000" i="1" dirty="0" smtClean="0"/>
              <a:t>Proc. Partial Evaluation and Program Manipulation (PEPM 2011), ACM Press, pp. 23--32, </a:t>
            </a:r>
            <a:r>
              <a:rPr lang="en-US" altLang="ja-JP" sz="1000" dirty="0" smtClean="0"/>
              <a:t>DOI: 10.1145/1929501.1929506 (2011).</a:t>
            </a:r>
          </a:p>
          <a:p>
            <a:pPr>
              <a:buNone/>
            </a:pPr>
            <a:r>
              <a:rPr lang="en-US" altLang="ja-JP" sz="1000" dirty="0" smtClean="0"/>
              <a:t>[10] Foster, J.N., Greenwald, M.B., Moore, J.T., Pierce, B.C. and Schmitt, A.: </a:t>
            </a:r>
            <a:r>
              <a:rPr lang="en-US" altLang="ja-JP" sz="1000" dirty="0" err="1" smtClean="0"/>
              <a:t>Combinators</a:t>
            </a:r>
            <a:r>
              <a:rPr lang="en-US" altLang="ja-JP" sz="1000" dirty="0" smtClean="0"/>
              <a:t> for Bi-Directional Tree Transformations: A Linguistic Approach to the View Update Problem, </a:t>
            </a:r>
            <a:r>
              <a:rPr lang="en-US" altLang="ja-JP" sz="1000" i="1" dirty="0" smtClean="0"/>
              <a:t>ACM Transactions on Programming Languages and Systems, Vol. 29, No. 3, pp. 1--65, DOI: </a:t>
            </a:r>
            <a:r>
              <a:rPr lang="en-US" altLang="ja-JP" sz="1000" dirty="0" smtClean="0"/>
              <a:t>10.1145/1232420.1232424 (2007).</a:t>
            </a:r>
          </a:p>
          <a:p>
            <a:pPr>
              <a:buNone/>
            </a:pPr>
            <a:r>
              <a:rPr lang="en-US" altLang="ja-JP" sz="1000" dirty="0" smtClean="0"/>
              <a:t>[11] </a:t>
            </a:r>
            <a:r>
              <a:rPr lang="en-US" altLang="ja-JP" sz="1000" dirty="0" err="1" smtClean="0"/>
              <a:t>Hu</a:t>
            </a:r>
            <a:r>
              <a:rPr lang="en-US" altLang="ja-JP" sz="1000" dirty="0" smtClean="0"/>
              <a:t>, Z., Mu, S.-C. and </a:t>
            </a:r>
            <a:r>
              <a:rPr lang="en-US" altLang="ja-JP" sz="1000" dirty="0" err="1" smtClean="0"/>
              <a:t>Takeichi</a:t>
            </a:r>
            <a:r>
              <a:rPr lang="en-US" altLang="ja-JP" sz="1000" dirty="0" smtClean="0"/>
              <a:t>, M.: A programmable editor for developing structured documents based on bidirectional transformations, </a:t>
            </a:r>
            <a:r>
              <a:rPr lang="en-US" altLang="ja-JP" sz="1000" i="1" dirty="0" smtClean="0"/>
              <a:t>Higher-Order and Symbolic Computation, Vol. 21, No. 1-2, pp. 89--118, DOI: </a:t>
            </a:r>
            <a:r>
              <a:rPr lang="en-US" altLang="ja-JP" sz="1000" dirty="0" smtClean="0"/>
              <a:t>10.1007/s10990-008-9025-5 (2008).</a:t>
            </a:r>
          </a:p>
          <a:p>
            <a:pPr>
              <a:buNone/>
            </a:pPr>
            <a:r>
              <a:rPr lang="en-US" altLang="ja-JP" sz="1000" dirty="0" smtClean="0"/>
              <a:t>[12]</a:t>
            </a:r>
            <a:r>
              <a:rPr lang="en-US" altLang="ja-JP" sz="1000" i="1" dirty="0" smtClean="0"/>
              <a:t> Workshop on Memory Management (IWMM 1992), </a:t>
            </a:r>
            <a:r>
              <a:rPr lang="en-US" altLang="ja-JP" sz="1000" dirty="0" smtClean="0"/>
              <a:t>Lecture Notes in Computer Science, Vol. 637, Springer-</a:t>
            </a:r>
            <a:r>
              <a:rPr lang="en-US" altLang="ja-JP" sz="1000" dirty="0" err="1" smtClean="0"/>
              <a:t>Verlag</a:t>
            </a:r>
            <a:r>
              <a:rPr lang="en-US" altLang="ja-JP" sz="1000" dirty="0" smtClean="0"/>
              <a:t>, pp. 507--524, DOI: 10.1007/BFb0017210 (1992).</a:t>
            </a:r>
          </a:p>
          <a:p>
            <a:pPr>
              <a:buNone/>
            </a:pPr>
            <a:r>
              <a:rPr lang="en-US" altLang="ja-JP" sz="1000" dirty="0" smtClean="0"/>
              <a:t>[13] Frank, M.P.: Reversibility for Efficient Computing, PhD Thesis, Massachusetts Institute of Technology (1999).</a:t>
            </a:r>
          </a:p>
          <a:p>
            <a:pPr>
              <a:buNone/>
            </a:pPr>
            <a:r>
              <a:rPr lang="en-US" altLang="ja-JP" sz="1000" dirty="0" smtClean="0"/>
              <a:t>[14] Yokoyama, T., </a:t>
            </a:r>
            <a:r>
              <a:rPr lang="en-US" altLang="ja-JP" sz="1000" dirty="0" err="1" smtClean="0"/>
              <a:t>Axelsen</a:t>
            </a:r>
            <a:r>
              <a:rPr lang="en-US" altLang="ja-JP" sz="1000" dirty="0" smtClean="0"/>
              <a:t>, H.B. and Gluck, R.: Towards a Reversible Functional Language, </a:t>
            </a:r>
            <a:r>
              <a:rPr lang="en-US" altLang="ja-JP" sz="1000" i="1" dirty="0" smtClean="0"/>
              <a:t>Proc. Reversible Computation (RC 2012) (De </a:t>
            </a:r>
            <a:r>
              <a:rPr lang="en-US" altLang="ja-JP" sz="1000" i="1" dirty="0" err="1" smtClean="0"/>
              <a:t>Vos</a:t>
            </a:r>
            <a:r>
              <a:rPr lang="en-US" altLang="ja-JP" sz="1000" i="1" dirty="0" smtClean="0"/>
              <a:t>, A. and </a:t>
            </a:r>
            <a:r>
              <a:rPr lang="en-US" altLang="ja-JP" sz="1000" i="1" dirty="0" err="1" smtClean="0"/>
              <a:t>Wille</a:t>
            </a:r>
            <a:r>
              <a:rPr lang="en-US" altLang="ja-JP" sz="1000" i="1" dirty="0" smtClean="0"/>
              <a:t>, R., eds.), </a:t>
            </a:r>
            <a:r>
              <a:rPr lang="en-US" altLang="ja-JP" sz="1000" dirty="0" smtClean="0"/>
              <a:t>Lecture Notes in Computer Science, Vol. 7165, Springer-</a:t>
            </a:r>
            <a:r>
              <a:rPr lang="nn-NO" altLang="ja-JP" sz="1000" dirty="0" smtClean="0"/>
              <a:t>Verlag, pp. 14--29, DOI: 10.1007/978-3-642-29517-1 2</a:t>
            </a:r>
            <a:r>
              <a:rPr lang="en-US" altLang="ja-JP" sz="1000" dirty="0" smtClean="0"/>
              <a:t>(2012).</a:t>
            </a:r>
          </a:p>
          <a:p>
            <a:pPr>
              <a:buNone/>
            </a:pPr>
            <a:r>
              <a:rPr lang="en-US" altLang="ja-JP" sz="1000" dirty="0" smtClean="0"/>
              <a:t>[15] </a:t>
            </a:r>
            <a:r>
              <a:rPr lang="en-US" altLang="ja-JP" sz="1000" dirty="0" err="1" smtClean="0"/>
              <a:t>Axelsen</a:t>
            </a:r>
            <a:r>
              <a:rPr lang="en-US" altLang="ja-JP" sz="1000" dirty="0" smtClean="0"/>
              <a:t>, H. and Gluck, R.: Reversible Representation and Manipulation of Constructor Terms in the Heap, </a:t>
            </a:r>
            <a:r>
              <a:rPr lang="en-US" altLang="ja-JP" sz="1000" i="1" dirty="0" smtClean="0"/>
              <a:t>Proc. Reversible Computation (RC 2013) (</a:t>
            </a:r>
            <a:r>
              <a:rPr lang="en-US" altLang="ja-JP" sz="1000" i="1" dirty="0" err="1" smtClean="0"/>
              <a:t>Dueck</a:t>
            </a:r>
            <a:r>
              <a:rPr lang="en-US" altLang="ja-JP" sz="1000" i="1" dirty="0" smtClean="0"/>
              <a:t>, G.W. </a:t>
            </a:r>
            <a:r>
              <a:rPr lang="en-US" altLang="ja-JP" sz="1000" dirty="0" smtClean="0"/>
              <a:t>and Miller, D.M., eds.), Lecture Notes in Computer </a:t>
            </a:r>
            <a:r>
              <a:rPr lang="nl-NL" altLang="ja-JP" sz="1000" dirty="0" smtClean="0"/>
              <a:t>Science, Vol. 7948, Springer-Verlag, pp. 96--109, DOI: </a:t>
            </a:r>
            <a:r>
              <a:rPr lang="en-US" altLang="ja-JP" sz="1000" dirty="0" smtClean="0"/>
              <a:t>10.1007/978-3-642-38986-3 9 (2013).</a:t>
            </a:r>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21</a:t>
            </a:fld>
            <a:endParaRPr kumimoji="1" lang="ja-JP"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lgn="ctr">
              <a:buNone/>
            </a:pPr>
            <a:endParaRPr kumimoji="1" lang="en-US" altLang="ja-JP" dirty="0" smtClean="0"/>
          </a:p>
          <a:p>
            <a:pPr algn="ctr">
              <a:buNone/>
            </a:pPr>
            <a:endParaRPr lang="en-US" altLang="ja-JP" dirty="0" smtClean="0"/>
          </a:p>
          <a:p>
            <a:pPr algn="ctr">
              <a:buNone/>
            </a:pPr>
            <a:endParaRPr kumimoji="1" lang="en-US" altLang="ja-JP" dirty="0" smtClean="0"/>
          </a:p>
          <a:p>
            <a:pPr algn="ctr">
              <a:buNone/>
            </a:pPr>
            <a:r>
              <a:rPr kumimoji="1" lang="ja-JP" altLang="en-US" b="1" dirty="0" smtClean="0"/>
              <a:t>以下，質疑用</a:t>
            </a:r>
            <a:endParaRPr kumimoji="1" lang="ja-JP" altLang="en-US" b="1"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22</a:t>
            </a:fld>
            <a:endParaRPr kumimoji="1" lang="ja-JP"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既存の</a:t>
            </a:r>
            <a:r>
              <a:rPr kumimoji="1" lang="en-US" altLang="ja-JP" dirty="0" smtClean="0"/>
              <a:t>Janus</a:t>
            </a:r>
            <a:r>
              <a:rPr kumimoji="1" lang="ja-JP" altLang="en-US" dirty="0" smtClean="0"/>
              <a:t>では書けなかった例</a:t>
            </a:r>
            <a:endParaRPr kumimoji="1" lang="ja-JP" altLang="en-US" dirty="0"/>
          </a:p>
        </p:txBody>
      </p:sp>
      <p:sp>
        <p:nvSpPr>
          <p:cNvPr id="4" name="スライド番号プレースホルダー 3"/>
          <p:cNvSpPr>
            <a:spLocks noGrp="1"/>
          </p:cNvSpPr>
          <p:nvPr>
            <p:ph type="sldNum" sz="quarter" idx="12"/>
          </p:nvPr>
        </p:nvSpPr>
        <p:spPr/>
        <p:txBody>
          <a:bodyPr/>
          <a:lstStyle/>
          <a:p>
            <a:fld id="{FB9213B3-A603-404F-A78E-5B4CD0115AC6}" type="slidenum">
              <a:rPr kumimoji="1" lang="ja-JP" altLang="en-US" smtClean="0"/>
              <a:pPr/>
              <a:t>23</a:t>
            </a:fld>
            <a:endParaRPr kumimoji="1" lang="ja-JP" altLang="en-US"/>
          </a:p>
        </p:txBody>
      </p:sp>
      <p:sp>
        <p:nvSpPr>
          <p:cNvPr id="5" name="コンテンツ プレースホルダ 6"/>
          <p:cNvSpPr txBox="1">
            <a:spLocks/>
          </p:cNvSpPr>
          <p:nvPr/>
        </p:nvSpPr>
        <p:spPr>
          <a:xfrm>
            <a:off x="539552" y="2492896"/>
            <a:ext cx="7920880" cy="2592288"/>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procedure add(</a:t>
            </a:r>
            <a:r>
              <a:rPr kumimoji="1" lang="en-US" altLang="ja-JP" sz="2800" b="0" i="0" u="none" strike="noStrike" kern="1200" cap="none" spc="0" normalizeH="0" baseline="0" noProof="0" dirty="0" err="1" smtClean="0">
                <a:ln>
                  <a:noFill/>
                </a:ln>
                <a:solidFill>
                  <a:schemeClr val="dk1"/>
                </a:solidFill>
                <a:effectLst/>
                <a:uLnTx/>
                <a:uFillTx/>
                <a:latin typeface="Consolas" pitchFamily="49" charset="0"/>
                <a:cs typeface="Consolas" pitchFamily="49" charset="0"/>
              </a:rPr>
              <a:t>x,y,z</a:t>
            </a: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a:t>
            </a:r>
          </a:p>
          <a:p>
            <a:pPr marL="342900" lvl="0" indent="-342900">
              <a:spcBef>
                <a:spcPct val="20000"/>
              </a:spcBef>
              <a:defRPr/>
            </a:pP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  x </a:t>
            </a:r>
            <a:r>
              <a:rPr lang="en-US" altLang="ja-JP" sz="2800" dirty="0" smtClean="0">
                <a:latin typeface="Consolas" pitchFamily="49" charset="0"/>
                <a:cs typeface="Consolas" pitchFamily="49" charset="0"/>
              </a:rPr>
              <a:t>+= y + z</a:t>
            </a:r>
          </a:p>
          <a:p>
            <a:pPr marL="342900" lvl="0" indent="-342900">
              <a:spcBef>
                <a:spcPct val="20000"/>
              </a:spcBef>
              <a:defRPr/>
            </a:pPr>
            <a:endParaRPr lang="en-US" altLang="ja-JP" sz="2800" dirty="0">
              <a:latin typeface="Consolas" pitchFamily="49" charset="0"/>
              <a:cs typeface="Consolas" pitchFamily="49" charset="0"/>
            </a:endParaRPr>
          </a:p>
          <a:p>
            <a:pPr marL="342900" lvl="0" indent="-342900">
              <a:spcBef>
                <a:spcPct val="20000"/>
              </a:spcBef>
              <a:defRPr/>
            </a:pPr>
            <a:r>
              <a:rPr lang="en-US" altLang="ja-JP" sz="2800" dirty="0" smtClean="0">
                <a:latin typeface="Consolas" pitchFamily="49" charset="0"/>
                <a:cs typeface="Consolas" pitchFamily="49" charset="0"/>
              </a:rPr>
              <a:t>call add(fib[i+2],fib[i+1],fib[</a:t>
            </a:r>
            <a:r>
              <a:rPr lang="en-US" altLang="ja-JP" sz="2800" dirty="0" err="1" smtClean="0">
                <a:latin typeface="Consolas" pitchFamily="49" charset="0"/>
                <a:cs typeface="Consolas" pitchFamily="49" charset="0"/>
              </a:rPr>
              <a:t>i</a:t>
            </a:r>
            <a:r>
              <a:rPr lang="en-US" altLang="ja-JP" sz="2800" dirty="0" smtClean="0">
                <a:latin typeface="Consolas" pitchFamily="49" charset="0"/>
                <a:cs typeface="Consolas" pitchFamily="49" charset="0"/>
              </a:rPr>
              <a:t>])</a:t>
            </a:r>
          </a:p>
          <a:p>
            <a:pPr marL="342900" lvl="0" indent="-342900">
              <a:spcBef>
                <a:spcPct val="20000"/>
              </a:spcBef>
              <a:defRPr/>
            </a:pPr>
            <a:r>
              <a:rPr kumimoji="1" lang="en-US" altLang="ja-JP" sz="2800" b="0" i="0" u="none" strike="noStrike" kern="1200" cap="none" spc="0" normalizeH="0" baseline="0" noProof="0" dirty="0">
                <a:ln>
                  <a:noFill/>
                </a:ln>
                <a:solidFill>
                  <a:schemeClr val="dk1"/>
                </a:solidFill>
                <a:effectLst/>
                <a:uLnTx/>
                <a:uFillTx/>
                <a:latin typeface="Consolas" pitchFamily="49" charset="0"/>
                <a:cs typeface="Consolas" pitchFamily="49" charset="0"/>
              </a:rPr>
              <a:t> </a:t>
            </a: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 </a:t>
            </a:r>
          </a:p>
        </p:txBody>
      </p:sp>
    </p:spTree>
    <p:extLst>
      <p:ext uri="{BB962C8B-B14F-4D97-AF65-F5344CB8AC3E}">
        <p14:creationId xmlns="" xmlns:p14="http://schemas.microsoft.com/office/powerpoint/2010/main" val="10158354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代入の推論規則</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24</a:t>
            </a:fld>
            <a:endParaRPr kumimoji="1" lang="ja-JP" altLang="en-US"/>
          </a:p>
        </p:txBody>
      </p:sp>
      <p:pic>
        <p:nvPicPr>
          <p:cNvPr id="153602" name="Picture 2" descr="C:\Users\newocean_2.10se199-PC\Documents\University\AssNR.png"/>
          <p:cNvPicPr>
            <a:picLocks noChangeAspect="1" noChangeArrowheads="1"/>
          </p:cNvPicPr>
          <p:nvPr/>
        </p:nvPicPr>
        <p:blipFill>
          <a:blip r:embed="rId3" cstate="print">
            <a:biLevel thresh="50000"/>
          </a:blip>
          <a:srcRect/>
          <a:stretch>
            <a:fillRect/>
          </a:stretch>
        </p:blipFill>
        <p:spPr bwMode="auto">
          <a:xfrm>
            <a:off x="0" y="1900423"/>
            <a:ext cx="9144000" cy="3057153"/>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Janus[1][2]</a:t>
            </a:r>
            <a:endParaRPr kumimoji="1" lang="ja-JP" altLang="en-US" dirty="0"/>
          </a:p>
        </p:txBody>
      </p:sp>
      <p:sp>
        <p:nvSpPr>
          <p:cNvPr id="3" name="コンテンツ プレースホルダ 2"/>
          <p:cNvSpPr>
            <a:spLocks noGrp="1"/>
          </p:cNvSpPr>
          <p:nvPr>
            <p:ph idx="1"/>
          </p:nvPr>
        </p:nvSpPr>
        <p:spPr>
          <a:xfrm>
            <a:off x="457200" y="1600200"/>
            <a:ext cx="8229600" cy="5257800"/>
          </a:xfrm>
        </p:spPr>
        <p:txBody>
          <a:bodyPr>
            <a:normAutofit/>
          </a:bodyPr>
          <a:lstStyle/>
          <a:p>
            <a:pPr>
              <a:buNone/>
            </a:pPr>
            <a:r>
              <a:rPr kumimoji="1" lang="ja-JP" altLang="en-US" sz="2800" b="1" dirty="0" smtClean="0"/>
              <a:t>現状</a:t>
            </a:r>
            <a:endParaRPr kumimoji="1" lang="en-US" altLang="ja-JP" sz="2400" dirty="0" smtClean="0"/>
          </a:p>
          <a:p>
            <a:r>
              <a:rPr kumimoji="1" lang="ja-JP" altLang="en-US" sz="2400" dirty="0" smtClean="0"/>
              <a:t>状態モデルを採用</a:t>
            </a:r>
            <a:endParaRPr kumimoji="1" lang="en-US" altLang="ja-JP" sz="2400" dirty="0" smtClean="0"/>
          </a:p>
          <a:p>
            <a:r>
              <a:rPr lang="ja-JP" altLang="en-US" sz="2400" dirty="0"/>
              <a:t>変数</a:t>
            </a:r>
            <a:r>
              <a:rPr lang="ja-JP" altLang="en-US" sz="2400" dirty="0" smtClean="0"/>
              <a:t>渡しを使用可能</a:t>
            </a:r>
            <a:endParaRPr lang="en-US" altLang="ja-JP" sz="2400" dirty="0" smtClean="0"/>
          </a:p>
          <a:p>
            <a:r>
              <a:rPr lang="ja-JP" altLang="en-US" sz="2400" dirty="0" smtClean="0"/>
              <a:t>大域変数は使用不能</a:t>
            </a:r>
            <a:endParaRPr lang="en-US" altLang="ja-JP" sz="2400" dirty="0" smtClean="0"/>
          </a:p>
          <a:p>
            <a:r>
              <a:rPr lang="ja-JP" altLang="en-US" sz="2400" dirty="0" smtClean="0"/>
              <a:t>代入文やプロシージャ呼出し文に厳しい制約</a:t>
            </a:r>
            <a:endParaRPr lang="en-US" altLang="ja-JP" sz="2400" dirty="0" smtClean="0"/>
          </a:p>
          <a:p>
            <a:endParaRPr lang="en-US" altLang="ja-JP" sz="2400" dirty="0" smtClean="0"/>
          </a:p>
          <a:p>
            <a:pPr>
              <a:buNone/>
            </a:pPr>
            <a:r>
              <a:rPr lang="ja-JP" altLang="en-US" sz="2800" b="1" dirty="0" smtClean="0"/>
              <a:t>目標</a:t>
            </a:r>
            <a:endParaRPr lang="en-US" altLang="ja-JP" sz="2800" b="1" dirty="0" smtClean="0"/>
          </a:p>
          <a:p>
            <a:pPr>
              <a:buNone/>
            </a:pPr>
            <a:r>
              <a:rPr lang="en-US" altLang="ja-JP" sz="2400" dirty="0" smtClean="0"/>
              <a:t>	Janus</a:t>
            </a:r>
            <a:r>
              <a:rPr lang="ja-JP" altLang="en-US" sz="2400" dirty="0" smtClean="0"/>
              <a:t>による可逆プログラミングの容易化</a:t>
            </a:r>
            <a:endParaRPr lang="en-US" altLang="ja-JP" sz="2400"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3</a:t>
            </a:fld>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260648"/>
            <a:ext cx="8964488" cy="1138138"/>
          </a:xfrm>
        </p:spPr>
        <p:txBody>
          <a:bodyPr>
            <a:normAutofit fontScale="90000"/>
          </a:bodyPr>
          <a:lstStyle/>
          <a:p>
            <a:r>
              <a:rPr lang="ja-JP" altLang="en-US" dirty="0" smtClean="0"/>
              <a:t>プロシージャ呼び出し</a:t>
            </a:r>
            <a:r>
              <a:rPr kumimoji="1" lang="ja-JP" altLang="en-US" dirty="0" smtClean="0"/>
              <a:t>における制約</a:t>
            </a:r>
            <a:endParaRPr kumimoji="1" lang="ja-JP" altLang="en-US" dirty="0"/>
          </a:p>
        </p:txBody>
      </p:sp>
      <p:sp>
        <p:nvSpPr>
          <p:cNvPr id="4" name="スライド番号プレースホルダ 3"/>
          <p:cNvSpPr>
            <a:spLocks noGrp="1"/>
          </p:cNvSpPr>
          <p:nvPr>
            <p:ph type="sldNum" sz="quarter" idx="12"/>
          </p:nvPr>
        </p:nvSpPr>
        <p:spPr/>
        <p:txBody>
          <a:bodyPr/>
          <a:lstStyle/>
          <a:p>
            <a:fld id="{AF306F77-7D45-4D56-BDBE-E344005FAA85}" type="slidenum">
              <a:rPr kumimoji="1" lang="ja-JP" altLang="en-US" smtClean="0"/>
              <a:pPr/>
              <a:t>4</a:t>
            </a:fld>
            <a:endParaRPr kumimoji="1" lang="ja-JP" altLang="en-US" dirty="0"/>
          </a:p>
        </p:txBody>
      </p:sp>
      <p:sp>
        <p:nvSpPr>
          <p:cNvPr id="30" name="コンテンツ プレースホルダ 6"/>
          <p:cNvSpPr txBox="1">
            <a:spLocks/>
          </p:cNvSpPr>
          <p:nvPr/>
        </p:nvSpPr>
        <p:spPr>
          <a:xfrm>
            <a:off x="4090850" y="3140968"/>
            <a:ext cx="3442447" cy="864096"/>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procedure q(</a:t>
            </a:r>
            <a:r>
              <a:rPr kumimoji="1" lang="en-US" altLang="ja-JP" sz="2800" b="0" i="0" u="none" strike="noStrike" kern="1200" cap="none" spc="0" normalizeH="0" baseline="0" noProof="0" dirty="0" err="1" smtClean="0">
                <a:ln>
                  <a:noFill/>
                </a:ln>
                <a:solidFill>
                  <a:schemeClr val="dk1"/>
                </a:solidFill>
                <a:effectLst/>
                <a:uLnTx/>
                <a:uFillTx/>
                <a:latin typeface="Consolas" pitchFamily="49" charset="0"/>
                <a:cs typeface="Consolas" pitchFamily="49" charset="0"/>
              </a:rPr>
              <a:t>x,y</a:t>
            </a: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a:t>
            </a:r>
          </a:p>
          <a:p>
            <a:pPr marL="342900" lvl="0" indent="-342900">
              <a:spcBef>
                <a:spcPct val="20000"/>
              </a:spcBef>
              <a:defRPr/>
            </a:pPr>
            <a:r>
              <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rPr>
              <a:t>  x -= </a:t>
            </a:r>
            <a:r>
              <a:rPr lang="en-US" altLang="ja-JP" sz="2800" dirty="0" smtClean="0">
                <a:latin typeface="Consolas" pitchFamily="49" charset="0"/>
                <a:cs typeface="Consolas" pitchFamily="49" charset="0"/>
              </a:rPr>
              <a:t>y</a:t>
            </a:r>
            <a:endParaRPr kumimoji="1" lang="en-US" altLang="ja-JP" sz="2800" b="0" i="0" u="none" strike="noStrike" kern="1200" cap="none" spc="0" normalizeH="0" baseline="0" noProof="0" dirty="0" smtClean="0">
              <a:ln>
                <a:noFill/>
              </a:ln>
              <a:solidFill>
                <a:schemeClr val="dk1"/>
              </a:solidFill>
              <a:effectLst/>
              <a:uLnTx/>
              <a:uFillTx/>
              <a:latin typeface="Consolas" pitchFamily="49" charset="0"/>
              <a:cs typeface="Consolas" pitchFamily="49" charset="0"/>
            </a:endParaRPr>
          </a:p>
        </p:txBody>
      </p:sp>
      <p:sp>
        <p:nvSpPr>
          <p:cNvPr id="31" name="正方形/長方形 30"/>
          <p:cNvSpPr/>
          <p:nvPr/>
        </p:nvSpPr>
        <p:spPr>
          <a:xfrm>
            <a:off x="1124585" y="3167795"/>
            <a:ext cx="2736304" cy="1557349"/>
          </a:xfrm>
          <a:prstGeom prst="rect">
            <a:avLst/>
          </a:prstGeom>
        </p:spPr>
        <p:txBody>
          <a:bodyPr wrap="square">
            <a:spAutoFit/>
          </a:bodyPr>
          <a:lstStyle/>
          <a:p>
            <a:pPr marL="342900" lvl="0" indent="-342900">
              <a:spcBef>
                <a:spcPct val="20000"/>
              </a:spcBef>
              <a:defRPr/>
            </a:pPr>
            <a:r>
              <a:rPr lang="en-US" altLang="ja-JP" sz="2800" dirty="0" smtClean="0">
                <a:latin typeface="Consolas" pitchFamily="49" charset="0"/>
                <a:cs typeface="Consolas" pitchFamily="49" charset="0"/>
              </a:rPr>
              <a:t>   :</a:t>
            </a:r>
          </a:p>
          <a:p>
            <a:pPr marL="342900" lvl="0" indent="-342900">
              <a:spcBef>
                <a:spcPct val="20000"/>
              </a:spcBef>
              <a:defRPr/>
            </a:pPr>
            <a:r>
              <a:rPr lang="en-US" altLang="ja-JP" sz="2800" dirty="0" smtClean="0">
                <a:latin typeface="Consolas" pitchFamily="49" charset="0"/>
                <a:cs typeface="Consolas" pitchFamily="49" charset="0"/>
              </a:rPr>
              <a:t>call q(</a:t>
            </a:r>
            <a:r>
              <a:rPr lang="en-US" altLang="ja-JP" sz="2800" dirty="0" err="1" smtClean="0">
                <a:latin typeface="Consolas" pitchFamily="49" charset="0"/>
                <a:cs typeface="Consolas" pitchFamily="49" charset="0"/>
              </a:rPr>
              <a:t>a,a</a:t>
            </a:r>
            <a:r>
              <a:rPr lang="en-US" altLang="ja-JP" sz="2800" dirty="0" smtClean="0">
                <a:latin typeface="Consolas" pitchFamily="49" charset="0"/>
                <a:cs typeface="Consolas" pitchFamily="49" charset="0"/>
              </a:rPr>
              <a:t>)</a:t>
            </a:r>
          </a:p>
          <a:p>
            <a:pPr marL="342900" indent="-342900">
              <a:spcBef>
                <a:spcPct val="20000"/>
              </a:spcBef>
              <a:defRPr/>
            </a:pPr>
            <a:r>
              <a:rPr lang="en-US" altLang="ja-JP" sz="2800" dirty="0" smtClean="0">
                <a:latin typeface="Consolas" pitchFamily="49" charset="0"/>
                <a:cs typeface="Consolas" pitchFamily="49" charset="0"/>
              </a:rPr>
              <a:t>   :</a:t>
            </a:r>
            <a:endParaRPr lang="en-US" altLang="ja-JP" sz="2800" dirty="0">
              <a:latin typeface="Consolas" pitchFamily="49" charset="0"/>
              <a:cs typeface="Consolas" pitchFamily="49" charset="0"/>
            </a:endParaRPr>
          </a:p>
        </p:txBody>
      </p:sp>
      <p:cxnSp>
        <p:nvCxnSpPr>
          <p:cNvPr id="32" name="直線矢印コネクタ 31"/>
          <p:cNvCxnSpPr/>
          <p:nvPr/>
        </p:nvCxnSpPr>
        <p:spPr>
          <a:xfrm flipV="1">
            <a:off x="3428841" y="3429000"/>
            <a:ext cx="648072" cy="504056"/>
          </a:xfrm>
          <a:prstGeom prst="straightConnector1">
            <a:avLst/>
          </a:prstGeom>
          <a:ln w="38100">
            <a:tailEnd type="arrow"/>
          </a:ln>
          <a:effectLst/>
        </p:spPr>
        <p:style>
          <a:lnRef idx="2">
            <a:schemeClr val="accent1"/>
          </a:lnRef>
          <a:fillRef idx="0">
            <a:schemeClr val="accent1"/>
          </a:fillRef>
          <a:effectRef idx="1">
            <a:schemeClr val="accent1"/>
          </a:effectRef>
          <a:fontRef idx="minor">
            <a:schemeClr val="tx1"/>
          </a:fontRef>
        </p:style>
      </p:cxnSp>
      <p:cxnSp>
        <p:nvCxnSpPr>
          <p:cNvPr id="33" name="直線矢印コネクタ 32"/>
          <p:cNvCxnSpPr/>
          <p:nvPr/>
        </p:nvCxnSpPr>
        <p:spPr>
          <a:xfrm flipH="1">
            <a:off x="3068801" y="4149080"/>
            <a:ext cx="1728192" cy="216024"/>
          </a:xfrm>
          <a:prstGeom prst="straightConnector1">
            <a:avLst/>
          </a:prstGeom>
          <a:ln w="38100">
            <a:tailEnd type="arrow"/>
          </a:ln>
          <a:effectLst/>
        </p:spPr>
        <p:style>
          <a:lnRef idx="2">
            <a:schemeClr val="accent1"/>
          </a:lnRef>
          <a:fillRef idx="0">
            <a:schemeClr val="accent1"/>
          </a:fillRef>
          <a:effectRef idx="1">
            <a:schemeClr val="accent1"/>
          </a:effectRef>
          <a:fontRef idx="minor">
            <a:schemeClr val="tx1"/>
          </a:fontRef>
        </p:style>
      </p:cxnSp>
      <p:sp>
        <p:nvSpPr>
          <p:cNvPr id="34" name="四角形吹き出し 33"/>
          <p:cNvSpPr/>
          <p:nvPr/>
        </p:nvSpPr>
        <p:spPr>
          <a:xfrm>
            <a:off x="4283968" y="4725144"/>
            <a:ext cx="3816424" cy="576064"/>
          </a:xfrm>
          <a:prstGeom prst="wedgeRectCallout">
            <a:avLst>
              <a:gd name="adj1" fmla="val -59778"/>
              <a:gd name="adj2" fmla="val -12734"/>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状態を復元不可</a:t>
            </a:r>
            <a:r>
              <a:rPr lang="en-US" altLang="ja-JP" sz="2400" dirty="0" smtClean="0">
                <a:latin typeface="メイリオ" pitchFamily="50" charset="-128"/>
                <a:ea typeface="メイリオ" pitchFamily="50" charset="-128"/>
                <a:cs typeface="メイリオ" pitchFamily="50" charset="-128"/>
              </a:rPr>
              <a:t>(</a:t>
            </a:r>
            <a:r>
              <a:rPr lang="ja-JP" altLang="en-US" sz="2400" b="1" dirty="0" smtClean="0">
                <a:solidFill>
                  <a:schemeClr val="accent2"/>
                </a:solidFill>
                <a:latin typeface="メイリオ" pitchFamily="50" charset="-128"/>
                <a:ea typeface="メイリオ" pitchFamily="50" charset="-128"/>
                <a:cs typeface="メイリオ" pitchFamily="50" charset="-128"/>
              </a:rPr>
              <a:t>非可逆</a:t>
            </a:r>
            <a:r>
              <a:rPr lang="en-US" altLang="ja-JP" sz="2400" dirty="0" smtClean="0">
                <a:latin typeface="メイリオ" pitchFamily="50" charset="-128"/>
                <a:ea typeface="メイリオ" pitchFamily="50" charset="-128"/>
                <a:cs typeface="メイリオ" pitchFamily="50" charset="-128"/>
              </a:rPr>
              <a:t>)</a:t>
            </a:r>
          </a:p>
        </p:txBody>
      </p:sp>
      <p:sp>
        <p:nvSpPr>
          <p:cNvPr id="24" name="四角形吹き出し 23"/>
          <p:cNvSpPr/>
          <p:nvPr/>
        </p:nvSpPr>
        <p:spPr>
          <a:xfrm>
            <a:off x="6300192" y="3861048"/>
            <a:ext cx="2376264" cy="576064"/>
          </a:xfrm>
          <a:prstGeom prst="wedgeRectCallout">
            <a:avLst>
              <a:gd name="adj1" fmla="val -31653"/>
              <a:gd name="adj2" fmla="val -90108"/>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b="1" dirty="0" smtClean="0">
                <a:solidFill>
                  <a:schemeClr val="accent2"/>
                </a:solidFill>
                <a:latin typeface="メイリオ" pitchFamily="50" charset="-128"/>
                <a:ea typeface="メイリオ" pitchFamily="50" charset="-128"/>
                <a:cs typeface="メイリオ" pitchFamily="50" charset="-128"/>
              </a:rPr>
              <a:t>エイリアシング</a:t>
            </a:r>
            <a:endParaRPr lang="en-US" altLang="ja-JP" sz="2400" b="1" dirty="0" smtClean="0">
              <a:solidFill>
                <a:schemeClr val="accent2"/>
              </a:solidFill>
              <a:latin typeface="メイリオ" pitchFamily="50" charset="-128"/>
              <a:ea typeface="メイリオ" pitchFamily="50" charset="-128"/>
              <a:cs typeface="メイリオ" pitchFamily="50" charset="-128"/>
            </a:endParaRPr>
          </a:p>
        </p:txBody>
      </p:sp>
      <p:sp>
        <p:nvSpPr>
          <p:cNvPr id="45" name="テキスト ボックス 44"/>
          <p:cNvSpPr txBox="1"/>
          <p:nvPr/>
        </p:nvSpPr>
        <p:spPr>
          <a:xfrm>
            <a:off x="1242446" y="1817416"/>
            <a:ext cx="6647974" cy="523220"/>
          </a:xfrm>
          <a:prstGeom prst="rect">
            <a:avLst/>
          </a:prstGeom>
          <a:ln w="38100"/>
        </p:spPr>
        <p:style>
          <a:lnRef idx="2">
            <a:schemeClr val="accent2"/>
          </a:lnRef>
          <a:fillRef idx="1">
            <a:schemeClr val="lt1"/>
          </a:fillRef>
          <a:effectRef idx="0">
            <a:schemeClr val="accent2"/>
          </a:effectRef>
          <a:fontRef idx="minor">
            <a:schemeClr val="dk1"/>
          </a:fontRef>
        </p:style>
        <p:txBody>
          <a:bodyPr wrap="none" rtlCol="0">
            <a:spAutoFit/>
          </a:bodyPr>
          <a:lstStyle/>
          <a:p>
            <a:r>
              <a:rPr lang="ja-JP" altLang="en-US" sz="2800" dirty="0" smtClean="0">
                <a:latin typeface="メイリオ" pitchFamily="50" charset="-128"/>
                <a:ea typeface="メイリオ" pitchFamily="50" charset="-128"/>
                <a:cs typeface="メイリオ" pitchFamily="50" charset="-128"/>
              </a:rPr>
              <a:t>仮引数に同一の変数を渡してはならない</a:t>
            </a:r>
            <a:endParaRPr kumimoji="1" lang="en-US" altLang="ja-JP" sz="2800" dirty="0" smtClean="0">
              <a:latin typeface="メイリオ" pitchFamily="50" charset="-128"/>
              <a:ea typeface="メイリオ" pitchFamily="50" charset="-128"/>
              <a:cs typeface="メイリオ" pitchFamily="50" charset="-128"/>
            </a:endParaRPr>
          </a:p>
        </p:txBody>
      </p:sp>
      <p:sp>
        <p:nvSpPr>
          <p:cNvPr id="11" name="角丸四角形吹き出し 10"/>
          <p:cNvSpPr/>
          <p:nvPr/>
        </p:nvSpPr>
        <p:spPr>
          <a:xfrm>
            <a:off x="575048" y="2678440"/>
            <a:ext cx="3213833" cy="504056"/>
          </a:xfrm>
          <a:prstGeom prst="wedgeRoundRectCallout">
            <a:avLst>
              <a:gd name="adj1" fmla="val 205"/>
              <a:gd name="adj2" fmla="val 99363"/>
              <a:gd name="adj3" fmla="val 16667"/>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graphicFrame>
        <p:nvGraphicFramePr>
          <p:cNvPr id="12" name="表 11"/>
          <p:cNvGraphicFramePr>
            <a:graphicFrameLocks noGrp="1"/>
          </p:cNvGraphicFramePr>
          <p:nvPr>
            <p:extLst>
              <p:ext uri="{D42A27DB-BD31-4B8C-83A1-F6EECF244321}">
                <p14:modId xmlns="" xmlns:p14="http://schemas.microsoft.com/office/powerpoint/2010/main" val="1041392674"/>
              </p:ext>
            </p:extLst>
          </p:nvPr>
        </p:nvGraphicFramePr>
        <p:xfrm>
          <a:off x="251520" y="2755776"/>
          <a:ext cx="3600400" cy="457200"/>
        </p:xfrm>
        <a:graphic>
          <a:graphicData uri="http://schemas.openxmlformats.org/drawingml/2006/table">
            <a:tbl>
              <a:tblPr firstRow="1" bandRow="1">
                <a:tableStyleId>{2D5ABB26-0587-4C30-8999-92F81FD0307C}</a:tableStyleId>
              </a:tblPr>
              <a:tblGrid>
                <a:gridCol w="1080120"/>
                <a:gridCol w="360040"/>
                <a:gridCol w="648072"/>
                <a:gridCol w="432048"/>
                <a:gridCol w="648072"/>
                <a:gridCol w="432048"/>
              </a:tblGrid>
              <a:tr h="370840">
                <a:tc>
                  <a:txBody>
                    <a:bodyPr/>
                    <a:lstStyle/>
                    <a:p>
                      <a:pPr algn="r"/>
                      <a:r>
                        <a:rPr kumimoji="1" lang="ja-JP" altLang="en-US" sz="2400" dirty="0" smtClean="0">
                          <a:latin typeface="メイリオ" pitchFamily="50" charset="-128"/>
                          <a:ea typeface="メイリオ" pitchFamily="50" charset="-128"/>
                          <a:cs typeface="メイリオ" pitchFamily="50" charset="-128"/>
                        </a:rPr>
                        <a:t>状態</a:t>
                      </a:r>
                      <a:endParaRPr kumimoji="1" lang="ja-JP" altLang="en-US" sz="2400" dirty="0">
                        <a:latin typeface="メイリオ" pitchFamily="50" charset="-128"/>
                        <a:ea typeface="メイリオ" pitchFamily="50" charset="-128"/>
                        <a:cs typeface="メイリオ" pitchFamily="50" charset="-128"/>
                      </a:endParaRPr>
                    </a:p>
                  </a:txBody>
                  <a:tcPr/>
                </a:tc>
                <a:tc>
                  <a:txBody>
                    <a:bodyPr/>
                    <a:lstStyle/>
                    <a:p>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tc>
                <a:tc>
                  <a:txBody>
                    <a:bodyPr/>
                    <a:lstStyle/>
                    <a:p>
                      <a:pPr algn="ctr"/>
                      <a:r>
                        <a:rPr kumimoji="1" lang="en-US" altLang="ja-JP" sz="2400" dirty="0" smtClean="0">
                          <a:latin typeface="Consolas" pitchFamily="49" charset="0"/>
                          <a:ea typeface="メイリオ" pitchFamily="50" charset="-128"/>
                          <a:cs typeface="Consolas" pitchFamily="49" charset="0"/>
                        </a:rPr>
                        <a:t>a</a:t>
                      </a:r>
                      <a:endParaRPr kumimoji="1" lang="ja-JP" altLang="en-US" sz="2400" dirty="0">
                        <a:latin typeface="Consolas" pitchFamily="49" charset="0"/>
                        <a:ea typeface="メイリオ" pitchFamily="50" charset="-128"/>
                        <a:cs typeface="Consolas" pitchFamily="49" charset="0"/>
                      </a:endParaRPr>
                    </a:p>
                  </a:txBody>
                  <a:tcPr/>
                </a:tc>
                <a:tc>
                  <a:txBody>
                    <a:bodyPr/>
                    <a:lstStyle/>
                    <a:p>
                      <a:pPr algn="ctr"/>
                      <a:endParaRPr kumimoji="1" lang="ja-JP" altLang="en-US" sz="2400" dirty="0">
                        <a:latin typeface="Consolas" pitchFamily="49" charset="0"/>
                        <a:ea typeface="メイリオ" pitchFamily="50" charset="-128"/>
                        <a:cs typeface="Consolas" pitchFamily="49" charset="0"/>
                      </a:endParaRPr>
                    </a:p>
                  </a:txBody>
                  <a:tcPr/>
                </a:tc>
                <a:tc>
                  <a:txBody>
                    <a:bodyPr/>
                    <a:lstStyle/>
                    <a:p>
                      <a:pPr algn="ctr"/>
                      <a:r>
                        <a:rPr kumimoji="1" lang="en-US" altLang="ja-JP" sz="2400" i="1" dirty="0" smtClean="0">
                          <a:latin typeface="Consolas" pitchFamily="49" charset="0"/>
                          <a:ea typeface="メイリオ" pitchFamily="50" charset="-128"/>
                          <a:cs typeface="Consolas" pitchFamily="49" charset="0"/>
                        </a:rPr>
                        <a:t>v</a:t>
                      </a:r>
                      <a:endParaRPr kumimoji="1" lang="ja-JP" altLang="en-US" sz="2400" i="1" dirty="0">
                        <a:latin typeface="Consolas" pitchFamily="49" charset="0"/>
                        <a:ea typeface="メイリオ" pitchFamily="50" charset="-128"/>
                        <a:cs typeface="Consolas" pitchFamily="49" charset="0"/>
                      </a:endParaRPr>
                    </a:p>
                  </a:txBody>
                  <a:tcPr/>
                </a:tc>
                <a:tc>
                  <a:txBody>
                    <a:bodyPr/>
                    <a:lstStyle/>
                    <a:p>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tc>
              </a:tr>
            </a:tbl>
          </a:graphicData>
        </a:graphic>
      </p:graphicFrame>
      <p:graphicFrame>
        <p:nvGraphicFramePr>
          <p:cNvPr id="13" name="Object 6"/>
          <p:cNvGraphicFramePr>
            <a:graphicFrameLocks noChangeAspect="1"/>
          </p:cNvGraphicFramePr>
          <p:nvPr/>
        </p:nvGraphicFramePr>
        <p:xfrm>
          <a:off x="2420729" y="2822456"/>
          <a:ext cx="358775" cy="307975"/>
        </p:xfrm>
        <a:graphic>
          <a:graphicData uri="http://schemas.openxmlformats.org/presentationml/2006/ole">
            <p:oleObj spid="_x0000_s131074" name="数式" r:id="rId4" imgW="203261" imgH="152033" progId="Equation.3">
              <p:embed/>
            </p:oleObj>
          </a:graphicData>
        </a:graphic>
      </p:graphicFrame>
      <p:sp>
        <p:nvSpPr>
          <p:cNvPr id="14" name="角丸四角形吹き出し 13"/>
          <p:cNvSpPr/>
          <p:nvPr/>
        </p:nvSpPr>
        <p:spPr>
          <a:xfrm>
            <a:off x="539552" y="4725144"/>
            <a:ext cx="3213833" cy="576064"/>
          </a:xfrm>
          <a:prstGeom prst="wedgeRoundRectCallout">
            <a:avLst>
              <a:gd name="adj1" fmla="val 2267"/>
              <a:gd name="adj2" fmla="val -99726"/>
              <a:gd name="adj3" fmla="val 16667"/>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graphicFrame>
        <p:nvGraphicFramePr>
          <p:cNvPr id="15" name="表 14"/>
          <p:cNvGraphicFramePr>
            <a:graphicFrameLocks noGrp="1"/>
          </p:cNvGraphicFramePr>
          <p:nvPr>
            <p:extLst>
              <p:ext uri="{D42A27DB-BD31-4B8C-83A1-F6EECF244321}">
                <p14:modId xmlns="" xmlns:p14="http://schemas.microsoft.com/office/powerpoint/2010/main" val="2096353187"/>
              </p:ext>
            </p:extLst>
          </p:nvPr>
        </p:nvGraphicFramePr>
        <p:xfrm>
          <a:off x="216024" y="4802480"/>
          <a:ext cx="3600400" cy="457200"/>
        </p:xfrm>
        <a:graphic>
          <a:graphicData uri="http://schemas.openxmlformats.org/drawingml/2006/table">
            <a:tbl>
              <a:tblPr firstRow="1" bandRow="1">
                <a:tableStyleId>{2D5ABB26-0587-4C30-8999-92F81FD0307C}</a:tableStyleId>
              </a:tblPr>
              <a:tblGrid>
                <a:gridCol w="1080120"/>
                <a:gridCol w="360040"/>
                <a:gridCol w="648072"/>
                <a:gridCol w="432048"/>
                <a:gridCol w="648072"/>
                <a:gridCol w="432048"/>
              </a:tblGrid>
              <a:tr h="370840">
                <a:tc>
                  <a:txBody>
                    <a:bodyPr/>
                    <a:lstStyle/>
                    <a:p>
                      <a:pPr algn="r"/>
                      <a:r>
                        <a:rPr kumimoji="1" lang="ja-JP" altLang="en-US" sz="2400" dirty="0" smtClean="0">
                          <a:latin typeface="メイリオ" pitchFamily="50" charset="-128"/>
                          <a:ea typeface="メイリオ" pitchFamily="50" charset="-128"/>
                          <a:cs typeface="メイリオ" pitchFamily="50" charset="-128"/>
                        </a:rPr>
                        <a:t>状態</a:t>
                      </a:r>
                      <a:endParaRPr kumimoji="1" lang="ja-JP" altLang="en-US" sz="2400" dirty="0">
                        <a:latin typeface="メイリオ" pitchFamily="50" charset="-128"/>
                        <a:ea typeface="メイリオ" pitchFamily="50" charset="-128"/>
                        <a:cs typeface="メイリオ" pitchFamily="50" charset="-128"/>
                      </a:endParaRPr>
                    </a:p>
                  </a:txBody>
                  <a:tcPr/>
                </a:tc>
                <a:tc>
                  <a:txBody>
                    <a:bodyPr/>
                    <a:lstStyle/>
                    <a:p>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tc>
                <a:tc>
                  <a:txBody>
                    <a:bodyPr/>
                    <a:lstStyle/>
                    <a:p>
                      <a:pPr algn="ctr"/>
                      <a:r>
                        <a:rPr kumimoji="1" lang="en-US" altLang="ja-JP" sz="2400" dirty="0" smtClean="0">
                          <a:latin typeface="Consolas" pitchFamily="49" charset="0"/>
                          <a:ea typeface="メイリオ" pitchFamily="50" charset="-128"/>
                          <a:cs typeface="Consolas" pitchFamily="49" charset="0"/>
                        </a:rPr>
                        <a:t>a</a:t>
                      </a:r>
                      <a:endParaRPr kumimoji="1" lang="ja-JP" altLang="en-US" sz="2400" dirty="0">
                        <a:latin typeface="Consolas" pitchFamily="49" charset="0"/>
                        <a:ea typeface="メイリオ" pitchFamily="50" charset="-128"/>
                        <a:cs typeface="Consolas" pitchFamily="49" charset="0"/>
                      </a:endParaRPr>
                    </a:p>
                  </a:txBody>
                  <a:tcPr/>
                </a:tc>
                <a:tc>
                  <a:txBody>
                    <a:bodyPr/>
                    <a:lstStyle/>
                    <a:p>
                      <a:pPr algn="ctr"/>
                      <a:endParaRPr kumimoji="1" lang="ja-JP" altLang="en-US" sz="2400" dirty="0">
                        <a:latin typeface="Consolas" pitchFamily="49" charset="0"/>
                        <a:ea typeface="メイリオ" pitchFamily="50" charset="-128"/>
                        <a:cs typeface="Consolas" pitchFamily="49" charset="0"/>
                      </a:endParaRPr>
                    </a:p>
                  </a:txBody>
                  <a:tcPr/>
                </a:tc>
                <a:tc>
                  <a:txBody>
                    <a:bodyPr/>
                    <a:lstStyle/>
                    <a:p>
                      <a:pPr algn="ctr"/>
                      <a:r>
                        <a:rPr kumimoji="1" lang="en-US" altLang="ja-JP" sz="2400" dirty="0" smtClean="0">
                          <a:latin typeface="Consolas" pitchFamily="49" charset="0"/>
                          <a:ea typeface="メイリオ" pitchFamily="50" charset="-128"/>
                          <a:cs typeface="Consolas" pitchFamily="49" charset="0"/>
                        </a:rPr>
                        <a:t>0</a:t>
                      </a:r>
                      <a:endParaRPr kumimoji="1" lang="ja-JP" altLang="en-US" sz="2400" dirty="0">
                        <a:latin typeface="Consolas" pitchFamily="49" charset="0"/>
                        <a:ea typeface="メイリオ" pitchFamily="50" charset="-128"/>
                        <a:cs typeface="Consolas" pitchFamily="49" charset="0"/>
                      </a:endParaRPr>
                    </a:p>
                  </a:txBody>
                  <a:tcPr/>
                </a:tc>
                <a:tc>
                  <a:txBody>
                    <a:bodyPr/>
                    <a:lstStyle/>
                    <a:p>
                      <a:r>
                        <a:rPr kumimoji="1" lang="en-US" altLang="ja-JP" sz="2400" dirty="0" smtClean="0">
                          <a:latin typeface="メイリオ" pitchFamily="50" charset="-128"/>
                          <a:ea typeface="メイリオ" pitchFamily="50" charset="-128"/>
                          <a:cs typeface="メイリオ" pitchFamily="50" charset="-128"/>
                        </a:rPr>
                        <a:t>}</a:t>
                      </a:r>
                      <a:endParaRPr kumimoji="1" lang="ja-JP" altLang="en-US" sz="2400" dirty="0">
                        <a:latin typeface="メイリオ" pitchFamily="50" charset="-128"/>
                        <a:ea typeface="メイリオ" pitchFamily="50" charset="-128"/>
                        <a:cs typeface="メイリオ" pitchFamily="50" charset="-128"/>
                      </a:endParaRPr>
                    </a:p>
                  </a:txBody>
                  <a:tcPr/>
                </a:tc>
              </a:tr>
            </a:tbl>
          </a:graphicData>
        </a:graphic>
      </p:graphicFrame>
      <p:graphicFrame>
        <p:nvGraphicFramePr>
          <p:cNvPr id="16" name="Object 6"/>
          <p:cNvGraphicFramePr>
            <a:graphicFrameLocks noChangeAspect="1"/>
          </p:cNvGraphicFramePr>
          <p:nvPr/>
        </p:nvGraphicFramePr>
        <p:xfrm>
          <a:off x="2385233" y="4869160"/>
          <a:ext cx="358775" cy="307975"/>
        </p:xfrm>
        <a:graphic>
          <a:graphicData uri="http://schemas.openxmlformats.org/presentationml/2006/ole">
            <p:oleObj spid="_x0000_s131075" name="数式" r:id="rId5" imgW="203261" imgH="152033" progId="Equation.3">
              <p:embed/>
            </p:oleObj>
          </a:graphicData>
        </a:graphic>
      </p:graphicFrame>
      <p:sp>
        <p:nvSpPr>
          <p:cNvPr id="22" name="テキスト ボックス 21"/>
          <p:cNvSpPr txBox="1"/>
          <p:nvPr/>
        </p:nvSpPr>
        <p:spPr>
          <a:xfrm>
            <a:off x="2915816" y="5589240"/>
            <a:ext cx="5211683" cy="954107"/>
          </a:xfrm>
          <a:prstGeom prst="rect">
            <a:avLst/>
          </a:prstGeom>
          <a:noFill/>
        </p:spPr>
        <p:txBody>
          <a:bodyPr wrap="none" rtlCol="0">
            <a:spAutoFit/>
          </a:bodyPr>
          <a:lstStyle/>
          <a:p>
            <a:r>
              <a:rPr lang="ja-JP" altLang="en-US" sz="2800" b="1" dirty="0" smtClean="0">
                <a:solidFill>
                  <a:schemeClr val="accent2"/>
                </a:solidFill>
                <a:latin typeface="メイリオ" pitchFamily="50" charset="-128"/>
                <a:ea typeface="メイリオ" pitchFamily="50" charset="-128"/>
                <a:cs typeface="メイリオ" pitchFamily="50" charset="-128"/>
              </a:rPr>
              <a:t>エイリアスの出現を防ぐために</a:t>
            </a:r>
            <a:endParaRPr lang="en-US" altLang="ja-JP" sz="2800" b="1" dirty="0" smtClean="0">
              <a:solidFill>
                <a:schemeClr val="accent2"/>
              </a:solidFill>
              <a:latin typeface="メイリオ" pitchFamily="50" charset="-128"/>
              <a:ea typeface="メイリオ" pitchFamily="50" charset="-128"/>
              <a:cs typeface="メイリオ" pitchFamily="50" charset="-128"/>
            </a:endParaRPr>
          </a:p>
          <a:p>
            <a:r>
              <a:rPr lang="ja-JP" altLang="en-US" sz="2800" b="1" dirty="0" smtClean="0">
                <a:solidFill>
                  <a:schemeClr val="accent2"/>
                </a:solidFill>
                <a:latin typeface="メイリオ" pitchFamily="50" charset="-128"/>
                <a:ea typeface="メイリオ" pitchFamily="50" charset="-128"/>
                <a:cs typeface="メイリオ" pitchFamily="50" charset="-128"/>
              </a:rPr>
              <a:t>制約が厳しい</a:t>
            </a:r>
            <a:endParaRPr kumimoji="1" lang="ja-JP" altLang="en-US" sz="2800" b="1" dirty="0">
              <a:solidFill>
                <a:schemeClr val="accent2"/>
              </a:solidFill>
              <a:latin typeface="メイリオ" pitchFamily="50" charset="-128"/>
              <a:ea typeface="メイリオ" pitchFamily="50" charset="-128"/>
              <a:cs typeface="メイリオ" pitchFamily="50" charset="-128"/>
            </a:endParaRPr>
          </a:p>
        </p:txBody>
      </p:sp>
      <p:sp>
        <p:nvSpPr>
          <p:cNvPr id="19" name="正方形/長方形 18"/>
          <p:cNvSpPr/>
          <p:nvPr/>
        </p:nvSpPr>
        <p:spPr>
          <a:xfrm>
            <a:off x="1233309" y="1268760"/>
            <a:ext cx="902811" cy="523220"/>
          </a:xfrm>
          <a:prstGeom prst="rect">
            <a:avLst/>
          </a:prstGeom>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ja-JP" altLang="en-US" sz="2800" dirty="0">
                <a:latin typeface="メイリオ" pitchFamily="50" charset="-128"/>
                <a:ea typeface="メイリオ" pitchFamily="50" charset="-128"/>
                <a:cs typeface="メイリオ" pitchFamily="50" charset="-128"/>
              </a:rPr>
              <a:t>制約</a:t>
            </a:r>
            <a:endParaRPr lang="ja-JP" altLang="en-US" sz="2800" dirty="0"/>
          </a:p>
        </p:txBody>
      </p:sp>
    </p:spTree>
    <p:extLst>
      <p:ext uri="{BB962C8B-B14F-4D97-AF65-F5344CB8AC3E}">
        <p14:creationId xmlns="" xmlns:p14="http://schemas.microsoft.com/office/powerpoint/2010/main" val="419079856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500"/>
                                        <p:tgtEl>
                                          <p:spTgt spid="3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par>
                                <p:cTn id="22" presetID="10" presetClass="entr" presetSubtype="0" fill="hold"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fade">
                                      <p:cBhvr>
                                        <p:cTn id="29" dur="500"/>
                                        <p:tgtEl>
                                          <p:spTgt spid="2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fade">
                                      <p:cBhvr>
                                        <p:cTn id="3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24" grpId="0" animBg="1"/>
      <p:bldP spid="14" grpId="0" animBg="1"/>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配列変数への代入における制約</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5</a:t>
            </a:fld>
            <a:endParaRPr kumimoji="1" lang="ja-JP" altLang="en-US" dirty="0"/>
          </a:p>
        </p:txBody>
      </p:sp>
      <p:sp>
        <p:nvSpPr>
          <p:cNvPr id="5" name="テキスト ボックス 4"/>
          <p:cNvSpPr txBox="1"/>
          <p:nvPr/>
        </p:nvSpPr>
        <p:spPr>
          <a:xfrm>
            <a:off x="1236394" y="1970837"/>
            <a:ext cx="6647974" cy="954107"/>
          </a:xfrm>
          <a:prstGeom prst="rect">
            <a:avLst/>
          </a:prstGeom>
          <a:ln w="38100"/>
        </p:spPr>
        <p:style>
          <a:lnRef idx="2">
            <a:schemeClr val="accent2"/>
          </a:lnRef>
          <a:fillRef idx="1">
            <a:schemeClr val="lt1"/>
          </a:fillRef>
          <a:effectRef idx="0">
            <a:schemeClr val="accent2"/>
          </a:effectRef>
          <a:fontRef idx="minor">
            <a:schemeClr val="dk1"/>
          </a:fontRef>
        </p:style>
        <p:txBody>
          <a:bodyPr wrap="none" rtlCol="0">
            <a:spAutoFit/>
          </a:bodyPr>
          <a:lstStyle/>
          <a:p>
            <a:r>
              <a:rPr lang="ja-JP" altLang="en-US" sz="2800" dirty="0" smtClean="0">
                <a:latin typeface="メイリオ" pitchFamily="50" charset="-128"/>
                <a:ea typeface="メイリオ" pitchFamily="50" charset="-128"/>
                <a:cs typeface="メイリオ" pitchFamily="50" charset="-128"/>
              </a:rPr>
              <a:t>代入が行われる</a:t>
            </a:r>
            <a:r>
              <a:rPr kumimoji="1" lang="ja-JP" altLang="en-US" sz="2800" dirty="0" smtClean="0">
                <a:latin typeface="メイリオ" pitchFamily="50" charset="-128"/>
                <a:ea typeface="メイリオ" pitchFamily="50" charset="-128"/>
                <a:cs typeface="メイリオ" pitchFamily="50" charset="-128"/>
              </a:rPr>
              <a:t>配列変数が</a:t>
            </a:r>
            <a:endParaRPr kumimoji="1" lang="en-US" altLang="ja-JP" sz="2800" dirty="0" smtClean="0">
              <a:latin typeface="メイリオ" pitchFamily="50" charset="-128"/>
              <a:ea typeface="メイリオ" pitchFamily="50" charset="-128"/>
              <a:cs typeface="メイリオ" pitchFamily="50" charset="-128"/>
            </a:endParaRPr>
          </a:p>
          <a:p>
            <a:r>
              <a:rPr kumimoji="1" lang="ja-JP" altLang="en-US" sz="2800" dirty="0" smtClean="0">
                <a:latin typeface="メイリオ" pitchFamily="50" charset="-128"/>
                <a:ea typeface="メイリオ" pitchFamily="50" charset="-128"/>
                <a:cs typeface="メイリオ" pitchFamily="50" charset="-128"/>
              </a:rPr>
              <a:t>左辺の添字や右辺に出現してはならない</a:t>
            </a:r>
            <a:endParaRPr kumimoji="1" lang="ja-JP" altLang="en-US" sz="2800" dirty="0">
              <a:latin typeface="メイリオ" pitchFamily="50" charset="-128"/>
              <a:ea typeface="メイリオ" pitchFamily="50" charset="-128"/>
              <a:cs typeface="メイリオ" pitchFamily="50" charset="-128"/>
            </a:endParaRPr>
          </a:p>
        </p:txBody>
      </p:sp>
      <p:sp>
        <p:nvSpPr>
          <p:cNvPr id="17" name="四角形吹き出し 16"/>
          <p:cNvSpPr/>
          <p:nvPr/>
        </p:nvSpPr>
        <p:spPr>
          <a:xfrm>
            <a:off x="6732240" y="4221088"/>
            <a:ext cx="2088232" cy="576064"/>
          </a:xfrm>
          <a:prstGeom prst="wedgeRectCallout">
            <a:avLst>
              <a:gd name="adj1" fmla="val -64035"/>
              <a:gd name="adj2" fmla="val 4855"/>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記述不可能</a:t>
            </a:r>
            <a:endParaRPr lang="en-US" altLang="ja-JP" sz="2400" dirty="0" smtClean="0">
              <a:latin typeface="メイリオ" pitchFamily="50" charset="-128"/>
              <a:ea typeface="メイリオ" pitchFamily="50" charset="-128"/>
              <a:cs typeface="メイリオ" pitchFamily="50" charset="-128"/>
            </a:endParaRPr>
          </a:p>
        </p:txBody>
      </p:sp>
      <p:sp>
        <p:nvSpPr>
          <p:cNvPr id="7" name="テキスト ボックス 6"/>
          <p:cNvSpPr txBox="1"/>
          <p:nvPr/>
        </p:nvSpPr>
        <p:spPr>
          <a:xfrm>
            <a:off x="611560" y="4221088"/>
            <a:ext cx="5902578" cy="523220"/>
          </a:xfrm>
          <a:prstGeom prst="rect">
            <a:avLst/>
          </a:prstGeom>
          <a:noFill/>
        </p:spPr>
        <p:txBody>
          <a:bodyPr wrap="none" rtlCol="0">
            <a:spAutoFit/>
          </a:bodyPr>
          <a:lstStyle/>
          <a:p>
            <a:r>
              <a:rPr lang="en-US" altLang="ja-JP" sz="2800" dirty="0" smtClean="0">
                <a:latin typeface="Consolas" pitchFamily="49" charset="0"/>
                <a:cs typeface="Consolas" pitchFamily="49" charset="0"/>
              </a:rPr>
              <a:t>fib[i+2] += fib[i+1] + fib[</a:t>
            </a:r>
            <a:r>
              <a:rPr lang="en-US" altLang="ja-JP" sz="2800" dirty="0" err="1" smtClean="0">
                <a:latin typeface="Consolas" pitchFamily="49" charset="0"/>
                <a:cs typeface="Consolas" pitchFamily="49" charset="0"/>
              </a:rPr>
              <a:t>i</a:t>
            </a:r>
            <a:r>
              <a:rPr lang="en-US" altLang="ja-JP" sz="2800" dirty="0" smtClean="0">
                <a:latin typeface="Consolas" pitchFamily="49" charset="0"/>
                <a:cs typeface="Consolas" pitchFamily="49" charset="0"/>
              </a:rPr>
              <a:t>]</a:t>
            </a:r>
            <a:endParaRPr kumimoji="1" lang="ja-JP" altLang="en-US" sz="2800" dirty="0">
              <a:latin typeface="Consolas" pitchFamily="49" charset="0"/>
              <a:cs typeface="Consolas" pitchFamily="49" charset="0"/>
            </a:endParaRPr>
          </a:p>
        </p:txBody>
      </p:sp>
      <p:sp>
        <p:nvSpPr>
          <p:cNvPr id="19" name="角丸四角形吹き出し 18"/>
          <p:cNvSpPr/>
          <p:nvPr/>
        </p:nvSpPr>
        <p:spPr>
          <a:xfrm>
            <a:off x="683568" y="3501008"/>
            <a:ext cx="6552728" cy="576064"/>
          </a:xfrm>
          <a:prstGeom prst="wedgeRoundRectCallout">
            <a:avLst>
              <a:gd name="adj1" fmla="val -44773"/>
              <a:gd name="adj2" fmla="val -130"/>
              <a:gd name="adj3" fmla="val 16667"/>
            </a:avLst>
          </a:prstGeom>
          <a:ln w="38100"/>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dirty="0" smtClean="0"/>
              <a:t>状態</a:t>
            </a:r>
            <a:r>
              <a:rPr kumimoji="1" lang="en-US" altLang="ja-JP" dirty="0" smtClean="0"/>
              <a:t> </a:t>
            </a:r>
            <a:r>
              <a:rPr kumimoji="1" lang="en-US" altLang="ja-JP" dirty="0" smtClean="0">
                <a:latin typeface="Consolas"/>
                <a:cs typeface="Consolas"/>
              </a:rPr>
              <a:t>{ fib[i+2]   0,    fib[i+1]   </a:t>
            </a:r>
            <a:r>
              <a:rPr kumimoji="1" lang="en-US" altLang="ja-JP" i="1" dirty="0" smtClean="0">
                <a:latin typeface="Consolas"/>
                <a:cs typeface="Consolas"/>
              </a:rPr>
              <a:t>v</a:t>
            </a:r>
            <a:r>
              <a:rPr kumimoji="1" lang="en-US" altLang="ja-JP" baseline="-25000" dirty="0" smtClean="0">
                <a:latin typeface="Consolas"/>
                <a:cs typeface="Consolas"/>
              </a:rPr>
              <a:t>1</a:t>
            </a:r>
            <a:r>
              <a:rPr kumimoji="1" lang="en-US" altLang="ja-JP" dirty="0" smtClean="0">
                <a:latin typeface="Consolas"/>
                <a:cs typeface="Consolas"/>
              </a:rPr>
              <a:t>, fib[</a:t>
            </a:r>
            <a:r>
              <a:rPr kumimoji="1" lang="en-US" altLang="ja-JP" dirty="0" err="1" smtClean="0">
                <a:latin typeface="Consolas"/>
                <a:cs typeface="Consolas"/>
              </a:rPr>
              <a:t>i</a:t>
            </a:r>
            <a:r>
              <a:rPr lang="en-US" altLang="ja-JP" dirty="0" smtClean="0">
                <a:latin typeface="Consolas"/>
                <a:cs typeface="Consolas"/>
              </a:rPr>
              <a:t>]   </a:t>
            </a:r>
            <a:r>
              <a:rPr lang="en-US" altLang="ja-JP" i="1" dirty="0" smtClean="0">
                <a:latin typeface="Consolas"/>
                <a:cs typeface="Consolas"/>
              </a:rPr>
              <a:t>v</a:t>
            </a:r>
            <a:r>
              <a:rPr lang="en-US" altLang="ja-JP" baseline="-25000" dirty="0" smtClean="0">
                <a:latin typeface="Consolas"/>
                <a:cs typeface="Consolas"/>
              </a:rPr>
              <a:t>2</a:t>
            </a:r>
            <a:r>
              <a:rPr lang="en-US" altLang="ja-JP" dirty="0" smtClean="0">
                <a:latin typeface="Consolas"/>
                <a:cs typeface="Consolas"/>
              </a:rPr>
              <a:t>}</a:t>
            </a:r>
            <a:endParaRPr kumimoji="1" lang="ja-JP" altLang="en-US" dirty="0">
              <a:latin typeface="Consolas"/>
              <a:cs typeface="Consolas"/>
            </a:endParaRPr>
          </a:p>
        </p:txBody>
      </p:sp>
      <p:sp>
        <p:nvSpPr>
          <p:cNvPr id="23" name="テキスト ボックス 22"/>
          <p:cNvSpPr txBox="1"/>
          <p:nvPr/>
        </p:nvSpPr>
        <p:spPr>
          <a:xfrm>
            <a:off x="5148064" y="5714092"/>
            <a:ext cx="3416320" cy="523220"/>
          </a:xfrm>
          <a:prstGeom prst="rect">
            <a:avLst/>
          </a:prstGeom>
          <a:noFill/>
        </p:spPr>
        <p:txBody>
          <a:bodyPr wrap="none" rtlCol="0">
            <a:spAutoFit/>
          </a:bodyPr>
          <a:lstStyle/>
          <a:p>
            <a:r>
              <a:rPr lang="ja-JP" altLang="en-US" sz="2800" b="1" dirty="0" smtClean="0">
                <a:solidFill>
                  <a:schemeClr val="accent2"/>
                </a:solidFill>
                <a:latin typeface="メイリオ" pitchFamily="50" charset="-128"/>
                <a:ea typeface="メイリオ" pitchFamily="50" charset="-128"/>
                <a:cs typeface="メイリオ" pitchFamily="50" charset="-128"/>
              </a:rPr>
              <a:t>制約が非常に厳しい</a:t>
            </a:r>
            <a:endParaRPr kumimoji="1" lang="ja-JP" altLang="en-US" sz="2800" b="1" dirty="0">
              <a:solidFill>
                <a:schemeClr val="accent2"/>
              </a:solidFill>
              <a:latin typeface="メイリオ" pitchFamily="50" charset="-128"/>
              <a:ea typeface="メイリオ" pitchFamily="50" charset="-128"/>
              <a:cs typeface="メイリオ" pitchFamily="50" charset="-128"/>
            </a:endParaRPr>
          </a:p>
        </p:txBody>
      </p:sp>
      <p:sp>
        <p:nvSpPr>
          <p:cNvPr id="3" name="正方形/長方形 2"/>
          <p:cNvSpPr/>
          <p:nvPr/>
        </p:nvSpPr>
        <p:spPr>
          <a:xfrm>
            <a:off x="1233309" y="1431317"/>
            <a:ext cx="902811" cy="523220"/>
          </a:xfrm>
          <a:prstGeom prst="rect">
            <a:avLst/>
          </a:prstGeom>
          <a:ln>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ja-JP" altLang="en-US" sz="2800" dirty="0">
                <a:latin typeface="メイリオ" pitchFamily="50" charset="-128"/>
                <a:ea typeface="メイリオ" pitchFamily="50" charset="-128"/>
                <a:cs typeface="メイリオ" pitchFamily="50" charset="-128"/>
              </a:rPr>
              <a:t>制約</a:t>
            </a:r>
            <a:endParaRPr lang="ja-JP" altLang="en-US" sz="2800" dirty="0"/>
          </a:p>
        </p:txBody>
      </p:sp>
      <p:sp>
        <p:nvSpPr>
          <p:cNvPr id="24" name="角丸四角形吹き出し 23"/>
          <p:cNvSpPr/>
          <p:nvPr/>
        </p:nvSpPr>
        <p:spPr>
          <a:xfrm>
            <a:off x="701842" y="4941168"/>
            <a:ext cx="6534454" cy="576064"/>
          </a:xfrm>
          <a:prstGeom prst="wedgeRoundRectCallout">
            <a:avLst>
              <a:gd name="adj1" fmla="val -46403"/>
              <a:gd name="adj2" fmla="val -3302"/>
              <a:gd name="adj3" fmla="val 16667"/>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状態</a:t>
            </a:r>
            <a:r>
              <a:rPr kumimoji="1" lang="en-US" altLang="ja-JP" dirty="0" smtClean="0"/>
              <a:t> </a:t>
            </a:r>
            <a:r>
              <a:rPr kumimoji="1" lang="en-US" altLang="ja-JP" dirty="0" smtClean="0">
                <a:latin typeface="Consolas"/>
                <a:cs typeface="Consolas"/>
              </a:rPr>
              <a:t>{ fib[i+2]   </a:t>
            </a:r>
            <a:r>
              <a:rPr lang="en-US" altLang="ja-JP" i="1" dirty="0">
                <a:latin typeface="Consolas"/>
                <a:cs typeface="Consolas"/>
              </a:rPr>
              <a:t>v</a:t>
            </a:r>
            <a:r>
              <a:rPr lang="en-US" altLang="ja-JP" baseline="-25000" dirty="0">
                <a:latin typeface="Consolas"/>
                <a:cs typeface="Consolas"/>
              </a:rPr>
              <a:t>1</a:t>
            </a:r>
            <a:r>
              <a:rPr kumimoji="1" lang="en-US" altLang="ja-JP" dirty="0" smtClean="0">
                <a:latin typeface="Consolas"/>
                <a:cs typeface="Consolas"/>
              </a:rPr>
              <a:t>+</a:t>
            </a:r>
            <a:r>
              <a:rPr lang="en-US" altLang="ja-JP" i="1" dirty="0" smtClean="0">
                <a:latin typeface="Consolas"/>
                <a:cs typeface="Consolas"/>
              </a:rPr>
              <a:t>v</a:t>
            </a:r>
            <a:r>
              <a:rPr lang="en-US" altLang="ja-JP" baseline="-25000" dirty="0" smtClean="0">
                <a:latin typeface="Consolas"/>
                <a:cs typeface="Consolas"/>
              </a:rPr>
              <a:t>2</a:t>
            </a:r>
            <a:r>
              <a:rPr kumimoji="1" lang="en-US" altLang="ja-JP" dirty="0" smtClean="0">
                <a:latin typeface="Consolas"/>
                <a:cs typeface="Consolas"/>
              </a:rPr>
              <a:t>, fib[i+1]   </a:t>
            </a:r>
            <a:r>
              <a:rPr kumimoji="1" lang="en-US" altLang="ja-JP" i="1" dirty="0" smtClean="0">
                <a:latin typeface="Consolas"/>
                <a:cs typeface="Consolas"/>
              </a:rPr>
              <a:t>v</a:t>
            </a:r>
            <a:r>
              <a:rPr kumimoji="1" lang="en-US" altLang="ja-JP" baseline="-25000" dirty="0" smtClean="0">
                <a:latin typeface="Consolas"/>
                <a:cs typeface="Consolas"/>
              </a:rPr>
              <a:t>1</a:t>
            </a:r>
            <a:r>
              <a:rPr kumimoji="1" lang="en-US" altLang="ja-JP" dirty="0" smtClean="0">
                <a:latin typeface="Consolas"/>
                <a:cs typeface="Consolas"/>
              </a:rPr>
              <a:t>, fib[</a:t>
            </a:r>
            <a:r>
              <a:rPr kumimoji="1" lang="en-US" altLang="ja-JP" dirty="0" err="1" smtClean="0">
                <a:latin typeface="Consolas"/>
                <a:cs typeface="Consolas"/>
              </a:rPr>
              <a:t>i</a:t>
            </a:r>
            <a:r>
              <a:rPr lang="en-US" altLang="ja-JP" dirty="0" smtClean="0">
                <a:latin typeface="Consolas"/>
                <a:cs typeface="Consolas"/>
              </a:rPr>
              <a:t>]   </a:t>
            </a:r>
            <a:r>
              <a:rPr lang="en-US" altLang="ja-JP" i="1" dirty="0" smtClean="0">
                <a:latin typeface="Consolas"/>
                <a:cs typeface="Consolas"/>
              </a:rPr>
              <a:t>v</a:t>
            </a:r>
            <a:r>
              <a:rPr lang="en-US" altLang="ja-JP" baseline="-25000" dirty="0" smtClean="0">
                <a:latin typeface="Consolas"/>
                <a:cs typeface="Consolas"/>
              </a:rPr>
              <a:t>2</a:t>
            </a:r>
            <a:r>
              <a:rPr lang="en-US" altLang="ja-JP" dirty="0" smtClean="0">
                <a:latin typeface="Consolas"/>
                <a:cs typeface="Consolas"/>
              </a:rPr>
              <a:t>}</a:t>
            </a:r>
            <a:endParaRPr kumimoji="1" lang="ja-JP" altLang="en-US" dirty="0">
              <a:latin typeface="Consolas"/>
              <a:cs typeface="Consolas"/>
            </a:endParaRPr>
          </a:p>
        </p:txBody>
      </p:sp>
      <p:graphicFrame>
        <p:nvGraphicFramePr>
          <p:cNvPr id="11" name="Object 6"/>
          <p:cNvGraphicFramePr>
            <a:graphicFrameLocks noChangeAspect="1"/>
          </p:cNvGraphicFramePr>
          <p:nvPr>
            <p:extLst>
              <p:ext uri="{D42A27DB-BD31-4B8C-83A1-F6EECF244321}">
                <p14:modId xmlns="" xmlns:p14="http://schemas.microsoft.com/office/powerpoint/2010/main" val="1396312706"/>
              </p:ext>
            </p:extLst>
          </p:nvPr>
        </p:nvGraphicFramePr>
        <p:xfrm>
          <a:off x="2655394" y="3681832"/>
          <a:ext cx="288032" cy="247249"/>
        </p:xfrm>
        <a:graphic>
          <a:graphicData uri="http://schemas.openxmlformats.org/presentationml/2006/ole">
            <p:oleObj spid="_x0000_s132098" name="数式" r:id="rId4" imgW="203261" imgH="152033" progId="Equation.3">
              <p:embed/>
            </p:oleObj>
          </a:graphicData>
        </a:graphic>
      </p:graphicFrame>
      <p:graphicFrame>
        <p:nvGraphicFramePr>
          <p:cNvPr id="12" name="Object 6"/>
          <p:cNvGraphicFramePr>
            <a:graphicFrameLocks noChangeAspect="1"/>
          </p:cNvGraphicFramePr>
          <p:nvPr>
            <p:extLst>
              <p:ext uri="{D42A27DB-BD31-4B8C-83A1-F6EECF244321}">
                <p14:modId xmlns="" xmlns:p14="http://schemas.microsoft.com/office/powerpoint/2010/main" val="1682886396"/>
              </p:ext>
            </p:extLst>
          </p:nvPr>
        </p:nvGraphicFramePr>
        <p:xfrm>
          <a:off x="4780437" y="3689426"/>
          <a:ext cx="288032" cy="247249"/>
        </p:xfrm>
        <a:graphic>
          <a:graphicData uri="http://schemas.openxmlformats.org/presentationml/2006/ole">
            <p:oleObj spid="_x0000_s132099" name="数式" r:id="rId5" imgW="203261" imgH="152033" progId="Equation.3">
              <p:embed/>
            </p:oleObj>
          </a:graphicData>
        </a:graphic>
      </p:graphicFrame>
      <p:graphicFrame>
        <p:nvGraphicFramePr>
          <p:cNvPr id="13" name="Object 6"/>
          <p:cNvGraphicFramePr>
            <a:graphicFrameLocks noChangeAspect="1"/>
          </p:cNvGraphicFramePr>
          <p:nvPr>
            <p:extLst>
              <p:ext uri="{D42A27DB-BD31-4B8C-83A1-F6EECF244321}">
                <p14:modId xmlns="" xmlns:p14="http://schemas.microsoft.com/office/powerpoint/2010/main" val="1671252613"/>
              </p:ext>
            </p:extLst>
          </p:nvPr>
        </p:nvGraphicFramePr>
        <p:xfrm>
          <a:off x="6372200" y="3680224"/>
          <a:ext cx="288032" cy="247249"/>
        </p:xfrm>
        <a:graphic>
          <a:graphicData uri="http://schemas.openxmlformats.org/presentationml/2006/ole">
            <p:oleObj spid="_x0000_s132100" name="数式" r:id="rId6" imgW="203261" imgH="152033" progId="Equation.3">
              <p:embed/>
            </p:oleObj>
          </a:graphicData>
        </a:graphic>
      </p:graphicFrame>
      <p:graphicFrame>
        <p:nvGraphicFramePr>
          <p:cNvPr id="14" name="Object 6"/>
          <p:cNvGraphicFramePr>
            <a:graphicFrameLocks noChangeAspect="1"/>
          </p:cNvGraphicFramePr>
          <p:nvPr>
            <p:extLst>
              <p:ext uri="{D42A27DB-BD31-4B8C-83A1-F6EECF244321}">
                <p14:modId xmlns="" xmlns:p14="http://schemas.microsoft.com/office/powerpoint/2010/main" val="357523086"/>
              </p:ext>
            </p:extLst>
          </p:nvPr>
        </p:nvGraphicFramePr>
        <p:xfrm>
          <a:off x="2664596" y="5127575"/>
          <a:ext cx="288032" cy="247249"/>
        </p:xfrm>
        <a:graphic>
          <a:graphicData uri="http://schemas.openxmlformats.org/presentationml/2006/ole">
            <p:oleObj spid="_x0000_s132101" name="数式" r:id="rId7" imgW="203261" imgH="152033" progId="Equation.3">
              <p:embed/>
            </p:oleObj>
          </a:graphicData>
        </a:graphic>
      </p:graphicFrame>
      <p:graphicFrame>
        <p:nvGraphicFramePr>
          <p:cNvPr id="15" name="Object 6"/>
          <p:cNvGraphicFramePr>
            <a:graphicFrameLocks noChangeAspect="1"/>
          </p:cNvGraphicFramePr>
          <p:nvPr>
            <p:extLst>
              <p:ext uri="{D42A27DB-BD31-4B8C-83A1-F6EECF244321}">
                <p14:modId xmlns="" xmlns:p14="http://schemas.microsoft.com/office/powerpoint/2010/main" val="2113338794"/>
              </p:ext>
            </p:extLst>
          </p:nvPr>
        </p:nvGraphicFramePr>
        <p:xfrm>
          <a:off x="4852445" y="5135169"/>
          <a:ext cx="288032" cy="247249"/>
        </p:xfrm>
        <a:graphic>
          <a:graphicData uri="http://schemas.openxmlformats.org/presentationml/2006/ole">
            <p:oleObj spid="_x0000_s132102" name="数式" r:id="rId8" imgW="203261" imgH="152033" progId="Equation.3">
              <p:embed/>
            </p:oleObj>
          </a:graphicData>
        </a:graphic>
      </p:graphicFrame>
      <p:graphicFrame>
        <p:nvGraphicFramePr>
          <p:cNvPr id="16" name="Object 6"/>
          <p:cNvGraphicFramePr>
            <a:graphicFrameLocks noChangeAspect="1"/>
          </p:cNvGraphicFramePr>
          <p:nvPr>
            <p:extLst>
              <p:ext uri="{D42A27DB-BD31-4B8C-83A1-F6EECF244321}">
                <p14:modId xmlns="" xmlns:p14="http://schemas.microsoft.com/office/powerpoint/2010/main" val="3747267169"/>
              </p:ext>
            </p:extLst>
          </p:nvPr>
        </p:nvGraphicFramePr>
        <p:xfrm>
          <a:off x="6444208" y="5125967"/>
          <a:ext cx="288032" cy="247249"/>
        </p:xfrm>
        <a:graphic>
          <a:graphicData uri="http://schemas.openxmlformats.org/presentationml/2006/ole">
            <p:oleObj spid="_x0000_s132103" name="数式" r:id="rId9" imgW="203261" imgH="152033" progId="Equation.3">
              <p:embed/>
            </p:oleObj>
          </a:graphicData>
        </a:graphic>
      </p:graphicFrame>
    </p:spTree>
    <p:extLst>
      <p:ext uri="{BB962C8B-B14F-4D97-AF65-F5344CB8AC3E}">
        <p14:creationId xmlns="" xmlns:p14="http://schemas.microsoft.com/office/powerpoint/2010/main" val="3646840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アプローチ</a:t>
            </a:r>
            <a:endParaRPr kumimoji="1" lang="ja-JP" altLang="en-US" dirty="0"/>
          </a:p>
        </p:txBody>
      </p:sp>
      <p:sp>
        <p:nvSpPr>
          <p:cNvPr id="3" name="コンテンツ プレースホルダ 2"/>
          <p:cNvSpPr>
            <a:spLocks noGrp="1"/>
          </p:cNvSpPr>
          <p:nvPr>
            <p:ph idx="1"/>
          </p:nvPr>
        </p:nvSpPr>
        <p:spPr>
          <a:xfrm>
            <a:off x="457200" y="1600200"/>
            <a:ext cx="9011344" cy="5257800"/>
          </a:xfrm>
        </p:spPr>
        <p:txBody>
          <a:bodyPr>
            <a:normAutofit/>
          </a:bodyPr>
          <a:lstStyle/>
          <a:p>
            <a:pPr>
              <a:buNone/>
            </a:pPr>
            <a:r>
              <a:rPr kumimoji="1" lang="ja-JP" altLang="en-US" sz="2400" b="1" dirty="0" smtClean="0"/>
              <a:t>引数渡し機構の拡張</a:t>
            </a:r>
            <a:endParaRPr kumimoji="1" lang="en-US" altLang="ja-JP" sz="2400" b="1" dirty="0" smtClean="0"/>
          </a:p>
          <a:p>
            <a:pPr>
              <a:buNone/>
            </a:pPr>
            <a:r>
              <a:rPr lang="ja-JP" altLang="en-US" sz="2000" dirty="0" smtClean="0"/>
              <a:t>実引数として以下を引渡し可能に拡張</a:t>
            </a:r>
            <a:endParaRPr lang="en-US" altLang="ja-JP" sz="1800" dirty="0" smtClean="0"/>
          </a:p>
          <a:p>
            <a:pPr>
              <a:buNone/>
            </a:pPr>
            <a:r>
              <a:rPr lang="ja-JP" altLang="en-US" sz="2000" dirty="0" smtClean="0"/>
              <a:t>・大域変数</a:t>
            </a:r>
            <a:endParaRPr lang="en-US" altLang="ja-JP" sz="2000" dirty="0" smtClean="0"/>
          </a:p>
          <a:p>
            <a:pPr>
              <a:buNone/>
            </a:pPr>
            <a:r>
              <a:rPr lang="ja-JP" altLang="en-US" sz="2000" dirty="0" smtClean="0"/>
              <a:t>・添え字付き配列変数とその参照</a:t>
            </a:r>
            <a:endParaRPr lang="en-US" altLang="ja-JP" sz="2000" dirty="0" smtClean="0"/>
          </a:p>
          <a:p>
            <a:pPr>
              <a:buNone/>
            </a:pPr>
            <a:r>
              <a:rPr lang="ja-JP" altLang="en-US" sz="2000" dirty="0" smtClean="0"/>
              <a:t>・同一の参照をもつ変数</a:t>
            </a:r>
            <a:endParaRPr lang="en-US" altLang="ja-JP" sz="2000" dirty="0" smtClean="0"/>
          </a:p>
          <a:p>
            <a:pPr>
              <a:buNone/>
            </a:pPr>
            <a:r>
              <a:rPr kumimoji="1" lang="ja-JP" altLang="en-US" sz="2400" dirty="0" smtClean="0"/>
              <a:t>　　</a:t>
            </a:r>
            <a:endParaRPr kumimoji="1" lang="en-US" altLang="ja-JP" sz="2400" dirty="0" smtClean="0"/>
          </a:p>
          <a:p>
            <a:pPr>
              <a:buNone/>
            </a:pPr>
            <a:r>
              <a:rPr kumimoji="1" lang="en-US" altLang="ja-JP" sz="2400" b="1" dirty="0" smtClean="0"/>
              <a:t>	</a:t>
            </a:r>
            <a:r>
              <a:rPr kumimoji="1" lang="ja-JP" altLang="en-US" sz="2400" b="1" dirty="0" smtClean="0"/>
              <a:t>エイリアスの導入</a:t>
            </a:r>
            <a:endParaRPr kumimoji="1" lang="en-US" altLang="ja-JP" sz="2400" b="1" dirty="0" smtClean="0"/>
          </a:p>
          <a:p>
            <a:pPr>
              <a:buNone/>
            </a:pPr>
            <a:r>
              <a:rPr lang="ja-JP" altLang="en-US" sz="2000" b="1" dirty="0" smtClean="0">
                <a:solidFill>
                  <a:schemeClr val="accent2"/>
                </a:solidFill>
              </a:rPr>
              <a:t>　</a:t>
            </a:r>
            <a:r>
              <a:rPr lang="en-US" altLang="ja-JP" sz="2000" b="1" dirty="0" smtClean="0">
                <a:solidFill>
                  <a:schemeClr val="accent2"/>
                </a:solidFill>
              </a:rPr>
              <a:t>	</a:t>
            </a:r>
            <a:r>
              <a:rPr lang="ja-JP" altLang="en-US" sz="2000" b="1" dirty="0" smtClean="0">
                <a:solidFill>
                  <a:schemeClr val="accent2"/>
                </a:solidFill>
              </a:rPr>
              <a:t>　　非可逆</a:t>
            </a:r>
            <a:r>
              <a:rPr lang="ja-JP" altLang="en-US" sz="2000" dirty="0" smtClean="0"/>
              <a:t>の要因</a:t>
            </a:r>
            <a:endParaRPr lang="en-US" altLang="ja-JP" sz="2000" dirty="0" smtClean="0"/>
          </a:p>
          <a:p>
            <a:pPr>
              <a:buNone/>
            </a:pPr>
            <a:r>
              <a:rPr lang="ja-JP" altLang="en-US" sz="2400" dirty="0" smtClean="0"/>
              <a:t>　　</a:t>
            </a:r>
            <a:endParaRPr lang="en-US" altLang="ja-JP" sz="2000" dirty="0" smtClean="0"/>
          </a:p>
          <a:p>
            <a:pPr>
              <a:buNone/>
            </a:pPr>
            <a:r>
              <a:rPr lang="ja-JP" altLang="en-US" sz="2400" b="1" dirty="0" smtClean="0"/>
              <a:t>環境・記憶域モデルの導入</a:t>
            </a:r>
            <a:endParaRPr lang="en-US" altLang="ja-JP" sz="2400" b="1" dirty="0" smtClean="0"/>
          </a:p>
          <a:p>
            <a:pPr>
              <a:buNone/>
            </a:pPr>
            <a:r>
              <a:rPr lang="ja-JP" altLang="en-US" sz="2400" b="1" dirty="0" smtClean="0"/>
              <a:t>　　　　　</a:t>
            </a:r>
            <a:endParaRPr lang="en-US" altLang="ja-JP" sz="2400" dirty="0" smtClean="0"/>
          </a:p>
          <a:p>
            <a:pPr>
              <a:buNone/>
            </a:pPr>
            <a:endParaRPr lang="en-US" altLang="ja-JP" sz="1200" b="1" dirty="0" smtClean="0"/>
          </a:p>
          <a:p>
            <a:pPr>
              <a:buNone/>
            </a:pPr>
            <a:r>
              <a:rPr lang="ja-JP" altLang="en-US" sz="2400" b="1" dirty="0" smtClean="0">
                <a:solidFill>
                  <a:schemeClr val="accent2"/>
                </a:solidFill>
              </a:rPr>
              <a:t>可逆性の保証の達成</a:t>
            </a:r>
            <a:endParaRPr lang="en-US" altLang="ja-JP" sz="2000" dirty="0" smtClean="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6</a:t>
            </a:fld>
            <a:endParaRPr kumimoji="1" lang="ja-JP" altLang="en-US"/>
          </a:p>
        </p:txBody>
      </p:sp>
      <p:sp>
        <p:nvSpPr>
          <p:cNvPr id="6" name="正方形/長方形 5"/>
          <p:cNvSpPr/>
          <p:nvPr/>
        </p:nvSpPr>
        <p:spPr>
          <a:xfrm>
            <a:off x="539552" y="2348880"/>
            <a:ext cx="3888432" cy="115212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8" name="直線矢印コネクタ 7"/>
          <p:cNvCxnSpPr/>
          <p:nvPr/>
        </p:nvCxnSpPr>
        <p:spPr>
          <a:xfrm>
            <a:off x="1691680" y="3501008"/>
            <a:ext cx="0" cy="43204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899592" y="3933056"/>
            <a:ext cx="1512168" cy="432048"/>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12" name="直線矢印コネクタ 11"/>
          <p:cNvCxnSpPr/>
          <p:nvPr/>
        </p:nvCxnSpPr>
        <p:spPr>
          <a:xfrm>
            <a:off x="1691680" y="4653136"/>
            <a:ext cx="0" cy="504056"/>
          </a:xfrm>
          <a:prstGeom prst="straightConnector1">
            <a:avLst/>
          </a:prstGeom>
          <a:ln w="38100">
            <a:tailEnd type="arrow"/>
          </a:ln>
        </p:spPr>
        <p:style>
          <a:lnRef idx="1">
            <a:schemeClr val="accent2"/>
          </a:lnRef>
          <a:fillRef idx="0">
            <a:schemeClr val="accent2"/>
          </a:fillRef>
          <a:effectRef idx="0">
            <a:schemeClr val="accent2"/>
          </a:effectRef>
          <a:fontRef idx="minor">
            <a:schemeClr val="tx1"/>
          </a:fontRef>
        </p:style>
      </p:cxnSp>
      <p:sp>
        <p:nvSpPr>
          <p:cNvPr id="17" name="下矢印 16"/>
          <p:cNvSpPr/>
          <p:nvPr/>
        </p:nvSpPr>
        <p:spPr>
          <a:xfrm>
            <a:off x="1403648" y="5661248"/>
            <a:ext cx="576064" cy="504056"/>
          </a:xfrm>
          <a:prstGeom prst="downArrow">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8" name="右中かっこ 17"/>
          <p:cNvSpPr/>
          <p:nvPr/>
        </p:nvSpPr>
        <p:spPr>
          <a:xfrm>
            <a:off x="4860607" y="1700808"/>
            <a:ext cx="216024" cy="1872208"/>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テキスト ボックス 18"/>
          <p:cNvSpPr txBox="1"/>
          <p:nvPr/>
        </p:nvSpPr>
        <p:spPr>
          <a:xfrm>
            <a:off x="5148639" y="2361074"/>
            <a:ext cx="4031873" cy="707886"/>
          </a:xfrm>
          <a:prstGeom prst="rect">
            <a:avLst/>
          </a:prstGeom>
          <a:noFill/>
        </p:spPr>
        <p:txBody>
          <a:bodyPr wrap="none" rtlCol="0">
            <a:spAutoFit/>
          </a:bodyPr>
          <a:lstStyle/>
          <a:p>
            <a:r>
              <a:rPr kumimoji="1" lang="ja-JP" altLang="en-US" sz="2000" dirty="0" smtClean="0">
                <a:latin typeface="メイリオ" pitchFamily="50" charset="-128"/>
                <a:ea typeface="メイリオ" pitchFamily="50" charset="-128"/>
                <a:cs typeface="メイリオ" pitchFamily="50" charset="-128"/>
              </a:rPr>
              <a:t>プロシージャ呼び出し</a:t>
            </a:r>
            <a:r>
              <a:rPr lang="ja-JP" altLang="en-US" sz="2000" dirty="0" smtClean="0">
                <a:latin typeface="メイリオ" pitchFamily="50" charset="-128"/>
                <a:ea typeface="メイリオ" pitchFamily="50" charset="-128"/>
                <a:cs typeface="メイリオ" pitchFamily="50" charset="-128"/>
              </a:rPr>
              <a:t>をおこなう</a:t>
            </a:r>
            <a:endParaRPr lang="en-US" altLang="ja-JP" sz="2000" dirty="0" smtClean="0">
              <a:latin typeface="メイリオ" pitchFamily="50" charset="-128"/>
              <a:ea typeface="メイリオ" pitchFamily="50" charset="-128"/>
              <a:cs typeface="メイリオ" pitchFamily="50" charset="-128"/>
            </a:endParaRPr>
          </a:p>
          <a:p>
            <a:r>
              <a:rPr kumimoji="1" lang="ja-JP" altLang="en-US" sz="2000" dirty="0" smtClean="0">
                <a:latin typeface="メイリオ" pitchFamily="50" charset="-128"/>
                <a:ea typeface="メイリオ" pitchFamily="50" charset="-128"/>
                <a:cs typeface="メイリオ" pitchFamily="50" charset="-128"/>
              </a:rPr>
              <a:t>プログラム記述の容易化</a:t>
            </a:r>
            <a:endParaRPr kumimoji="1" lang="ja-JP" altLang="en-US" sz="2000" dirty="0">
              <a:latin typeface="メイリオ" pitchFamily="50" charset="-128"/>
              <a:ea typeface="メイリオ" pitchFamily="50" charset="-128"/>
              <a:cs typeface="メイリオ" pitchFamily="50" charset="-128"/>
            </a:endParaRPr>
          </a:p>
        </p:txBody>
      </p:sp>
      <p:sp>
        <p:nvSpPr>
          <p:cNvPr id="21" name="正方形/長方形 20"/>
          <p:cNvSpPr/>
          <p:nvPr/>
        </p:nvSpPr>
        <p:spPr>
          <a:xfrm>
            <a:off x="5333686" y="5097378"/>
            <a:ext cx="3775393" cy="707886"/>
          </a:xfrm>
          <a:prstGeom prst="rect">
            <a:avLst/>
          </a:prstGeom>
        </p:spPr>
        <p:txBody>
          <a:bodyPr wrap="none">
            <a:spAutoFit/>
          </a:bodyPr>
          <a:lstStyle/>
          <a:p>
            <a:r>
              <a:rPr lang="ja-JP" altLang="en-US" sz="2000" dirty="0" smtClean="0">
                <a:latin typeface="メイリオ" pitchFamily="50" charset="-128"/>
                <a:ea typeface="メイリオ" pitchFamily="50" charset="-128"/>
                <a:cs typeface="メイリオ" pitchFamily="50" charset="-128"/>
              </a:rPr>
              <a:t>プロシージャ呼び出しと代入の</a:t>
            </a:r>
            <a:endParaRPr lang="en-US" altLang="ja-JP" sz="2000" dirty="0" smtClean="0">
              <a:latin typeface="メイリオ" pitchFamily="50" charset="-128"/>
              <a:ea typeface="メイリオ" pitchFamily="50" charset="-128"/>
              <a:cs typeface="メイリオ" pitchFamily="50" charset="-128"/>
            </a:endParaRPr>
          </a:p>
          <a:p>
            <a:r>
              <a:rPr lang="ja-JP" altLang="en-US" sz="2000" dirty="0" smtClean="0">
                <a:latin typeface="メイリオ" pitchFamily="50" charset="-128"/>
                <a:ea typeface="メイリオ" pitchFamily="50" charset="-128"/>
                <a:cs typeface="メイリオ" pitchFamily="50" charset="-128"/>
              </a:rPr>
              <a:t>制約緩和</a:t>
            </a:r>
            <a:endParaRPr lang="ja-JP" altLang="en-US" sz="2000" dirty="0">
              <a:latin typeface="メイリオ" pitchFamily="50" charset="-128"/>
              <a:ea typeface="メイリオ" pitchFamily="50" charset="-128"/>
              <a:cs typeface="メイリオ" pitchFamily="50" charset="-128"/>
            </a:endParaRPr>
          </a:p>
        </p:txBody>
      </p:sp>
      <p:sp>
        <p:nvSpPr>
          <p:cNvPr id="22" name="右中かっこ 21"/>
          <p:cNvSpPr/>
          <p:nvPr/>
        </p:nvSpPr>
        <p:spPr>
          <a:xfrm>
            <a:off x="4860607" y="5097378"/>
            <a:ext cx="216024" cy="648072"/>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18"/>
          <p:cNvGrpSpPr/>
          <p:nvPr/>
        </p:nvGrpSpPr>
        <p:grpSpPr>
          <a:xfrm>
            <a:off x="611560" y="1232668"/>
            <a:ext cx="7848872" cy="5450073"/>
            <a:chOff x="0" y="1340768"/>
            <a:chExt cx="9540552" cy="6624736"/>
          </a:xfrm>
        </p:grpSpPr>
        <p:pic>
          <p:nvPicPr>
            <p:cNvPr id="79873" name="Picture 1"/>
            <p:cNvPicPr>
              <a:picLocks noChangeAspect="1" noChangeArrowheads="1"/>
            </p:cNvPicPr>
            <p:nvPr/>
          </p:nvPicPr>
          <p:blipFill>
            <a:blip r:embed="rId2" cstate="print"/>
            <a:srcRect/>
            <a:stretch>
              <a:fillRect/>
            </a:stretch>
          </p:blipFill>
          <p:spPr bwMode="auto">
            <a:xfrm>
              <a:off x="0" y="1340768"/>
              <a:ext cx="6419850" cy="2771775"/>
            </a:xfrm>
            <a:prstGeom prst="rect">
              <a:avLst/>
            </a:prstGeom>
            <a:noFill/>
            <a:ln w="9525">
              <a:noFill/>
              <a:miter lim="800000"/>
              <a:headEnd/>
              <a:tailEnd/>
            </a:ln>
          </p:spPr>
        </p:pic>
        <p:pic>
          <p:nvPicPr>
            <p:cNvPr id="79875" name="Picture 3"/>
            <p:cNvPicPr>
              <a:picLocks noChangeAspect="1" noChangeArrowheads="1"/>
            </p:cNvPicPr>
            <p:nvPr/>
          </p:nvPicPr>
          <p:blipFill>
            <a:blip r:embed="rId3" cstate="print"/>
            <a:srcRect/>
            <a:stretch>
              <a:fillRect/>
            </a:stretch>
          </p:blipFill>
          <p:spPr bwMode="auto">
            <a:xfrm>
              <a:off x="4716016" y="3710930"/>
              <a:ext cx="1504950" cy="438150"/>
            </a:xfrm>
            <a:prstGeom prst="rect">
              <a:avLst/>
            </a:prstGeom>
            <a:noFill/>
            <a:ln w="9525">
              <a:noFill/>
              <a:miter lim="800000"/>
              <a:headEnd/>
              <a:tailEnd/>
            </a:ln>
          </p:spPr>
        </p:pic>
        <p:pic>
          <p:nvPicPr>
            <p:cNvPr id="79877" name="Picture 5"/>
            <p:cNvPicPr>
              <a:picLocks noChangeAspect="1" noChangeArrowheads="1"/>
            </p:cNvPicPr>
            <p:nvPr/>
          </p:nvPicPr>
          <p:blipFill>
            <a:blip r:embed="rId4" cstate="print"/>
            <a:srcRect/>
            <a:stretch>
              <a:fillRect/>
            </a:stretch>
          </p:blipFill>
          <p:spPr bwMode="auto">
            <a:xfrm>
              <a:off x="2555776" y="4149080"/>
              <a:ext cx="4105275" cy="1400175"/>
            </a:xfrm>
            <a:prstGeom prst="rect">
              <a:avLst/>
            </a:prstGeom>
            <a:noFill/>
            <a:ln w="9525">
              <a:noFill/>
              <a:miter lim="800000"/>
              <a:headEnd/>
              <a:tailEnd/>
            </a:ln>
          </p:spPr>
        </p:pic>
        <p:pic>
          <p:nvPicPr>
            <p:cNvPr id="79878" name="Picture 6"/>
            <p:cNvPicPr>
              <a:picLocks noChangeAspect="1" noChangeArrowheads="1"/>
            </p:cNvPicPr>
            <p:nvPr/>
          </p:nvPicPr>
          <p:blipFill>
            <a:blip r:embed="rId5" cstate="print"/>
            <a:srcRect/>
            <a:stretch>
              <a:fillRect/>
            </a:stretch>
          </p:blipFill>
          <p:spPr bwMode="auto">
            <a:xfrm>
              <a:off x="5940152" y="5157192"/>
              <a:ext cx="2505075" cy="390525"/>
            </a:xfrm>
            <a:prstGeom prst="rect">
              <a:avLst/>
            </a:prstGeom>
            <a:noFill/>
            <a:ln w="9525">
              <a:noFill/>
              <a:miter lim="800000"/>
              <a:headEnd/>
              <a:tailEnd/>
            </a:ln>
          </p:spPr>
        </p:pic>
        <p:pic>
          <p:nvPicPr>
            <p:cNvPr id="79879" name="Picture 7"/>
            <p:cNvPicPr>
              <a:picLocks noChangeAspect="1" noChangeArrowheads="1"/>
            </p:cNvPicPr>
            <p:nvPr/>
          </p:nvPicPr>
          <p:blipFill>
            <a:blip r:embed="rId6" cstate="print"/>
            <a:srcRect/>
            <a:stretch>
              <a:fillRect/>
            </a:stretch>
          </p:blipFill>
          <p:spPr bwMode="auto">
            <a:xfrm>
              <a:off x="2555776" y="5589240"/>
              <a:ext cx="1200150" cy="457200"/>
            </a:xfrm>
            <a:prstGeom prst="rect">
              <a:avLst/>
            </a:prstGeom>
            <a:noFill/>
            <a:ln w="9525">
              <a:noFill/>
              <a:miter lim="800000"/>
              <a:headEnd/>
              <a:tailEnd/>
            </a:ln>
          </p:spPr>
        </p:pic>
        <p:pic>
          <p:nvPicPr>
            <p:cNvPr id="79880" name="Picture 8"/>
            <p:cNvPicPr>
              <a:picLocks noChangeAspect="1" noChangeArrowheads="1"/>
            </p:cNvPicPr>
            <p:nvPr/>
          </p:nvPicPr>
          <p:blipFill>
            <a:blip r:embed="rId7" cstate="print"/>
            <a:srcRect/>
            <a:stretch>
              <a:fillRect/>
            </a:stretch>
          </p:blipFill>
          <p:spPr bwMode="auto">
            <a:xfrm>
              <a:off x="4283968" y="5661248"/>
              <a:ext cx="733425" cy="371475"/>
            </a:xfrm>
            <a:prstGeom prst="rect">
              <a:avLst/>
            </a:prstGeom>
            <a:noFill/>
            <a:ln w="9525">
              <a:noFill/>
              <a:miter lim="800000"/>
              <a:headEnd/>
              <a:tailEnd/>
            </a:ln>
          </p:spPr>
        </p:pic>
        <p:pic>
          <p:nvPicPr>
            <p:cNvPr id="79881" name="Picture 9"/>
            <p:cNvPicPr>
              <a:picLocks noChangeAspect="1" noChangeArrowheads="1"/>
            </p:cNvPicPr>
            <p:nvPr/>
          </p:nvPicPr>
          <p:blipFill>
            <a:blip r:embed="rId8" cstate="print"/>
            <a:srcRect/>
            <a:stretch>
              <a:fillRect/>
            </a:stretch>
          </p:blipFill>
          <p:spPr bwMode="auto">
            <a:xfrm>
              <a:off x="339402" y="6060504"/>
              <a:ext cx="9201150" cy="1905000"/>
            </a:xfrm>
            <a:prstGeom prst="rect">
              <a:avLst/>
            </a:prstGeom>
            <a:noFill/>
            <a:ln w="9525">
              <a:noFill/>
              <a:miter lim="800000"/>
              <a:headEnd/>
              <a:tailEnd/>
            </a:ln>
          </p:spPr>
        </p:pic>
        <p:pic>
          <p:nvPicPr>
            <p:cNvPr id="79883" name="Picture 11"/>
            <p:cNvPicPr>
              <a:picLocks noChangeAspect="1" noChangeArrowheads="1"/>
            </p:cNvPicPr>
            <p:nvPr/>
          </p:nvPicPr>
          <p:blipFill>
            <a:blip r:embed="rId9" cstate="print"/>
            <a:srcRect/>
            <a:stretch>
              <a:fillRect/>
            </a:stretch>
          </p:blipFill>
          <p:spPr bwMode="auto">
            <a:xfrm>
              <a:off x="3848869" y="5589240"/>
              <a:ext cx="219075" cy="447675"/>
            </a:xfrm>
            <a:prstGeom prst="rect">
              <a:avLst/>
            </a:prstGeom>
            <a:noFill/>
            <a:ln w="9525">
              <a:noFill/>
              <a:miter lim="800000"/>
              <a:headEnd/>
              <a:tailEnd/>
            </a:ln>
          </p:spPr>
        </p:pic>
        <p:pic>
          <p:nvPicPr>
            <p:cNvPr id="17" name="Picture 11"/>
            <p:cNvPicPr>
              <a:picLocks noChangeAspect="1" noChangeArrowheads="1"/>
            </p:cNvPicPr>
            <p:nvPr/>
          </p:nvPicPr>
          <p:blipFill>
            <a:blip r:embed="rId9" cstate="print"/>
            <a:srcRect/>
            <a:stretch>
              <a:fillRect/>
            </a:stretch>
          </p:blipFill>
          <p:spPr bwMode="auto">
            <a:xfrm>
              <a:off x="5505053" y="5157192"/>
              <a:ext cx="219075" cy="447675"/>
            </a:xfrm>
            <a:prstGeom prst="rect">
              <a:avLst/>
            </a:prstGeom>
            <a:noFill/>
            <a:ln w="9525">
              <a:noFill/>
              <a:miter lim="800000"/>
              <a:headEnd/>
              <a:tailEnd/>
            </a:ln>
          </p:spPr>
        </p:pic>
        <p:pic>
          <p:nvPicPr>
            <p:cNvPr id="18" name="Picture 11"/>
            <p:cNvPicPr>
              <a:picLocks noChangeAspect="1" noChangeArrowheads="1"/>
            </p:cNvPicPr>
            <p:nvPr/>
          </p:nvPicPr>
          <p:blipFill>
            <a:blip r:embed="rId9" cstate="print"/>
            <a:srcRect/>
            <a:stretch>
              <a:fillRect/>
            </a:stretch>
          </p:blipFill>
          <p:spPr bwMode="auto">
            <a:xfrm>
              <a:off x="4352925" y="3701405"/>
              <a:ext cx="219075" cy="447675"/>
            </a:xfrm>
            <a:prstGeom prst="rect">
              <a:avLst/>
            </a:prstGeom>
            <a:noFill/>
            <a:ln w="9525">
              <a:noFill/>
              <a:miter lim="800000"/>
              <a:headEnd/>
              <a:tailEnd/>
            </a:ln>
          </p:spPr>
        </p:pic>
      </p:grpSp>
      <p:sp>
        <p:nvSpPr>
          <p:cNvPr id="2" name="タイトル 1"/>
          <p:cNvSpPr>
            <a:spLocks noGrp="1"/>
          </p:cNvSpPr>
          <p:nvPr>
            <p:ph type="title"/>
          </p:nvPr>
        </p:nvSpPr>
        <p:spPr/>
        <p:txBody>
          <a:bodyPr/>
          <a:lstStyle/>
          <a:p>
            <a:r>
              <a:rPr kumimoji="1" lang="ja-JP" altLang="en-US" dirty="0" smtClean="0"/>
              <a:t>構文規則</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7</a:t>
            </a:fld>
            <a:endParaRPr kumimoji="1" lang="ja-JP" altLang="en-US"/>
          </a:p>
        </p:txBody>
      </p:sp>
      <p:sp>
        <p:nvSpPr>
          <p:cNvPr id="16" name="正方形/長方形 15"/>
          <p:cNvSpPr/>
          <p:nvPr/>
        </p:nvSpPr>
        <p:spPr>
          <a:xfrm>
            <a:off x="3177525" y="4365104"/>
            <a:ext cx="1800200" cy="360040"/>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0" name="正方形/長方形 19"/>
          <p:cNvSpPr/>
          <p:nvPr/>
        </p:nvSpPr>
        <p:spPr>
          <a:xfrm>
            <a:off x="5508104" y="4365104"/>
            <a:ext cx="2088232" cy="360040"/>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1" name="四角形吹き出し 20"/>
          <p:cNvSpPr/>
          <p:nvPr/>
        </p:nvSpPr>
        <p:spPr>
          <a:xfrm>
            <a:off x="6660232" y="3068960"/>
            <a:ext cx="2088232" cy="1008112"/>
          </a:xfrm>
          <a:prstGeom prst="wedgeRectCallout">
            <a:avLst>
              <a:gd name="adj1" fmla="val -56597"/>
              <a:gd name="adj2" fmla="val 68295"/>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実引数を</a:t>
            </a:r>
            <a:r>
              <a:rPr lang="en-US" altLang="ja-JP" sz="2400" dirty="0" smtClean="0">
                <a:latin typeface="メイリオ" pitchFamily="50" charset="-128"/>
                <a:ea typeface="メイリオ" pitchFamily="50" charset="-128"/>
                <a:cs typeface="メイリオ" pitchFamily="50" charset="-128"/>
              </a:rPr>
              <a:t/>
            </a:r>
            <a:br>
              <a:rPr lang="en-US" altLang="ja-JP" sz="2400" dirty="0" smtClean="0">
                <a:latin typeface="メイリオ" pitchFamily="50" charset="-128"/>
                <a:ea typeface="メイリオ" pitchFamily="50" charset="-128"/>
                <a:cs typeface="メイリオ" pitchFamily="50" charset="-128"/>
              </a:rPr>
            </a:br>
            <a:r>
              <a:rPr lang="ja-JP" altLang="en-US" sz="2400" dirty="0" smtClean="0">
                <a:latin typeface="メイリオ" pitchFamily="50" charset="-128"/>
                <a:ea typeface="メイリオ" pitchFamily="50" charset="-128"/>
                <a:cs typeface="メイリオ" pitchFamily="50" charset="-128"/>
              </a:rPr>
              <a:t>式に拡張</a:t>
            </a:r>
            <a:endParaRPr lang="en-US" altLang="ja-JP" sz="2400" dirty="0" smtClean="0">
              <a:latin typeface="メイリオ" pitchFamily="50" charset="-128"/>
              <a:ea typeface="メイリオ" pitchFamily="50" charset="-128"/>
              <a:cs typeface="メイリオ" pitchFamily="50" charset="-128"/>
            </a:endParaRPr>
          </a:p>
        </p:txBody>
      </p:sp>
      <p:sp>
        <p:nvSpPr>
          <p:cNvPr id="22" name="正方形/長方形 21"/>
          <p:cNvSpPr/>
          <p:nvPr/>
        </p:nvSpPr>
        <p:spPr>
          <a:xfrm>
            <a:off x="3131840" y="1196752"/>
            <a:ext cx="360040" cy="360040"/>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3" name="正方形/長方形 22"/>
          <p:cNvSpPr/>
          <p:nvPr/>
        </p:nvSpPr>
        <p:spPr>
          <a:xfrm>
            <a:off x="4572000" y="2348880"/>
            <a:ext cx="1080120" cy="360040"/>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4" name="四角形吹き出し 23"/>
          <p:cNvSpPr/>
          <p:nvPr/>
        </p:nvSpPr>
        <p:spPr>
          <a:xfrm>
            <a:off x="5868144" y="908720"/>
            <a:ext cx="3024336" cy="1008112"/>
          </a:xfrm>
          <a:prstGeom prst="wedgeRectCallout">
            <a:avLst>
              <a:gd name="adj1" fmla="val -70547"/>
              <a:gd name="adj2" fmla="val 85253"/>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大域変数と局所変数</a:t>
            </a:r>
            <a:r>
              <a:rPr lang="en-US" altLang="ja-JP" sz="2400" dirty="0" smtClean="0">
                <a:latin typeface="メイリオ" pitchFamily="50" charset="-128"/>
                <a:ea typeface="メイリオ" pitchFamily="50" charset="-128"/>
                <a:cs typeface="メイリオ" pitchFamily="50" charset="-128"/>
              </a:rPr>
              <a:t/>
            </a:r>
            <a:br>
              <a:rPr lang="en-US" altLang="ja-JP" sz="2400" dirty="0" smtClean="0">
                <a:latin typeface="メイリオ" pitchFamily="50" charset="-128"/>
                <a:ea typeface="メイリオ" pitchFamily="50" charset="-128"/>
                <a:cs typeface="メイリオ" pitchFamily="50" charset="-128"/>
              </a:rPr>
            </a:br>
            <a:r>
              <a:rPr lang="en-US" altLang="ja-JP" sz="2400" dirty="0">
                <a:latin typeface="メイリオ" pitchFamily="50" charset="-128"/>
                <a:ea typeface="メイリオ" pitchFamily="50" charset="-128"/>
                <a:cs typeface="メイリオ" pitchFamily="50" charset="-128"/>
              </a:rPr>
              <a:t>(</a:t>
            </a:r>
            <a:r>
              <a:rPr lang="ja-JP" altLang="en-US" sz="2400" dirty="0" smtClean="0">
                <a:latin typeface="メイリオ" pitchFamily="50" charset="-128"/>
                <a:ea typeface="メイリオ" pitchFamily="50" charset="-128"/>
                <a:cs typeface="メイリオ" pitchFamily="50" charset="-128"/>
              </a:rPr>
              <a:t>複数のスコープ</a:t>
            </a:r>
            <a:r>
              <a:rPr lang="en-US" altLang="ja-JP" sz="2400" dirty="0" smtClean="0">
                <a:latin typeface="メイリオ" pitchFamily="50" charset="-128"/>
                <a:ea typeface="メイリオ" pitchFamily="50" charset="-128"/>
                <a:cs typeface="メイリオ" pitchFamily="50" charset="-128"/>
              </a:rPr>
              <a:t>)</a:t>
            </a:r>
          </a:p>
        </p:txBody>
      </p:sp>
      <p:sp>
        <p:nvSpPr>
          <p:cNvPr id="25" name="四角形吹き出し 24"/>
          <p:cNvSpPr/>
          <p:nvPr/>
        </p:nvSpPr>
        <p:spPr>
          <a:xfrm>
            <a:off x="5868144" y="908720"/>
            <a:ext cx="3275856" cy="1008112"/>
          </a:xfrm>
          <a:prstGeom prst="wedgeRectCallout">
            <a:avLst>
              <a:gd name="adj1" fmla="val -111208"/>
              <a:gd name="adj2" fmla="val -4381"/>
            </a:avLst>
          </a:prstGeom>
          <a:ln w="38100"/>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dirty="0" smtClean="0">
                <a:latin typeface="メイリオ" pitchFamily="50" charset="-128"/>
                <a:ea typeface="メイリオ" pitchFamily="50" charset="-128"/>
                <a:cs typeface="メイリオ" pitchFamily="50" charset="-128"/>
              </a:rPr>
              <a:t>大域変数と局所変数</a:t>
            </a:r>
            <a:r>
              <a:rPr lang="en-US" altLang="ja-JP" sz="2400" dirty="0" smtClean="0">
                <a:latin typeface="メイリオ" pitchFamily="50" charset="-128"/>
                <a:ea typeface="メイリオ" pitchFamily="50" charset="-128"/>
                <a:cs typeface="メイリオ" pitchFamily="50" charset="-128"/>
              </a:rPr>
              <a:t/>
            </a:r>
            <a:br>
              <a:rPr lang="en-US" altLang="ja-JP" sz="2400" dirty="0" smtClean="0">
                <a:latin typeface="メイリオ" pitchFamily="50" charset="-128"/>
                <a:ea typeface="メイリオ" pitchFamily="50" charset="-128"/>
                <a:cs typeface="メイリオ" pitchFamily="50" charset="-128"/>
              </a:rPr>
            </a:br>
            <a:r>
              <a:rPr lang="en-US" altLang="ja-JP" sz="2400" dirty="0">
                <a:latin typeface="メイリオ" pitchFamily="50" charset="-128"/>
                <a:ea typeface="メイリオ" pitchFamily="50" charset="-128"/>
                <a:cs typeface="メイリオ" pitchFamily="50" charset="-128"/>
              </a:rPr>
              <a:t>(</a:t>
            </a:r>
            <a:r>
              <a:rPr lang="ja-JP" altLang="en-US" sz="2400" dirty="0" smtClean="0">
                <a:latin typeface="メイリオ" pitchFamily="50" charset="-128"/>
                <a:ea typeface="メイリオ" pitchFamily="50" charset="-128"/>
                <a:cs typeface="メイリオ" pitchFamily="50" charset="-128"/>
              </a:rPr>
              <a:t>複数の変数スコープ</a:t>
            </a:r>
            <a:r>
              <a:rPr lang="en-US" altLang="ja-JP" sz="2400" dirty="0" smtClean="0">
                <a:latin typeface="メイリオ" pitchFamily="50" charset="-128"/>
                <a:ea typeface="メイリオ" pitchFamily="50" charset="-128"/>
                <a:cs typeface="メイリオ" pitchFamily="50" charset="-128"/>
              </a:rPr>
              <a:t>)</a:t>
            </a:r>
          </a:p>
        </p:txBody>
      </p:sp>
    </p:spTree>
    <p:extLst>
      <p:ext uri="{BB962C8B-B14F-4D97-AF65-F5344CB8AC3E}">
        <p14:creationId xmlns="" xmlns:p14="http://schemas.microsoft.com/office/powerpoint/2010/main" val="2908481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意味領域</a:t>
            </a:r>
            <a:endParaRPr kumimoji="1" lang="ja-JP" altLang="en-US"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8</a:t>
            </a:fld>
            <a:endParaRPr kumimoji="1" lang="ja-JP" altLang="en-US"/>
          </a:p>
        </p:txBody>
      </p:sp>
      <p:pic>
        <p:nvPicPr>
          <p:cNvPr id="83971" name="Picture 3"/>
          <p:cNvPicPr>
            <a:picLocks noChangeAspect="1" noChangeArrowheads="1"/>
          </p:cNvPicPr>
          <p:nvPr/>
        </p:nvPicPr>
        <p:blipFill>
          <a:blip r:embed="rId3" cstate="print"/>
          <a:srcRect/>
          <a:stretch>
            <a:fillRect/>
          </a:stretch>
        </p:blipFill>
        <p:spPr bwMode="auto">
          <a:xfrm>
            <a:off x="1835696" y="1340768"/>
            <a:ext cx="5051823" cy="2175693"/>
          </a:xfrm>
          <a:prstGeom prst="rect">
            <a:avLst/>
          </a:prstGeom>
          <a:noFill/>
          <a:ln w="9525">
            <a:noFill/>
            <a:miter lim="800000"/>
            <a:headEnd/>
            <a:tailEnd/>
          </a:ln>
        </p:spPr>
      </p:pic>
      <p:sp>
        <p:nvSpPr>
          <p:cNvPr id="7" name="正方形/長方形 6"/>
          <p:cNvSpPr/>
          <p:nvPr/>
        </p:nvSpPr>
        <p:spPr>
          <a:xfrm>
            <a:off x="1907704" y="2204864"/>
            <a:ext cx="4968552" cy="936104"/>
          </a:xfrm>
          <a:prstGeom prst="rect">
            <a:avLst/>
          </a:prstGeom>
          <a:noFill/>
          <a:ln w="381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grpSp>
        <p:nvGrpSpPr>
          <p:cNvPr id="8" name="グループ化 7"/>
          <p:cNvGrpSpPr/>
          <p:nvPr/>
        </p:nvGrpSpPr>
        <p:grpSpPr>
          <a:xfrm>
            <a:off x="1259632" y="3885627"/>
            <a:ext cx="6606197" cy="2207669"/>
            <a:chOff x="771922" y="2323865"/>
            <a:chExt cx="7616502" cy="2545295"/>
          </a:xfrm>
        </p:grpSpPr>
        <p:pic>
          <p:nvPicPr>
            <p:cNvPr id="9" name="Picture 6"/>
            <p:cNvPicPr>
              <a:picLocks noChangeAspect="1" noChangeArrowheads="1"/>
            </p:cNvPicPr>
            <p:nvPr/>
          </p:nvPicPr>
          <p:blipFill>
            <a:blip r:embed="rId4" cstate="print"/>
            <a:srcRect/>
            <a:stretch>
              <a:fillRect/>
            </a:stretch>
          </p:blipFill>
          <p:spPr bwMode="auto">
            <a:xfrm>
              <a:off x="5558054" y="2564904"/>
              <a:ext cx="814146" cy="300608"/>
            </a:xfrm>
            <a:prstGeom prst="rect">
              <a:avLst/>
            </a:prstGeom>
            <a:noFill/>
            <a:ln w="9525">
              <a:noFill/>
              <a:miter lim="800000"/>
              <a:headEnd/>
              <a:tailEnd/>
            </a:ln>
          </p:spPr>
        </p:pic>
        <p:pic>
          <p:nvPicPr>
            <p:cNvPr id="10" name="Picture 5"/>
            <p:cNvPicPr>
              <a:picLocks noChangeAspect="1" noChangeArrowheads="1"/>
            </p:cNvPicPr>
            <p:nvPr/>
          </p:nvPicPr>
          <p:blipFill>
            <a:blip r:embed="rId5" cstate="print"/>
            <a:srcRect/>
            <a:stretch>
              <a:fillRect/>
            </a:stretch>
          </p:blipFill>
          <p:spPr bwMode="auto">
            <a:xfrm>
              <a:off x="2771800" y="2577480"/>
              <a:ext cx="640202" cy="290462"/>
            </a:xfrm>
            <a:prstGeom prst="rect">
              <a:avLst/>
            </a:prstGeom>
            <a:noFill/>
            <a:ln w="9525">
              <a:noFill/>
              <a:miter lim="800000"/>
              <a:headEnd/>
              <a:tailEnd/>
            </a:ln>
          </p:spPr>
        </p:pic>
        <p:pic>
          <p:nvPicPr>
            <p:cNvPr id="11" name="Picture 2"/>
            <p:cNvPicPr>
              <a:picLocks noChangeAspect="1" noChangeArrowheads="1"/>
            </p:cNvPicPr>
            <p:nvPr/>
          </p:nvPicPr>
          <p:blipFill>
            <a:blip r:embed="rId6" cstate="print"/>
            <a:srcRect/>
            <a:stretch>
              <a:fillRect/>
            </a:stretch>
          </p:blipFill>
          <p:spPr bwMode="auto">
            <a:xfrm>
              <a:off x="771922" y="2323915"/>
              <a:ext cx="1783854" cy="385005"/>
            </a:xfrm>
            <a:prstGeom prst="rect">
              <a:avLst/>
            </a:prstGeom>
            <a:noFill/>
            <a:ln w="9525">
              <a:noFill/>
              <a:miter lim="800000"/>
              <a:headEnd/>
              <a:tailEnd/>
            </a:ln>
          </p:spPr>
        </p:pic>
        <p:pic>
          <p:nvPicPr>
            <p:cNvPr id="12" name="Picture 3"/>
            <p:cNvPicPr>
              <a:picLocks noChangeAspect="1" noChangeArrowheads="1"/>
            </p:cNvPicPr>
            <p:nvPr/>
          </p:nvPicPr>
          <p:blipFill>
            <a:blip r:embed="rId7" cstate="print"/>
            <a:srcRect/>
            <a:stretch>
              <a:fillRect/>
            </a:stretch>
          </p:blipFill>
          <p:spPr bwMode="auto">
            <a:xfrm>
              <a:off x="4163566" y="2339398"/>
              <a:ext cx="840482" cy="369522"/>
            </a:xfrm>
            <a:prstGeom prst="rect">
              <a:avLst/>
            </a:prstGeom>
            <a:noFill/>
            <a:ln w="9525">
              <a:noFill/>
              <a:miter lim="800000"/>
              <a:headEnd/>
              <a:tailEnd/>
            </a:ln>
          </p:spPr>
        </p:pic>
        <p:pic>
          <p:nvPicPr>
            <p:cNvPr id="13" name="Picture 4"/>
            <p:cNvPicPr>
              <a:picLocks noChangeAspect="1" noChangeArrowheads="1"/>
            </p:cNvPicPr>
            <p:nvPr/>
          </p:nvPicPr>
          <p:blipFill>
            <a:blip r:embed="rId8" cstate="print"/>
            <a:srcRect/>
            <a:stretch>
              <a:fillRect/>
            </a:stretch>
          </p:blipFill>
          <p:spPr bwMode="auto">
            <a:xfrm>
              <a:off x="6444208" y="2323865"/>
              <a:ext cx="1944216" cy="385055"/>
            </a:xfrm>
            <a:prstGeom prst="rect">
              <a:avLst/>
            </a:prstGeom>
            <a:noFill/>
            <a:ln w="9525">
              <a:noFill/>
              <a:miter lim="800000"/>
              <a:headEnd/>
              <a:tailEnd/>
            </a:ln>
          </p:spPr>
        </p:pic>
        <p:sp>
          <p:nvSpPr>
            <p:cNvPr id="14" name="正方形/長方形 13"/>
            <p:cNvSpPr/>
            <p:nvPr/>
          </p:nvSpPr>
          <p:spPr>
            <a:xfrm>
              <a:off x="971600" y="2708920"/>
              <a:ext cx="1440160" cy="21602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smtClean="0">
                  <a:latin typeface="メイリオ" pitchFamily="50" charset="-128"/>
                  <a:ea typeface="メイリオ" pitchFamily="50" charset="-128"/>
                  <a:cs typeface="メイリオ" pitchFamily="50" charset="-128"/>
                </a:rPr>
                <a:t>a</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b</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c</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a:t>
              </a:r>
              <a:r>
                <a:rPr lang="en-US" altLang="ja-JP" sz="1600" i="1" dirty="0" smtClean="0">
                  <a:latin typeface="メイリオ" pitchFamily="50" charset="-128"/>
                  <a:ea typeface="メイリオ" pitchFamily="50" charset="-128"/>
                  <a:cs typeface="メイリオ" pitchFamily="50" charset="-128"/>
                </a:rPr>
                <a:t>next</a:t>
              </a:r>
              <a:r>
                <a:rPr lang="en-US" altLang="ja-JP" sz="1600" dirty="0" smtClean="0">
                  <a:latin typeface="メイリオ" pitchFamily="50" charset="-128"/>
                  <a:ea typeface="メイリオ" pitchFamily="50" charset="-128"/>
                  <a:cs typeface="メイリオ" pitchFamily="50" charset="-128"/>
                </a:rPr>
                <a:t>}</a:t>
              </a:r>
            </a:p>
          </p:txBody>
        </p:sp>
        <p:sp>
          <p:nvSpPr>
            <p:cNvPr id="15" name="正方形/長方形 14"/>
            <p:cNvSpPr/>
            <p:nvPr/>
          </p:nvSpPr>
          <p:spPr>
            <a:xfrm>
              <a:off x="3851920" y="2708920"/>
              <a:ext cx="1440160" cy="21602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600" dirty="0" smtClean="0">
                  <a:latin typeface="メイリオ" pitchFamily="50" charset="-128"/>
                  <a:ea typeface="メイリオ" pitchFamily="50" charset="-128"/>
                  <a:cs typeface="メイリオ" pitchFamily="50" charset="-128"/>
                </a:rPr>
                <a:t>1</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2</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3</a:t>
              </a:r>
            </a:p>
            <a:p>
              <a:pPr algn="ctr"/>
              <a:endParaRPr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4</a:t>
              </a:r>
            </a:p>
          </p:txBody>
        </p:sp>
        <p:sp>
          <p:nvSpPr>
            <p:cNvPr id="16" name="正方形/長方形 15"/>
            <p:cNvSpPr/>
            <p:nvPr/>
          </p:nvSpPr>
          <p:spPr>
            <a:xfrm>
              <a:off x="6732240" y="2708920"/>
              <a:ext cx="1440160" cy="21602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1600" dirty="0" smtClean="0">
                  <a:latin typeface="メイリオ" pitchFamily="50" charset="-128"/>
                  <a:ea typeface="メイリオ" pitchFamily="50" charset="-128"/>
                  <a:cs typeface="メイリオ" pitchFamily="50" charset="-128"/>
                </a:rPr>
                <a:t>193</a:t>
              </a:r>
            </a:p>
            <a:p>
              <a:pPr algn="ctr"/>
              <a:endParaRPr kumimoji="1" lang="en-US" altLang="ja-JP" sz="1600" dirty="0" smtClean="0">
                <a:latin typeface="メイリオ" pitchFamily="50" charset="-128"/>
                <a:ea typeface="メイリオ" pitchFamily="50" charset="-128"/>
                <a:cs typeface="メイリオ" pitchFamily="50" charset="-128"/>
              </a:endParaRPr>
            </a:p>
            <a:p>
              <a:pPr algn="ctr"/>
              <a:r>
                <a:rPr lang="en-US" altLang="ja-JP" sz="1600" dirty="0" smtClean="0">
                  <a:latin typeface="メイリオ" pitchFamily="50" charset="-128"/>
                  <a:ea typeface="メイリオ" pitchFamily="50" charset="-128"/>
                  <a:cs typeface="メイリオ" pitchFamily="50" charset="-128"/>
                </a:rPr>
                <a:t>2014</a:t>
              </a:r>
            </a:p>
            <a:p>
              <a:pPr algn="ctr"/>
              <a:endParaRPr kumimoji="1" lang="en-US" altLang="ja-JP" sz="1600" dirty="0" smtClean="0">
                <a:latin typeface="メイリオ" pitchFamily="50" charset="-128"/>
                <a:ea typeface="メイリオ" pitchFamily="50" charset="-128"/>
                <a:cs typeface="メイリオ" pitchFamily="50" charset="-128"/>
              </a:endParaRPr>
            </a:p>
            <a:p>
              <a:pPr algn="ctr"/>
              <a:endParaRPr lang="en-US" altLang="ja-JP" sz="1600" dirty="0" smtClean="0">
                <a:latin typeface="メイリオ" pitchFamily="50" charset="-128"/>
                <a:ea typeface="メイリオ" pitchFamily="50" charset="-128"/>
                <a:cs typeface="メイリオ" pitchFamily="50" charset="-128"/>
              </a:endParaRPr>
            </a:p>
            <a:p>
              <a:pPr algn="ctr"/>
              <a:endParaRPr kumimoji="1" lang="en-US" altLang="ja-JP" sz="1600" dirty="0" smtClean="0">
                <a:latin typeface="メイリオ" pitchFamily="50" charset="-128"/>
                <a:ea typeface="メイリオ" pitchFamily="50" charset="-128"/>
                <a:cs typeface="メイリオ" pitchFamily="50" charset="-128"/>
              </a:endParaRPr>
            </a:p>
            <a:p>
              <a:pPr algn="ctr"/>
              <a:r>
                <a:rPr kumimoji="1" lang="en-US" altLang="ja-JP" sz="1600" dirty="0" smtClean="0">
                  <a:latin typeface="メイリオ" pitchFamily="50" charset="-128"/>
                  <a:ea typeface="メイリオ" pitchFamily="50" charset="-128"/>
                  <a:cs typeface="メイリオ" pitchFamily="50" charset="-128"/>
                </a:rPr>
                <a:t>{</a:t>
              </a:r>
              <a:r>
                <a:rPr kumimoji="1" lang="en-US" altLang="ja-JP" sz="1600" i="1" dirty="0" err="1" smtClean="0">
                  <a:latin typeface="メイリオ" pitchFamily="50" charset="-128"/>
                  <a:ea typeface="メイリオ" pitchFamily="50" charset="-128"/>
                  <a:cs typeface="メイリオ" pitchFamily="50" charset="-128"/>
                </a:rPr>
                <a:t>undef</a:t>
              </a:r>
              <a:r>
                <a:rPr kumimoji="1" lang="en-US" altLang="ja-JP" sz="1600" dirty="0" smtClean="0">
                  <a:latin typeface="メイリオ" pitchFamily="50" charset="-128"/>
                  <a:ea typeface="メイリオ" pitchFamily="50" charset="-128"/>
                  <a:cs typeface="メイリオ" pitchFamily="50" charset="-128"/>
                </a:rPr>
                <a:t>}</a:t>
              </a:r>
            </a:p>
          </p:txBody>
        </p:sp>
        <p:cxnSp>
          <p:nvCxnSpPr>
            <p:cNvPr id="17" name="直線矢印コネクタ 16"/>
            <p:cNvCxnSpPr/>
            <p:nvPr/>
          </p:nvCxnSpPr>
          <p:spPr>
            <a:xfrm>
              <a:off x="1979712" y="2924944"/>
              <a:ext cx="2376264"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1979712" y="3501008"/>
              <a:ext cx="2376264"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flipV="1">
              <a:off x="1979712" y="3573016"/>
              <a:ext cx="2376264" cy="432048"/>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V="1">
              <a:off x="2123728" y="4038956"/>
              <a:ext cx="2218071" cy="542173"/>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4860032" y="2924944"/>
              <a:ext cx="2160240"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4860032" y="3429000"/>
              <a:ext cx="2160240"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grpSp>
      <p:cxnSp>
        <p:nvCxnSpPr>
          <p:cNvPr id="27" name="直線矢印コネクタ 26"/>
          <p:cNvCxnSpPr/>
          <p:nvPr/>
        </p:nvCxnSpPr>
        <p:spPr>
          <a:xfrm>
            <a:off x="4788024" y="5877272"/>
            <a:ext cx="1873691" cy="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4788024" y="5373216"/>
            <a:ext cx="1872208" cy="360040"/>
          </a:xfrm>
          <a:prstGeom prst="straightConnector1">
            <a:avLst/>
          </a:prstGeom>
          <a:ln w="38100">
            <a:prstDash val="sysDot"/>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9794417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判断</a:t>
            </a:r>
            <a:endParaRPr kumimoji="1" lang="ja-JP" altLang="en-US" dirty="0"/>
          </a:p>
        </p:txBody>
      </p:sp>
      <p:sp>
        <p:nvSpPr>
          <p:cNvPr id="3" name="コンテンツ プレースホルダ 2"/>
          <p:cNvSpPr>
            <a:spLocks noGrp="1"/>
          </p:cNvSpPr>
          <p:nvPr>
            <p:ph idx="1"/>
          </p:nvPr>
        </p:nvSpPr>
        <p:spPr/>
        <p:txBody>
          <a:bodyPr>
            <a:normAutofit/>
          </a:bodyPr>
          <a:lstStyle/>
          <a:p>
            <a:pPr>
              <a:buNone/>
            </a:pPr>
            <a:endParaRPr kumimoji="1" lang="en-US" altLang="ja-JP" sz="2400" dirty="0" smtClean="0"/>
          </a:p>
          <a:p>
            <a:pPr>
              <a:buNone/>
            </a:pPr>
            <a:endParaRPr lang="en-US" altLang="ja-JP" sz="2400" dirty="0" smtClean="0"/>
          </a:p>
          <a:p>
            <a:pPr>
              <a:buNone/>
            </a:pPr>
            <a:endParaRPr kumimoji="1" lang="en-US" altLang="ja-JP" sz="2400" dirty="0" smtClean="0"/>
          </a:p>
          <a:p>
            <a:pPr>
              <a:buNone/>
            </a:pPr>
            <a:endParaRPr lang="en-US" altLang="ja-JP" sz="2400" dirty="0" smtClean="0"/>
          </a:p>
          <a:p>
            <a:pPr>
              <a:buNone/>
            </a:pPr>
            <a:endParaRPr kumimoji="1" lang="en-US" altLang="ja-JP" sz="2400" dirty="0" smtClean="0"/>
          </a:p>
          <a:p>
            <a:pPr>
              <a:buNone/>
            </a:pPr>
            <a:endParaRPr kumimoji="1" lang="en-US" altLang="ja-JP" sz="2400" dirty="0" smtClean="0"/>
          </a:p>
          <a:p>
            <a:pPr>
              <a:buNone/>
            </a:pPr>
            <a:endParaRPr kumimoji="1" lang="en-US" altLang="ja-JP" sz="2400" dirty="0" smtClean="0"/>
          </a:p>
          <a:p>
            <a:pPr>
              <a:buNone/>
            </a:pPr>
            <a:endParaRPr kumimoji="1" lang="en-US" altLang="ja-JP" sz="2400" dirty="0" smtClean="0"/>
          </a:p>
          <a:p>
            <a:pPr>
              <a:buNone/>
            </a:pPr>
            <a:r>
              <a:rPr kumimoji="1" lang="ja-JP" altLang="en-US" sz="2400" dirty="0" smtClean="0"/>
              <a:t>既存の判断を環境・記憶域モデルに更新する形で作成</a:t>
            </a:r>
            <a:endParaRPr kumimoji="1" lang="ja-JP" altLang="en-US" sz="2400" dirty="0"/>
          </a:p>
        </p:txBody>
      </p:sp>
      <p:sp>
        <p:nvSpPr>
          <p:cNvPr id="4" name="スライド番号プレースホルダ 3"/>
          <p:cNvSpPr>
            <a:spLocks noGrp="1"/>
          </p:cNvSpPr>
          <p:nvPr>
            <p:ph type="sldNum" sz="quarter" idx="12"/>
          </p:nvPr>
        </p:nvSpPr>
        <p:spPr/>
        <p:txBody>
          <a:bodyPr/>
          <a:lstStyle/>
          <a:p>
            <a:fld id="{FB9213B3-A603-404F-A78E-5B4CD0115AC6}" type="slidenum">
              <a:rPr kumimoji="1" lang="ja-JP" altLang="en-US" smtClean="0"/>
              <a:pPr/>
              <a:t>9</a:t>
            </a:fld>
            <a:endParaRPr kumimoji="1" lang="ja-JP" altLang="en-US"/>
          </a:p>
        </p:txBody>
      </p:sp>
      <p:pic>
        <p:nvPicPr>
          <p:cNvPr id="74753" name="Picture 1"/>
          <p:cNvPicPr>
            <a:picLocks noChangeAspect="1" noChangeArrowheads="1"/>
          </p:cNvPicPr>
          <p:nvPr/>
        </p:nvPicPr>
        <p:blipFill>
          <a:blip r:embed="rId2" cstate="print"/>
          <a:srcRect/>
          <a:stretch>
            <a:fillRect/>
          </a:stretch>
        </p:blipFill>
        <p:spPr bwMode="auto">
          <a:xfrm>
            <a:off x="323528" y="1391394"/>
            <a:ext cx="8334375" cy="33337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4976</TotalTime>
  <Words>1637</Words>
  <Application>Microsoft Office PowerPoint</Application>
  <PresentationFormat>画面に合わせる (4:3)</PresentationFormat>
  <Paragraphs>305</Paragraphs>
  <Slides>24</Slides>
  <Notes>16</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24</vt:i4>
      </vt:variant>
    </vt:vector>
  </HeadingPairs>
  <TitlesOfParts>
    <vt:vector size="26" baseType="lpstr">
      <vt:lpstr>Office テーマ</vt:lpstr>
      <vt:lpstr>数式</vt:lpstr>
      <vt:lpstr>可逆プログラミング言語の 引数渡し機構の拡張</vt:lpstr>
      <vt:lpstr>可逆プログラミング言語</vt:lpstr>
      <vt:lpstr>Janus[1][2]</vt:lpstr>
      <vt:lpstr>プロシージャ呼び出しにおける制約</vt:lpstr>
      <vt:lpstr>配列変数への代入における制約</vt:lpstr>
      <vt:lpstr>アプローチ</vt:lpstr>
      <vt:lpstr>構文規則</vt:lpstr>
      <vt:lpstr>意味領域</vt:lpstr>
      <vt:lpstr>判断</vt:lpstr>
      <vt:lpstr>環境と記憶域の更新</vt:lpstr>
      <vt:lpstr>文の実行の推論規則の例（1/3）</vt:lpstr>
      <vt:lpstr>文の実行の推論規則の例（2/3）</vt:lpstr>
      <vt:lpstr>文の実行の推論規則の例（3/3）</vt:lpstr>
      <vt:lpstr>文の実行の判断の可逆性</vt:lpstr>
      <vt:lpstr>逆文の存在</vt:lpstr>
      <vt:lpstr>代入の最適化（1/2）</vt:lpstr>
      <vt:lpstr>代入の最適化（2/2）</vt:lpstr>
      <vt:lpstr>関連研究（1/2）</vt:lpstr>
      <vt:lpstr>関連研究（2/2）</vt:lpstr>
      <vt:lpstr>まとめ/今後の課題</vt:lpstr>
      <vt:lpstr>参考文献</vt:lpstr>
      <vt:lpstr>スライド 22</vt:lpstr>
      <vt:lpstr>既存のJanusでは書けなかった例</vt:lpstr>
      <vt:lpstr>代入の推論規則</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Shinkai Yoshiyuki</dc:creator>
  <cp:lastModifiedBy>Shinkai Yoshiyuki</cp:lastModifiedBy>
  <cp:revision>441</cp:revision>
  <dcterms:created xsi:type="dcterms:W3CDTF">2014-03-04T02:17:48Z</dcterms:created>
  <dcterms:modified xsi:type="dcterms:W3CDTF">2014-03-31T08:59:39Z</dcterms:modified>
</cp:coreProperties>
</file>