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6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2" r:id="rId3"/>
    <p:sldId id="280" r:id="rId4"/>
    <p:sldId id="289" r:id="rId5"/>
    <p:sldId id="259" r:id="rId6"/>
    <p:sldId id="295" r:id="rId7"/>
    <p:sldId id="260" r:id="rId8"/>
    <p:sldId id="281" r:id="rId9"/>
    <p:sldId id="282" r:id="rId10"/>
    <p:sldId id="296" r:id="rId11"/>
    <p:sldId id="283" r:id="rId12"/>
    <p:sldId id="284" r:id="rId13"/>
    <p:sldId id="290" r:id="rId14"/>
    <p:sldId id="291" r:id="rId15"/>
    <p:sldId id="294" r:id="rId16"/>
    <p:sldId id="285" r:id="rId17"/>
    <p:sldId id="299" r:id="rId18"/>
    <p:sldId id="297" r:id="rId19"/>
    <p:sldId id="298" r:id="rId20"/>
    <p:sldId id="287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D5331-A979-7D44-A066-CA42A23462B6}" type="datetimeFigureOut">
              <a:rPr kumimoji="1" lang="ja-JP" altLang="en-US" smtClean="0"/>
              <a:t>14/01/31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72CB0-600D-524C-811A-51ABF1524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0786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511F3-168B-6F43-97B7-2F2797E2A3B2}" type="datetimeFigureOut">
              <a:rPr kumimoji="1" lang="ja-JP" altLang="en-US" smtClean="0"/>
              <a:t>14/01/31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0E045-E253-A14C-BD23-DD7796EEB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6838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0E045-E253-A14C-BD23-DD7796EEBBD2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866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まず本研究における可逆の定義を説明します．実際の定義はこのとおりです．これを図で説明すると，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0E045-E253-A14C-BD23-DD7796EEBBD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84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0E045-E253-A14C-BD23-DD7796EEBBD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64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0E045-E253-A14C-BD23-DD7796EEBBD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899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本研究のアプローチの概要はこのとおりです</a:t>
            </a:r>
            <a:endParaRPr kumimoji="1" lang="en-US" altLang="ja-JP" dirty="0" smtClean="0"/>
          </a:p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言語が対象であるにもかかわらず構文に</a:t>
            </a:r>
            <a:r>
              <a:rPr kumimoji="1" lang="en-US" altLang="ja-JP" dirty="0" err="1" smtClean="0"/>
              <a:t>Clight</a:t>
            </a:r>
            <a:r>
              <a:rPr kumimoji="1" lang="ja-JP" altLang="en-US" dirty="0" smtClean="0"/>
              <a:t>を用いているのは，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言語には意味論が存在していないからで，形式化のためには意味論の存在する言語が必要であり，本研究では</a:t>
            </a:r>
            <a:r>
              <a:rPr kumimoji="1" lang="en-US" altLang="ja-JP" dirty="0" err="1" smtClean="0"/>
              <a:t>Clight</a:t>
            </a:r>
            <a:r>
              <a:rPr kumimoji="1" lang="ja-JP" altLang="en-US" dirty="0" smtClean="0"/>
              <a:t>と呼ばれる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のサブセットを導入しました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0E045-E253-A14C-BD23-DD7796EEBBD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53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0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F922-1A8B-9E4F-8FAC-2A63911174B8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7E08-6416-6B4B-A141-A10110A77504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E4516-6E6C-F048-972A-A92EB8369784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ヒラギノ角ゴ Pro W3"/>
                <a:ea typeface="ヒラギノ角ゴ Pro W3"/>
              </a:defRPr>
            </a:lvl2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F12C-CEE4-4F4E-AB35-2A8A7E310FFD}" type="datetime1">
              <a:rPr lang="ja-JP" altLang="en-US" smtClean="0"/>
              <a:t>14/01/31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C71B-D7E9-B54A-A3B8-77851CCFDFF4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CAD8-9BC7-3A4F-847B-D129FCE08A76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C4BC-2146-D047-B01B-C44732646235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1CCE4-8394-5A43-9FE3-817C5EE12948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744EB-5CC4-E442-8583-22055BF771E3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191D-FC6F-3947-A3E0-E216630AFCCD}" type="datetime1">
              <a:rPr lang="ja-JP" altLang="en-US" smtClean="0"/>
              <a:t>14/01/31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6145-1453-2945-B573-4C1CDAB0B214}" type="datetime1">
              <a:rPr lang="ja-JP" altLang="en-US" smtClean="0"/>
              <a:t>14/01/31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1800">
                <a:solidFill>
                  <a:schemeClr val="tx2"/>
                </a:solidFill>
                <a:latin typeface="ヒラギノ角ゴ Pro W3"/>
                <a:ea typeface="ヒラギノ角ゴ Pro W3"/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a typeface="ヒラギノ角ゴ Pro W3"/>
              </a:defRPr>
            </a:lvl1pPr>
          </a:lstStyle>
          <a:p>
            <a:fld id="{C1F94B03-A906-F14B-B6FC-A61D8D5B2C2D}" type="datetime1">
              <a:rPr lang="ja-JP" altLang="en-US" smtClean="0"/>
              <a:t>14/01/31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400" kern="1200" cap="none" spc="-100" baseline="0">
          <a:ln>
            <a:noFill/>
          </a:ln>
          <a:solidFill>
            <a:schemeClr val="tx2"/>
          </a:solidFill>
          <a:effectLst/>
          <a:latin typeface="ヒラギノ角ゴ Pro W3"/>
          <a:ea typeface="ヒラギノ角ゴ Pro W3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3200" kern="1200">
          <a:solidFill>
            <a:schemeClr val="tx1"/>
          </a:solidFill>
          <a:latin typeface="ヒラギノ角ゴ Pro W3"/>
          <a:ea typeface="ヒラギノ角ゴ Pro W3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kumimoji="1" sz="2800" kern="1200">
          <a:solidFill>
            <a:schemeClr val="tx1"/>
          </a:solidFill>
          <a:latin typeface="ヒラギノ角ゴ Pro W3"/>
          <a:ea typeface="ヒラギノ角ゴ Pro W3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kumimoji="1" sz="2400" kern="1200">
          <a:solidFill>
            <a:schemeClr val="tx1"/>
          </a:solidFill>
          <a:latin typeface="ヒラギノ角ゴ Pro W3"/>
          <a:ea typeface="ヒラギノ角ゴ Pro W3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ヒラギノ角ゴ Pro W3"/>
          <a:ea typeface="ヒラギノ角ゴ Pro W3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ヒラギノ角ゴ Pro W3"/>
          <a:ea typeface="ヒラギノ角ゴ Pro W3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3600" dirty="0" smtClean="0"/>
              <a:t>命令型プログラミング言語におけるプログラム可逆変換</a:t>
            </a:r>
            <a:r>
              <a:rPr lang="ja-JP" altLang="en-US" sz="3600" dirty="0" smtClean="0"/>
              <a:t>の形式化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5800" y="4888438"/>
            <a:ext cx="6461760" cy="1066800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M2012MM016</a:t>
            </a:r>
            <a:r>
              <a:rPr lang="ja-JP" altLang="en-US" dirty="0" smtClean="0">
                <a:solidFill>
                  <a:schemeClr val="tx1"/>
                </a:solidFill>
              </a:rPr>
              <a:t>　前林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達也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指導教員：横山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哲郎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307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円/楕円 26"/>
          <p:cNvSpPr/>
          <p:nvPr/>
        </p:nvSpPr>
        <p:spPr>
          <a:xfrm>
            <a:off x="5969100" y="4189422"/>
            <a:ext cx="446839" cy="4415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h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手法の全体像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円/楕円 4"/>
          <p:cNvSpPr/>
          <p:nvPr/>
        </p:nvSpPr>
        <p:spPr>
          <a:xfrm>
            <a:off x="1801592" y="2750266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  <a:cs typeface="Times"/>
              </a:rPr>
              <a:t>x</a:t>
            </a:r>
            <a:endParaRPr kumimoji="1" lang="ja-JP" altLang="en-US" sz="2400" i="1" dirty="0">
              <a:latin typeface="+mn-ea"/>
              <a:cs typeface="Times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5532521" y="2750266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8" name="直線矢印コネクタ 7"/>
          <p:cNvCxnSpPr>
            <a:stCxn id="5" idx="6"/>
            <a:endCxn id="10" idx="1"/>
          </p:cNvCxnSpPr>
          <p:nvPr/>
        </p:nvCxnSpPr>
        <p:spPr>
          <a:xfrm>
            <a:off x="2461591" y="3075943"/>
            <a:ext cx="117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9" name="直線矢印コネクタ 8"/>
          <p:cNvCxnSpPr>
            <a:stCxn id="10" idx="3"/>
            <a:endCxn id="7" idx="2"/>
          </p:cNvCxnSpPr>
          <p:nvPr/>
        </p:nvCxnSpPr>
        <p:spPr>
          <a:xfrm>
            <a:off x="4320019" y="3075943"/>
            <a:ext cx="12125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0" name="正方形/長方形 9"/>
          <p:cNvSpPr/>
          <p:nvPr/>
        </p:nvSpPr>
        <p:spPr>
          <a:xfrm>
            <a:off x="3639095" y="2750266"/>
            <a:ext cx="680924" cy="6513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</a:rPr>
              <a:t>s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2" name="下矢印 21"/>
          <p:cNvSpPr/>
          <p:nvPr/>
        </p:nvSpPr>
        <p:spPr>
          <a:xfrm rot="925343">
            <a:off x="3468422" y="3533396"/>
            <a:ext cx="377283" cy="734968"/>
          </a:xfrm>
          <a:prstGeom prst="downArrow">
            <a:avLst>
              <a:gd name="adj1" fmla="val 30589"/>
              <a:gd name="adj2" fmla="val 686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 rot="21126876">
            <a:off x="4076640" y="3514856"/>
            <a:ext cx="377283" cy="1583165"/>
          </a:xfrm>
          <a:prstGeom prst="downArrow">
            <a:avLst>
              <a:gd name="adj1" fmla="val 30589"/>
              <a:gd name="adj2" fmla="val 686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22813" y="4305298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r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183092" y="5371900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i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5532521" y="4305297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pic>
        <p:nvPicPr>
          <p:cNvPr id="30" name="図 29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846" y="3459009"/>
            <a:ext cx="849498" cy="481041"/>
          </a:xfrm>
          <a:prstGeom prst="rect">
            <a:avLst/>
          </a:prstGeom>
        </p:spPr>
      </p:pic>
      <p:pic>
        <p:nvPicPr>
          <p:cNvPr id="31" name="図 30" descr="スクリーンショット 2014-01-30 12.40.4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7" y="3843242"/>
            <a:ext cx="849498" cy="519138"/>
          </a:xfrm>
          <a:prstGeom prst="rect">
            <a:avLst/>
          </a:prstGeom>
        </p:spPr>
      </p:pic>
      <p:sp>
        <p:nvSpPr>
          <p:cNvPr id="32" name="円形吹き出し 31"/>
          <p:cNvSpPr/>
          <p:nvPr/>
        </p:nvSpPr>
        <p:spPr>
          <a:xfrm>
            <a:off x="6192520" y="3401619"/>
            <a:ext cx="2339268" cy="767299"/>
          </a:xfrm>
          <a:prstGeom prst="wedgeEllipseCallout">
            <a:avLst>
              <a:gd name="adj1" fmla="val -40940"/>
              <a:gd name="adj2" fmla="val 5637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可逆化による付加情報</a:t>
            </a:r>
            <a:endParaRPr kumimoji="1" lang="ja-JP" altLang="en-US" dirty="0"/>
          </a:p>
        </p:txBody>
      </p:sp>
      <p:cxnSp>
        <p:nvCxnSpPr>
          <p:cNvPr id="46" name="曲線コネクタ 45"/>
          <p:cNvCxnSpPr>
            <a:stCxn id="25" idx="1"/>
            <a:endCxn id="5" idx="4"/>
          </p:cNvCxnSpPr>
          <p:nvPr/>
        </p:nvCxnSpPr>
        <p:spPr>
          <a:xfrm rot="10800000">
            <a:off x="2131592" y="3401619"/>
            <a:ext cx="2051500" cy="229595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26" idx="3"/>
            <a:endCxn id="25" idx="3"/>
          </p:cNvCxnSpPr>
          <p:nvPr/>
        </p:nvCxnSpPr>
        <p:spPr>
          <a:xfrm rot="5400000">
            <a:off x="4828439" y="4896839"/>
            <a:ext cx="836315" cy="76516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曲線コネクタ 50"/>
          <p:cNvCxnSpPr>
            <a:stCxn id="24" idx="3"/>
            <a:endCxn id="26" idx="2"/>
          </p:cNvCxnSpPr>
          <p:nvPr/>
        </p:nvCxnSpPr>
        <p:spPr>
          <a:xfrm flipV="1">
            <a:off x="3803737" y="4630974"/>
            <a:ext cx="1728784" cy="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曲線コネクタ 53"/>
          <p:cNvCxnSpPr>
            <a:stCxn id="5" idx="5"/>
            <a:endCxn id="24" idx="1"/>
          </p:cNvCxnSpPr>
          <p:nvPr/>
        </p:nvCxnSpPr>
        <p:spPr>
          <a:xfrm rot="16200000" flipH="1">
            <a:off x="2081502" y="3589664"/>
            <a:ext cx="1324744" cy="75787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3629362" y="1573983"/>
            <a:ext cx="680924" cy="65135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</a:rPr>
              <a:t>s</a:t>
            </a:r>
            <a:r>
              <a:rPr kumimoji="1" lang="en-US" altLang="ja-JP" sz="2400" i="1" baseline="30000" dirty="0" smtClean="0">
                <a:latin typeface="+mn-ea"/>
              </a:rPr>
              <a:t>-1</a:t>
            </a:r>
            <a:endParaRPr kumimoji="1" lang="ja-JP" altLang="en-US" sz="2400" i="1" dirty="0">
              <a:latin typeface="+mn-ea"/>
            </a:endParaRPr>
          </a:p>
        </p:txBody>
      </p:sp>
      <p:cxnSp>
        <p:nvCxnSpPr>
          <p:cNvPr id="60" name="曲線コネクタ 59"/>
          <p:cNvCxnSpPr>
            <a:stCxn id="7" idx="0"/>
            <a:endCxn id="59" idx="3"/>
          </p:cNvCxnSpPr>
          <p:nvPr/>
        </p:nvCxnSpPr>
        <p:spPr>
          <a:xfrm rot="16200000" flipV="1">
            <a:off x="4661101" y="1548845"/>
            <a:ext cx="850606" cy="1552235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3" name="曲線コネクタ 62"/>
          <p:cNvCxnSpPr>
            <a:stCxn id="59" idx="1"/>
            <a:endCxn id="5" idx="0"/>
          </p:cNvCxnSpPr>
          <p:nvPr/>
        </p:nvCxnSpPr>
        <p:spPr>
          <a:xfrm rot="10800000" flipV="1">
            <a:off x="2131592" y="1899660"/>
            <a:ext cx="1497770" cy="850606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7" name="下矢印 66"/>
          <p:cNvSpPr/>
          <p:nvPr/>
        </p:nvSpPr>
        <p:spPr>
          <a:xfrm rot="10800000">
            <a:off x="3803736" y="2273640"/>
            <a:ext cx="377284" cy="371967"/>
          </a:xfrm>
          <a:prstGeom prst="downArrow">
            <a:avLst>
              <a:gd name="adj1" fmla="val 30589"/>
              <a:gd name="adj2" fmla="val 56233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乗算記号 67"/>
          <p:cNvSpPr/>
          <p:nvPr/>
        </p:nvSpPr>
        <p:spPr>
          <a:xfrm>
            <a:off x="3318821" y="1856924"/>
            <a:ext cx="906165" cy="915153"/>
          </a:xfrm>
          <a:prstGeom prst="mathMultiply">
            <a:avLst>
              <a:gd name="adj1" fmla="val 963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形吹き出し 68"/>
          <p:cNvSpPr/>
          <p:nvPr/>
        </p:nvSpPr>
        <p:spPr>
          <a:xfrm>
            <a:off x="4781704" y="1126708"/>
            <a:ext cx="3461272" cy="1098628"/>
          </a:xfrm>
          <a:prstGeom prst="wedgeEllipseCallout">
            <a:avLst>
              <a:gd name="adj1" fmla="val -61709"/>
              <a:gd name="adj2" fmla="val 6431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このような変換は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一般には存在しない</a:t>
            </a:r>
            <a:endParaRPr kumimoji="1" lang="ja-JP" altLang="en-US" dirty="0"/>
          </a:p>
        </p:txBody>
      </p:sp>
      <p:sp>
        <p:nvSpPr>
          <p:cNvPr id="70" name="円形吹き出し 69"/>
          <p:cNvSpPr/>
          <p:nvPr/>
        </p:nvSpPr>
        <p:spPr>
          <a:xfrm>
            <a:off x="406551" y="4630975"/>
            <a:ext cx="2790081" cy="848601"/>
          </a:xfrm>
          <a:prstGeom prst="wedgeEllipseCallout">
            <a:avLst>
              <a:gd name="adj1" fmla="val 39861"/>
              <a:gd name="adj2" fmla="val -114432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可逆化文生成器</a:t>
            </a:r>
            <a:endParaRPr kumimoji="1" lang="ja-JP" altLang="en-US" dirty="0"/>
          </a:p>
        </p:txBody>
      </p:sp>
      <p:sp>
        <p:nvSpPr>
          <p:cNvPr id="71" name="円形吹き出し 70"/>
          <p:cNvSpPr/>
          <p:nvPr/>
        </p:nvSpPr>
        <p:spPr>
          <a:xfrm>
            <a:off x="4781704" y="4692116"/>
            <a:ext cx="3179606" cy="848601"/>
          </a:xfrm>
          <a:prstGeom prst="wedgeEllipseCallout">
            <a:avLst>
              <a:gd name="adj1" fmla="val -33233"/>
              <a:gd name="adj2" fmla="val -7424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左逆可逆化文生成器</a:t>
            </a:r>
            <a:endParaRPr kumimoji="1" lang="ja-JP" altLang="en-US" dirty="0"/>
          </a:p>
        </p:txBody>
      </p:sp>
      <p:sp>
        <p:nvSpPr>
          <p:cNvPr id="72" name="円/楕円 71"/>
          <p:cNvSpPr/>
          <p:nvPr/>
        </p:nvSpPr>
        <p:spPr>
          <a:xfrm>
            <a:off x="758618" y="5370279"/>
            <a:ext cx="2560203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可逆実行を実現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6450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6" grpId="0" animBg="1"/>
      <p:bldP spid="32" grpId="0" animBg="1"/>
      <p:bldP spid="59" grpId="0" animBg="1"/>
      <p:bldP spid="67" grpId="0" animBg="1"/>
      <p:bldP spid="68" grpId="0" animBg="1"/>
      <p:bldP spid="69" grpId="0" animBg="1"/>
      <p:bldP spid="70" grpId="0" animBg="1"/>
      <p:bldP spid="70" grpId="1" animBg="1"/>
      <p:bldP spid="71" grpId="0" animBg="1"/>
      <p:bldP spid="71" grpId="1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構文・意味論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単純な構文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sz="1400" dirty="0" smtClean="0"/>
          </a:p>
          <a:p>
            <a:r>
              <a:rPr lang="ja-JP" altLang="en-US" dirty="0" smtClean="0"/>
              <a:t>構造的操作的意味論</a:t>
            </a:r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図 4" descr="スクリーンショット 2014-01-30 3.39.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12" y="2444087"/>
            <a:ext cx="3276584" cy="1816462"/>
          </a:xfrm>
          <a:prstGeom prst="rect">
            <a:avLst/>
          </a:prstGeom>
        </p:spPr>
      </p:pic>
      <p:pic>
        <p:nvPicPr>
          <p:cNvPr id="6" name="図 5" descr="スクリーンショット 2014-01-30 3.39.1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22" y="2530067"/>
            <a:ext cx="1843807" cy="1056710"/>
          </a:xfrm>
          <a:prstGeom prst="rect">
            <a:avLst/>
          </a:prstGeom>
        </p:spPr>
      </p:pic>
      <p:pic>
        <p:nvPicPr>
          <p:cNvPr id="8" name="図 7" descr="スクリーンショット 2014-01-30 3.39.44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597" y="5293137"/>
            <a:ext cx="2247074" cy="797437"/>
          </a:xfrm>
          <a:prstGeom prst="rect">
            <a:avLst/>
          </a:prstGeom>
        </p:spPr>
      </p:pic>
      <p:pic>
        <p:nvPicPr>
          <p:cNvPr id="9" name="図 8" descr="スクリーンショット 2014-01-30 3.56.28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538" y="4261845"/>
            <a:ext cx="3838886" cy="613608"/>
          </a:xfrm>
          <a:prstGeom prst="rect">
            <a:avLst/>
          </a:prstGeom>
        </p:spPr>
      </p:pic>
      <p:pic>
        <p:nvPicPr>
          <p:cNvPr id="10" name="図 9" descr="スクリーンショット 2014-01-30 3.56.39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538" y="1328988"/>
            <a:ext cx="3390987" cy="542424"/>
          </a:xfrm>
          <a:prstGeom prst="rect">
            <a:avLst/>
          </a:prstGeom>
        </p:spPr>
      </p:pic>
      <p:pic>
        <p:nvPicPr>
          <p:cNvPr id="11" name="図 10" descr="スクリーンショット 2014-01-30 3.56.49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538" y="2539715"/>
            <a:ext cx="3811783" cy="997269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546893" y="473107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＜意味領域＞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253490" y="473107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＜意味規則＞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87802" y="217038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＜式＞</a:t>
            </a:r>
            <a:endParaRPr kumimoji="1" lang="en-US" altLang="ja-JP" dirty="0" smtClean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24438" y="217038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＜文＞</a:t>
            </a:r>
            <a:endParaRPr kumimoji="1" lang="en-US" altLang="ja-JP" dirty="0" smtClean="0"/>
          </a:p>
        </p:txBody>
      </p:sp>
      <p:pic>
        <p:nvPicPr>
          <p:cNvPr id="18" name="図 17" descr="スクリーンショット 2014-01-30 3.39.31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193" y="5113639"/>
            <a:ext cx="1875793" cy="1365528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457200" y="5026609"/>
            <a:ext cx="1791260" cy="1465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5000"/>
              </a:lnSpc>
            </a:pPr>
            <a:r>
              <a:rPr kumimoji="1" lang="ja-JP" altLang="en-US" dirty="0" smtClean="0"/>
              <a:t>ブロックの参照</a:t>
            </a:r>
            <a:endParaRPr kumimoji="1" lang="en-US" altLang="ja-JP" dirty="0" smtClean="0"/>
          </a:p>
          <a:p>
            <a:pPr>
              <a:lnSpc>
                <a:spcPct val="125000"/>
              </a:lnSpc>
            </a:pPr>
            <a:r>
              <a:rPr kumimoji="1" lang="ja-JP" altLang="en-US" dirty="0" smtClean="0"/>
              <a:t>値</a:t>
            </a:r>
            <a:endParaRPr kumimoji="1" lang="en-US" altLang="ja-JP" dirty="0" smtClean="0"/>
          </a:p>
          <a:p>
            <a:pPr>
              <a:lnSpc>
                <a:spcPct val="125000"/>
              </a:lnSpc>
            </a:pPr>
            <a:r>
              <a:rPr kumimoji="1" lang="ja-JP" altLang="en-US" dirty="0" smtClean="0"/>
              <a:t>局所環境</a:t>
            </a:r>
            <a:endParaRPr kumimoji="1" lang="en-US" altLang="ja-JP" dirty="0" smtClean="0"/>
          </a:p>
          <a:p>
            <a:pPr>
              <a:lnSpc>
                <a:spcPct val="125000"/>
              </a:lnSpc>
            </a:pPr>
            <a:r>
              <a:rPr kumimoji="1" lang="ja-JP" altLang="en-US" dirty="0" smtClean="0"/>
              <a:t>記憶域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01601" y="5245826"/>
            <a:ext cx="1107996" cy="7986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ja-JP" altLang="en-US" dirty="0" smtClean="0"/>
              <a:t>式の評価</a:t>
            </a:r>
            <a:endParaRPr kumimoji="1" lang="en-US" altLang="ja-JP" dirty="0" smtClean="0"/>
          </a:p>
          <a:p>
            <a:pPr>
              <a:lnSpc>
                <a:spcPct val="130000"/>
              </a:lnSpc>
            </a:pPr>
            <a:r>
              <a:rPr kumimoji="1" lang="ja-JP" altLang="en-US" dirty="0" smtClean="0"/>
              <a:t>文の実行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501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57200" y="1417639"/>
            <a:ext cx="2350979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定義</a:t>
            </a:r>
            <a:r>
              <a:rPr kumimoji="1" lang="en-US" altLang="ja-JP" sz="2400" dirty="0" smtClean="0"/>
              <a:t> (</a:t>
            </a:r>
            <a:r>
              <a:rPr kumimoji="1" lang="ja-JP" altLang="en-US" sz="2400" dirty="0" smtClean="0"/>
              <a:t>左逆文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7200" y="1879304"/>
            <a:ext cx="7620000" cy="18089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左逆文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altLang="ja-JP" sz="2400" dirty="0" smtClean="0"/>
          </a:p>
          <a:p>
            <a:pPr marL="114300" indent="0">
              <a:buNone/>
            </a:pPr>
            <a:r>
              <a:rPr lang="ja-JP" altLang="en-US" sz="2400" dirty="0" smtClean="0"/>
              <a:t>文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s </a:t>
            </a:r>
            <a:r>
              <a:rPr lang="ja-JP" altLang="en-US" sz="2400" dirty="0" smtClean="0"/>
              <a:t>が与えられたとき，</a:t>
            </a:r>
            <a:endParaRPr kumimoji="1" lang="en-US" altLang="ja-JP" dirty="0" smtClean="0"/>
          </a:p>
          <a:p>
            <a:endParaRPr lang="en-US" altLang="ja-JP" dirty="0"/>
          </a:p>
          <a:p>
            <a:pPr marL="114300" indent="0">
              <a:buNone/>
            </a:pPr>
            <a:r>
              <a:rPr lang="ja-JP" altLang="en-US" sz="2400" dirty="0" smtClean="0"/>
              <a:t>ならば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M = M’’ </a:t>
            </a:r>
            <a:r>
              <a:rPr lang="ja-JP" altLang="en-US" sz="2400" dirty="0" smtClean="0"/>
              <a:t>であるとき，</a:t>
            </a:r>
            <a:r>
              <a:rPr lang="en-US" altLang="ja-JP" sz="2400" i="1" dirty="0" smtClean="0"/>
              <a:t>s’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は</a:t>
            </a:r>
            <a:r>
              <a:rPr lang="en-US" altLang="ja-JP" sz="2400" dirty="0"/>
              <a:t> </a:t>
            </a:r>
            <a:r>
              <a:rPr lang="en-US" altLang="ja-JP" sz="2400" i="1" dirty="0" smtClean="0"/>
              <a:t>s </a:t>
            </a:r>
            <a:r>
              <a:rPr lang="ja-JP" altLang="en-US" sz="2400" dirty="0" smtClean="0"/>
              <a:t>の左逆文である．</a:t>
            </a:r>
            <a:endParaRPr lang="en-US" altLang="ja-JP" sz="2400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図 4" descr="スクリーンショット 2014-01-30 3.57.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584" y="2482106"/>
            <a:ext cx="6490791" cy="545256"/>
          </a:xfrm>
          <a:prstGeom prst="rect">
            <a:avLst/>
          </a:prstGeom>
        </p:spPr>
      </p:pic>
      <p:sp>
        <p:nvSpPr>
          <p:cNvPr id="11" name="円/楕円 10"/>
          <p:cNvSpPr/>
          <p:nvPr/>
        </p:nvSpPr>
        <p:spPr>
          <a:xfrm>
            <a:off x="457200" y="3943400"/>
            <a:ext cx="723368" cy="7097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</a:t>
            </a:r>
          </a:p>
        </p:txBody>
      </p:sp>
      <p:sp>
        <p:nvSpPr>
          <p:cNvPr id="12" name="円/楕円 11"/>
          <p:cNvSpPr/>
          <p:nvPr/>
        </p:nvSpPr>
        <p:spPr>
          <a:xfrm>
            <a:off x="2815609" y="3943400"/>
            <a:ext cx="723368" cy="70973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</a:t>
            </a:r>
          </a:p>
        </p:txBody>
      </p:sp>
      <p:sp>
        <p:nvSpPr>
          <p:cNvPr id="13" name="円/楕円 12"/>
          <p:cNvSpPr/>
          <p:nvPr/>
        </p:nvSpPr>
        <p:spPr>
          <a:xfrm>
            <a:off x="5143711" y="3946450"/>
            <a:ext cx="723368" cy="7097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M’’</a:t>
            </a:r>
          </a:p>
        </p:txBody>
      </p:sp>
      <p:sp>
        <p:nvSpPr>
          <p:cNvPr id="14" name="右矢印 13"/>
          <p:cNvSpPr/>
          <p:nvPr/>
        </p:nvSpPr>
        <p:spPr>
          <a:xfrm>
            <a:off x="1359993" y="4080619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右矢印 14"/>
          <p:cNvSpPr/>
          <p:nvPr/>
        </p:nvSpPr>
        <p:spPr>
          <a:xfrm flipH="1">
            <a:off x="2526349" y="5913629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ja-JP" altLang="en-US" i="1" dirty="0" smtClean="0">
                <a:latin typeface="+mn-ea"/>
              </a:rPr>
              <a:t>‘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2768444" y="4847680"/>
            <a:ext cx="762000" cy="497731"/>
          </a:xfrm>
          <a:prstGeom prst="downArrow">
            <a:avLst>
              <a:gd name="adj1" fmla="val 45522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1453533" y="5561653"/>
            <a:ext cx="723368" cy="7097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</a:t>
            </a:r>
          </a:p>
        </p:txBody>
      </p:sp>
      <p:sp>
        <p:nvSpPr>
          <p:cNvPr id="18" name="円/楕円 17"/>
          <p:cNvSpPr/>
          <p:nvPr/>
        </p:nvSpPr>
        <p:spPr>
          <a:xfrm>
            <a:off x="4263409" y="5561653"/>
            <a:ext cx="723368" cy="70973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</a:t>
            </a:r>
          </a:p>
        </p:txBody>
      </p:sp>
      <p:sp>
        <p:nvSpPr>
          <p:cNvPr id="19" name="右矢印 18"/>
          <p:cNvSpPr/>
          <p:nvPr/>
        </p:nvSpPr>
        <p:spPr>
          <a:xfrm>
            <a:off x="2526350" y="5428997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0" name="右矢印 19"/>
          <p:cNvSpPr/>
          <p:nvPr/>
        </p:nvSpPr>
        <p:spPr>
          <a:xfrm>
            <a:off x="3658630" y="4080619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n-ea"/>
              </a:rPr>
              <a:t>s’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973512" y="5071060"/>
            <a:ext cx="1980029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+mn-ea"/>
              </a:rPr>
              <a:t>例：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x += x </a:t>
            </a:r>
            <a:r>
              <a:rPr kumimoji="1" lang="ja-JP" altLang="en-US" sz="2000" dirty="0" smtClean="0">
                <a:latin typeface="+mn-ea"/>
              </a:rPr>
              <a:t>は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x -= x </a:t>
            </a:r>
            <a:r>
              <a:rPr kumimoji="1" lang="ja-JP" altLang="en-US" sz="2000" dirty="0" smtClean="0">
                <a:latin typeface="+mn-ea"/>
              </a:rPr>
              <a:t>の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ja-JP" altLang="en-US" sz="2000" dirty="0" smtClean="0">
                <a:latin typeface="+mn-ea"/>
              </a:rPr>
              <a:t>左逆文ではない</a:t>
            </a:r>
            <a:endParaRPr kumimoji="1" lang="ja-JP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3789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457214" y="1417638"/>
            <a:ext cx="235097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定義</a:t>
            </a:r>
            <a:r>
              <a:rPr kumimoji="1" lang="en-US" altLang="ja-JP" sz="2400" dirty="0" smtClean="0"/>
              <a:t> (</a:t>
            </a:r>
            <a:r>
              <a:rPr kumimoji="1" lang="ja-JP" altLang="en-US" sz="2400" dirty="0" smtClean="0"/>
              <a:t>可逆文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14" y="1879303"/>
            <a:ext cx="7619986" cy="2012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可逆文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kumimoji="1" lang="en-US" altLang="ja-JP" sz="2400" dirty="0" smtClean="0"/>
          </a:p>
          <a:p>
            <a:pPr marL="114300" indent="0">
              <a:buNone/>
            </a:pPr>
            <a:r>
              <a:rPr kumimoji="1" lang="ja-JP" altLang="en-US" sz="2400" dirty="0" smtClean="0"/>
              <a:t>以下を満たす文</a:t>
            </a:r>
            <a:r>
              <a:rPr kumimoji="1" lang="en-US" altLang="ja-JP" sz="2400" dirty="0" smtClean="0"/>
              <a:t> </a:t>
            </a:r>
            <a:r>
              <a:rPr kumimoji="1" lang="en-US" altLang="ja-JP" sz="2400" i="1" dirty="0" smtClean="0"/>
              <a:t>s </a:t>
            </a:r>
            <a:r>
              <a:rPr lang="ja-JP" altLang="en-US" sz="2400" dirty="0" smtClean="0"/>
              <a:t>を</a:t>
            </a:r>
            <a:r>
              <a:rPr kumimoji="1" lang="ja-JP" altLang="en-US" sz="2400" dirty="0" smtClean="0"/>
              <a:t>可逆文とよぶ．</a:t>
            </a:r>
            <a:endParaRPr kumimoji="1" lang="en-US" altLang="ja-JP" dirty="0" smtClean="0"/>
          </a:p>
          <a:p>
            <a:pPr marL="114300" indent="0">
              <a:buNone/>
            </a:pPr>
            <a:endParaRPr lang="en-US" altLang="ja-JP" dirty="0"/>
          </a:p>
          <a:p>
            <a:pPr marL="114300" indent="0">
              <a:buNone/>
            </a:pPr>
            <a:endParaRPr kumimoji="1" lang="en-US" altLang="ja-JP" sz="2400" dirty="0" smtClean="0"/>
          </a:p>
          <a:p>
            <a:pPr marL="11430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図 4" descr="スクリーンショット 2014-01-30 3.57.4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75" y="2645465"/>
            <a:ext cx="7223125" cy="883842"/>
          </a:xfrm>
          <a:prstGeom prst="rect">
            <a:avLst/>
          </a:prstGeom>
        </p:spPr>
      </p:pic>
      <p:sp>
        <p:nvSpPr>
          <p:cNvPr id="18" name="角丸四角形吹き出し 17"/>
          <p:cNvSpPr/>
          <p:nvPr/>
        </p:nvSpPr>
        <p:spPr>
          <a:xfrm>
            <a:off x="4307458" y="3911219"/>
            <a:ext cx="2570709" cy="779637"/>
          </a:xfrm>
          <a:prstGeom prst="wedgeRoundRectCallout">
            <a:avLst>
              <a:gd name="adj1" fmla="val -71255"/>
              <a:gd name="adj2" fmla="val 67928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直前・直後の記憶域が一意に定まる</a:t>
            </a:r>
            <a:endParaRPr kumimoji="1" lang="ja-JP" altLang="en-US" dirty="0"/>
          </a:p>
        </p:txBody>
      </p:sp>
      <p:sp>
        <p:nvSpPr>
          <p:cNvPr id="22" name="円/楕円 21"/>
          <p:cNvSpPr/>
          <p:nvPr/>
        </p:nvSpPr>
        <p:spPr>
          <a:xfrm>
            <a:off x="2979715" y="4268102"/>
            <a:ext cx="693440" cy="6899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</a:t>
            </a:r>
          </a:p>
        </p:txBody>
      </p:sp>
      <p:sp>
        <p:nvSpPr>
          <p:cNvPr id="23" name="円/楕円 22"/>
          <p:cNvSpPr/>
          <p:nvPr/>
        </p:nvSpPr>
        <p:spPr>
          <a:xfrm>
            <a:off x="727075" y="4958078"/>
            <a:ext cx="693440" cy="6899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</a:t>
            </a:r>
          </a:p>
        </p:txBody>
      </p:sp>
      <p:sp>
        <p:nvSpPr>
          <p:cNvPr id="24" name="右矢印 23"/>
          <p:cNvSpPr/>
          <p:nvPr/>
        </p:nvSpPr>
        <p:spPr>
          <a:xfrm rot="947705">
            <a:off x="1465626" y="5517729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2979715" y="5643095"/>
            <a:ext cx="693440" cy="6899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M’’</a:t>
            </a:r>
          </a:p>
        </p:txBody>
      </p:sp>
      <p:sp>
        <p:nvSpPr>
          <p:cNvPr id="26" name="右矢印 25"/>
          <p:cNvSpPr/>
          <p:nvPr/>
        </p:nvSpPr>
        <p:spPr>
          <a:xfrm rot="20430958">
            <a:off x="1463611" y="4506905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7" name="等号 26"/>
          <p:cNvSpPr/>
          <p:nvPr/>
        </p:nvSpPr>
        <p:spPr>
          <a:xfrm rot="5400000">
            <a:off x="3122920" y="5023470"/>
            <a:ext cx="429097" cy="543065"/>
          </a:xfrm>
          <a:prstGeom prst="mathEqual">
            <a:avLst>
              <a:gd name="adj1" fmla="val 3093"/>
              <a:gd name="adj2" fmla="val 1906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円/楕円 27"/>
          <p:cNvSpPr/>
          <p:nvPr/>
        </p:nvSpPr>
        <p:spPr>
          <a:xfrm>
            <a:off x="779711" y="4361116"/>
            <a:ext cx="693440" cy="6899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</a:t>
            </a:r>
          </a:p>
        </p:txBody>
      </p:sp>
      <p:sp>
        <p:nvSpPr>
          <p:cNvPr id="29" name="円/楕円 28"/>
          <p:cNvSpPr/>
          <p:nvPr/>
        </p:nvSpPr>
        <p:spPr>
          <a:xfrm>
            <a:off x="2979715" y="4934142"/>
            <a:ext cx="693440" cy="6899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</a:t>
            </a:r>
          </a:p>
        </p:txBody>
      </p:sp>
      <p:sp>
        <p:nvSpPr>
          <p:cNvPr id="30" name="右矢印 29"/>
          <p:cNvSpPr/>
          <p:nvPr/>
        </p:nvSpPr>
        <p:spPr>
          <a:xfrm rot="947705">
            <a:off x="1621007" y="4583271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779711" y="5736109"/>
            <a:ext cx="693440" cy="6899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M’’</a:t>
            </a:r>
          </a:p>
        </p:txBody>
      </p:sp>
      <p:sp>
        <p:nvSpPr>
          <p:cNvPr id="32" name="右矢印 31"/>
          <p:cNvSpPr/>
          <p:nvPr/>
        </p:nvSpPr>
        <p:spPr>
          <a:xfrm rot="20430958">
            <a:off x="1618993" y="5443947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3" name="等号 32"/>
          <p:cNvSpPr/>
          <p:nvPr/>
        </p:nvSpPr>
        <p:spPr>
          <a:xfrm rot="5400000">
            <a:off x="922916" y="5116484"/>
            <a:ext cx="429097" cy="543065"/>
          </a:xfrm>
          <a:prstGeom prst="mathEqual">
            <a:avLst>
              <a:gd name="adj1" fmla="val 3093"/>
              <a:gd name="adj2" fmla="val 1906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538434" y="5051092"/>
            <a:ext cx="1980029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+mn-ea"/>
              </a:rPr>
              <a:t>例：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x = </a:t>
            </a:r>
            <a:r>
              <a:rPr kumimoji="1" lang="en-US" altLang="ja-JP" sz="2000" dirty="0">
                <a:latin typeface="Courier"/>
                <a:cs typeface="Courier"/>
              </a:rPr>
              <a:t>0</a:t>
            </a:r>
            <a:r>
              <a:rPr kumimoji="1" lang="en-US" altLang="ja-JP" sz="2000" dirty="0" smtClean="0">
                <a:latin typeface="Courier"/>
                <a:cs typeface="Courier"/>
              </a:rPr>
              <a:t> </a:t>
            </a:r>
            <a:r>
              <a:rPr kumimoji="1" lang="ja-JP" altLang="en-US" sz="2000" dirty="0" smtClean="0">
                <a:latin typeface="+mn-ea"/>
              </a:rPr>
              <a:t>は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ja-JP" altLang="en-US" sz="2000" dirty="0" smtClean="0">
                <a:latin typeface="+mn-ea"/>
              </a:rPr>
              <a:t>可逆文ではない</a:t>
            </a:r>
            <a:endParaRPr kumimoji="1" lang="ja-JP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25694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/>
          <p:cNvSpPr txBox="1"/>
          <p:nvPr/>
        </p:nvSpPr>
        <p:spPr>
          <a:xfrm>
            <a:off x="457200" y="1417638"/>
            <a:ext cx="377834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定義</a:t>
            </a:r>
            <a:r>
              <a:rPr kumimoji="1" lang="en-US" altLang="ja-JP" sz="2400" dirty="0" smtClean="0"/>
              <a:t> (</a:t>
            </a:r>
            <a:r>
              <a:rPr kumimoji="1" lang="ja-JP" altLang="en-US" sz="2400" dirty="0" smtClean="0"/>
              <a:t>可逆化された文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7200" y="1879303"/>
            <a:ext cx="7620000" cy="23879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可逆化された文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altLang="ja-JP" sz="1800" dirty="0" smtClean="0"/>
          </a:p>
          <a:p>
            <a:pPr marL="114300" indent="0">
              <a:buNone/>
            </a:pPr>
            <a:r>
              <a:rPr lang="ja-JP" altLang="en-US" sz="2400" dirty="0" smtClean="0"/>
              <a:t>ある文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s </a:t>
            </a:r>
            <a:r>
              <a:rPr lang="ja-JP" altLang="en-US" sz="2400" dirty="0" smtClean="0"/>
              <a:t>と可逆文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s’ </a:t>
            </a:r>
            <a:r>
              <a:rPr lang="ja-JP" altLang="en-US" sz="2400" dirty="0" smtClean="0"/>
              <a:t>が与えられたとき，</a:t>
            </a:r>
            <a:endParaRPr lang="en-US" altLang="ja-JP" sz="2400" dirty="0"/>
          </a:p>
          <a:p>
            <a:pPr marL="114300" indent="0">
              <a:buNone/>
            </a:pPr>
            <a:endParaRPr lang="en-US" altLang="ja-JP" sz="2400" dirty="0" smtClean="0"/>
          </a:p>
          <a:p>
            <a:pPr marL="114300" indent="0">
              <a:buNone/>
            </a:pPr>
            <a:r>
              <a:rPr lang="ja-JP" altLang="en-US" sz="2400" dirty="0" smtClean="0"/>
              <a:t>であるような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M’’ </a:t>
            </a:r>
            <a:r>
              <a:rPr lang="ja-JP" altLang="en-US" sz="2400" dirty="0" smtClean="0"/>
              <a:t>について</a:t>
            </a:r>
            <a:endParaRPr lang="en-US" altLang="ja-JP" sz="2400" dirty="0" smtClean="0"/>
          </a:p>
          <a:p>
            <a:pPr marL="114300" indent="0">
              <a:buNone/>
            </a:pPr>
            <a:endParaRPr lang="en-US" altLang="ja-JP" sz="2400" dirty="0"/>
          </a:p>
          <a:p>
            <a:pPr marL="114300" indent="0">
              <a:buNone/>
            </a:pPr>
            <a:r>
              <a:rPr lang="ja-JP" altLang="en-US" sz="2400" dirty="0" smtClean="0"/>
              <a:t>ならば，</a:t>
            </a:r>
            <a:r>
              <a:rPr lang="en-US" altLang="ja-JP" sz="2400" i="1" dirty="0" smtClean="0"/>
              <a:t>s’ </a:t>
            </a:r>
            <a:r>
              <a:rPr lang="ja-JP" altLang="en-US" sz="2400" dirty="0" smtClean="0"/>
              <a:t>は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s </a:t>
            </a:r>
            <a:r>
              <a:rPr lang="ja-JP" altLang="en-US" sz="2400" dirty="0" smtClean="0"/>
              <a:t>の可逆化された文である．</a:t>
            </a:r>
            <a:endParaRPr lang="en-US" altLang="ja-JP" sz="2400" dirty="0" smtClean="0"/>
          </a:p>
          <a:p>
            <a:pPr marL="114300" indent="0">
              <a:buNone/>
            </a:pPr>
            <a:endParaRPr lang="en-US" altLang="ja-JP" sz="2400" dirty="0" smtClean="0"/>
          </a:p>
          <a:p>
            <a:pPr marL="114300" indent="0">
              <a:buNone/>
            </a:pPr>
            <a:endParaRPr kumimoji="1" lang="en-US" altLang="ja-JP" dirty="0" smtClean="0"/>
          </a:p>
          <a:p>
            <a:pPr marL="11430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図 4" descr="スクリーンショット 2014-01-30 3.58.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365896"/>
            <a:ext cx="5175322" cy="497627"/>
          </a:xfrm>
          <a:prstGeom prst="rect">
            <a:avLst/>
          </a:prstGeom>
        </p:spPr>
      </p:pic>
      <p:pic>
        <p:nvPicPr>
          <p:cNvPr id="6" name="図 5" descr="スクリーンショット 2014-01-30 3.58.3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284984"/>
            <a:ext cx="5524500" cy="472102"/>
          </a:xfrm>
          <a:prstGeom prst="rect">
            <a:avLst/>
          </a:prstGeom>
        </p:spPr>
      </p:pic>
      <p:sp>
        <p:nvSpPr>
          <p:cNvPr id="7" name="円/楕円 6"/>
          <p:cNvSpPr/>
          <p:nvPr/>
        </p:nvSpPr>
        <p:spPr>
          <a:xfrm>
            <a:off x="585289" y="462870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j-ea"/>
              </a:rPr>
              <a:t>x</a:t>
            </a:r>
            <a:endParaRPr kumimoji="1" lang="en-US" altLang="ja-JP" i="1" dirty="0" smtClean="0">
              <a:latin typeface="+mj-ea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3084014" y="462870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j-ea"/>
              </a:rPr>
              <a:t>y</a:t>
            </a:r>
            <a:endParaRPr kumimoji="1" lang="en-US" altLang="ja-JP" i="1" dirty="0" smtClean="0">
              <a:latin typeface="+mj-ea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1650004" y="4898578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n-ea"/>
              </a:rPr>
              <a:t>s</a:t>
            </a:r>
            <a:r>
              <a:rPr kumimoji="1" lang="en-US" altLang="ja-JP" i="1" dirty="0" smtClean="0">
                <a:latin typeface="+mn-ea"/>
              </a:rPr>
              <a:t>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4565650" y="462870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j-ea"/>
              </a:rPr>
              <a:t>x</a:t>
            </a:r>
            <a:endParaRPr kumimoji="1" lang="en-US" altLang="ja-JP" i="1" dirty="0" smtClean="0">
              <a:latin typeface="+mj-ea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7643861" y="4267228"/>
            <a:ext cx="710109" cy="7229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j-ea"/>
              </a:rPr>
              <a:t>h</a:t>
            </a:r>
          </a:p>
        </p:txBody>
      </p:sp>
      <p:sp>
        <p:nvSpPr>
          <p:cNvPr id="12" name="右矢印 11"/>
          <p:cNvSpPr/>
          <p:nvPr/>
        </p:nvSpPr>
        <p:spPr>
          <a:xfrm>
            <a:off x="5630365" y="4898578"/>
            <a:ext cx="1317626" cy="48463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>
                <a:latin typeface="+mn-ea"/>
              </a:rPr>
              <a:t>s’ </a:t>
            </a:r>
            <a:r>
              <a:rPr kumimoji="1" lang="ja-JP" altLang="en-US" dirty="0" smtClean="0">
                <a:latin typeface="+mn-ea"/>
              </a:rPr>
              <a:t>の実行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7084516" y="462870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>
                <a:latin typeface="+mj-ea"/>
              </a:rPr>
              <a:t>y</a:t>
            </a:r>
            <a:endParaRPr kumimoji="1" lang="en-US" altLang="ja-JP" i="1" dirty="0" smtClean="0">
              <a:latin typeface="+mj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28802" y="433970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＜元の文＞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26077" y="433970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＜可逆化された文＞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8802" y="5692914"/>
            <a:ext cx="1108146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+mn-ea"/>
              </a:rPr>
              <a:t>例：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x = 0;</a:t>
            </a:r>
            <a:endParaRPr kumimoji="1" lang="ja-JP" altLang="en-US" sz="2000" dirty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20427" y="5543103"/>
            <a:ext cx="1415973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+mn-ea"/>
              </a:rPr>
              <a:t>例：</a:t>
            </a:r>
            <a:endParaRPr kumimoji="1" lang="en-US" altLang="ja-JP" sz="2000" dirty="0" smtClean="0">
              <a:latin typeface="+mn-ea"/>
            </a:endParaRP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SAVE(x);</a:t>
            </a:r>
          </a:p>
          <a:p>
            <a:r>
              <a:rPr kumimoji="1" lang="en-US" altLang="ja-JP" sz="2000" dirty="0" smtClean="0">
                <a:latin typeface="Courier"/>
                <a:cs typeface="Courier"/>
              </a:rPr>
              <a:t>x = 0;</a:t>
            </a:r>
            <a:endParaRPr kumimoji="1" lang="ja-JP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4006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プログラム可逆変換</a:t>
            </a:r>
            <a:r>
              <a:rPr kumimoji="1" lang="en-US" altLang="ja-JP" dirty="0" smtClean="0"/>
              <a:t> </a:t>
            </a:r>
            <a:r>
              <a:rPr kumimoji="1" lang="en-US" altLang="ja-JP" sz="3600" dirty="0" smtClean="0"/>
              <a:t>(1/2)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kumimoji="1" lang="ja-JP" altLang="en-US" dirty="0" smtClean="0"/>
              <a:t>データ・制御のトレースをすべて記録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uint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型の値を記録するスタックを使用</a:t>
            </a:r>
            <a:endParaRPr kumimoji="1" lang="en-US" altLang="ja-JP" dirty="0" smtClean="0"/>
          </a:p>
          <a:p>
            <a:pPr lvl="2"/>
            <a:r>
              <a:rPr lang="ja-JP" altLang="en-US" dirty="0"/>
              <a:t>マクロ</a:t>
            </a:r>
            <a:r>
              <a:rPr lang="en-US" altLang="ja-JP" dirty="0"/>
              <a:t> SAVE </a:t>
            </a:r>
            <a:r>
              <a:rPr lang="ja-JP" altLang="en-US" dirty="0"/>
              <a:t>および</a:t>
            </a:r>
            <a:r>
              <a:rPr lang="en-US" altLang="ja-JP" dirty="0"/>
              <a:t> RESTORE </a:t>
            </a:r>
            <a:r>
              <a:rPr lang="ja-JP" altLang="en-US" dirty="0" smtClean="0"/>
              <a:t>を用いて操作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実行効率は考慮しない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図 5" descr="スクリーンショット 2014-01-31 18.58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673" y="4305322"/>
            <a:ext cx="1973559" cy="429324"/>
          </a:xfrm>
          <a:prstGeom prst="rect">
            <a:avLst/>
          </a:prstGeom>
        </p:spPr>
      </p:pic>
      <p:pic>
        <p:nvPicPr>
          <p:cNvPr id="7" name="図 6" descr="スクリーンショット 2014-01-31 18.58.3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673" y="4835290"/>
            <a:ext cx="1030375" cy="472680"/>
          </a:xfrm>
          <a:prstGeom prst="rect">
            <a:avLst/>
          </a:prstGeom>
        </p:spPr>
      </p:pic>
      <p:pic>
        <p:nvPicPr>
          <p:cNvPr id="8" name="図 7" descr="スクリーンショット 2014-01-31 18.57.5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820" y="4021322"/>
            <a:ext cx="2045446" cy="2591127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1256804" y="373083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＜データの記録＞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397820" y="373083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＜制御の記録＞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1127890" y="4221088"/>
            <a:ext cx="2160239" cy="513558"/>
          </a:xfrm>
          <a:prstGeom prst="rect">
            <a:avLst/>
          </a:prstGeom>
          <a:solidFill>
            <a:schemeClr val="accent2">
              <a:alpha val="14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149737" y="4734646"/>
            <a:ext cx="1293529" cy="403710"/>
          </a:xfrm>
          <a:prstGeom prst="rect">
            <a:avLst/>
          </a:prstGeom>
          <a:solidFill>
            <a:schemeClr val="accent2">
              <a:alpha val="14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149737" y="5843345"/>
            <a:ext cx="1293529" cy="403710"/>
          </a:xfrm>
          <a:prstGeom prst="rect">
            <a:avLst/>
          </a:prstGeom>
          <a:solidFill>
            <a:schemeClr val="accent2">
              <a:alpha val="14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03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プログラム可逆変換</a:t>
            </a:r>
            <a:r>
              <a:rPr lang="en-US" altLang="ja-JP" dirty="0"/>
              <a:t> </a:t>
            </a:r>
            <a:r>
              <a:rPr kumimoji="1" lang="en-US" altLang="ja-JP" sz="3600" dirty="0" smtClean="0"/>
              <a:t>(</a:t>
            </a:r>
            <a:r>
              <a:rPr lang="en-US" altLang="ja-JP" sz="3600" dirty="0"/>
              <a:t>2</a:t>
            </a:r>
            <a:r>
              <a:rPr kumimoji="1" lang="en-US" altLang="ja-JP" sz="3600" dirty="0" smtClean="0"/>
              <a:t>/3)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コンテンツ プレースホルダー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可逆化文生成器：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左逆可逆化文生成器：</a:t>
            </a:r>
            <a:endParaRPr kumimoji="1" lang="ja-JP" altLang="en-US" sz="2400" dirty="0"/>
          </a:p>
        </p:txBody>
      </p:sp>
      <p:pic>
        <p:nvPicPr>
          <p:cNvPr id="16" name="図 15" descr="スクリーンショット 2014-01-31 19.06.4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67693"/>
            <a:ext cx="7620000" cy="1079780"/>
          </a:xfrm>
          <a:prstGeom prst="rect">
            <a:avLst/>
          </a:prstGeom>
        </p:spPr>
      </p:pic>
      <p:pic>
        <p:nvPicPr>
          <p:cNvPr id="18" name="図 17" descr="スクリーンショット 2014-01-31 19.11.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41101"/>
            <a:ext cx="7620000" cy="2637260"/>
          </a:xfrm>
          <a:prstGeom prst="rect">
            <a:avLst/>
          </a:prstGeom>
        </p:spPr>
      </p:pic>
      <p:pic>
        <p:nvPicPr>
          <p:cNvPr id="19" name="図 18" descr="スクリーンショット 2014-01-31 19.32.4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934" y="1600200"/>
            <a:ext cx="462346" cy="445735"/>
          </a:xfrm>
          <a:prstGeom prst="rect">
            <a:avLst/>
          </a:prstGeom>
        </p:spPr>
      </p:pic>
      <p:pic>
        <p:nvPicPr>
          <p:cNvPr id="20" name="図 19" descr="スクリーンショット 2014-01-31 19.32.5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364" y="2045935"/>
            <a:ext cx="406806" cy="44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0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円/楕円 26"/>
          <p:cNvSpPr/>
          <p:nvPr/>
        </p:nvSpPr>
        <p:spPr>
          <a:xfrm>
            <a:off x="5765810" y="4246505"/>
            <a:ext cx="446839" cy="441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h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性質の証明</a:t>
            </a:r>
            <a:r>
              <a:rPr lang="en-US" altLang="ja-JP" dirty="0" smtClean="0"/>
              <a:t> </a:t>
            </a:r>
            <a:r>
              <a:rPr lang="en-US" altLang="ja-JP" sz="3600" dirty="0" smtClean="0"/>
              <a:t>(1/3)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円/楕円 4"/>
          <p:cNvSpPr/>
          <p:nvPr/>
        </p:nvSpPr>
        <p:spPr>
          <a:xfrm>
            <a:off x="1468954" y="2807349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  <a:cs typeface="Times"/>
              </a:rPr>
              <a:t>x</a:t>
            </a:r>
            <a:endParaRPr kumimoji="1" lang="ja-JP" altLang="en-US" sz="2400" i="1" dirty="0">
              <a:latin typeface="+mn-ea"/>
              <a:cs typeface="Times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5199883" y="2807349"/>
            <a:ext cx="659999" cy="6513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8" name="直線矢印コネクタ 7"/>
          <p:cNvCxnSpPr>
            <a:stCxn id="5" idx="6"/>
            <a:endCxn id="10" idx="1"/>
          </p:cNvCxnSpPr>
          <p:nvPr/>
        </p:nvCxnSpPr>
        <p:spPr>
          <a:xfrm>
            <a:off x="2128953" y="3133026"/>
            <a:ext cx="117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9" name="直線矢印コネクタ 8"/>
          <p:cNvCxnSpPr>
            <a:stCxn id="10" idx="3"/>
            <a:endCxn id="7" idx="2"/>
          </p:cNvCxnSpPr>
          <p:nvPr/>
        </p:nvCxnSpPr>
        <p:spPr>
          <a:xfrm>
            <a:off x="3987381" y="3133026"/>
            <a:ext cx="12125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0" name="正方形/長方形 9"/>
          <p:cNvSpPr/>
          <p:nvPr/>
        </p:nvSpPr>
        <p:spPr>
          <a:xfrm>
            <a:off x="3306457" y="2807349"/>
            <a:ext cx="680924" cy="6513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</a:rPr>
              <a:t>s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90175" y="4362381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r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850454" y="5428983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i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5199883" y="4362380"/>
            <a:ext cx="659999" cy="6513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46" name="曲線コネクタ 45"/>
          <p:cNvCxnSpPr>
            <a:stCxn id="25" idx="1"/>
            <a:endCxn id="5" idx="4"/>
          </p:cNvCxnSpPr>
          <p:nvPr/>
        </p:nvCxnSpPr>
        <p:spPr>
          <a:xfrm rot="10800000">
            <a:off x="1798954" y="3458702"/>
            <a:ext cx="2051500" cy="229595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26" idx="3"/>
            <a:endCxn id="25" idx="3"/>
          </p:cNvCxnSpPr>
          <p:nvPr/>
        </p:nvCxnSpPr>
        <p:spPr>
          <a:xfrm rot="5400000">
            <a:off x="4495801" y="4953922"/>
            <a:ext cx="836315" cy="76516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曲線コネクタ 50"/>
          <p:cNvCxnSpPr>
            <a:stCxn id="24" idx="3"/>
            <a:endCxn id="26" idx="2"/>
          </p:cNvCxnSpPr>
          <p:nvPr/>
        </p:nvCxnSpPr>
        <p:spPr>
          <a:xfrm flipV="1">
            <a:off x="3471099" y="4688057"/>
            <a:ext cx="1728784" cy="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曲線コネクタ 53"/>
          <p:cNvCxnSpPr>
            <a:stCxn id="5" idx="5"/>
            <a:endCxn id="24" idx="1"/>
          </p:cNvCxnSpPr>
          <p:nvPr/>
        </p:nvCxnSpPr>
        <p:spPr>
          <a:xfrm rot="16200000" flipH="1">
            <a:off x="1748864" y="3646747"/>
            <a:ext cx="1324744" cy="75787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752568" y="1417638"/>
            <a:ext cx="813043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定理</a:t>
            </a:r>
            <a:endParaRPr kumimoji="1" lang="ja-JP" altLang="en-US" sz="24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2568" y="1879303"/>
            <a:ext cx="454660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n-ea"/>
              </a:rPr>
              <a:t>任意の文</a:t>
            </a:r>
            <a:r>
              <a:rPr kumimoji="1" lang="en-US" altLang="ja-JP" sz="2400" dirty="0">
                <a:latin typeface="+mn-ea"/>
              </a:rPr>
              <a:t> </a:t>
            </a:r>
            <a:r>
              <a:rPr kumimoji="1" lang="en-US" altLang="ja-JP" sz="2400" i="1" dirty="0">
                <a:latin typeface="+mn-ea"/>
              </a:rPr>
              <a:t>s </a:t>
            </a:r>
            <a:r>
              <a:rPr lang="ja-JP" altLang="en-US" sz="2400" dirty="0">
                <a:latin typeface="+mn-ea"/>
              </a:rPr>
              <a:t>について，　</a:t>
            </a:r>
            <a:r>
              <a:rPr lang="en-US" altLang="ja-JP" sz="2400" dirty="0">
                <a:latin typeface="+mn-ea"/>
              </a:rPr>
              <a:t>　</a:t>
            </a:r>
            <a:r>
              <a:rPr lang="ja-JP" altLang="en-US" sz="2400" dirty="0" smtClean="0">
                <a:latin typeface="+mn-ea"/>
              </a:rPr>
              <a:t>は</a:t>
            </a:r>
            <a:r>
              <a:rPr lang="en-US" altLang="ja-JP" sz="2400" dirty="0" smtClean="0">
                <a:latin typeface="+mn-ea"/>
              </a:rPr>
              <a:t> </a:t>
            </a:r>
          </a:p>
          <a:p>
            <a:r>
              <a:rPr lang="en-US" altLang="ja-JP" sz="2400" i="1" dirty="0" smtClean="0">
                <a:latin typeface="+mn-ea"/>
              </a:rPr>
              <a:t>s </a:t>
            </a:r>
            <a:r>
              <a:rPr lang="ja-JP" altLang="en-US" sz="2400" dirty="0">
                <a:latin typeface="+mn-ea"/>
              </a:rPr>
              <a:t>の可逆化された文である．</a:t>
            </a:r>
            <a:endParaRPr kumimoji="1" lang="ja-JP" altLang="en-US" sz="2400" dirty="0">
              <a:latin typeface="+mn-ea"/>
            </a:endParaRPr>
          </a:p>
        </p:txBody>
      </p:sp>
      <p:pic>
        <p:nvPicPr>
          <p:cNvPr id="34" name="図 33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507" y="1916832"/>
            <a:ext cx="711519" cy="402908"/>
          </a:xfrm>
          <a:prstGeom prst="rect">
            <a:avLst/>
          </a:prstGeom>
        </p:spPr>
      </p:pic>
      <p:sp>
        <p:nvSpPr>
          <p:cNvPr id="15" name="円形吹き出し 14"/>
          <p:cNvSpPr/>
          <p:nvPr/>
        </p:nvSpPr>
        <p:spPr>
          <a:xfrm>
            <a:off x="5199883" y="5013733"/>
            <a:ext cx="3206515" cy="1128555"/>
          </a:xfrm>
          <a:prstGeom prst="wedgeEllipseCallout">
            <a:avLst>
              <a:gd name="adj1" fmla="val -32568"/>
              <a:gd name="adj2" fmla="val -6356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可逆化された文は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元の意味を保持する</a:t>
            </a:r>
          </a:p>
        </p:txBody>
      </p:sp>
    </p:spTree>
    <p:extLst>
      <p:ext uri="{BB962C8B-B14F-4D97-AF65-F5344CB8AC3E}">
        <p14:creationId xmlns:p14="http://schemas.microsoft.com/office/powerpoint/2010/main" val="3621833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円/楕円 26"/>
          <p:cNvSpPr/>
          <p:nvPr/>
        </p:nvSpPr>
        <p:spPr>
          <a:xfrm>
            <a:off x="5639100" y="4246505"/>
            <a:ext cx="446839" cy="4415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h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性質の証明</a:t>
            </a:r>
            <a:r>
              <a:rPr lang="en-US" altLang="ja-JP" dirty="0"/>
              <a:t> </a:t>
            </a:r>
            <a:r>
              <a:rPr lang="en-US" altLang="ja-JP" sz="3600" dirty="0" smtClean="0"/>
              <a:t>(2/</a:t>
            </a:r>
            <a:r>
              <a:rPr lang="en-US" altLang="ja-JP" sz="3600" dirty="0"/>
              <a:t>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円/楕円 4"/>
          <p:cNvSpPr/>
          <p:nvPr/>
        </p:nvSpPr>
        <p:spPr>
          <a:xfrm>
            <a:off x="1471592" y="2807349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  <a:cs typeface="Times"/>
              </a:rPr>
              <a:t>x</a:t>
            </a:r>
            <a:endParaRPr kumimoji="1" lang="ja-JP" altLang="en-US" sz="2400" i="1" dirty="0">
              <a:latin typeface="+mn-ea"/>
              <a:cs typeface="Times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5202521" y="2807349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8" name="直線矢印コネクタ 7"/>
          <p:cNvCxnSpPr>
            <a:stCxn id="5" idx="6"/>
            <a:endCxn id="10" idx="1"/>
          </p:cNvCxnSpPr>
          <p:nvPr/>
        </p:nvCxnSpPr>
        <p:spPr>
          <a:xfrm>
            <a:off x="2131591" y="3133026"/>
            <a:ext cx="117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9" name="直線矢印コネクタ 8"/>
          <p:cNvCxnSpPr>
            <a:stCxn id="10" idx="3"/>
            <a:endCxn id="7" idx="2"/>
          </p:cNvCxnSpPr>
          <p:nvPr/>
        </p:nvCxnSpPr>
        <p:spPr>
          <a:xfrm>
            <a:off x="3990019" y="3133026"/>
            <a:ext cx="12125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0" name="正方形/長方形 9"/>
          <p:cNvSpPr/>
          <p:nvPr/>
        </p:nvSpPr>
        <p:spPr>
          <a:xfrm>
            <a:off x="3309095" y="2807349"/>
            <a:ext cx="680924" cy="6513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</a:rPr>
              <a:t>s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2" name="下矢印 21"/>
          <p:cNvSpPr/>
          <p:nvPr/>
        </p:nvSpPr>
        <p:spPr>
          <a:xfrm rot="925343">
            <a:off x="3138422" y="3590479"/>
            <a:ext cx="377283" cy="734968"/>
          </a:xfrm>
          <a:prstGeom prst="downArrow">
            <a:avLst>
              <a:gd name="adj1" fmla="val 30589"/>
              <a:gd name="adj2" fmla="val 686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2792813" y="4362381"/>
            <a:ext cx="680924" cy="65135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r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853092" y="5428983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i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5202521" y="4362380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pic>
        <p:nvPicPr>
          <p:cNvPr id="30" name="図 29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846" y="3516092"/>
            <a:ext cx="849498" cy="481041"/>
          </a:xfrm>
          <a:prstGeom prst="rect">
            <a:avLst/>
          </a:prstGeom>
        </p:spPr>
      </p:pic>
      <p:cxnSp>
        <p:nvCxnSpPr>
          <p:cNvPr id="46" name="曲線コネクタ 45"/>
          <p:cNvCxnSpPr>
            <a:stCxn id="25" idx="1"/>
            <a:endCxn id="5" idx="4"/>
          </p:cNvCxnSpPr>
          <p:nvPr/>
        </p:nvCxnSpPr>
        <p:spPr>
          <a:xfrm rot="10800000">
            <a:off x="1801592" y="3458702"/>
            <a:ext cx="2051500" cy="229595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26" idx="3"/>
            <a:endCxn id="25" idx="3"/>
          </p:cNvCxnSpPr>
          <p:nvPr/>
        </p:nvCxnSpPr>
        <p:spPr>
          <a:xfrm rot="5400000">
            <a:off x="4498439" y="4953922"/>
            <a:ext cx="836315" cy="76516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曲線コネクタ 50"/>
          <p:cNvCxnSpPr>
            <a:stCxn id="24" idx="3"/>
            <a:endCxn id="26" idx="2"/>
          </p:cNvCxnSpPr>
          <p:nvPr/>
        </p:nvCxnSpPr>
        <p:spPr>
          <a:xfrm flipV="1">
            <a:off x="3473737" y="4688057"/>
            <a:ext cx="1728784" cy="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曲線コネクタ 53"/>
          <p:cNvCxnSpPr>
            <a:stCxn id="5" idx="5"/>
            <a:endCxn id="24" idx="1"/>
          </p:cNvCxnSpPr>
          <p:nvPr/>
        </p:nvCxnSpPr>
        <p:spPr>
          <a:xfrm rot="16200000" flipH="1">
            <a:off x="1751502" y="3646747"/>
            <a:ext cx="1324744" cy="75787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752568" y="1417638"/>
            <a:ext cx="813043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定理</a:t>
            </a:r>
            <a:endParaRPr kumimoji="1" lang="ja-JP" altLang="en-US" sz="24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2568" y="1879303"/>
            <a:ext cx="6361555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n-ea"/>
              </a:rPr>
              <a:t>任意の文</a:t>
            </a:r>
            <a:r>
              <a:rPr kumimoji="1" lang="en-US" altLang="ja-JP" sz="2400" dirty="0">
                <a:latin typeface="+mn-ea"/>
              </a:rPr>
              <a:t> </a:t>
            </a:r>
            <a:r>
              <a:rPr kumimoji="1" lang="en-US" altLang="ja-JP" sz="2400" i="1" dirty="0">
                <a:latin typeface="+mn-ea"/>
              </a:rPr>
              <a:t>s </a:t>
            </a:r>
            <a:r>
              <a:rPr lang="ja-JP" altLang="en-US" sz="2400" dirty="0">
                <a:latin typeface="+mn-ea"/>
              </a:rPr>
              <a:t>について，　</a:t>
            </a:r>
            <a:r>
              <a:rPr lang="en-US" altLang="ja-JP" sz="2400" dirty="0">
                <a:latin typeface="+mn-ea"/>
              </a:rPr>
              <a:t>　</a:t>
            </a:r>
            <a:r>
              <a:rPr lang="ja-JP" altLang="en-US" sz="2400" dirty="0" smtClean="0">
                <a:latin typeface="+mn-ea"/>
              </a:rPr>
              <a:t>は</a:t>
            </a:r>
            <a:r>
              <a:rPr lang="en-US" altLang="ja-JP" sz="2400" dirty="0" smtClean="0">
                <a:latin typeface="+mn-ea"/>
              </a:rPr>
              <a:t> </a:t>
            </a:r>
            <a:r>
              <a:rPr lang="ja-JP" altLang="en-US" sz="2400" dirty="0" smtClean="0">
                <a:latin typeface="+mn-ea"/>
              </a:rPr>
              <a:t>可逆文</a:t>
            </a:r>
            <a:r>
              <a:rPr lang="ja-JP" altLang="en-US" sz="2400" dirty="0">
                <a:latin typeface="+mn-ea"/>
              </a:rPr>
              <a:t>である．</a:t>
            </a:r>
            <a:endParaRPr kumimoji="1" lang="ja-JP" altLang="en-US" sz="2400" dirty="0">
              <a:latin typeface="+mn-ea"/>
            </a:endParaRPr>
          </a:p>
        </p:txBody>
      </p:sp>
      <p:pic>
        <p:nvPicPr>
          <p:cNvPr id="34" name="図 33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507" y="1916832"/>
            <a:ext cx="711519" cy="402908"/>
          </a:xfrm>
          <a:prstGeom prst="rect">
            <a:avLst/>
          </a:prstGeom>
        </p:spPr>
      </p:pic>
      <p:sp>
        <p:nvSpPr>
          <p:cNvPr id="35" name="円形吹き出し 34"/>
          <p:cNvSpPr/>
          <p:nvPr/>
        </p:nvSpPr>
        <p:spPr>
          <a:xfrm>
            <a:off x="400124" y="5363152"/>
            <a:ext cx="3206515" cy="1128555"/>
          </a:xfrm>
          <a:prstGeom prst="wedgeEllipseCallout">
            <a:avLst>
              <a:gd name="adj1" fmla="val 27941"/>
              <a:gd name="adj2" fmla="val -8128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任意の文に対し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可逆文が存在する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9404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円/楕円 26"/>
          <p:cNvSpPr/>
          <p:nvPr/>
        </p:nvSpPr>
        <p:spPr>
          <a:xfrm>
            <a:off x="5639100" y="4246505"/>
            <a:ext cx="446839" cy="4415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h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性質の証明</a:t>
            </a:r>
            <a:r>
              <a:rPr lang="en-US" altLang="ja-JP" dirty="0"/>
              <a:t> </a:t>
            </a:r>
            <a:r>
              <a:rPr lang="en-US" altLang="ja-JP" sz="3600" dirty="0" smtClean="0"/>
              <a:t>(3/</a:t>
            </a:r>
            <a:r>
              <a:rPr lang="en-US" altLang="ja-JP" sz="3600" dirty="0"/>
              <a:t>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円/楕円 4"/>
          <p:cNvSpPr/>
          <p:nvPr/>
        </p:nvSpPr>
        <p:spPr>
          <a:xfrm>
            <a:off x="1471592" y="2807349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  <a:cs typeface="Times"/>
              </a:rPr>
              <a:t>x</a:t>
            </a:r>
            <a:endParaRPr kumimoji="1" lang="ja-JP" altLang="en-US" sz="2400" i="1" dirty="0">
              <a:latin typeface="+mn-ea"/>
              <a:cs typeface="Times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5202521" y="2807349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8" name="直線矢印コネクタ 7"/>
          <p:cNvCxnSpPr>
            <a:stCxn id="5" idx="6"/>
            <a:endCxn id="10" idx="1"/>
          </p:cNvCxnSpPr>
          <p:nvPr/>
        </p:nvCxnSpPr>
        <p:spPr>
          <a:xfrm>
            <a:off x="2131591" y="3133026"/>
            <a:ext cx="117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9" name="直線矢印コネクタ 8"/>
          <p:cNvCxnSpPr>
            <a:stCxn id="10" idx="3"/>
            <a:endCxn id="7" idx="2"/>
          </p:cNvCxnSpPr>
          <p:nvPr/>
        </p:nvCxnSpPr>
        <p:spPr>
          <a:xfrm>
            <a:off x="3990019" y="3133026"/>
            <a:ext cx="12125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0" name="正方形/長方形 9"/>
          <p:cNvSpPr/>
          <p:nvPr/>
        </p:nvSpPr>
        <p:spPr>
          <a:xfrm>
            <a:off x="3309095" y="2807349"/>
            <a:ext cx="680924" cy="6513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smtClean="0">
                <a:latin typeface="+mn-ea"/>
              </a:rPr>
              <a:t>s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2" name="下矢印 21"/>
          <p:cNvSpPr/>
          <p:nvPr/>
        </p:nvSpPr>
        <p:spPr>
          <a:xfrm rot="925343">
            <a:off x="3138422" y="3590479"/>
            <a:ext cx="377283" cy="734968"/>
          </a:xfrm>
          <a:prstGeom prst="downArrow">
            <a:avLst>
              <a:gd name="adj1" fmla="val 30589"/>
              <a:gd name="adj2" fmla="val 686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 rot="21126876">
            <a:off x="3746640" y="3571939"/>
            <a:ext cx="377283" cy="1583165"/>
          </a:xfrm>
          <a:prstGeom prst="downArrow">
            <a:avLst>
              <a:gd name="adj1" fmla="val 30589"/>
              <a:gd name="adj2" fmla="val 686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2792813" y="4362381"/>
            <a:ext cx="680924" cy="6513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r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853092" y="5428983"/>
            <a:ext cx="680924" cy="65135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i="1" dirty="0" err="1" smtClean="0">
                <a:latin typeface="+mn-ea"/>
              </a:rPr>
              <a:t>s</a:t>
            </a:r>
            <a:r>
              <a:rPr kumimoji="1" lang="en-US" altLang="ja-JP" sz="2400" i="1" baseline="30000" dirty="0" err="1" smtClean="0">
                <a:latin typeface="+mn-ea"/>
              </a:rPr>
              <a:t>i</a:t>
            </a:r>
            <a:endParaRPr kumimoji="1" lang="ja-JP" altLang="en-US" sz="2400" i="1" dirty="0">
              <a:latin typeface="+mn-ea"/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5202521" y="4362380"/>
            <a:ext cx="659999" cy="6513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pic>
        <p:nvPicPr>
          <p:cNvPr id="30" name="図 29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846" y="3516092"/>
            <a:ext cx="849498" cy="481041"/>
          </a:xfrm>
          <a:prstGeom prst="rect">
            <a:avLst/>
          </a:prstGeom>
        </p:spPr>
      </p:pic>
      <p:pic>
        <p:nvPicPr>
          <p:cNvPr id="31" name="図 30" descr="スクリーンショット 2014-01-30 12.40.4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267" y="3900325"/>
            <a:ext cx="849498" cy="519138"/>
          </a:xfrm>
          <a:prstGeom prst="rect">
            <a:avLst/>
          </a:prstGeom>
        </p:spPr>
      </p:pic>
      <p:cxnSp>
        <p:nvCxnSpPr>
          <p:cNvPr id="46" name="曲線コネクタ 45"/>
          <p:cNvCxnSpPr>
            <a:stCxn id="25" idx="1"/>
            <a:endCxn id="5" idx="4"/>
          </p:cNvCxnSpPr>
          <p:nvPr/>
        </p:nvCxnSpPr>
        <p:spPr>
          <a:xfrm rot="10800000">
            <a:off x="1801592" y="3458702"/>
            <a:ext cx="2051500" cy="229595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26" idx="3"/>
            <a:endCxn id="25" idx="3"/>
          </p:cNvCxnSpPr>
          <p:nvPr/>
        </p:nvCxnSpPr>
        <p:spPr>
          <a:xfrm rot="5400000">
            <a:off x="4498439" y="4953922"/>
            <a:ext cx="836315" cy="76516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曲線コネクタ 50"/>
          <p:cNvCxnSpPr>
            <a:stCxn id="24" idx="3"/>
            <a:endCxn id="26" idx="2"/>
          </p:cNvCxnSpPr>
          <p:nvPr/>
        </p:nvCxnSpPr>
        <p:spPr>
          <a:xfrm flipV="1">
            <a:off x="3473737" y="4688057"/>
            <a:ext cx="1728784" cy="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曲線コネクタ 53"/>
          <p:cNvCxnSpPr>
            <a:stCxn id="5" idx="5"/>
            <a:endCxn id="24" idx="1"/>
          </p:cNvCxnSpPr>
          <p:nvPr/>
        </p:nvCxnSpPr>
        <p:spPr>
          <a:xfrm rot="16200000" flipH="1">
            <a:off x="1751502" y="3646747"/>
            <a:ext cx="1324744" cy="75787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752568" y="1417638"/>
            <a:ext cx="813043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定理</a:t>
            </a:r>
            <a:endParaRPr kumimoji="1" lang="ja-JP" altLang="en-US" sz="24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2568" y="1879303"/>
            <a:ext cx="4449953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n-ea"/>
              </a:rPr>
              <a:t>任意の文</a:t>
            </a:r>
            <a:r>
              <a:rPr kumimoji="1" lang="en-US" altLang="ja-JP" sz="2400" dirty="0">
                <a:latin typeface="+mn-ea"/>
              </a:rPr>
              <a:t> </a:t>
            </a:r>
            <a:r>
              <a:rPr kumimoji="1" lang="en-US" altLang="ja-JP" sz="2400" i="1" dirty="0">
                <a:latin typeface="+mn-ea"/>
              </a:rPr>
              <a:t>s </a:t>
            </a:r>
            <a:r>
              <a:rPr lang="ja-JP" altLang="en-US" sz="2400" dirty="0">
                <a:latin typeface="+mn-ea"/>
              </a:rPr>
              <a:t>について，　</a:t>
            </a:r>
            <a:r>
              <a:rPr lang="en-US" altLang="ja-JP" sz="2400" dirty="0">
                <a:latin typeface="+mn-ea"/>
              </a:rPr>
              <a:t>　</a:t>
            </a:r>
            <a:r>
              <a:rPr lang="ja-JP" altLang="en-US" sz="2400" dirty="0" smtClean="0">
                <a:latin typeface="+mn-ea"/>
              </a:rPr>
              <a:t>は</a:t>
            </a:r>
            <a:r>
              <a:rPr lang="en-US" altLang="ja-JP" sz="2400" dirty="0" smtClean="0">
                <a:latin typeface="+mn-ea"/>
              </a:rPr>
              <a:t> </a:t>
            </a:r>
          </a:p>
          <a:p>
            <a:r>
              <a:rPr lang="ja-JP" altLang="ja-JP" sz="2400" i="1" dirty="0">
                <a:latin typeface="+mn-ea"/>
              </a:rPr>
              <a:t>　</a:t>
            </a:r>
            <a:r>
              <a:rPr lang="ja-JP" altLang="en-US" sz="2400" i="1" dirty="0" smtClean="0">
                <a:latin typeface="+mn-ea"/>
              </a:rPr>
              <a:t>　</a:t>
            </a:r>
            <a:r>
              <a:rPr lang="en-US" altLang="ja-JP" sz="2400" i="1" dirty="0" smtClean="0">
                <a:latin typeface="+mn-ea"/>
              </a:rPr>
              <a:t> </a:t>
            </a:r>
            <a:r>
              <a:rPr lang="ja-JP" altLang="en-US" sz="2400" dirty="0" smtClean="0">
                <a:latin typeface="+mn-ea"/>
              </a:rPr>
              <a:t>の左逆文</a:t>
            </a:r>
            <a:r>
              <a:rPr lang="ja-JP" altLang="en-US" sz="2400" dirty="0">
                <a:latin typeface="+mn-ea"/>
              </a:rPr>
              <a:t>である．</a:t>
            </a:r>
            <a:endParaRPr kumimoji="1" lang="ja-JP" altLang="en-US" sz="2400" dirty="0">
              <a:latin typeface="+mn-ea"/>
            </a:endParaRPr>
          </a:p>
        </p:txBody>
      </p:sp>
      <p:pic>
        <p:nvPicPr>
          <p:cNvPr id="28" name="図 27" descr="スクリーンショット 2014-01-30 12.40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31" y="2270686"/>
            <a:ext cx="711519" cy="402908"/>
          </a:xfrm>
          <a:prstGeom prst="rect">
            <a:avLst/>
          </a:prstGeom>
        </p:spPr>
      </p:pic>
      <p:pic>
        <p:nvPicPr>
          <p:cNvPr id="29" name="図 28" descr="スクリーンショット 2014-01-30 12.40.4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16832"/>
            <a:ext cx="691733" cy="422726"/>
          </a:xfrm>
          <a:prstGeom prst="rect">
            <a:avLst/>
          </a:prstGeom>
        </p:spPr>
      </p:pic>
      <p:sp>
        <p:nvSpPr>
          <p:cNvPr id="32" name="円形吹き出し 31"/>
          <p:cNvSpPr/>
          <p:nvPr/>
        </p:nvSpPr>
        <p:spPr>
          <a:xfrm>
            <a:off x="400124" y="5363152"/>
            <a:ext cx="3206515" cy="1128555"/>
          </a:xfrm>
          <a:prstGeom prst="wedgeEllipseCallout">
            <a:avLst>
              <a:gd name="adj1" fmla="val 59479"/>
              <a:gd name="adj2" fmla="val -2710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任意の可逆文に対し左逆文が存在する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1833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背景</a:t>
            </a:r>
            <a:endParaRPr kumimoji="1" lang="en-US" altLang="ja-JP" dirty="0" smtClean="0">
              <a:solidFill>
                <a:srgbClr val="000000"/>
              </a:solidFill>
            </a:endParaRPr>
          </a:p>
          <a:p>
            <a:pPr lvl="1"/>
            <a:r>
              <a:rPr lang="ja-JP" altLang="en-US" dirty="0" smtClean="0">
                <a:solidFill>
                  <a:srgbClr val="000000"/>
                </a:solidFill>
              </a:rPr>
              <a:t>可逆実行とは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lvl="1"/>
            <a:r>
              <a:rPr lang="ja-JP" altLang="en-US" dirty="0" smtClean="0">
                <a:solidFill>
                  <a:srgbClr val="000000"/>
                </a:solidFill>
              </a:rPr>
              <a:t>可逆実行の関連技術</a:t>
            </a:r>
            <a:endParaRPr kumimoji="1" lang="en-US" altLang="ja-JP" dirty="0" smtClean="0">
              <a:solidFill>
                <a:srgbClr val="000000"/>
              </a:solidFill>
            </a:endParaRPr>
          </a:p>
          <a:p>
            <a:r>
              <a:rPr lang="ja-JP" altLang="en-US" dirty="0" smtClean="0">
                <a:solidFill>
                  <a:srgbClr val="000000"/>
                </a:solidFill>
              </a:rPr>
              <a:t>関連研究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r>
              <a:rPr kumimoji="1" lang="ja-JP" altLang="en-US" dirty="0" smtClean="0">
                <a:solidFill>
                  <a:srgbClr val="000000"/>
                </a:solidFill>
              </a:rPr>
              <a:t>目的</a:t>
            </a:r>
            <a:endParaRPr kumimoji="1" lang="en-US" altLang="ja-JP" dirty="0" smtClean="0">
              <a:solidFill>
                <a:srgbClr val="000000"/>
              </a:solidFill>
            </a:endParaRPr>
          </a:p>
          <a:p>
            <a:r>
              <a:rPr lang="ja-JP" altLang="en-US" dirty="0" smtClean="0">
                <a:solidFill>
                  <a:srgbClr val="000000"/>
                </a:solidFill>
              </a:rPr>
              <a:t>アプローチ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r>
              <a:rPr lang="ja-JP" altLang="en-US" dirty="0" smtClean="0">
                <a:solidFill>
                  <a:srgbClr val="000000"/>
                </a:solidFill>
              </a:rPr>
              <a:t>まとめ</a:t>
            </a:r>
            <a:endParaRPr kumimoji="1" lang="en-US" altLang="ja-JP" dirty="0" smtClean="0">
              <a:solidFill>
                <a:srgbClr val="000000"/>
              </a:solidFill>
            </a:endParaRPr>
          </a:p>
          <a:p>
            <a:pPr lvl="1"/>
            <a:endParaRPr kumimoji="1" lang="en-US" altLang="ja-JP" dirty="0" smtClean="0">
              <a:solidFill>
                <a:srgbClr val="FF0000"/>
              </a:solidFill>
            </a:endParaRP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32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074589" cy="48006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プログラム可逆変換の形式化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対象は</a:t>
            </a:r>
            <a:r>
              <a:rPr kumimoji="1" lang="en-US" altLang="ja-JP" dirty="0" err="1" smtClean="0"/>
              <a:t>Clight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任意の文が可逆実行可能であることを証明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拡張の基盤となる性質の整備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条件付きで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言語へ応用可能であると予想</a:t>
            </a:r>
            <a:endParaRPr kumimoji="1"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構文の拡張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効率化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言語を対象とした適用実験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01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45"/>
          <p:cNvSpPr/>
          <p:nvPr/>
        </p:nvSpPr>
        <p:spPr>
          <a:xfrm>
            <a:off x="2153972" y="5358950"/>
            <a:ext cx="4830803" cy="84516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角丸四角形 44"/>
          <p:cNvSpPr/>
          <p:nvPr/>
        </p:nvSpPr>
        <p:spPr>
          <a:xfrm>
            <a:off x="1575512" y="4387256"/>
            <a:ext cx="4435195" cy="84516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7200" y="1465262"/>
            <a:ext cx="4782319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定義</a:t>
            </a:r>
            <a:r>
              <a:rPr kumimoji="1" lang="en-US" altLang="ja-JP" sz="2400" dirty="0" smtClean="0"/>
              <a:t> (</a:t>
            </a:r>
            <a:r>
              <a:rPr kumimoji="1" lang="ja-JP" altLang="en-US" sz="2400" dirty="0" smtClean="0"/>
              <a:t>可逆実行可能なプログラム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199" y="1926927"/>
            <a:ext cx="6988175" cy="213707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背景</a:t>
            </a:r>
            <a:r>
              <a:rPr lang="en-US" altLang="ja-JP" dirty="0" smtClean="0"/>
              <a:t> </a:t>
            </a:r>
            <a:r>
              <a:rPr lang="en-US" altLang="ja-JP" sz="3600" dirty="0" smtClean="0"/>
              <a:t>-</a:t>
            </a:r>
            <a:r>
              <a:rPr lang="ja-JP" altLang="en-US" sz="3600" dirty="0" smtClean="0"/>
              <a:t>可逆実行</a:t>
            </a:r>
            <a:r>
              <a:rPr lang="en-US" altLang="ja-JP" sz="3600" dirty="0" smtClean="0"/>
              <a:t>-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4638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ja-JP" altLang="en-US" sz="2400" dirty="0" smtClean="0"/>
              <a:t>　　　</a:t>
            </a:r>
            <a:endParaRPr lang="en-US" altLang="ja-JP" sz="2400" dirty="0" smtClean="0"/>
          </a:p>
          <a:p>
            <a:pPr marL="114300" indent="0">
              <a:buNone/>
            </a:pPr>
            <a:r>
              <a:rPr lang="ja-JP" altLang="en-US" sz="2400" dirty="0" smtClean="0"/>
              <a:t>任意の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x </a:t>
            </a:r>
            <a:r>
              <a:rPr lang="ja-JP" altLang="en-US" sz="2400" dirty="0" smtClean="0"/>
              <a:t>について</a:t>
            </a:r>
            <a:r>
              <a:rPr lang="ja-JP" altLang="ja-JP" sz="2400" dirty="0"/>
              <a:t>　</a:t>
            </a:r>
            <a:r>
              <a:rPr lang="ja-JP" altLang="en-US" sz="2400" dirty="0" smtClean="0"/>
              <a:t>　　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が</a:t>
            </a:r>
            <a:r>
              <a:rPr lang="ja-JP" altLang="en-US" sz="2400" dirty="0"/>
              <a:t>定義されるとき，</a:t>
            </a:r>
            <a:endParaRPr lang="en-US" altLang="ja-JP" sz="2400" dirty="0"/>
          </a:p>
          <a:p>
            <a:pPr marL="114300" indent="0">
              <a:buNone/>
            </a:pPr>
            <a:endParaRPr lang="en-US" altLang="ja-JP" sz="2400" dirty="0"/>
          </a:p>
          <a:p>
            <a:pPr marL="114300" indent="0">
              <a:buNone/>
            </a:pPr>
            <a:endParaRPr lang="en-US" altLang="ja-JP" sz="2400" dirty="0" smtClean="0"/>
          </a:p>
          <a:p>
            <a:pPr marL="114300" indent="0">
              <a:buNone/>
            </a:pPr>
            <a:r>
              <a:rPr lang="ja-JP" altLang="en-US" sz="2400" dirty="0" smtClean="0"/>
              <a:t>を</a:t>
            </a:r>
            <a:r>
              <a:rPr lang="ja-JP" altLang="en-US" sz="2400" dirty="0"/>
              <a:t>みたす</a:t>
            </a:r>
            <a:r>
              <a:rPr lang="en-US" altLang="ja-JP" sz="2400" dirty="0"/>
              <a:t> </a:t>
            </a:r>
            <a:r>
              <a:rPr lang="en-US" altLang="ja-JP" sz="2400" i="1" dirty="0"/>
              <a:t>p </a:t>
            </a:r>
            <a:r>
              <a:rPr lang="ja-JP" altLang="en-US" sz="2400" dirty="0" smtClean="0"/>
              <a:t>を可逆実行可能なプログラムとよぶ</a:t>
            </a:r>
            <a:r>
              <a:rPr lang="ja-JP" altLang="ja-JP" sz="2400" dirty="0"/>
              <a:t>　</a:t>
            </a:r>
            <a:r>
              <a:rPr lang="ja-JP" altLang="en-US" sz="2400" dirty="0" smtClean="0"/>
              <a:t>　　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図 4" descr="スクリーンショット 2014-01-30 3.37.3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512" y="2567533"/>
            <a:ext cx="3447876" cy="723135"/>
          </a:xfrm>
          <a:prstGeom prst="rect">
            <a:avLst/>
          </a:prstGeom>
        </p:spPr>
      </p:pic>
      <p:pic>
        <p:nvPicPr>
          <p:cNvPr id="6" name="図 5" descr="スクリーンショット 2014-01-30 9.18.1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993534"/>
            <a:ext cx="889765" cy="563652"/>
          </a:xfrm>
          <a:prstGeom prst="rect">
            <a:avLst/>
          </a:prstGeom>
        </p:spPr>
      </p:pic>
      <p:sp>
        <p:nvSpPr>
          <p:cNvPr id="15" name="円/楕円 14"/>
          <p:cNvSpPr/>
          <p:nvPr/>
        </p:nvSpPr>
        <p:spPr>
          <a:xfrm>
            <a:off x="2278971" y="4554981"/>
            <a:ext cx="543064" cy="51939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x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2278971" y="5521834"/>
            <a:ext cx="543064" cy="51939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x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3213348" y="4554981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latin typeface="Times"/>
              <a:cs typeface="Times"/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4263331" y="4554981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latin typeface="Times"/>
              <a:cs typeface="Times"/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5283695" y="4555758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3213348" y="5523103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latin typeface="Times"/>
              <a:cs typeface="Times"/>
            </a:endParaRPr>
          </a:p>
        </p:txBody>
      </p:sp>
      <p:cxnSp>
        <p:nvCxnSpPr>
          <p:cNvPr id="21" name="直線矢印コネクタ 20"/>
          <p:cNvCxnSpPr>
            <a:stCxn id="15" idx="6"/>
            <a:endCxn id="17" idx="2"/>
          </p:cNvCxnSpPr>
          <p:nvPr/>
        </p:nvCxnSpPr>
        <p:spPr>
          <a:xfrm>
            <a:off x="2822035" y="4814680"/>
            <a:ext cx="3913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22" name="直線矢印コネクタ 21"/>
          <p:cNvCxnSpPr>
            <a:stCxn id="20" idx="2"/>
            <a:endCxn id="16" idx="6"/>
          </p:cNvCxnSpPr>
          <p:nvPr/>
        </p:nvCxnSpPr>
        <p:spPr>
          <a:xfrm flipH="1" flipV="1">
            <a:off x="2822035" y="5781533"/>
            <a:ext cx="391313" cy="1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23" name="直線矢印コネクタ 22"/>
          <p:cNvCxnSpPr>
            <a:stCxn id="17" idx="6"/>
            <a:endCxn id="18" idx="2"/>
          </p:cNvCxnSpPr>
          <p:nvPr/>
        </p:nvCxnSpPr>
        <p:spPr>
          <a:xfrm>
            <a:off x="3756412" y="4814680"/>
            <a:ext cx="50691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24" name="直線矢印コネクタ 23"/>
          <p:cNvCxnSpPr>
            <a:stCxn id="26" idx="2"/>
            <a:endCxn id="20" idx="6"/>
          </p:cNvCxnSpPr>
          <p:nvPr/>
        </p:nvCxnSpPr>
        <p:spPr>
          <a:xfrm flipH="1">
            <a:off x="3756412" y="5781533"/>
            <a:ext cx="506919" cy="1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25" name="直線矢印コネクタ 24"/>
          <p:cNvCxnSpPr>
            <a:stCxn id="18" idx="6"/>
            <a:endCxn id="19" idx="2"/>
          </p:cNvCxnSpPr>
          <p:nvPr/>
        </p:nvCxnSpPr>
        <p:spPr>
          <a:xfrm>
            <a:off x="4806395" y="4814680"/>
            <a:ext cx="477300" cy="7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26" name="円/楕円 25"/>
          <p:cNvSpPr/>
          <p:nvPr/>
        </p:nvSpPr>
        <p:spPr>
          <a:xfrm>
            <a:off x="4263331" y="5521834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latin typeface="Times"/>
              <a:cs typeface="Times"/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5283695" y="5523103"/>
            <a:ext cx="543064" cy="51939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latin typeface="+mn-ea"/>
                <a:cs typeface="Times"/>
              </a:rPr>
              <a:t>y</a:t>
            </a:r>
            <a:endParaRPr kumimoji="1" lang="ja-JP" altLang="en-US" sz="2000" i="1" dirty="0">
              <a:latin typeface="+mn-ea"/>
              <a:cs typeface="Times"/>
            </a:endParaRPr>
          </a:p>
        </p:txBody>
      </p:sp>
      <p:cxnSp>
        <p:nvCxnSpPr>
          <p:cNvPr id="28" name="直線矢印コネクタ 27"/>
          <p:cNvCxnSpPr>
            <a:stCxn id="27" idx="2"/>
            <a:endCxn id="26" idx="6"/>
          </p:cNvCxnSpPr>
          <p:nvPr/>
        </p:nvCxnSpPr>
        <p:spPr>
          <a:xfrm flipH="1" flipV="1">
            <a:off x="4806395" y="5781533"/>
            <a:ext cx="477300" cy="1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29" name="等号 28"/>
          <p:cNvSpPr/>
          <p:nvPr/>
        </p:nvSpPr>
        <p:spPr>
          <a:xfrm rot="5400000">
            <a:off x="2335953" y="5028202"/>
            <a:ext cx="429097" cy="543065"/>
          </a:xfrm>
          <a:prstGeom prst="mathEqual">
            <a:avLst>
              <a:gd name="adj1" fmla="val 3093"/>
              <a:gd name="adj2" fmla="val 1906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2" name="図 31" descr="p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45" y="4607569"/>
            <a:ext cx="390327" cy="404919"/>
          </a:xfrm>
          <a:prstGeom prst="rect">
            <a:avLst/>
          </a:prstGeom>
        </p:spPr>
      </p:pic>
      <p:sp>
        <p:nvSpPr>
          <p:cNvPr id="33" name="角丸四角形吹き出し 32"/>
          <p:cNvSpPr/>
          <p:nvPr/>
        </p:nvSpPr>
        <p:spPr>
          <a:xfrm>
            <a:off x="6239148" y="4202809"/>
            <a:ext cx="1501609" cy="612648"/>
          </a:xfrm>
          <a:prstGeom prst="wedgeRoundRectCallout">
            <a:avLst>
              <a:gd name="adj1" fmla="val -69694"/>
              <a:gd name="adj2" fmla="val 4029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の出力</a:t>
            </a:r>
            <a:endParaRPr kumimoji="1"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457200" y="5850560"/>
            <a:ext cx="1501609" cy="612648"/>
          </a:xfrm>
          <a:prstGeom prst="wedgeRoundRectCallout">
            <a:avLst>
              <a:gd name="adj1" fmla="val 68343"/>
              <a:gd name="adj2" fmla="val -42988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の出力</a:t>
            </a:r>
            <a:endParaRPr kumimoji="1" lang="ja-JP" altLang="en-US" dirty="0"/>
          </a:p>
        </p:txBody>
      </p:sp>
      <p:pic>
        <p:nvPicPr>
          <p:cNvPr id="35" name="図 34" descr="p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92" y="5584435"/>
            <a:ext cx="390327" cy="404919"/>
          </a:xfrm>
          <a:prstGeom prst="rect">
            <a:avLst/>
          </a:prstGeom>
        </p:spPr>
      </p:pic>
      <p:pic>
        <p:nvPicPr>
          <p:cNvPr id="36" name="図 35" descr="-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498368"/>
            <a:ext cx="354523" cy="178286"/>
          </a:xfrm>
          <a:prstGeom prst="rect">
            <a:avLst/>
          </a:prstGeom>
        </p:spPr>
      </p:pic>
      <p:pic>
        <p:nvPicPr>
          <p:cNvPr id="37" name="図 36" descr="p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919" y="4387256"/>
            <a:ext cx="262766" cy="272589"/>
          </a:xfrm>
          <a:prstGeom prst="rect">
            <a:avLst/>
          </a:prstGeom>
        </p:spPr>
      </p:pic>
      <p:pic>
        <p:nvPicPr>
          <p:cNvPr id="38" name="図 37" descr="p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0" y="6041110"/>
            <a:ext cx="262766" cy="272589"/>
          </a:xfrm>
          <a:prstGeom prst="rect">
            <a:avLst/>
          </a:prstGeom>
        </p:spPr>
      </p:pic>
      <p:pic>
        <p:nvPicPr>
          <p:cNvPr id="39" name="図 38" descr="-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65" y="5923934"/>
            <a:ext cx="244292" cy="122852"/>
          </a:xfrm>
          <a:prstGeom prst="rect">
            <a:avLst/>
          </a:prstGeom>
        </p:spPr>
      </p:pic>
      <p:cxnSp>
        <p:nvCxnSpPr>
          <p:cNvPr id="41" name="直線矢印コネクタ 40"/>
          <p:cNvCxnSpPr>
            <a:stCxn id="19" idx="4"/>
            <a:endCxn id="27" idx="0"/>
          </p:cNvCxnSpPr>
          <p:nvPr/>
        </p:nvCxnSpPr>
        <p:spPr>
          <a:xfrm>
            <a:off x="5555227" y="5075156"/>
            <a:ext cx="0" cy="447947"/>
          </a:xfrm>
          <a:prstGeom prst="straightConnector1">
            <a:avLst/>
          </a:prstGeom>
          <a:ln>
            <a:solidFill>
              <a:srgbClr val="E8BC4A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590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r>
              <a:rPr lang="en-US" altLang="ja-JP" dirty="0"/>
              <a:t> </a:t>
            </a:r>
            <a:r>
              <a:rPr lang="en-US" altLang="ja-JP" sz="3600" dirty="0" smtClean="0"/>
              <a:t>-</a:t>
            </a:r>
            <a:r>
              <a:rPr lang="ja-JP" altLang="en-US" sz="3600" dirty="0" smtClean="0"/>
              <a:t>関連技術</a:t>
            </a:r>
            <a:r>
              <a:rPr lang="en-US" altLang="ja-JP" sz="3600" dirty="0" smtClean="0"/>
              <a:t>-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可逆実行の応用例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投機的実行の効率化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デバッグの効率化</a:t>
            </a:r>
            <a:endParaRPr lang="en-US" altLang="ja-JP" dirty="0" smtClean="0"/>
          </a:p>
          <a:p>
            <a:pPr marL="411480" lvl="1" indent="0">
              <a:buNone/>
            </a:pPr>
            <a:r>
              <a:rPr lang="ja-JP" altLang="ja-JP" dirty="0" smtClean="0"/>
              <a:t>　</a:t>
            </a:r>
            <a:r>
              <a:rPr lang="ja-JP" altLang="en-US" dirty="0" smtClean="0"/>
              <a:t>　</a:t>
            </a:r>
            <a:r>
              <a:rPr lang="ja-JP" altLang="en-US" dirty="0" smtClean="0">
                <a:solidFill>
                  <a:srgbClr val="FF0000"/>
                </a:solidFill>
              </a:rPr>
              <a:t>既存のプログラム</a:t>
            </a:r>
            <a:r>
              <a:rPr lang="ja-JP" altLang="en-US" dirty="0" smtClean="0"/>
              <a:t>への応用</a:t>
            </a:r>
            <a:r>
              <a:rPr lang="en-US" altLang="ja-JP" dirty="0" smtClean="0"/>
              <a:t>	</a:t>
            </a:r>
          </a:p>
          <a:p>
            <a:pPr marL="411480" lvl="1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可逆実行のためのアプローチ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非可逆プログラムを</a:t>
            </a:r>
            <a:r>
              <a:rPr lang="ja-JP" altLang="en-US" dirty="0" smtClean="0">
                <a:solidFill>
                  <a:srgbClr val="FF0000"/>
                </a:solidFill>
              </a:rPr>
              <a:t>可逆変換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可逆プログラミング言語</a:t>
            </a:r>
            <a:r>
              <a:rPr lang="ja-JP" altLang="en-US" dirty="0" smtClean="0"/>
              <a:t>の利用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右矢印 4"/>
          <p:cNvSpPr/>
          <p:nvPr/>
        </p:nvSpPr>
        <p:spPr>
          <a:xfrm>
            <a:off x="971600" y="3212976"/>
            <a:ext cx="523875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88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関連研究</a:t>
            </a:r>
            <a:r>
              <a:rPr lang="en-US" altLang="ja-JP" dirty="0" smtClean="0"/>
              <a:t> </a:t>
            </a:r>
            <a:r>
              <a:rPr lang="en-US" altLang="ja-JP" sz="3600" dirty="0" smtClean="0"/>
              <a:t>(1/2)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RCC : Reverse C Compiler</a:t>
            </a:r>
            <a:r>
              <a:rPr lang="en-US" altLang="ja-JP" baseline="30000" dirty="0" smtClean="0"/>
              <a:t> [1]</a:t>
            </a:r>
          </a:p>
          <a:p>
            <a:pPr lvl="1"/>
            <a:r>
              <a:rPr lang="en-US" altLang="ja-JP" dirty="0" smtClean="0"/>
              <a:t>C</a:t>
            </a:r>
            <a:r>
              <a:rPr lang="ja-JP" altLang="en-US" dirty="0" smtClean="0"/>
              <a:t>言語プログラムを可逆変換・逆変換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 smtClean="0"/>
              <a:t>投機的実行への応用が主目的</a:t>
            </a:r>
            <a:endParaRPr lang="en-US" altLang="ja-JP" dirty="0" smtClean="0"/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形式的証明が存在</a:t>
            </a:r>
            <a:r>
              <a:rPr lang="ja-JP" altLang="en-US" dirty="0" smtClean="0">
                <a:solidFill>
                  <a:srgbClr val="FF0000"/>
                </a:solidFill>
              </a:rPr>
              <a:t>しない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→</a:t>
            </a:r>
            <a:r>
              <a:rPr lang="ja-JP" altLang="en-US" dirty="0" smtClean="0"/>
              <a:t>可逆変換の正しさは</a:t>
            </a:r>
            <a:r>
              <a:rPr lang="ja-JP" altLang="en-US" b="1" dirty="0" smtClean="0">
                <a:solidFill>
                  <a:srgbClr val="000000"/>
                </a:solidFill>
              </a:rPr>
              <a:t>期待されない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2728523" y="2667340"/>
            <a:ext cx="2477313" cy="14556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latin typeface="+mj-ea"/>
                <a:ea typeface="+mj-ea"/>
              </a:rPr>
              <a:t>RCC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 smtClean="0">
                <a:latin typeface="+mj-ea"/>
                <a:ea typeface="+mj-ea"/>
              </a:rPr>
              <a:t>Normalize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 smtClean="0">
                <a:latin typeface="+mj-ea"/>
                <a:ea typeface="+mj-ea"/>
              </a:rPr>
              <a:t>Transform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 smtClean="0">
                <a:latin typeface="+mj-ea"/>
                <a:ea typeface="+mj-ea"/>
              </a:rPr>
              <a:t>Optimize</a:t>
            </a:r>
          </a:p>
        </p:txBody>
      </p:sp>
      <p:cxnSp>
        <p:nvCxnSpPr>
          <p:cNvPr id="9" name="直線矢印コネクタ 8"/>
          <p:cNvCxnSpPr>
            <a:stCxn id="35" idx="3"/>
            <a:endCxn id="6" idx="1"/>
          </p:cNvCxnSpPr>
          <p:nvPr/>
        </p:nvCxnSpPr>
        <p:spPr>
          <a:xfrm>
            <a:off x="2069916" y="3395142"/>
            <a:ext cx="65860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6" idx="3"/>
            <a:endCxn id="37" idx="1"/>
          </p:cNvCxnSpPr>
          <p:nvPr/>
        </p:nvCxnSpPr>
        <p:spPr>
          <a:xfrm flipV="1">
            <a:off x="5205836" y="3192121"/>
            <a:ext cx="527776" cy="2030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457200" y="5687145"/>
            <a:ext cx="7620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latin typeface="+mj-ea"/>
                <a:ea typeface="+mj-ea"/>
              </a:rPr>
              <a:t>[1] </a:t>
            </a:r>
            <a:r>
              <a:rPr lang="en-US" altLang="ja-JP" sz="1400" dirty="0" err="1" smtClean="0">
                <a:latin typeface="+mj-ea"/>
                <a:ea typeface="+mj-ea"/>
              </a:rPr>
              <a:t>Perumalla</a:t>
            </a:r>
            <a:r>
              <a:rPr lang="en-US" altLang="ja-JP" sz="1400" dirty="0">
                <a:latin typeface="+mj-ea"/>
                <a:ea typeface="+mj-ea"/>
              </a:rPr>
              <a:t>, K. S. and Fujimoto, R. M.: Source-code Transformations for Efficient Reversibility</a:t>
            </a:r>
            <a:r>
              <a:rPr lang="en-US" altLang="ja-JP" sz="1400" i="1" dirty="0">
                <a:latin typeface="+mj-ea"/>
                <a:ea typeface="+mj-ea"/>
              </a:rPr>
              <a:t>, Technical Report CC Technical Report; GIT-CC-99-21</a:t>
            </a:r>
            <a:r>
              <a:rPr lang="en-US" altLang="ja-JP" sz="1400" dirty="0">
                <a:latin typeface="+mj-ea"/>
                <a:ea typeface="+mj-ea"/>
              </a:rPr>
              <a:t>, </a:t>
            </a:r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en-US" altLang="ja-JP" sz="1400" dirty="0" smtClean="0">
                <a:latin typeface="+mj-ea"/>
                <a:ea typeface="+mj-ea"/>
              </a:rPr>
              <a:t>Georgia </a:t>
            </a:r>
            <a:r>
              <a:rPr lang="en-US" altLang="ja-JP" sz="1400" dirty="0">
                <a:latin typeface="+mj-ea"/>
                <a:ea typeface="+mj-ea"/>
              </a:rPr>
              <a:t>Institute of Technology (1999).</a:t>
            </a:r>
            <a:endParaRPr lang="ja-JP" altLang="en-US" sz="1400" dirty="0">
              <a:latin typeface="+mj-ea"/>
              <a:ea typeface="+mj-ea"/>
            </a:endParaRPr>
          </a:p>
        </p:txBody>
      </p:sp>
      <p:sp>
        <p:nvSpPr>
          <p:cNvPr id="35" name="メモ 34"/>
          <p:cNvSpPr/>
          <p:nvPr/>
        </p:nvSpPr>
        <p:spPr>
          <a:xfrm>
            <a:off x="964724" y="2937942"/>
            <a:ext cx="1105192" cy="914400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元のプログラム</a:t>
            </a:r>
            <a:endParaRPr kumimoji="1" lang="ja-JP" altLang="en-US" dirty="0"/>
          </a:p>
        </p:txBody>
      </p:sp>
      <p:sp>
        <p:nvSpPr>
          <p:cNvPr id="36" name="メモ 35"/>
          <p:cNvSpPr/>
          <p:nvPr/>
        </p:nvSpPr>
        <p:spPr>
          <a:xfrm>
            <a:off x="6586014" y="3547191"/>
            <a:ext cx="1105192" cy="914400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逆プログラム</a:t>
            </a:r>
            <a:endParaRPr kumimoji="1" lang="ja-JP" altLang="en-US" dirty="0"/>
          </a:p>
        </p:txBody>
      </p:sp>
      <p:sp>
        <p:nvSpPr>
          <p:cNvPr id="37" name="メモ 36"/>
          <p:cNvSpPr/>
          <p:nvPr/>
        </p:nvSpPr>
        <p:spPr>
          <a:xfrm>
            <a:off x="5733612" y="2734921"/>
            <a:ext cx="1105192" cy="914400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可逆プログラム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6" idx="3"/>
            <a:endCxn id="36" idx="1"/>
          </p:cNvCxnSpPr>
          <p:nvPr/>
        </p:nvCxnSpPr>
        <p:spPr>
          <a:xfrm>
            <a:off x="5205836" y="3395142"/>
            <a:ext cx="1380178" cy="6092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203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関連研究</a:t>
            </a:r>
            <a:r>
              <a:rPr kumimoji="1" lang="en-US" altLang="ja-JP" dirty="0" smtClean="0"/>
              <a:t> </a:t>
            </a:r>
            <a:r>
              <a:rPr kumimoji="1" lang="en-US" altLang="ja-JP" sz="3600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ja-JP" altLang="en-US" dirty="0" smtClean="0"/>
              <a:t>誤りの例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図 4" descr="スクリーンショット 2014-01-31 15.05.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19906"/>
            <a:ext cx="7620000" cy="775368"/>
          </a:xfrm>
          <a:prstGeom prst="rect">
            <a:avLst/>
          </a:prstGeom>
        </p:spPr>
      </p:pic>
      <p:pic>
        <p:nvPicPr>
          <p:cNvPr id="6" name="図 5" descr="スクリーンショット 2014-01-31 15.05.2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48131"/>
            <a:ext cx="7620000" cy="2651209"/>
          </a:xfrm>
          <a:prstGeom prst="rect">
            <a:avLst/>
          </a:prstGeom>
        </p:spPr>
      </p:pic>
      <p:sp>
        <p:nvSpPr>
          <p:cNvPr id="7" name="円形吹き出し 6"/>
          <p:cNvSpPr/>
          <p:nvPr/>
        </p:nvSpPr>
        <p:spPr>
          <a:xfrm>
            <a:off x="4339028" y="1600200"/>
            <a:ext cx="1728556" cy="719706"/>
          </a:xfrm>
          <a:prstGeom prst="wedgeEllipseCallout">
            <a:avLst>
              <a:gd name="adj1" fmla="val -67975"/>
              <a:gd name="adj2" fmla="val 10700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+mn-ea"/>
              </a:rPr>
              <a:t>x</a:t>
            </a:r>
            <a:r>
              <a:rPr kumimoji="1" lang="ja-JP" altLang="en-US" dirty="0" smtClean="0">
                <a:latin typeface="+mn-ea"/>
              </a:rPr>
              <a:t>は常に</a:t>
            </a:r>
            <a:r>
              <a:rPr kumimoji="1" lang="en-US" altLang="ja-JP" dirty="0" smtClean="0">
                <a:latin typeface="+mn-ea"/>
              </a:rPr>
              <a:t>0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8" name="円形吹き出し 7"/>
          <p:cNvSpPr/>
          <p:nvPr/>
        </p:nvSpPr>
        <p:spPr>
          <a:xfrm>
            <a:off x="4091624" y="4888130"/>
            <a:ext cx="2493349" cy="1011210"/>
          </a:xfrm>
          <a:prstGeom prst="wedgeEllipseCallout">
            <a:avLst>
              <a:gd name="adj1" fmla="val -46006"/>
              <a:gd name="adj2" fmla="val -8529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+mn-ea"/>
              </a:rPr>
              <a:t>オーバーフローする可能性</a:t>
            </a:r>
            <a:endParaRPr kumimoji="1" lang="ja-JP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680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関連研究</a:t>
            </a:r>
            <a:r>
              <a:rPr lang="en-US" altLang="ja-JP" dirty="0"/>
              <a:t> </a:t>
            </a:r>
            <a:r>
              <a:rPr lang="en-US" altLang="ja-JP" sz="3600" dirty="0" smtClean="0"/>
              <a:t>(2/</a:t>
            </a:r>
            <a:r>
              <a:rPr lang="en-US" altLang="ja-JP" sz="3600" dirty="0"/>
              <a:t>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>
              <a:buClr>
                <a:schemeClr val="accent1"/>
              </a:buClr>
            </a:pPr>
            <a:r>
              <a:rPr lang="en-US" altLang="ja-JP" sz="3200" dirty="0"/>
              <a:t>Janus</a:t>
            </a:r>
            <a:r>
              <a:rPr lang="en-US" altLang="ja-JP" sz="3200" baseline="30000" dirty="0"/>
              <a:t>[2]</a:t>
            </a:r>
            <a:r>
              <a:rPr lang="en-US" altLang="ja-JP" sz="3200" dirty="0"/>
              <a:t>, R</a:t>
            </a:r>
            <a:r>
              <a:rPr lang="en-US" altLang="ja-JP" sz="3200" baseline="30000" dirty="0"/>
              <a:t>[3</a:t>
            </a:r>
            <a:r>
              <a:rPr lang="en-US" altLang="ja-JP" sz="3200" baseline="30000" dirty="0" smtClean="0"/>
              <a:t>]</a:t>
            </a:r>
            <a:r>
              <a:rPr lang="ja-JP" altLang="en-US" sz="2400" dirty="0" smtClean="0"/>
              <a:t>：命令型可逆プログラミング言語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プログラムの可逆性が必ず保証される</a:t>
            </a:r>
            <a:endParaRPr kumimoji="1" lang="en-US" altLang="ja-JP" dirty="0" smtClean="0"/>
          </a:p>
          <a:p>
            <a:pPr marL="777240" lvl="2" indent="0">
              <a:buNone/>
            </a:pPr>
            <a:r>
              <a:rPr lang="en-US" altLang="ja-JP" dirty="0"/>
              <a:t>→ </a:t>
            </a:r>
            <a:r>
              <a:rPr lang="ja-JP" altLang="en-US" dirty="0">
                <a:solidFill>
                  <a:srgbClr val="FF0000"/>
                </a:solidFill>
              </a:rPr>
              <a:t>非可逆なプログラム</a:t>
            </a:r>
            <a:r>
              <a:rPr lang="ja-JP" altLang="en-US" dirty="0" smtClean="0">
                <a:solidFill>
                  <a:srgbClr val="FF0000"/>
                </a:solidFill>
              </a:rPr>
              <a:t>を認めない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研究用途で広く活用される</a:t>
            </a:r>
            <a:endParaRPr lang="en-US" altLang="ja-JP" dirty="0" smtClean="0"/>
          </a:p>
          <a:p>
            <a:pPr marL="777240" lvl="2" indent="0">
              <a:buNone/>
            </a:pPr>
            <a:r>
              <a:rPr lang="en-US" altLang="ja-JP" dirty="0" smtClean="0"/>
              <a:t>→ </a:t>
            </a:r>
            <a:r>
              <a:rPr lang="ja-JP" altLang="en-US" dirty="0" smtClean="0">
                <a:solidFill>
                  <a:srgbClr val="FF0000"/>
                </a:solidFill>
              </a:rPr>
              <a:t>一般的なプログラム開発に利用されていない</a:t>
            </a:r>
            <a:endParaRPr lang="en-US" altLang="ja-JP" dirty="0">
              <a:solidFill>
                <a:srgbClr val="FF0000"/>
              </a:solidFill>
            </a:endParaRPr>
          </a:p>
          <a:p>
            <a:pPr marL="114300" lvl="2" indent="0">
              <a:buClr>
                <a:schemeClr val="accent1"/>
              </a:buClr>
              <a:buNone/>
            </a:pP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lang="ja-JP" altLang="en-US" sz="2800" dirty="0"/>
              <a:t>本研究で想定する応用に</a:t>
            </a:r>
            <a:r>
              <a:rPr lang="ja-JP" altLang="en-US" sz="2800" dirty="0" smtClean="0"/>
              <a:t>は適していない</a:t>
            </a:r>
            <a:endParaRPr kumimoji="1" lang="en-US" altLang="ja-JP" sz="2800" dirty="0" smtClean="0"/>
          </a:p>
          <a:p>
            <a:pPr lvl="2"/>
            <a:r>
              <a:rPr lang="ja-JP" altLang="en-US" dirty="0" smtClean="0"/>
              <a:t>可逆性を前提とした新規開発が必要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既存プログラムを利用不可能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右矢印 5"/>
          <p:cNvSpPr/>
          <p:nvPr/>
        </p:nvSpPr>
        <p:spPr>
          <a:xfrm>
            <a:off x="683568" y="4077072"/>
            <a:ext cx="568476" cy="5080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7200" y="5568146"/>
            <a:ext cx="7730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j-ea"/>
                <a:ea typeface="+mj-ea"/>
              </a:rPr>
              <a:t>[2] Lutz, C.: Janus: </a:t>
            </a:r>
            <a:r>
              <a:rPr kumimoji="1" lang="en-US" altLang="ja-JP" sz="1400" dirty="0" smtClean="0">
                <a:latin typeface="+mj-ea"/>
                <a:ea typeface="+mj-ea"/>
              </a:rPr>
              <a:t>A </a:t>
            </a:r>
            <a:r>
              <a:rPr kumimoji="1" lang="en-US" altLang="ja-JP" sz="1400" dirty="0">
                <a:latin typeface="+mj-ea"/>
                <a:ea typeface="+mj-ea"/>
              </a:rPr>
              <a:t>t</a:t>
            </a:r>
            <a:r>
              <a:rPr kumimoji="1" lang="en-US" altLang="ja-JP" sz="1400" dirty="0" smtClean="0">
                <a:latin typeface="+mj-ea"/>
                <a:ea typeface="+mj-ea"/>
              </a:rPr>
              <a:t>ime</a:t>
            </a:r>
            <a:r>
              <a:rPr kumimoji="1" lang="en-US" altLang="ja-JP" sz="1400" dirty="0">
                <a:latin typeface="+mj-ea"/>
                <a:ea typeface="+mj-ea"/>
              </a:rPr>
              <a:t>-reversible language, </a:t>
            </a:r>
            <a:r>
              <a:rPr kumimoji="1" lang="en-US" altLang="ja-JP" sz="1400" i="1" dirty="0">
                <a:latin typeface="+mj-ea"/>
                <a:ea typeface="+mj-ea"/>
              </a:rPr>
              <a:t>Letter to R. </a:t>
            </a:r>
            <a:r>
              <a:rPr kumimoji="1" lang="en-US" altLang="ja-JP" sz="1400" i="1" dirty="0" err="1">
                <a:latin typeface="+mj-ea"/>
                <a:ea typeface="+mj-ea"/>
              </a:rPr>
              <a:t>Landauer</a:t>
            </a:r>
            <a:r>
              <a:rPr kumimoji="1" lang="en-US" altLang="ja-JP" sz="1400" dirty="0">
                <a:latin typeface="+mj-ea"/>
                <a:ea typeface="+mj-ea"/>
              </a:rPr>
              <a:t>, </a:t>
            </a:r>
            <a:endParaRPr kumimoji="1" lang="en-US" altLang="ja-JP" sz="1400" dirty="0" smtClean="0">
              <a:latin typeface="+mj-ea"/>
              <a:ea typeface="+mj-ea"/>
            </a:endParaRPr>
          </a:p>
          <a:p>
            <a:r>
              <a:rPr kumimoji="1" lang="en-US" altLang="ja-JP" sz="1400" dirty="0">
                <a:latin typeface="Courier"/>
                <a:ea typeface="+mj-ea"/>
                <a:cs typeface="Courier"/>
              </a:rPr>
              <a:t>http://</a:t>
            </a:r>
            <a:r>
              <a:rPr kumimoji="1" lang="en-US" altLang="ja-JP" sz="1400" dirty="0" err="1">
                <a:latin typeface="Courier"/>
                <a:ea typeface="+mj-ea"/>
                <a:cs typeface="Courier"/>
              </a:rPr>
              <a:t>www.cise.ufl.edu</a:t>
            </a:r>
            <a:r>
              <a:rPr kumimoji="1" lang="en-US" altLang="ja-JP" sz="1400" dirty="0">
                <a:latin typeface="Courier"/>
                <a:ea typeface="+mj-ea"/>
                <a:cs typeface="Courier"/>
              </a:rPr>
              <a:t>/~</a:t>
            </a:r>
            <a:r>
              <a:rPr kumimoji="1" lang="en-US" altLang="ja-JP" sz="1400" dirty="0" err="1">
                <a:latin typeface="Courier"/>
                <a:ea typeface="+mj-ea"/>
                <a:cs typeface="Courier"/>
              </a:rPr>
              <a:t>mpf</a:t>
            </a:r>
            <a:r>
              <a:rPr kumimoji="1" lang="en-US" altLang="ja-JP" sz="1400" dirty="0">
                <a:latin typeface="Courier"/>
                <a:ea typeface="+mj-ea"/>
                <a:cs typeface="Courier"/>
              </a:rPr>
              <a:t>/</a:t>
            </a:r>
            <a:r>
              <a:rPr kumimoji="1" lang="en-US" altLang="ja-JP" sz="1400" dirty="0" err="1">
                <a:latin typeface="Courier"/>
                <a:ea typeface="+mj-ea"/>
                <a:cs typeface="Courier"/>
              </a:rPr>
              <a:t>rc</a:t>
            </a:r>
            <a:r>
              <a:rPr kumimoji="1" lang="en-US" altLang="ja-JP" sz="1400" dirty="0">
                <a:latin typeface="Courier"/>
                <a:ea typeface="+mj-ea"/>
                <a:cs typeface="Courier"/>
              </a:rPr>
              <a:t>/</a:t>
            </a:r>
            <a:r>
              <a:rPr kumimoji="1" lang="en-US" altLang="ja-JP" sz="1400" dirty="0" err="1">
                <a:latin typeface="Courier"/>
                <a:ea typeface="+mj-ea"/>
                <a:cs typeface="Courier"/>
              </a:rPr>
              <a:t>janus.html</a:t>
            </a:r>
            <a:r>
              <a:rPr kumimoji="1" lang="en-US" altLang="ja-JP" sz="1400" dirty="0">
                <a:latin typeface="Courier"/>
                <a:ea typeface="+mj-ea"/>
                <a:cs typeface="Courier"/>
              </a:rPr>
              <a:t> </a:t>
            </a:r>
            <a:r>
              <a:rPr kumimoji="1" lang="en-US" altLang="ja-JP" sz="1400" dirty="0">
                <a:latin typeface="+mj-ea"/>
                <a:ea typeface="+mj-ea"/>
              </a:rPr>
              <a:t>(1986)</a:t>
            </a:r>
            <a:r>
              <a:rPr kumimoji="1" lang="en-US" altLang="ja-JP" sz="1400" dirty="0" smtClean="0">
                <a:latin typeface="+mj-ea"/>
                <a:ea typeface="+mj-ea"/>
              </a:rPr>
              <a:t>.</a:t>
            </a:r>
          </a:p>
          <a:p>
            <a:r>
              <a:rPr kumimoji="1" lang="en-US" altLang="ja-JP" sz="1400" dirty="0">
                <a:latin typeface="+mj-ea"/>
                <a:ea typeface="+mj-ea"/>
              </a:rPr>
              <a:t>[3] Frank, M. P.: Reversibility for Efficient Computing, </a:t>
            </a:r>
            <a:r>
              <a:rPr kumimoji="1" lang="en-US" altLang="ja-JP" sz="1400" i="1" dirty="0">
                <a:latin typeface="+mj-ea"/>
                <a:ea typeface="+mj-ea"/>
              </a:rPr>
              <a:t>PhD Thesis, </a:t>
            </a:r>
            <a:endParaRPr kumimoji="1" lang="en-US" altLang="ja-JP" sz="1400" i="1" dirty="0" smtClean="0">
              <a:latin typeface="+mj-ea"/>
              <a:ea typeface="+mj-ea"/>
            </a:endParaRPr>
          </a:p>
          <a:p>
            <a:r>
              <a:rPr kumimoji="1" lang="en-US" altLang="ja-JP" sz="1400" dirty="0" smtClean="0">
                <a:latin typeface="+mj-ea"/>
                <a:ea typeface="+mj-ea"/>
              </a:rPr>
              <a:t>Massachusetts </a:t>
            </a:r>
            <a:r>
              <a:rPr kumimoji="1" lang="en-US" altLang="ja-JP" sz="1400" dirty="0">
                <a:latin typeface="+mj-ea"/>
                <a:ea typeface="+mj-ea"/>
              </a:rPr>
              <a:t>Institute of Technology (1999).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95447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ja-JP" altLang="en-US" b="1" dirty="0" smtClean="0"/>
              <a:t>プログラム</a:t>
            </a:r>
            <a:r>
              <a:rPr kumimoji="1" lang="ja-JP" altLang="en-US" b="1" dirty="0" smtClean="0"/>
              <a:t>可逆変換の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形式化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形式的な正しさを保証する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</a:t>
            </a:r>
            <a:r>
              <a:rPr lang="ja-JP" altLang="en-US" dirty="0" smtClean="0"/>
              <a:t>言語を対象とする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ただし，手法は言語に依存しない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限定した構文においては常に正しいことが期待される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marL="114300" indent="0">
              <a:buNone/>
            </a:pP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5756"/>
              </p:ext>
            </p:extLst>
          </p:nvPr>
        </p:nvGraphicFramePr>
        <p:xfrm>
          <a:off x="1293783" y="5088493"/>
          <a:ext cx="536575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4125"/>
                <a:gridCol w="1365250"/>
                <a:gridCol w="1349375"/>
                <a:gridCol w="1397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証明の有無</a:t>
                      </a:r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実行効率</a:t>
                      </a:r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smtClean="0">
                          <a:latin typeface="+mj-ea"/>
                          <a:ea typeface="+mj-ea"/>
                        </a:rPr>
                        <a:t>表現力</a:t>
                      </a:r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本研究</a:t>
                      </a:r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accent5"/>
                          </a:solidFill>
                          <a:latin typeface="+mj-ea"/>
                          <a:ea typeface="+mj-ea"/>
                        </a:rPr>
                        <a:t>○</a:t>
                      </a:r>
                      <a:endParaRPr kumimoji="1" lang="ja-JP" altLang="en-US" dirty="0">
                        <a:solidFill>
                          <a:schemeClr val="accent5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△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△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既存研究</a:t>
                      </a:r>
                      <a:endParaRPr kumimoji="1" lang="ja-JP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×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839C41"/>
                          </a:solidFill>
                          <a:latin typeface="+mj-ea"/>
                          <a:ea typeface="+mj-ea"/>
                        </a:rPr>
                        <a:t>○</a:t>
                      </a:r>
                      <a:endParaRPr kumimoji="1" lang="ja-JP" altLang="en-US" dirty="0">
                        <a:solidFill>
                          <a:srgbClr val="839C4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rgbClr val="839C41"/>
                          </a:solidFill>
                          <a:latin typeface="+mj-ea"/>
                          <a:ea typeface="+mj-ea"/>
                        </a:rPr>
                        <a:t>○</a:t>
                      </a:r>
                      <a:endParaRPr kumimoji="1" lang="ja-JP" altLang="en-US" dirty="0">
                        <a:solidFill>
                          <a:srgbClr val="839C4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293783" y="465462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＜既存研究との比較＞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flipH="1">
            <a:off x="4921250" y="4654629"/>
            <a:ext cx="460375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5392737" y="4654629"/>
            <a:ext cx="231775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492625" y="4331463"/>
            <a:ext cx="295465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構文の拡張，効率化により</a:t>
            </a:r>
            <a:endParaRPr kumimoji="1" lang="en-US" altLang="ja-JP" dirty="0" smtClean="0"/>
          </a:p>
          <a:p>
            <a:r>
              <a:rPr kumimoji="1" lang="ja-JP" altLang="en-US" dirty="0" smtClean="0"/>
              <a:t>向上させることが可能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0995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7893050" cy="4800600"/>
          </a:xfrm>
        </p:spPr>
        <p:txBody>
          <a:bodyPr/>
          <a:lstStyle/>
          <a:p>
            <a:r>
              <a:rPr lang="ja-JP" altLang="en-US" dirty="0" smtClean="0"/>
              <a:t>構文・意味論：</a:t>
            </a:r>
            <a:r>
              <a:rPr lang="en-US" altLang="ja-JP" b="1" dirty="0" err="1" smtClean="0"/>
              <a:t>Clight</a:t>
            </a:r>
            <a:r>
              <a:rPr lang="en-US" altLang="ja-JP" b="1" baseline="30000" dirty="0" smtClean="0"/>
              <a:t>[4]</a:t>
            </a:r>
            <a:r>
              <a:rPr lang="ja-JP" altLang="en-US" b="1" dirty="0" smtClean="0"/>
              <a:t>の一部</a:t>
            </a:r>
            <a:endParaRPr lang="en-US" altLang="ja-JP" b="1" baseline="30000" dirty="0" smtClean="0"/>
          </a:p>
          <a:p>
            <a:pPr lvl="1"/>
            <a:r>
              <a:rPr lang="en-US" altLang="ja-JP" dirty="0" smtClean="0"/>
              <a:t>C</a:t>
            </a:r>
            <a:r>
              <a:rPr lang="ja-JP" altLang="en-US" dirty="0" smtClean="0"/>
              <a:t>言語は公式には意味論が存在しない</a:t>
            </a:r>
            <a:endParaRPr lang="en-US" altLang="ja-JP" dirty="0" smtClean="0"/>
          </a:p>
          <a:p>
            <a:r>
              <a:rPr lang="ja-JP" altLang="en-US" dirty="0" smtClean="0"/>
              <a:t>プログラム可逆変換の</a:t>
            </a:r>
            <a:r>
              <a:rPr lang="ja-JP" altLang="en-US" b="1" dirty="0" smtClean="0"/>
              <a:t>概念を整理</a:t>
            </a:r>
            <a:endParaRPr lang="en-US" altLang="ja-JP" b="1" dirty="0" smtClean="0"/>
          </a:p>
          <a:p>
            <a:pPr lvl="1"/>
            <a:r>
              <a:rPr lang="ja-JP" altLang="en-US" dirty="0" smtClean="0"/>
              <a:t>左逆文，可逆文，可逆化された文</a:t>
            </a:r>
            <a:endParaRPr lang="en-US" altLang="ja-JP" dirty="0" smtClean="0"/>
          </a:p>
          <a:p>
            <a:r>
              <a:rPr lang="ja-JP" altLang="en-US" dirty="0" smtClean="0"/>
              <a:t>文に対する</a:t>
            </a:r>
            <a:r>
              <a:rPr kumimoji="1" lang="ja-JP" altLang="en-US" b="1" dirty="0" smtClean="0"/>
              <a:t>生成器</a:t>
            </a:r>
            <a:r>
              <a:rPr kumimoji="1" lang="ja-JP" altLang="en-US" dirty="0" smtClean="0"/>
              <a:t>を定義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可逆化文生成器，左逆可逆化文生成器</a:t>
            </a:r>
            <a:endParaRPr kumimoji="1" lang="en-US" altLang="ja-JP" dirty="0" smtClean="0"/>
          </a:p>
          <a:p>
            <a:r>
              <a:rPr lang="ja-JP" altLang="en-US" dirty="0" smtClean="0"/>
              <a:t>証明：</a:t>
            </a:r>
            <a:r>
              <a:rPr lang="ja-JP" altLang="en-US" b="1" dirty="0" smtClean="0"/>
              <a:t>任意の文</a:t>
            </a:r>
            <a:r>
              <a:rPr kumimoji="1" lang="ja-JP" altLang="en-US" b="1" dirty="0" smtClean="0"/>
              <a:t>が可逆実行可能</a:t>
            </a:r>
            <a:endParaRPr kumimoji="1" lang="en-US" altLang="ja-JP" b="1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22250" y="5739140"/>
            <a:ext cx="8344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[4] </a:t>
            </a:r>
            <a:r>
              <a:rPr kumimoji="1" lang="en-US" altLang="ja-JP" sz="1400" dirty="0" err="1" smtClean="0">
                <a:latin typeface="+mn-ea"/>
              </a:rPr>
              <a:t>Blazy</a:t>
            </a:r>
            <a:r>
              <a:rPr kumimoji="1" lang="en-US" altLang="ja-JP" sz="1400" dirty="0">
                <a:latin typeface="+mn-ea"/>
              </a:rPr>
              <a:t>, S. and Leroy, X.: Mechanized s</a:t>
            </a:r>
            <a:r>
              <a:rPr kumimoji="1" lang="en-US" altLang="ja-JP" sz="1400" dirty="0" smtClean="0">
                <a:latin typeface="+mn-ea"/>
              </a:rPr>
              <a:t>emantics </a:t>
            </a:r>
            <a:r>
              <a:rPr kumimoji="1" lang="en-US" altLang="ja-JP" sz="1400" dirty="0">
                <a:latin typeface="+mn-ea"/>
              </a:rPr>
              <a:t>for the </a:t>
            </a:r>
            <a:r>
              <a:rPr kumimoji="1" lang="en-US" altLang="ja-JP" sz="1400" dirty="0" err="1">
                <a:latin typeface="+mn-ea"/>
              </a:rPr>
              <a:t>Clight</a:t>
            </a:r>
            <a:r>
              <a:rPr kumimoji="1" lang="en-US" altLang="ja-JP" sz="1400" dirty="0">
                <a:latin typeface="+mn-ea"/>
              </a:rPr>
              <a:t> subset of the C language, </a:t>
            </a:r>
            <a:endParaRPr kumimoji="1" lang="en-US" altLang="ja-JP" sz="1400" dirty="0" smtClean="0">
              <a:latin typeface="+mn-ea"/>
            </a:endParaRPr>
          </a:p>
          <a:p>
            <a:r>
              <a:rPr kumimoji="1" lang="en-US" altLang="ja-JP" sz="1400" i="1" dirty="0" smtClean="0">
                <a:latin typeface="+mn-ea"/>
              </a:rPr>
              <a:t>Journal </a:t>
            </a:r>
            <a:r>
              <a:rPr kumimoji="1" lang="en-US" altLang="ja-JP" sz="1400" i="1" dirty="0">
                <a:latin typeface="+mn-ea"/>
              </a:rPr>
              <a:t>of Automated Reasoning</a:t>
            </a:r>
            <a:r>
              <a:rPr kumimoji="1" lang="en-US" altLang="ja-JP" sz="1400" dirty="0">
                <a:latin typeface="+mn-ea"/>
              </a:rPr>
              <a:t>, Vol. 43, No. 3, pp. 263–288 (2009).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7177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ヒラギノ角ゴ">
  <a:themeElements>
    <a:clrScheme name="トワイライト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ペーパー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ナチュラル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11509</TotalTime>
  <Words>1084</Words>
  <Application>Microsoft Macintosh PowerPoint</Application>
  <PresentationFormat>画面に合わせる (4:3)</PresentationFormat>
  <Paragraphs>276</Paragraphs>
  <Slides>20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ヒラギノ角ゴ</vt:lpstr>
      <vt:lpstr>命令型プログラミング言語におけるプログラム可逆変換の形式化</vt:lpstr>
      <vt:lpstr>目次</vt:lpstr>
      <vt:lpstr>背景 -可逆実行-</vt:lpstr>
      <vt:lpstr>背景 -関連技術-</vt:lpstr>
      <vt:lpstr>関連研究 (1/2)</vt:lpstr>
      <vt:lpstr>関連研究 (1/2)</vt:lpstr>
      <vt:lpstr>関連研究 (2/2)</vt:lpstr>
      <vt:lpstr>目的</vt:lpstr>
      <vt:lpstr>アプローチ</vt:lpstr>
      <vt:lpstr>手法の全体像</vt:lpstr>
      <vt:lpstr>構文・意味論</vt:lpstr>
      <vt:lpstr>左逆文</vt:lpstr>
      <vt:lpstr>可逆文</vt:lpstr>
      <vt:lpstr>可逆化された文</vt:lpstr>
      <vt:lpstr>プログラム可逆変換 (1/2)</vt:lpstr>
      <vt:lpstr>プログラム可逆変換 (2/3)</vt:lpstr>
      <vt:lpstr>性質の証明 (1/3)</vt:lpstr>
      <vt:lpstr>性質の証明 (2/3)</vt:lpstr>
      <vt:lpstr>性質の証明 (3/3)</vt:lpstr>
      <vt:lpstr>まとめ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命令型プログラミング言語におけるプログラム可逆変換の正しさ</dc:title>
  <dc:creator>MAEBAYASHI Tatsuya</dc:creator>
  <cp:lastModifiedBy>MAEBAYASHI Tatsuya</cp:lastModifiedBy>
  <cp:revision>148</cp:revision>
  <cp:lastPrinted>2014-01-31T12:44:06Z</cp:lastPrinted>
  <dcterms:created xsi:type="dcterms:W3CDTF">2013-08-15T13:34:11Z</dcterms:created>
  <dcterms:modified xsi:type="dcterms:W3CDTF">2014-01-31T12:49:33Z</dcterms:modified>
</cp:coreProperties>
</file>