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1.xml" ContentType="application/vnd.openxmlformats-officedocument.presentationml.tags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7" r:id="rId2"/>
    <p:sldId id="258" r:id="rId3"/>
    <p:sldId id="259" r:id="rId4"/>
    <p:sldId id="260" r:id="rId5"/>
    <p:sldId id="261" r:id="rId6"/>
    <p:sldId id="275" r:id="rId7"/>
    <p:sldId id="266" r:id="rId8"/>
    <p:sldId id="269" r:id="rId9"/>
    <p:sldId id="270" r:id="rId10"/>
    <p:sldId id="263" r:id="rId11"/>
    <p:sldId id="268" r:id="rId12"/>
    <p:sldId id="277" r:id="rId13"/>
    <p:sldId id="271" r:id="rId14"/>
    <p:sldId id="273" r:id="rId15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39" autoAdjust="0"/>
    <p:restoredTop sz="98561" autoAdjust="0"/>
  </p:normalViewPr>
  <p:slideViewPr>
    <p:cSldViewPr>
      <p:cViewPr>
        <p:scale>
          <a:sx n="75" d="100"/>
          <a:sy n="75" d="100"/>
        </p:scale>
        <p:origin x="-1254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712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2556" y="-78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631916-0E65-4B5A-B393-CC22C96AA5A3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A2CF7768-6DDD-4F9F-A451-7D1DAC02C6F3}">
      <dgm:prSet phldrT="[テキスト]" custT="1"/>
      <dgm:spPr/>
      <dgm:t>
        <a:bodyPr/>
        <a:lstStyle/>
        <a:p>
          <a:r>
            <a:rPr kumimoji="1"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1</a:t>
          </a:r>
          <a:endParaRPr kumimoji="1" lang="ja-JP" altLang="en-US" sz="2400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6BE0DAFE-BBC8-4460-B4BD-0444E500FF06}" type="parTrans" cxnId="{E979AA49-3E74-4CF6-9F2F-3DD22FFE669F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58A5B0DF-77A5-4CAC-9B94-9714F8958BFD}" type="sibTrans" cxnId="{E979AA49-3E74-4CF6-9F2F-3DD22FFE669F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8D72E8F1-7D77-4F6D-885E-F2C5992A29B8}">
      <dgm:prSet phldrT="[テキスト]" custT="1"/>
      <dgm:spPr/>
      <dgm:t>
        <a:bodyPr/>
        <a:lstStyle/>
        <a:p>
          <a:r>
            <a:rPr kumimoji="1"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2</a:t>
          </a:r>
          <a:endParaRPr kumimoji="1" lang="ja-JP" altLang="en-US" sz="2400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3F45DF5D-C88D-4DA8-B07C-5B8157C9520B}" type="parTrans" cxnId="{0AD55A68-F9DA-4124-A657-36B08C79FF38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714A053E-4A8D-4DC1-95CD-3F121016CD50}" type="sibTrans" cxnId="{0AD55A68-F9DA-4124-A657-36B08C79FF38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A83CE7B8-CECE-41BC-BE77-97635246CBE7}">
      <dgm:prSet phldrT="[テキスト]" custT="1"/>
      <dgm:spPr/>
      <dgm:t>
        <a:bodyPr/>
        <a:lstStyle/>
        <a:p>
          <a:r>
            <a:rPr kumimoji="1" lang="en-US" altLang="ja-JP" sz="1200" dirty="0" smtClean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rPr>
            <a:t> </a:t>
          </a:r>
          <a:r>
            <a:rPr kumimoji="1"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Janus</a:t>
          </a:r>
          <a:r>
            <a:rPr kumimoji="1" lang="ja-JP" altLang="en-US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に左辺値を定義し，環境記憶域モデルに変更</a:t>
          </a:r>
          <a:endParaRPr kumimoji="1" lang="ja-JP" altLang="en-US" sz="2400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8F108836-7A27-4F2B-8BA2-C470DABD7187}" type="parTrans" cxnId="{6AAA34BC-D472-46C8-BEAA-B26D7CB5E75A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96EB69C1-C9E0-41D9-A2EB-0EEEA13F5947}" type="sibTrans" cxnId="{6AAA34BC-D472-46C8-BEAA-B26D7CB5E75A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F2691DBB-DA70-40B1-8DDF-6CBE81525258}">
      <dgm:prSet phldrT="[テキスト]" custT="1"/>
      <dgm:spPr/>
      <dgm:t>
        <a:bodyPr/>
        <a:lstStyle/>
        <a:p>
          <a:r>
            <a:rPr kumimoji="1"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3</a:t>
          </a:r>
          <a:endParaRPr kumimoji="1" lang="ja-JP" altLang="en-US" sz="2400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704AD60B-102F-4FDF-AE15-74D303C231AB}" type="parTrans" cxnId="{3F482B15-9C33-4737-ADC3-3F4F235B367A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2BB5D17A-E1AA-428A-BA9A-002C87F37437}" type="sibTrans" cxnId="{3F482B15-9C33-4737-ADC3-3F4F235B367A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A9D6621B-1776-4E49-A840-3037B09A13B5}">
      <dgm:prSet phldrT="[テキスト]" custT="1"/>
      <dgm:spPr/>
      <dgm:t>
        <a:bodyPr/>
        <a:lstStyle/>
        <a:p>
          <a:r>
            <a:rPr kumimoji="1"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4</a:t>
          </a:r>
          <a:endParaRPr kumimoji="1" lang="ja-JP" altLang="en-US" sz="2400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83C0E60D-8647-4031-814F-06EBB6E75CD0}" type="parTrans" cxnId="{D8C80850-C64D-4965-A443-BF7A45F5F084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D425BF27-C048-4E94-A61E-A5D42D1225E4}" type="sibTrans" cxnId="{D8C80850-C64D-4965-A443-BF7A45F5F084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8F9A44A9-3F5E-47E6-9AD2-151A3DFF4ECB}">
      <dgm:prSet phldrT="[テキスト]" custT="1"/>
      <dgm:spPr/>
      <dgm:t>
        <a:bodyPr/>
        <a:lstStyle/>
        <a:p>
          <a:r>
            <a:rPr kumimoji="1" lang="ja-JP" altLang="en-US" sz="1200" dirty="0" smtClean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rPr>
            <a:t> </a:t>
          </a:r>
          <a:r>
            <a:rPr kumimoji="1" lang="ja-JP" altLang="en-US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拡張した</a:t>
          </a:r>
          <a:r>
            <a:rPr kumimoji="1"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Janus</a:t>
          </a:r>
          <a:r>
            <a:rPr kumimoji="1" lang="ja-JP" altLang="en-US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の可逆性を保証</a:t>
          </a:r>
          <a:endParaRPr kumimoji="1" lang="ja-JP" altLang="en-US" sz="2400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C8028B76-87F3-4B43-A714-8D7E412CAC42}" type="parTrans" cxnId="{C9DB2E58-DBBB-45CF-BD99-7543A16985A8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E8F49D51-E8E1-46CD-9DAE-B8FE716FC4CC}" type="sibTrans" cxnId="{C9DB2E58-DBBB-45CF-BD99-7543A16985A8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8FB0CF7B-4E64-429C-8ACE-C39028141E4C}">
      <dgm:prSet phldrT="[テキスト]" custT="1"/>
      <dgm:spPr/>
      <dgm:t>
        <a:bodyPr/>
        <a:lstStyle/>
        <a:p>
          <a:r>
            <a:rPr kumimoji="1" lang="ja-JP" altLang="en-US" sz="1200" dirty="0" smtClean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rPr>
            <a:t> </a:t>
          </a:r>
          <a:r>
            <a:rPr kumimoji="1" lang="ja-JP" altLang="en-US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一般的な引数渡し機構を可逆化</a:t>
          </a:r>
          <a:endParaRPr kumimoji="1" lang="ja-JP" altLang="en-US" sz="2400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A558AA9C-DAE3-451F-91A4-5480635934BD}" type="parTrans" cxnId="{C04B65DE-BC49-4E51-8B71-F7FE504E5390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65514C78-0EE6-47B2-BE05-4E12BD629959}" type="sibTrans" cxnId="{C04B65DE-BC49-4E51-8B71-F7FE504E5390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7725E10E-A1D8-499E-A9FB-0B3A0E7BEBEC}">
      <dgm:prSet phldrT="[テキスト]" custT="1"/>
      <dgm:spPr/>
      <dgm:t>
        <a:bodyPr/>
        <a:lstStyle/>
        <a:p>
          <a:r>
            <a:rPr kumimoji="1" lang="en-US" altLang="ja-JP" sz="1200" dirty="0" smtClean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rPr>
            <a:t> </a:t>
          </a:r>
          <a:r>
            <a:rPr kumimoji="1"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Janus</a:t>
          </a:r>
          <a:r>
            <a:rPr kumimoji="1" lang="ja-JP" altLang="en-US" sz="2400" dirty="0" err="1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の引</a:t>
          </a:r>
          <a:r>
            <a:rPr kumimoji="1" lang="ja-JP" altLang="en-US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数渡し機構を拡張</a:t>
          </a:r>
          <a:endParaRPr kumimoji="1" lang="ja-JP" altLang="en-US" sz="2400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77DDE36C-EC71-43EB-9ED5-8F06809C9FB3}" type="parTrans" cxnId="{CC600910-8D49-402F-88F9-AE46C6521CFB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F16D3004-C94F-48D8-80E7-936D2CBE2733}" type="sibTrans" cxnId="{CC600910-8D49-402F-88F9-AE46C6521CFB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BF8C99CB-7B47-4C1E-BF5C-5EE9CBD62DA4}" type="pres">
      <dgm:prSet presAssocID="{CA631916-0E65-4B5A-B393-CC22C96AA5A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35016C5E-44BB-4749-BF7B-0FA234DB2C19}" type="pres">
      <dgm:prSet presAssocID="{A2CF7768-6DDD-4F9F-A451-7D1DAC02C6F3}" presName="composite" presStyleCnt="0"/>
      <dgm:spPr/>
    </dgm:pt>
    <dgm:pt modelId="{40C827E6-F7CC-437A-A36F-855CB6FA2E9F}" type="pres">
      <dgm:prSet presAssocID="{A2CF7768-6DDD-4F9F-A451-7D1DAC02C6F3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209F754-791C-4F43-871E-2719BEB515D6}" type="pres">
      <dgm:prSet presAssocID="{A2CF7768-6DDD-4F9F-A451-7D1DAC02C6F3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B3551040-877B-4181-8B6E-471F432891AA}" type="pres">
      <dgm:prSet presAssocID="{58A5B0DF-77A5-4CAC-9B94-9714F8958BFD}" presName="sp" presStyleCnt="0"/>
      <dgm:spPr/>
    </dgm:pt>
    <dgm:pt modelId="{7164A258-46C6-4B4E-B132-E3F64F54A117}" type="pres">
      <dgm:prSet presAssocID="{8D72E8F1-7D77-4F6D-885E-F2C5992A29B8}" presName="composite" presStyleCnt="0"/>
      <dgm:spPr/>
    </dgm:pt>
    <dgm:pt modelId="{B908F8B5-4BE0-4EDB-9AB5-F6FB43EBD252}" type="pres">
      <dgm:prSet presAssocID="{8D72E8F1-7D77-4F6D-885E-F2C5992A29B8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D7F4172-D3A3-4166-8E48-7CFA9945D896}" type="pres">
      <dgm:prSet presAssocID="{8D72E8F1-7D77-4F6D-885E-F2C5992A29B8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FBDC379C-82EE-4FB6-8AA3-7CA92F18ABBF}" type="pres">
      <dgm:prSet presAssocID="{714A053E-4A8D-4DC1-95CD-3F121016CD50}" presName="sp" presStyleCnt="0"/>
      <dgm:spPr/>
    </dgm:pt>
    <dgm:pt modelId="{802BAFEC-03FC-454F-AB6D-52888F66E2A1}" type="pres">
      <dgm:prSet presAssocID="{F2691DBB-DA70-40B1-8DDF-6CBE81525258}" presName="composite" presStyleCnt="0"/>
      <dgm:spPr/>
    </dgm:pt>
    <dgm:pt modelId="{09450B65-54C8-4F23-8DDE-2670ABB3831D}" type="pres">
      <dgm:prSet presAssocID="{F2691DBB-DA70-40B1-8DDF-6CBE81525258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25DB143-3038-44FA-9AF6-8052809DC798}" type="pres">
      <dgm:prSet presAssocID="{F2691DBB-DA70-40B1-8DDF-6CBE81525258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4B18D6D-BD77-43E2-BA99-B31731C16C4D}" type="pres">
      <dgm:prSet presAssocID="{2BB5D17A-E1AA-428A-BA9A-002C87F37437}" presName="sp" presStyleCnt="0"/>
      <dgm:spPr/>
    </dgm:pt>
    <dgm:pt modelId="{A4D141D7-BC07-4695-8B5B-AB4F5D8267FC}" type="pres">
      <dgm:prSet presAssocID="{A9D6621B-1776-4E49-A840-3037B09A13B5}" presName="composite" presStyleCnt="0"/>
      <dgm:spPr/>
    </dgm:pt>
    <dgm:pt modelId="{1E37AA0A-B458-4E8C-A3F0-11C3B46A9E3F}" type="pres">
      <dgm:prSet presAssocID="{A9D6621B-1776-4E49-A840-3037B09A13B5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D7C453A-3106-428E-808B-576FD726A926}" type="pres">
      <dgm:prSet presAssocID="{A9D6621B-1776-4E49-A840-3037B09A13B5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6AAA34BC-D472-46C8-BEAA-B26D7CB5E75A}" srcId="{8D72E8F1-7D77-4F6D-885E-F2C5992A29B8}" destId="{A83CE7B8-CECE-41BC-BE77-97635246CBE7}" srcOrd="0" destOrd="0" parTransId="{8F108836-7A27-4F2B-8BA2-C470DABD7187}" sibTransId="{96EB69C1-C9E0-41D9-A2EB-0EEEA13F5947}"/>
    <dgm:cxn modelId="{F0DA4240-941D-431C-9846-3F0E01C8631C}" type="presOf" srcId="{CA631916-0E65-4B5A-B393-CC22C96AA5A3}" destId="{BF8C99CB-7B47-4C1E-BF5C-5EE9CBD62DA4}" srcOrd="0" destOrd="0" presId="urn:microsoft.com/office/officeart/2005/8/layout/chevron2"/>
    <dgm:cxn modelId="{C5F7919A-2129-45E5-AEA8-087EE70F9BF8}" type="presOf" srcId="{A2CF7768-6DDD-4F9F-A451-7D1DAC02C6F3}" destId="{40C827E6-F7CC-437A-A36F-855CB6FA2E9F}" srcOrd="0" destOrd="0" presId="urn:microsoft.com/office/officeart/2005/8/layout/chevron2"/>
    <dgm:cxn modelId="{0AD55A68-F9DA-4124-A657-36B08C79FF38}" srcId="{CA631916-0E65-4B5A-B393-CC22C96AA5A3}" destId="{8D72E8F1-7D77-4F6D-885E-F2C5992A29B8}" srcOrd="1" destOrd="0" parTransId="{3F45DF5D-C88D-4DA8-B07C-5B8157C9520B}" sibTransId="{714A053E-4A8D-4DC1-95CD-3F121016CD50}"/>
    <dgm:cxn modelId="{81C9097F-C5AB-4F9D-AA0A-0B3769C6DD9C}" type="presOf" srcId="{A9D6621B-1776-4E49-A840-3037B09A13B5}" destId="{1E37AA0A-B458-4E8C-A3F0-11C3B46A9E3F}" srcOrd="0" destOrd="0" presId="urn:microsoft.com/office/officeart/2005/8/layout/chevron2"/>
    <dgm:cxn modelId="{957CE5B4-1FEA-462C-9C99-85B40F9EA26F}" type="presOf" srcId="{A83CE7B8-CECE-41BC-BE77-97635246CBE7}" destId="{CD7F4172-D3A3-4166-8E48-7CFA9945D896}" srcOrd="0" destOrd="0" presId="urn:microsoft.com/office/officeart/2005/8/layout/chevron2"/>
    <dgm:cxn modelId="{3F482B15-9C33-4737-ADC3-3F4F235B367A}" srcId="{CA631916-0E65-4B5A-B393-CC22C96AA5A3}" destId="{F2691DBB-DA70-40B1-8DDF-6CBE81525258}" srcOrd="2" destOrd="0" parTransId="{704AD60B-102F-4FDF-AE15-74D303C231AB}" sibTransId="{2BB5D17A-E1AA-428A-BA9A-002C87F37437}"/>
    <dgm:cxn modelId="{93911666-CC3A-4D09-8782-CBCB2947ECD4}" type="presOf" srcId="{8F9A44A9-3F5E-47E6-9AD2-151A3DFF4ECB}" destId="{7D7C453A-3106-428E-808B-576FD726A926}" srcOrd="0" destOrd="0" presId="urn:microsoft.com/office/officeart/2005/8/layout/chevron2"/>
    <dgm:cxn modelId="{F842B224-564D-4CD7-A0AD-5D096F49DB8D}" type="presOf" srcId="{8D72E8F1-7D77-4F6D-885E-F2C5992A29B8}" destId="{B908F8B5-4BE0-4EDB-9AB5-F6FB43EBD252}" srcOrd="0" destOrd="0" presId="urn:microsoft.com/office/officeart/2005/8/layout/chevron2"/>
    <dgm:cxn modelId="{BB878606-0D0A-498E-BAB8-296245040C9F}" type="presOf" srcId="{8FB0CF7B-4E64-429C-8ACE-C39028141E4C}" destId="{2209F754-791C-4F43-871E-2719BEB515D6}" srcOrd="0" destOrd="0" presId="urn:microsoft.com/office/officeart/2005/8/layout/chevron2"/>
    <dgm:cxn modelId="{23743C89-85B4-4D7E-AEFE-5E0373D7CF92}" type="presOf" srcId="{F2691DBB-DA70-40B1-8DDF-6CBE81525258}" destId="{09450B65-54C8-4F23-8DDE-2670ABB3831D}" srcOrd="0" destOrd="0" presId="urn:microsoft.com/office/officeart/2005/8/layout/chevron2"/>
    <dgm:cxn modelId="{E979AA49-3E74-4CF6-9F2F-3DD22FFE669F}" srcId="{CA631916-0E65-4B5A-B393-CC22C96AA5A3}" destId="{A2CF7768-6DDD-4F9F-A451-7D1DAC02C6F3}" srcOrd="0" destOrd="0" parTransId="{6BE0DAFE-BBC8-4460-B4BD-0444E500FF06}" sibTransId="{58A5B0DF-77A5-4CAC-9B94-9714F8958BFD}"/>
    <dgm:cxn modelId="{C04B65DE-BC49-4E51-8B71-F7FE504E5390}" srcId="{A2CF7768-6DDD-4F9F-A451-7D1DAC02C6F3}" destId="{8FB0CF7B-4E64-429C-8ACE-C39028141E4C}" srcOrd="0" destOrd="0" parTransId="{A558AA9C-DAE3-451F-91A4-5480635934BD}" sibTransId="{65514C78-0EE6-47B2-BE05-4E12BD629959}"/>
    <dgm:cxn modelId="{EABDD6F6-72DA-4B40-A5E1-B1DA3455B91E}" type="presOf" srcId="{7725E10E-A1D8-499E-A9FB-0B3A0E7BEBEC}" destId="{825DB143-3038-44FA-9AF6-8052809DC798}" srcOrd="0" destOrd="0" presId="urn:microsoft.com/office/officeart/2005/8/layout/chevron2"/>
    <dgm:cxn modelId="{C9DB2E58-DBBB-45CF-BD99-7543A16985A8}" srcId="{A9D6621B-1776-4E49-A840-3037B09A13B5}" destId="{8F9A44A9-3F5E-47E6-9AD2-151A3DFF4ECB}" srcOrd="0" destOrd="0" parTransId="{C8028B76-87F3-4B43-A714-8D7E412CAC42}" sibTransId="{E8F49D51-E8E1-46CD-9DAE-B8FE716FC4CC}"/>
    <dgm:cxn modelId="{D8C80850-C64D-4965-A443-BF7A45F5F084}" srcId="{CA631916-0E65-4B5A-B393-CC22C96AA5A3}" destId="{A9D6621B-1776-4E49-A840-3037B09A13B5}" srcOrd="3" destOrd="0" parTransId="{83C0E60D-8647-4031-814F-06EBB6E75CD0}" sibTransId="{D425BF27-C048-4E94-A61E-A5D42D1225E4}"/>
    <dgm:cxn modelId="{CC600910-8D49-402F-88F9-AE46C6521CFB}" srcId="{F2691DBB-DA70-40B1-8DDF-6CBE81525258}" destId="{7725E10E-A1D8-499E-A9FB-0B3A0E7BEBEC}" srcOrd="0" destOrd="0" parTransId="{77DDE36C-EC71-43EB-9ED5-8F06809C9FB3}" sibTransId="{F16D3004-C94F-48D8-80E7-936D2CBE2733}"/>
    <dgm:cxn modelId="{B0D33AAE-A6C8-4515-83B5-3CDC1E10AAAA}" type="presParOf" srcId="{BF8C99CB-7B47-4C1E-BF5C-5EE9CBD62DA4}" destId="{35016C5E-44BB-4749-BF7B-0FA234DB2C19}" srcOrd="0" destOrd="0" presId="urn:microsoft.com/office/officeart/2005/8/layout/chevron2"/>
    <dgm:cxn modelId="{B761E305-B378-479F-BF76-CB93062B29E7}" type="presParOf" srcId="{35016C5E-44BB-4749-BF7B-0FA234DB2C19}" destId="{40C827E6-F7CC-437A-A36F-855CB6FA2E9F}" srcOrd="0" destOrd="0" presId="urn:microsoft.com/office/officeart/2005/8/layout/chevron2"/>
    <dgm:cxn modelId="{2EFBBA66-9259-49D1-BC89-69453401111B}" type="presParOf" srcId="{35016C5E-44BB-4749-BF7B-0FA234DB2C19}" destId="{2209F754-791C-4F43-871E-2719BEB515D6}" srcOrd="1" destOrd="0" presId="urn:microsoft.com/office/officeart/2005/8/layout/chevron2"/>
    <dgm:cxn modelId="{A0EB18EE-6AE7-487B-9849-92AA31B39CC4}" type="presParOf" srcId="{BF8C99CB-7B47-4C1E-BF5C-5EE9CBD62DA4}" destId="{B3551040-877B-4181-8B6E-471F432891AA}" srcOrd="1" destOrd="0" presId="urn:microsoft.com/office/officeart/2005/8/layout/chevron2"/>
    <dgm:cxn modelId="{788379FB-F99B-410C-8AD0-4BFCAE3DB687}" type="presParOf" srcId="{BF8C99CB-7B47-4C1E-BF5C-5EE9CBD62DA4}" destId="{7164A258-46C6-4B4E-B132-E3F64F54A117}" srcOrd="2" destOrd="0" presId="urn:microsoft.com/office/officeart/2005/8/layout/chevron2"/>
    <dgm:cxn modelId="{A40069BD-616A-4448-9402-8E547A786275}" type="presParOf" srcId="{7164A258-46C6-4B4E-B132-E3F64F54A117}" destId="{B908F8B5-4BE0-4EDB-9AB5-F6FB43EBD252}" srcOrd="0" destOrd="0" presId="urn:microsoft.com/office/officeart/2005/8/layout/chevron2"/>
    <dgm:cxn modelId="{D3B89C70-BABE-4080-98A5-51E8772D6D31}" type="presParOf" srcId="{7164A258-46C6-4B4E-B132-E3F64F54A117}" destId="{CD7F4172-D3A3-4166-8E48-7CFA9945D896}" srcOrd="1" destOrd="0" presId="urn:microsoft.com/office/officeart/2005/8/layout/chevron2"/>
    <dgm:cxn modelId="{A303DA93-1486-4C7B-BC7A-661007282FDB}" type="presParOf" srcId="{BF8C99CB-7B47-4C1E-BF5C-5EE9CBD62DA4}" destId="{FBDC379C-82EE-4FB6-8AA3-7CA92F18ABBF}" srcOrd="3" destOrd="0" presId="urn:microsoft.com/office/officeart/2005/8/layout/chevron2"/>
    <dgm:cxn modelId="{BAE3D00D-0661-4B24-B939-6C12CA6548A5}" type="presParOf" srcId="{BF8C99CB-7B47-4C1E-BF5C-5EE9CBD62DA4}" destId="{802BAFEC-03FC-454F-AB6D-52888F66E2A1}" srcOrd="4" destOrd="0" presId="urn:microsoft.com/office/officeart/2005/8/layout/chevron2"/>
    <dgm:cxn modelId="{3B7DA136-7F76-4063-B671-83B0E2809218}" type="presParOf" srcId="{802BAFEC-03FC-454F-AB6D-52888F66E2A1}" destId="{09450B65-54C8-4F23-8DDE-2670ABB3831D}" srcOrd="0" destOrd="0" presId="urn:microsoft.com/office/officeart/2005/8/layout/chevron2"/>
    <dgm:cxn modelId="{FFFC96A7-32CE-4B5E-BED2-28B2CE631ED4}" type="presParOf" srcId="{802BAFEC-03FC-454F-AB6D-52888F66E2A1}" destId="{825DB143-3038-44FA-9AF6-8052809DC798}" srcOrd="1" destOrd="0" presId="urn:microsoft.com/office/officeart/2005/8/layout/chevron2"/>
    <dgm:cxn modelId="{D4FB1379-58BA-41FC-89E2-2430F6D9BFA0}" type="presParOf" srcId="{BF8C99CB-7B47-4C1E-BF5C-5EE9CBD62DA4}" destId="{24B18D6D-BD77-43E2-BA99-B31731C16C4D}" srcOrd="5" destOrd="0" presId="urn:microsoft.com/office/officeart/2005/8/layout/chevron2"/>
    <dgm:cxn modelId="{E20F0CFA-DFF9-43E8-9C13-D9A246EE14AF}" type="presParOf" srcId="{BF8C99CB-7B47-4C1E-BF5C-5EE9CBD62DA4}" destId="{A4D141D7-BC07-4695-8B5B-AB4F5D8267FC}" srcOrd="6" destOrd="0" presId="urn:microsoft.com/office/officeart/2005/8/layout/chevron2"/>
    <dgm:cxn modelId="{16783366-ABB5-4CD7-8BFB-EE3F2079CD68}" type="presParOf" srcId="{A4D141D7-BC07-4695-8B5B-AB4F5D8267FC}" destId="{1E37AA0A-B458-4E8C-A3F0-11C3B46A9E3F}" srcOrd="0" destOrd="0" presId="urn:microsoft.com/office/officeart/2005/8/layout/chevron2"/>
    <dgm:cxn modelId="{CBF10931-E040-4FCF-AD72-90F215631BD7}" type="presParOf" srcId="{A4D141D7-BC07-4695-8B5B-AB4F5D8267FC}" destId="{7D7C453A-3106-428E-808B-576FD726A92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E5E8CBB-12F4-41ED-938D-35EFB981B85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39E67A38-D560-4D2B-ADFD-D5E1E81162DE}">
      <dgm:prSet phldrT="[テキスト]"/>
      <dgm:spPr/>
      <dgm:t>
        <a:bodyPr lIns="226800"/>
        <a:lstStyle/>
        <a:p>
          <a:pPr algn="ctr"/>
          <a:r>
            <a:rPr kumimoji="1" lang="ja-JP" altLang="en-US" b="1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背景</a:t>
          </a:r>
          <a:endParaRPr kumimoji="1" lang="ja-JP" altLang="en-US" b="1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687DD089-F231-40F4-B773-BD62520196B6}" type="parTrans" cxnId="{E848F94B-4DBA-4440-A034-5D571A645892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31442179-2F52-4CF2-8D63-AB7A406A16BA}" type="sibTrans" cxnId="{E848F94B-4DBA-4440-A034-5D571A645892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E616F932-4987-4E92-A30F-AF03B6C26B62}">
      <dgm:prSet phldrT="[テキスト]"/>
      <dgm:spPr/>
      <dgm:t>
        <a:bodyPr lIns="226800"/>
        <a:lstStyle/>
        <a:p>
          <a:pPr algn="ctr"/>
          <a:r>
            <a:rPr kumimoji="1" lang="ja-JP" altLang="en-US" b="1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手段</a:t>
          </a:r>
          <a:endParaRPr kumimoji="1" lang="ja-JP" altLang="en-US" b="1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18765CEB-66A8-4D95-9C9B-128EA4205705}" type="parTrans" cxnId="{C101E2C9-5E19-49F6-827A-CE424771E848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FB7C5E97-064F-41C8-9335-52717052D8B2}" type="sibTrans" cxnId="{C101E2C9-5E19-49F6-827A-CE424771E848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10D6633A-E8F0-4C60-AD79-7D88AF8B0A1F}">
      <dgm:prSet phldrT="[テキスト]"/>
      <dgm:spPr/>
      <dgm:t>
        <a:bodyPr lIns="226800"/>
        <a:lstStyle/>
        <a:p>
          <a:pPr algn="ctr"/>
          <a:r>
            <a:rPr kumimoji="1" lang="ja-JP" altLang="en-US" b="1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成果</a:t>
          </a:r>
          <a:endParaRPr kumimoji="1" lang="ja-JP" altLang="en-US" b="1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0A140623-36C2-4240-BB83-D9B3FA335672}" type="parTrans" cxnId="{61FEAE30-2F3E-4133-98C7-0E93492FE75A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3D0385F8-4CC0-4BD0-B9FE-FF2C501427AF}" type="sibTrans" cxnId="{61FEAE30-2F3E-4133-98C7-0E93492FE75A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B3AA9060-162B-4034-B2FF-1557F2569A3D}">
      <dgm:prSet phldrT="[テキスト]"/>
      <dgm:spPr/>
      <dgm:t>
        <a:bodyPr lIns="360000" tIns="432000" rIns="360000" bIns="144000"/>
        <a:lstStyle/>
        <a:p>
          <a:pPr algn="l"/>
          <a:r>
            <a:rPr kumimoji="1" lang="ja-JP" altLang="en-US" dirty="0" smtClean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rPr>
            <a:t> </a:t>
          </a:r>
          <a:r>
            <a:rPr kumimoji="1" lang="ja-JP" altLang="en-US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可逆命令型プログラミング言語は表現力の面で改良の余地が存在</a:t>
          </a:r>
          <a:endParaRPr kumimoji="1" lang="ja-JP" altLang="en-US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C56BEB61-5CDA-47A4-94E2-F438CAD90F85}" type="parTrans" cxnId="{CABD8868-3A81-437F-A291-EAD976A90702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2AA654B7-2876-49D8-B1D0-10C514453301}" type="sibTrans" cxnId="{CABD8868-3A81-437F-A291-EAD976A90702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DE128B05-DF10-4362-AE92-43682DA17C7F}">
      <dgm:prSet phldrT="[テキスト]"/>
      <dgm:spPr/>
      <dgm:t>
        <a:bodyPr lIns="360000" tIns="432000" rIns="360000" bIns="144000"/>
        <a:lstStyle/>
        <a:p>
          <a:pPr algn="l"/>
          <a:r>
            <a:rPr kumimoji="1"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Janus</a:t>
          </a:r>
          <a:r>
            <a:rPr kumimoji="1" lang="ja-JP" altLang="en-US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の表現力が向上</a:t>
          </a:r>
          <a:endParaRPr kumimoji="1" lang="ja-JP" altLang="en-US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C20EE98D-1FFA-4B11-820F-128C9C454960}" type="parTrans" cxnId="{DF1B643B-15AF-41D9-B4E0-70E99AAAD0C2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502C606A-062A-4B0C-B7B0-FAFC43D169FA}" type="sibTrans" cxnId="{DF1B643B-15AF-41D9-B4E0-70E99AAAD0C2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08967C6D-683C-41FF-A681-2680EDDD22F5}">
      <dgm:prSet phldrT="[テキスト]"/>
      <dgm:spPr/>
      <dgm:t>
        <a:bodyPr lIns="360000" tIns="432000" rIns="360000" bIns="144000"/>
        <a:lstStyle/>
        <a:p>
          <a:pPr algn="l"/>
          <a:r>
            <a:rPr kumimoji="1" lang="en-US" altLang="ja-JP" dirty="0" smtClean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rPr>
            <a:t> </a:t>
          </a:r>
          <a:r>
            <a:rPr kumimoji="1" lang="ja-JP" altLang="en-US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引数渡し機構の拡張</a:t>
          </a:r>
          <a:endParaRPr kumimoji="1" lang="ja-JP" altLang="en-US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DB399A0C-15F1-479A-A770-BE352C55CCF3}" type="parTrans" cxnId="{F94C2C7D-F894-4887-B030-28DBB7AFD651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F0C164E2-07AD-424A-959F-7DE2D95EA5F7}" type="sibTrans" cxnId="{F94C2C7D-F894-4887-B030-28DBB7AFD651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3A68F697-72CC-4E84-92A4-59A6101E6241}">
      <dgm:prSet phldrT="[テキスト]"/>
      <dgm:spPr/>
      <dgm:t>
        <a:bodyPr lIns="360000" tIns="432000" rIns="360000" bIns="144000"/>
        <a:lstStyle/>
        <a:p>
          <a:pPr algn="l"/>
          <a:r>
            <a:rPr kumimoji="1" lang="ja-JP" altLang="en-US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定理を用いて，拡張した</a:t>
          </a:r>
          <a:r>
            <a:rPr kumimoji="1"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Janus</a:t>
          </a:r>
          <a:r>
            <a:rPr kumimoji="1" lang="ja-JP" altLang="en-US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の可逆性を証明</a:t>
          </a:r>
          <a:endParaRPr kumimoji="1" lang="ja-JP" altLang="en-US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2742EDCB-62DD-455C-94E6-2D1EC39985D4}" type="parTrans" cxnId="{299CA72E-2FD7-4B53-9378-24B42F479A1E}">
      <dgm:prSet/>
      <dgm:spPr/>
      <dgm:t>
        <a:bodyPr/>
        <a:lstStyle/>
        <a:p>
          <a:endParaRPr kumimoji="1" lang="ja-JP" altLang="en-US"/>
        </a:p>
      </dgm:t>
    </dgm:pt>
    <dgm:pt modelId="{31B58C02-781E-4F16-AAAB-42917A1F28AE}" type="sibTrans" cxnId="{299CA72E-2FD7-4B53-9378-24B42F479A1E}">
      <dgm:prSet/>
      <dgm:spPr/>
      <dgm:t>
        <a:bodyPr/>
        <a:lstStyle/>
        <a:p>
          <a:endParaRPr kumimoji="1" lang="ja-JP" altLang="en-US"/>
        </a:p>
      </dgm:t>
    </dgm:pt>
    <dgm:pt modelId="{6FAFEA97-E675-48D7-A370-82F78B8CC919}" type="pres">
      <dgm:prSet presAssocID="{AE5E8CBB-12F4-41ED-938D-35EFB981B85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787B8821-C7C1-4F91-B2C2-BC88CA6E40E3}" type="pres">
      <dgm:prSet presAssocID="{39E67A38-D560-4D2B-ADFD-D5E1E81162DE}" presName="parentLin" presStyleCnt="0"/>
      <dgm:spPr/>
    </dgm:pt>
    <dgm:pt modelId="{703DC1B7-AD53-417D-B543-25FEB18A078D}" type="pres">
      <dgm:prSet presAssocID="{39E67A38-D560-4D2B-ADFD-D5E1E81162DE}" presName="parentLeftMargin" presStyleLbl="node1" presStyleIdx="0" presStyleCnt="3"/>
      <dgm:spPr/>
      <dgm:t>
        <a:bodyPr/>
        <a:lstStyle/>
        <a:p>
          <a:endParaRPr kumimoji="1" lang="ja-JP" altLang="en-US"/>
        </a:p>
      </dgm:t>
    </dgm:pt>
    <dgm:pt modelId="{20375D81-E536-4906-9487-2A9B13B826D6}" type="pres">
      <dgm:prSet presAssocID="{39E67A38-D560-4D2B-ADFD-D5E1E81162DE}" presName="parentText" presStyleLbl="node1" presStyleIdx="0" presStyleCnt="3" custScaleX="48571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B840BCD9-25F8-48F9-B911-3D52456B6EE2}" type="pres">
      <dgm:prSet presAssocID="{39E67A38-D560-4D2B-ADFD-D5E1E81162DE}" presName="negativeSpace" presStyleCnt="0"/>
      <dgm:spPr/>
    </dgm:pt>
    <dgm:pt modelId="{F6D1A06E-707B-434E-9D89-3B3679FD1661}" type="pres">
      <dgm:prSet presAssocID="{39E67A38-D560-4D2B-ADFD-D5E1E81162DE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420141F-F6ED-4364-BF2E-CD727C97EE77}" type="pres">
      <dgm:prSet presAssocID="{31442179-2F52-4CF2-8D63-AB7A406A16BA}" presName="spaceBetweenRectangles" presStyleCnt="0"/>
      <dgm:spPr/>
    </dgm:pt>
    <dgm:pt modelId="{7067E8A1-DF47-4220-925F-2B9A81191D1A}" type="pres">
      <dgm:prSet presAssocID="{E616F932-4987-4E92-A30F-AF03B6C26B62}" presName="parentLin" presStyleCnt="0"/>
      <dgm:spPr/>
    </dgm:pt>
    <dgm:pt modelId="{C682653F-6D91-4CE0-A904-22C1441FBAAB}" type="pres">
      <dgm:prSet presAssocID="{E616F932-4987-4E92-A30F-AF03B6C26B62}" presName="parentLeftMargin" presStyleLbl="node1" presStyleIdx="0" presStyleCnt="3"/>
      <dgm:spPr/>
      <dgm:t>
        <a:bodyPr/>
        <a:lstStyle/>
        <a:p>
          <a:endParaRPr kumimoji="1" lang="ja-JP" altLang="en-US"/>
        </a:p>
      </dgm:t>
    </dgm:pt>
    <dgm:pt modelId="{30965464-E64D-43AE-B957-7A51AF9E5A72}" type="pres">
      <dgm:prSet presAssocID="{E616F932-4987-4E92-A30F-AF03B6C26B62}" presName="parentText" presStyleLbl="node1" presStyleIdx="1" presStyleCnt="3" custScaleX="48571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51CC45A-B4EB-4F29-A187-EDAFF6B8B475}" type="pres">
      <dgm:prSet presAssocID="{E616F932-4987-4E92-A30F-AF03B6C26B62}" presName="negativeSpace" presStyleCnt="0"/>
      <dgm:spPr/>
    </dgm:pt>
    <dgm:pt modelId="{C3FA4CA5-6506-4799-A2DE-8B80D2BD23FE}" type="pres">
      <dgm:prSet presAssocID="{E616F932-4987-4E92-A30F-AF03B6C26B62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8F21A03-19F2-4D5A-8888-F5A8015E49EA}" type="pres">
      <dgm:prSet presAssocID="{FB7C5E97-064F-41C8-9335-52717052D8B2}" presName="spaceBetweenRectangles" presStyleCnt="0"/>
      <dgm:spPr/>
    </dgm:pt>
    <dgm:pt modelId="{5BE3CA11-B88A-4FCD-BDD0-8CD3A3833B33}" type="pres">
      <dgm:prSet presAssocID="{10D6633A-E8F0-4C60-AD79-7D88AF8B0A1F}" presName="parentLin" presStyleCnt="0"/>
      <dgm:spPr/>
    </dgm:pt>
    <dgm:pt modelId="{9875697A-F509-4585-9D75-8E63087F62D1}" type="pres">
      <dgm:prSet presAssocID="{10D6633A-E8F0-4C60-AD79-7D88AF8B0A1F}" presName="parentLeftMargin" presStyleLbl="node1" presStyleIdx="1" presStyleCnt="3"/>
      <dgm:spPr/>
      <dgm:t>
        <a:bodyPr/>
        <a:lstStyle/>
        <a:p>
          <a:endParaRPr kumimoji="1" lang="ja-JP" altLang="en-US"/>
        </a:p>
      </dgm:t>
    </dgm:pt>
    <dgm:pt modelId="{D1E0037D-3B78-4F7C-8746-B9F1FDC9FCEC}" type="pres">
      <dgm:prSet presAssocID="{10D6633A-E8F0-4C60-AD79-7D88AF8B0A1F}" presName="parentText" presStyleLbl="node1" presStyleIdx="2" presStyleCnt="3" custScaleX="48571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F21E773-C45B-4089-AC6A-0CE95BD56C47}" type="pres">
      <dgm:prSet presAssocID="{10D6633A-E8F0-4C60-AD79-7D88AF8B0A1F}" presName="negativeSpace" presStyleCnt="0"/>
      <dgm:spPr/>
    </dgm:pt>
    <dgm:pt modelId="{F6F9B2F6-69F5-4A7F-AB2C-BFF8583E097B}" type="pres">
      <dgm:prSet presAssocID="{10D6633A-E8F0-4C60-AD79-7D88AF8B0A1F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FE4F00A8-33D1-4FFB-AA43-E5B4F06FE641}" type="presOf" srcId="{DE128B05-DF10-4362-AE92-43682DA17C7F}" destId="{F6F9B2F6-69F5-4A7F-AB2C-BFF8583E097B}" srcOrd="0" destOrd="0" presId="urn:microsoft.com/office/officeart/2005/8/layout/list1"/>
    <dgm:cxn modelId="{54E5EE13-C543-4FC5-832E-56038FB6312D}" type="presOf" srcId="{39E67A38-D560-4D2B-ADFD-D5E1E81162DE}" destId="{703DC1B7-AD53-417D-B543-25FEB18A078D}" srcOrd="0" destOrd="0" presId="urn:microsoft.com/office/officeart/2005/8/layout/list1"/>
    <dgm:cxn modelId="{CABD8868-3A81-437F-A291-EAD976A90702}" srcId="{39E67A38-D560-4D2B-ADFD-D5E1E81162DE}" destId="{B3AA9060-162B-4034-B2FF-1557F2569A3D}" srcOrd="0" destOrd="0" parTransId="{C56BEB61-5CDA-47A4-94E2-F438CAD90F85}" sibTransId="{2AA654B7-2876-49D8-B1D0-10C514453301}"/>
    <dgm:cxn modelId="{12C46F3E-A747-4241-A55B-5B0DB8DC8C12}" type="presOf" srcId="{E616F932-4987-4E92-A30F-AF03B6C26B62}" destId="{30965464-E64D-43AE-B957-7A51AF9E5A72}" srcOrd="1" destOrd="0" presId="urn:microsoft.com/office/officeart/2005/8/layout/list1"/>
    <dgm:cxn modelId="{5542CFC0-4EE8-4199-8116-8C6BC1A7CBD3}" type="presOf" srcId="{B3AA9060-162B-4034-B2FF-1557F2569A3D}" destId="{F6D1A06E-707B-434E-9D89-3B3679FD1661}" srcOrd="0" destOrd="0" presId="urn:microsoft.com/office/officeart/2005/8/layout/list1"/>
    <dgm:cxn modelId="{FA47B847-E366-4851-93EF-8DFF17393CB9}" type="presOf" srcId="{AE5E8CBB-12F4-41ED-938D-35EFB981B855}" destId="{6FAFEA97-E675-48D7-A370-82F78B8CC919}" srcOrd="0" destOrd="0" presId="urn:microsoft.com/office/officeart/2005/8/layout/list1"/>
    <dgm:cxn modelId="{299CA72E-2FD7-4B53-9378-24B42F479A1E}" srcId="{10D6633A-E8F0-4C60-AD79-7D88AF8B0A1F}" destId="{3A68F697-72CC-4E84-92A4-59A6101E6241}" srcOrd="1" destOrd="0" parTransId="{2742EDCB-62DD-455C-94E6-2D1EC39985D4}" sibTransId="{31B58C02-781E-4F16-AAAB-42917A1F28AE}"/>
    <dgm:cxn modelId="{1F6285B4-81EA-4623-8486-F142BE614C71}" type="presOf" srcId="{39E67A38-D560-4D2B-ADFD-D5E1E81162DE}" destId="{20375D81-E536-4906-9487-2A9B13B826D6}" srcOrd="1" destOrd="0" presId="urn:microsoft.com/office/officeart/2005/8/layout/list1"/>
    <dgm:cxn modelId="{C101E2C9-5E19-49F6-827A-CE424771E848}" srcId="{AE5E8CBB-12F4-41ED-938D-35EFB981B855}" destId="{E616F932-4987-4E92-A30F-AF03B6C26B62}" srcOrd="1" destOrd="0" parTransId="{18765CEB-66A8-4D95-9C9B-128EA4205705}" sibTransId="{FB7C5E97-064F-41C8-9335-52717052D8B2}"/>
    <dgm:cxn modelId="{0D757008-EF75-4097-ABA2-C832A6029840}" type="presOf" srcId="{3A68F697-72CC-4E84-92A4-59A6101E6241}" destId="{F6F9B2F6-69F5-4A7F-AB2C-BFF8583E097B}" srcOrd="0" destOrd="1" presId="urn:microsoft.com/office/officeart/2005/8/layout/list1"/>
    <dgm:cxn modelId="{07A24FE9-38B4-4E0C-ACCA-D513470CCF26}" type="presOf" srcId="{10D6633A-E8F0-4C60-AD79-7D88AF8B0A1F}" destId="{9875697A-F509-4585-9D75-8E63087F62D1}" srcOrd="0" destOrd="0" presId="urn:microsoft.com/office/officeart/2005/8/layout/list1"/>
    <dgm:cxn modelId="{61FEAE30-2F3E-4133-98C7-0E93492FE75A}" srcId="{AE5E8CBB-12F4-41ED-938D-35EFB981B855}" destId="{10D6633A-E8F0-4C60-AD79-7D88AF8B0A1F}" srcOrd="2" destOrd="0" parTransId="{0A140623-36C2-4240-BB83-D9B3FA335672}" sibTransId="{3D0385F8-4CC0-4BD0-B9FE-FF2C501427AF}"/>
    <dgm:cxn modelId="{F94C2C7D-F894-4887-B030-28DBB7AFD651}" srcId="{E616F932-4987-4E92-A30F-AF03B6C26B62}" destId="{08967C6D-683C-41FF-A681-2680EDDD22F5}" srcOrd="0" destOrd="0" parTransId="{DB399A0C-15F1-479A-A770-BE352C55CCF3}" sibTransId="{F0C164E2-07AD-424A-959F-7DE2D95EA5F7}"/>
    <dgm:cxn modelId="{D918D5CB-467E-42D1-91E7-FB3106765C4B}" type="presOf" srcId="{E616F932-4987-4E92-A30F-AF03B6C26B62}" destId="{C682653F-6D91-4CE0-A904-22C1441FBAAB}" srcOrd="0" destOrd="0" presId="urn:microsoft.com/office/officeart/2005/8/layout/list1"/>
    <dgm:cxn modelId="{E848F94B-4DBA-4440-A034-5D571A645892}" srcId="{AE5E8CBB-12F4-41ED-938D-35EFB981B855}" destId="{39E67A38-D560-4D2B-ADFD-D5E1E81162DE}" srcOrd="0" destOrd="0" parTransId="{687DD089-F231-40F4-B773-BD62520196B6}" sibTransId="{31442179-2F52-4CF2-8D63-AB7A406A16BA}"/>
    <dgm:cxn modelId="{DF1B643B-15AF-41D9-B4E0-70E99AAAD0C2}" srcId="{10D6633A-E8F0-4C60-AD79-7D88AF8B0A1F}" destId="{DE128B05-DF10-4362-AE92-43682DA17C7F}" srcOrd="0" destOrd="0" parTransId="{C20EE98D-1FFA-4B11-820F-128C9C454960}" sibTransId="{502C606A-062A-4B0C-B7B0-FAFC43D169FA}"/>
    <dgm:cxn modelId="{FA3162B9-6D3F-430E-B140-FB91A9A56233}" type="presOf" srcId="{08967C6D-683C-41FF-A681-2680EDDD22F5}" destId="{C3FA4CA5-6506-4799-A2DE-8B80D2BD23FE}" srcOrd="0" destOrd="0" presId="urn:microsoft.com/office/officeart/2005/8/layout/list1"/>
    <dgm:cxn modelId="{2D685009-6791-45B1-8AB9-D62DFB1102E0}" type="presOf" srcId="{10D6633A-E8F0-4C60-AD79-7D88AF8B0A1F}" destId="{D1E0037D-3B78-4F7C-8746-B9F1FDC9FCEC}" srcOrd="1" destOrd="0" presId="urn:microsoft.com/office/officeart/2005/8/layout/list1"/>
    <dgm:cxn modelId="{E083334A-2AAE-45D5-B1F0-A6F816EA5EE4}" type="presParOf" srcId="{6FAFEA97-E675-48D7-A370-82F78B8CC919}" destId="{787B8821-C7C1-4F91-B2C2-BC88CA6E40E3}" srcOrd="0" destOrd="0" presId="urn:microsoft.com/office/officeart/2005/8/layout/list1"/>
    <dgm:cxn modelId="{E822426B-79B4-4810-832A-56C8ADD9EB9F}" type="presParOf" srcId="{787B8821-C7C1-4F91-B2C2-BC88CA6E40E3}" destId="{703DC1B7-AD53-417D-B543-25FEB18A078D}" srcOrd="0" destOrd="0" presId="urn:microsoft.com/office/officeart/2005/8/layout/list1"/>
    <dgm:cxn modelId="{7002F95F-0285-4783-B7CA-1A19AF14AFBD}" type="presParOf" srcId="{787B8821-C7C1-4F91-B2C2-BC88CA6E40E3}" destId="{20375D81-E536-4906-9487-2A9B13B826D6}" srcOrd="1" destOrd="0" presId="urn:microsoft.com/office/officeart/2005/8/layout/list1"/>
    <dgm:cxn modelId="{B808D82B-DA18-40BB-8166-0F14553CB6F0}" type="presParOf" srcId="{6FAFEA97-E675-48D7-A370-82F78B8CC919}" destId="{B840BCD9-25F8-48F9-B911-3D52456B6EE2}" srcOrd="1" destOrd="0" presId="urn:microsoft.com/office/officeart/2005/8/layout/list1"/>
    <dgm:cxn modelId="{31A6FE2B-EAF4-47E2-BDCB-017D58A030FC}" type="presParOf" srcId="{6FAFEA97-E675-48D7-A370-82F78B8CC919}" destId="{F6D1A06E-707B-434E-9D89-3B3679FD1661}" srcOrd="2" destOrd="0" presId="urn:microsoft.com/office/officeart/2005/8/layout/list1"/>
    <dgm:cxn modelId="{9715BBB0-AFDC-475D-A632-02D46E805166}" type="presParOf" srcId="{6FAFEA97-E675-48D7-A370-82F78B8CC919}" destId="{A420141F-F6ED-4364-BF2E-CD727C97EE77}" srcOrd="3" destOrd="0" presId="urn:microsoft.com/office/officeart/2005/8/layout/list1"/>
    <dgm:cxn modelId="{211D934D-73D5-43F0-B831-53805E56429F}" type="presParOf" srcId="{6FAFEA97-E675-48D7-A370-82F78B8CC919}" destId="{7067E8A1-DF47-4220-925F-2B9A81191D1A}" srcOrd="4" destOrd="0" presId="urn:microsoft.com/office/officeart/2005/8/layout/list1"/>
    <dgm:cxn modelId="{79A7F2AF-F203-46F8-87FC-BD23530ADB64}" type="presParOf" srcId="{7067E8A1-DF47-4220-925F-2B9A81191D1A}" destId="{C682653F-6D91-4CE0-A904-22C1441FBAAB}" srcOrd="0" destOrd="0" presId="urn:microsoft.com/office/officeart/2005/8/layout/list1"/>
    <dgm:cxn modelId="{F6DE183B-6741-4A99-88CC-76E8E3590962}" type="presParOf" srcId="{7067E8A1-DF47-4220-925F-2B9A81191D1A}" destId="{30965464-E64D-43AE-B957-7A51AF9E5A72}" srcOrd="1" destOrd="0" presId="urn:microsoft.com/office/officeart/2005/8/layout/list1"/>
    <dgm:cxn modelId="{625BC37B-F1F0-4795-B6E6-21D27F62CA6F}" type="presParOf" srcId="{6FAFEA97-E675-48D7-A370-82F78B8CC919}" destId="{751CC45A-B4EB-4F29-A187-EDAFF6B8B475}" srcOrd="5" destOrd="0" presId="urn:microsoft.com/office/officeart/2005/8/layout/list1"/>
    <dgm:cxn modelId="{1D378C54-EEC7-4BE9-A249-0CB571FB2A1E}" type="presParOf" srcId="{6FAFEA97-E675-48D7-A370-82F78B8CC919}" destId="{C3FA4CA5-6506-4799-A2DE-8B80D2BD23FE}" srcOrd="6" destOrd="0" presId="urn:microsoft.com/office/officeart/2005/8/layout/list1"/>
    <dgm:cxn modelId="{0B8DF767-8147-4C55-A5DF-D297EC0BE56A}" type="presParOf" srcId="{6FAFEA97-E675-48D7-A370-82F78B8CC919}" destId="{68F21A03-19F2-4D5A-8888-F5A8015E49EA}" srcOrd="7" destOrd="0" presId="urn:microsoft.com/office/officeart/2005/8/layout/list1"/>
    <dgm:cxn modelId="{D98A6A90-47BD-4700-A309-579073774C0E}" type="presParOf" srcId="{6FAFEA97-E675-48D7-A370-82F78B8CC919}" destId="{5BE3CA11-B88A-4FCD-BDD0-8CD3A3833B33}" srcOrd="8" destOrd="0" presId="urn:microsoft.com/office/officeart/2005/8/layout/list1"/>
    <dgm:cxn modelId="{6DA2B643-8667-4BB5-88FD-B6444D927D14}" type="presParOf" srcId="{5BE3CA11-B88A-4FCD-BDD0-8CD3A3833B33}" destId="{9875697A-F509-4585-9D75-8E63087F62D1}" srcOrd="0" destOrd="0" presId="urn:microsoft.com/office/officeart/2005/8/layout/list1"/>
    <dgm:cxn modelId="{67EEECC2-8CD7-4A04-B429-7939363DBD0E}" type="presParOf" srcId="{5BE3CA11-B88A-4FCD-BDD0-8CD3A3833B33}" destId="{D1E0037D-3B78-4F7C-8746-B9F1FDC9FCEC}" srcOrd="1" destOrd="0" presId="urn:microsoft.com/office/officeart/2005/8/layout/list1"/>
    <dgm:cxn modelId="{7A0EDE14-AB73-44AA-A4FD-B3A7C472C4F2}" type="presParOf" srcId="{6FAFEA97-E675-48D7-A370-82F78B8CC919}" destId="{5F21E773-C45B-4089-AC6A-0CE95BD56C47}" srcOrd="9" destOrd="0" presId="urn:microsoft.com/office/officeart/2005/8/layout/list1"/>
    <dgm:cxn modelId="{6B811346-5270-4532-857A-AC79742EE268}" type="presParOf" srcId="{6FAFEA97-E675-48D7-A370-82F78B8CC919}" destId="{F6F9B2F6-69F5-4A7F-AB2C-BFF8583E097B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C827E6-F7CC-437A-A36F-855CB6FA2E9F}">
      <dsp:nvSpPr>
        <dsp:cNvPr id="0" name=""/>
        <dsp:cNvSpPr/>
      </dsp:nvSpPr>
      <dsp:spPr>
        <a:xfrm rot="5400000">
          <a:off x="-206228" y="209030"/>
          <a:ext cx="1374853" cy="9623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400" kern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1</a:t>
          </a:r>
          <a:endParaRPr kumimoji="1" lang="ja-JP" altLang="en-US" sz="2400" kern="1200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sp:txBody>
      <dsp:txXfrm rot="-5400000">
        <a:off x="1" y="484001"/>
        <a:ext cx="962397" cy="412456"/>
      </dsp:txXfrm>
    </dsp:sp>
    <dsp:sp modelId="{2209F754-791C-4F43-871E-2719BEB515D6}">
      <dsp:nvSpPr>
        <dsp:cNvPr id="0" name=""/>
        <dsp:cNvSpPr/>
      </dsp:nvSpPr>
      <dsp:spPr>
        <a:xfrm rot="5400000">
          <a:off x="4148936" y="-3183736"/>
          <a:ext cx="894124" cy="72672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rPr>
            <a:t> </a:t>
          </a:r>
          <a:r>
            <a:rPr kumimoji="1" lang="ja-JP" altLang="en-US" sz="2400" kern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一般的な引数渡し機構を可逆化</a:t>
          </a:r>
          <a:endParaRPr kumimoji="1" lang="ja-JP" altLang="en-US" sz="2400" kern="1200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sp:txBody>
      <dsp:txXfrm rot="-5400000">
        <a:off x="962397" y="46451"/>
        <a:ext cx="7223554" cy="806828"/>
      </dsp:txXfrm>
    </dsp:sp>
    <dsp:sp modelId="{B908F8B5-4BE0-4EDB-9AB5-F6FB43EBD252}">
      <dsp:nvSpPr>
        <dsp:cNvPr id="0" name=""/>
        <dsp:cNvSpPr/>
      </dsp:nvSpPr>
      <dsp:spPr>
        <a:xfrm rot="5400000">
          <a:off x="-206228" y="1438597"/>
          <a:ext cx="1374853" cy="9623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400" kern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2</a:t>
          </a:r>
          <a:endParaRPr kumimoji="1" lang="ja-JP" altLang="en-US" sz="2400" kern="1200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sp:txBody>
      <dsp:txXfrm rot="-5400000">
        <a:off x="1" y="1713568"/>
        <a:ext cx="962397" cy="412456"/>
      </dsp:txXfrm>
    </dsp:sp>
    <dsp:sp modelId="{CD7F4172-D3A3-4166-8E48-7CFA9945D896}">
      <dsp:nvSpPr>
        <dsp:cNvPr id="0" name=""/>
        <dsp:cNvSpPr/>
      </dsp:nvSpPr>
      <dsp:spPr>
        <a:xfrm rot="5400000">
          <a:off x="4149171" y="-1954404"/>
          <a:ext cx="893654" cy="72672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en-US" altLang="ja-JP" sz="1200" kern="1200" dirty="0" smtClean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rPr>
            <a:t> </a:t>
          </a:r>
          <a:r>
            <a:rPr kumimoji="1" lang="en-US" altLang="ja-JP" sz="2400" kern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Janus</a:t>
          </a:r>
          <a:r>
            <a:rPr kumimoji="1" lang="ja-JP" altLang="en-US" sz="2400" kern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に左辺値を定義し，環境記憶域モデルに変更</a:t>
          </a:r>
          <a:endParaRPr kumimoji="1" lang="ja-JP" altLang="en-US" sz="2400" kern="1200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sp:txBody>
      <dsp:txXfrm rot="-5400000">
        <a:off x="962398" y="1275994"/>
        <a:ext cx="7223577" cy="806404"/>
      </dsp:txXfrm>
    </dsp:sp>
    <dsp:sp modelId="{09450B65-54C8-4F23-8DDE-2670ABB3831D}">
      <dsp:nvSpPr>
        <dsp:cNvPr id="0" name=""/>
        <dsp:cNvSpPr/>
      </dsp:nvSpPr>
      <dsp:spPr>
        <a:xfrm rot="5400000">
          <a:off x="-206228" y="2668164"/>
          <a:ext cx="1374853" cy="9623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400" kern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3</a:t>
          </a:r>
          <a:endParaRPr kumimoji="1" lang="ja-JP" altLang="en-US" sz="2400" kern="1200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sp:txBody>
      <dsp:txXfrm rot="-5400000">
        <a:off x="1" y="2943135"/>
        <a:ext cx="962397" cy="412456"/>
      </dsp:txXfrm>
    </dsp:sp>
    <dsp:sp modelId="{825DB143-3038-44FA-9AF6-8052809DC798}">
      <dsp:nvSpPr>
        <dsp:cNvPr id="0" name=""/>
        <dsp:cNvSpPr/>
      </dsp:nvSpPr>
      <dsp:spPr>
        <a:xfrm rot="5400000">
          <a:off x="4149171" y="-724837"/>
          <a:ext cx="893654" cy="72672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en-US" altLang="ja-JP" sz="1200" kern="1200" dirty="0" smtClean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rPr>
            <a:t> </a:t>
          </a:r>
          <a:r>
            <a:rPr kumimoji="1" lang="en-US" altLang="ja-JP" sz="2400" kern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Janus</a:t>
          </a:r>
          <a:r>
            <a:rPr kumimoji="1" lang="ja-JP" altLang="en-US" sz="2400" kern="1200" dirty="0" err="1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の引</a:t>
          </a:r>
          <a:r>
            <a:rPr kumimoji="1" lang="ja-JP" altLang="en-US" sz="2400" kern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数渡し機構を拡張</a:t>
          </a:r>
          <a:endParaRPr kumimoji="1" lang="ja-JP" altLang="en-US" sz="2400" kern="1200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sp:txBody>
      <dsp:txXfrm rot="-5400000">
        <a:off x="962398" y="2505561"/>
        <a:ext cx="7223577" cy="806404"/>
      </dsp:txXfrm>
    </dsp:sp>
    <dsp:sp modelId="{1E37AA0A-B458-4E8C-A3F0-11C3B46A9E3F}">
      <dsp:nvSpPr>
        <dsp:cNvPr id="0" name=""/>
        <dsp:cNvSpPr/>
      </dsp:nvSpPr>
      <dsp:spPr>
        <a:xfrm rot="5400000">
          <a:off x="-206228" y="3897731"/>
          <a:ext cx="1374853" cy="9623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400" kern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4</a:t>
          </a:r>
          <a:endParaRPr kumimoji="1" lang="ja-JP" altLang="en-US" sz="2400" kern="1200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sp:txBody>
      <dsp:txXfrm rot="-5400000">
        <a:off x="1" y="4172702"/>
        <a:ext cx="962397" cy="412456"/>
      </dsp:txXfrm>
    </dsp:sp>
    <dsp:sp modelId="{7D7C453A-3106-428E-808B-576FD726A926}">
      <dsp:nvSpPr>
        <dsp:cNvPr id="0" name=""/>
        <dsp:cNvSpPr/>
      </dsp:nvSpPr>
      <dsp:spPr>
        <a:xfrm rot="5400000">
          <a:off x="4149171" y="504730"/>
          <a:ext cx="893654" cy="72672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rPr>
            <a:t> </a:t>
          </a:r>
          <a:r>
            <a:rPr kumimoji="1" lang="ja-JP" altLang="en-US" sz="2400" kern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拡張した</a:t>
          </a:r>
          <a:r>
            <a:rPr kumimoji="1" lang="en-US" altLang="ja-JP" sz="2400" kern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Janus</a:t>
          </a:r>
          <a:r>
            <a:rPr kumimoji="1" lang="ja-JP" altLang="en-US" sz="2400" kern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の可逆性を保証</a:t>
          </a:r>
          <a:endParaRPr kumimoji="1" lang="ja-JP" altLang="en-US" sz="2400" kern="1200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sp:txBody>
      <dsp:txXfrm rot="-5400000">
        <a:off x="962398" y="3735129"/>
        <a:ext cx="7223577" cy="8064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D1A06E-707B-434E-9D89-3B3679FD1661}">
      <dsp:nvSpPr>
        <dsp:cNvPr id="0" name=""/>
        <dsp:cNvSpPr/>
      </dsp:nvSpPr>
      <dsp:spPr>
        <a:xfrm>
          <a:off x="0" y="345417"/>
          <a:ext cx="8568952" cy="1039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0" tIns="432000" rIns="360000" bIns="1440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2000" kern="1200" dirty="0" smtClean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rPr>
            <a:t> </a:t>
          </a:r>
          <a:r>
            <a:rPr kumimoji="1" lang="ja-JP" altLang="en-US" sz="2000" kern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可逆命令型プログラミング言語は表現力の面で改良の余地が存在</a:t>
          </a:r>
          <a:endParaRPr kumimoji="1" lang="ja-JP" altLang="en-US" sz="2000" kern="1200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sp:txBody>
      <dsp:txXfrm>
        <a:off x="0" y="345417"/>
        <a:ext cx="8568952" cy="1039500"/>
      </dsp:txXfrm>
    </dsp:sp>
    <dsp:sp modelId="{20375D81-E536-4906-9487-2A9B13B826D6}">
      <dsp:nvSpPr>
        <dsp:cNvPr id="0" name=""/>
        <dsp:cNvSpPr/>
      </dsp:nvSpPr>
      <dsp:spPr>
        <a:xfrm>
          <a:off x="428447" y="50217"/>
          <a:ext cx="2913417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800" tIns="0" rIns="22672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000" b="1" kern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背景</a:t>
          </a:r>
          <a:endParaRPr kumimoji="1" lang="ja-JP" altLang="en-US" sz="2000" b="1" kern="1200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sp:txBody>
      <dsp:txXfrm>
        <a:off x="457268" y="79038"/>
        <a:ext cx="2855775" cy="532758"/>
      </dsp:txXfrm>
    </dsp:sp>
    <dsp:sp modelId="{C3FA4CA5-6506-4799-A2DE-8B80D2BD23FE}">
      <dsp:nvSpPr>
        <dsp:cNvPr id="0" name=""/>
        <dsp:cNvSpPr/>
      </dsp:nvSpPr>
      <dsp:spPr>
        <a:xfrm>
          <a:off x="0" y="1788118"/>
          <a:ext cx="8568952" cy="1039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0" tIns="432000" rIns="360000" bIns="1440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en-US" altLang="ja-JP" sz="2000" kern="1200" dirty="0" smtClean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rPr>
            <a:t> </a:t>
          </a:r>
          <a:r>
            <a:rPr kumimoji="1" lang="ja-JP" altLang="en-US" sz="2000" kern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引数渡し機構の拡張</a:t>
          </a:r>
          <a:endParaRPr kumimoji="1" lang="ja-JP" altLang="en-US" sz="2000" kern="1200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sp:txBody>
      <dsp:txXfrm>
        <a:off x="0" y="1788118"/>
        <a:ext cx="8568952" cy="1039500"/>
      </dsp:txXfrm>
    </dsp:sp>
    <dsp:sp modelId="{30965464-E64D-43AE-B957-7A51AF9E5A72}">
      <dsp:nvSpPr>
        <dsp:cNvPr id="0" name=""/>
        <dsp:cNvSpPr/>
      </dsp:nvSpPr>
      <dsp:spPr>
        <a:xfrm>
          <a:off x="428447" y="1492918"/>
          <a:ext cx="2913417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800" tIns="0" rIns="22672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000" b="1" kern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手段</a:t>
          </a:r>
          <a:endParaRPr kumimoji="1" lang="ja-JP" altLang="en-US" sz="2000" b="1" kern="1200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sp:txBody>
      <dsp:txXfrm>
        <a:off x="457268" y="1521739"/>
        <a:ext cx="2855775" cy="532758"/>
      </dsp:txXfrm>
    </dsp:sp>
    <dsp:sp modelId="{F6F9B2F6-69F5-4A7F-AB2C-BFF8583E097B}">
      <dsp:nvSpPr>
        <dsp:cNvPr id="0" name=""/>
        <dsp:cNvSpPr/>
      </dsp:nvSpPr>
      <dsp:spPr>
        <a:xfrm>
          <a:off x="0" y="3230818"/>
          <a:ext cx="8568952" cy="1543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0" tIns="432000" rIns="360000" bIns="1440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en-US" altLang="ja-JP" sz="2000" kern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Janus</a:t>
          </a:r>
          <a:r>
            <a:rPr kumimoji="1" lang="ja-JP" altLang="en-US" sz="2000" kern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の表現力が向上</a:t>
          </a:r>
          <a:endParaRPr kumimoji="1" lang="ja-JP" altLang="en-US" sz="2000" kern="1200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2000" kern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定理を用いて，拡張した</a:t>
          </a:r>
          <a:r>
            <a:rPr kumimoji="1" lang="en-US" altLang="ja-JP" sz="2000" kern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Janus</a:t>
          </a:r>
          <a:r>
            <a:rPr kumimoji="1" lang="ja-JP" altLang="en-US" sz="2000" kern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の可逆性を証明</a:t>
          </a:r>
          <a:endParaRPr kumimoji="1" lang="ja-JP" altLang="en-US" sz="2000" kern="1200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sp:txBody>
      <dsp:txXfrm>
        <a:off x="0" y="3230818"/>
        <a:ext cx="8568952" cy="1543500"/>
      </dsp:txXfrm>
    </dsp:sp>
    <dsp:sp modelId="{D1E0037D-3B78-4F7C-8746-B9F1FDC9FCEC}">
      <dsp:nvSpPr>
        <dsp:cNvPr id="0" name=""/>
        <dsp:cNvSpPr/>
      </dsp:nvSpPr>
      <dsp:spPr>
        <a:xfrm>
          <a:off x="428447" y="2935618"/>
          <a:ext cx="2913417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800" tIns="0" rIns="22672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000" b="1" kern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成果</a:t>
          </a:r>
          <a:endParaRPr kumimoji="1" lang="ja-JP" altLang="en-US" sz="2000" b="1" kern="1200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sp:txBody>
      <dsp:txXfrm>
        <a:off x="457268" y="2964439"/>
        <a:ext cx="2855775" cy="5327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6CC7A-343E-49D1-AAA5-6458506C220F}" type="datetimeFigureOut">
              <a:rPr kumimoji="1" lang="ja-JP" altLang="en-US" smtClean="0"/>
              <a:pPr/>
              <a:t>2014/3/5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26EAA3-B41D-4666-851C-DD6B02570D7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9217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FD4F3B-0C40-43C7-94B2-06174AB4D2B5}" type="datetimeFigureOut">
              <a:rPr kumimoji="1" lang="ja-JP" altLang="en-US" smtClean="0"/>
              <a:pPr/>
              <a:t>2014/3/5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289F57-3142-401F-B97F-78084278B33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9650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85EBCB-D35B-492D-BF38-14A4BF976084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260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85EBCB-D35B-492D-BF38-14A4BF976084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85EBCB-D35B-492D-BF38-14A4BF976084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85EBCB-D35B-492D-BF38-14A4BF976084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85EBCB-D35B-492D-BF38-14A4BF976084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4242-069D-4381-8A1A-A17BC5E1CACB}" type="datetimeFigureOut">
              <a:rPr kumimoji="1" lang="ja-JP" altLang="en-US" smtClean="0"/>
              <a:pPr/>
              <a:t>2014/3/5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A0A7-38CA-4555-BDBB-2289CD34920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4242-069D-4381-8A1A-A17BC5E1CACB}" type="datetimeFigureOut">
              <a:rPr kumimoji="1" lang="ja-JP" altLang="en-US" smtClean="0"/>
              <a:pPr/>
              <a:t>2014/3/5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A0A7-38CA-4555-BDBB-2289CD34920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4242-069D-4381-8A1A-A17BC5E1CACB}" type="datetimeFigureOut">
              <a:rPr kumimoji="1" lang="ja-JP" altLang="en-US" smtClean="0"/>
              <a:pPr/>
              <a:t>2014/3/5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A0A7-38CA-4555-BDBB-2289CD34920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4242-069D-4381-8A1A-A17BC5E1CACB}" type="datetimeFigureOut">
              <a:rPr kumimoji="1" lang="ja-JP" altLang="en-US" smtClean="0"/>
              <a:pPr/>
              <a:t>2014/3/5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A0A7-38CA-4555-BDBB-2289CD34920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4242-069D-4381-8A1A-A17BC5E1CACB}" type="datetimeFigureOut">
              <a:rPr kumimoji="1" lang="ja-JP" altLang="en-US" smtClean="0"/>
              <a:pPr/>
              <a:t>2014/3/5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A0A7-38CA-4555-BDBB-2289CD34920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4242-069D-4381-8A1A-A17BC5E1CACB}" type="datetimeFigureOut">
              <a:rPr kumimoji="1" lang="ja-JP" altLang="en-US" smtClean="0"/>
              <a:pPr/>
              <a:t>2014/3/5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A0A7-38CA-4555-BDBB-2289CD34920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4242-069D-4381-8A1A-A17BC5E1CACB}" type="datetimeFigureOut">
              <a:rPr kumimoji="1" lang="ja-JP" altLang="en-US" smtClean="0"/>
              <a:pPr/>
              <a:t>2014/3/5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A0A7-38CA-4555-BDBB-2289CD34920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4242-069D-4381-8A1A-A17BC5E1CACB}" type="datetimeFigureOut">
              <a:rPr kumimoji="1" lang="ja-JP" altLang="en-US" smtClean="0"/>
              <a:pPr/>
              <a:t>2014/3/5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A0A7-38CA-4555-BDBB-2289CD34920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4242-069D-4381-8A1A-A17BC5E1CACB}" type="datetimeFigureOut">
              <a:rPr kumimoji="1" lang="ja-JP" altLang="en-US" smtClean="0"/>
              <a:pPr/>
              <a:t>2014/3/5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A0A7-38CA-4555-BDBB-2289CD34920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4242-069D-4381-8A1A-A17BC5E1CACB}" type="datetimeFigureOut">
              <a:rPr kumimoji="1" lang="ja-JP" altLang="en-US" smtClean="0"/>
              <a:pPr/>
              <a:t>2014/3/5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A0A7-38CA-4555-BDBB-2289CD34920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4242-069D-4381-8A1A-A17BC5E1CACB}" type="datetimeFigureOut">
              <a:rPr kumimoji="1" lang="ja-JP" altLang="en-US" smtClean="0"/>
              <a:pPr/>
              <a:t>2014/3/5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A0A7-38CA-4555-BDBB-2289CD34920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F4242-069D-4381-8A1A-A17BC5E1CACB}" type="datetimeFigureOut">
              <a:rPr kumimoji="1" lang="ja-JP" altLang="en-US" smtClean="0"/>
              <a:pPr/>
              <a:t>2014/3/5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4A0A7-38CA-4555-BDBB-2289CD34920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10" Type="http://schemas.openxmlformats.org/officeDocument/2006/relationships/oleObject" Target="../embeddings/oleObject15.bin"/><Relationship Id="rId4" Type="http://schemas.openxmlformats.org/officeDocument/2006/relationships/image" Target="../media/image1.wmf"/><Relationship Id="rId9" Type="http://schemas.openxmlformats.org/officeDocument/2006/relationships/oleObject" Target="../embeddings/oleObject14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oleObject" Target="../embeddings/oleObject25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9.bin"/><Relationship Id="rId12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8.bin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7.bin"/><Relationship Id="rId10" Type="http://schemas.openxmlformats.org/officeDocument/2006/relationships/oleObject" Target="../embeddings/oleObject22.bin"/><Relationship Id="rId4" Type="http://schemas.openxmlformats.org/officeDocument/2006/relationships/image" Target="../media/image1.wmf"/><Relationship Id="rId9" Type="http://schemas.openxmlformats.org/officeDocument/2006/relationships/oleObject" Target="../embeddings/oleObject21.bin"/><Relationship Id="rId14" Type="http://schemas.openxmlformats.org/officeDocument/2006/relationships/oleObject" Target="../embeddings/oleObject26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2.bin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1.bin"/><Relationship Id="rId4" Type="http://schemas.openxmlformats.org/officeDocument/2006/relationships/notesSlide" Target="../notesSlides/notesSlide3.xml"/><Relationship Id="rId9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6.bin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5.bin"/><Relationship Id="rId4" Type="http://schemas.openxmlformats.org/officeDocument/2006/relationships/notesSlide" Target="../notesSlides/notesSlide4.xml"/><Relationship Id="rId9" Type="http://schemas.openxmlformats.org/officeDocument/2006/relationships/oleObject" Target="../embeddings/oleObject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1484784"/>
            <a:ext cx="9144000" cy="1298575"/>
          </a:xfrm>
        </p:spPr>
        <p:txBody>
          <a:bodyPr>
            <a:noAutofit/>
          </a:bodyPr>
          <a:lstStyle/>
          <a:p>
            <a:r>
              <a:rPr kumimoji="1" lang="ja-JP" altLang="en-US" sz="3600" b="1" dirty="0" smtClean="0"/>
              <a:t>引数渡し機構を</a:t>
            </a:r>
            <a:r>
              <a:rPr lang="ja-JP" altLang="en-US" sz="3600" b="1" dirty="0"/>
              <a:t>もつ</a:t>
            </a:r>
            <a:r>
              <a:rPr kumimoji="1" lang="en-US" altLang="ja-JP" sz="3600" b="1" dirty="0" smtClean="0"/>
              <a:t/>
            </a:r>
            <a:br>
              <a:rPr kumimoji="1" lang="en-US" altLang="ja-JP" sz="3600" b="1" dirty="0" smtClean="0"/>
            </a:br>
            <a:r>
              <a:rPr kumimoji="1" lang="ja-JP" altLang="en-US" sz="3600" b="1" dirty="0" smtClean="0"/>
              <a:t>可逆プログラミング言語の可逆性</a:t>
            </a:r>
            <a:endParaRPr kumimoji="1" lang="ja-JP" altLang="en-US" sz="3600" b="1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0" y="3886200"/>
            <a:ext cx="9144000" cy="1752600"/>
          </a:xfrm>
        </p:spPr>
        <p:txBody>
          <a:bodyPr>
            <a:normAutofit/>
          </a:bodyPr>
          <a:lstStyle/>
          <a:p>
            <a:r>
              <a:rPr lang="ja-JP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田中秀明</a:t>
            </a:r>
            <a:r>
              <a:rPr lang="ja-JP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　新海由</a:t>
            </a:r>
            <a:r>
              <a:rPr lang="ja-JP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侑　横山哲郎</a:t>
            </a:r>
            <a:endParaRPr lang="en-US" altLang="ja-JP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ja-JP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南山大学情報理工学部ソフトウェア工学科</a:t>
            </a:r>
            <a:endParaRPr lang="en-US" altLang="ja-JP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altLang="ja-JP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6F77-7D45-4D56-BDBE-E344005FAA85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拡張した</a:t>
            </a:r>
            <a:r>
              <a:rPr kumimoji="1" lang="en-US" altLang="ja-JP" dirty="0" smtClean="0"/>
              <a:t>Janus</a:t>
            </a:r>
            <a:r>
              <a:rPr kumimoji="1" lang="ja-JP" altLang="en-US" dirty="0" smtClean="0"/>
              <a:t>の可逆性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46856" y="1556792"/>
            <a:ext cx="8229600" cy="4525963"/>
          </a:xfrm>
        </p:spPr>
        <p:txBody>
          <a:bodyPr/>
          <a:lstStyle/>
          <a:p>
            <a:pPr>
              <a:buNone/>
            </a:pPr>
            <a:r>
              <a:rPr kumimoji="1" lang="ja-JP" altLang="en-US" sz="3600" b="1" dirty="0" smtClean="0"/>
              <a:t>定理</a:t>
            </a:r>
            <a:endParaRPr kumimoji="1" lang="en-US" altLang="ja-JP" sz="3600" b="1" dirty="0" smtClean="0"/>
          </a:p>
          <a:p>
            <a:pPr>
              <a:buNone/>
            </a:pPr>
            <a:r>
              <a:rPr lang="ja-JP" altLang="en-US" dirty="0"/>
              <a:t>　</a:t>
            </a:r>
            <a:r>
              <a:rPr lang="en-US" altLang="ja-JP" dirty="0" smtClean="0"/>
              <a:t>Janus</a:t>
            </a:r>
            <a:r>
              <a:rPr lang="ja-JP" altLang="en-US" dirty="0" smtClean="0"/>
              <a:t>のすべての文が可逆性をもつ</a:t>
            </a:r>
            <a:endParaRPr lang="en-US" altLang="ja-JP" dirty="0" smtClean="0"/>
          </a:p>
          <a:p>
            <a:pPr>
              <a:buNone/>
            </a:pPr>
            <a:endParaRPr kumimoji="1" lang="en-US" altLang="ja-JP" dirty="0" smtClean="0"/>
          </a:p>
          <a:p>
            <a:pPr>
              <a:buNone/>
            </a:pPr>
            <a:r>
              <a:rPr kumimoji="1" lang="ja-JP" altLang="en-US" sz="2800" dirty="0" smtClean="0"/>
              <a:t>この定理によって，</a:t>
            </a:r>
            <a:r>
              <a:rPr kumimoji="1" lang="en-US" altLang="ja-JP" sz="2800" dirty="0" smtClean="0"/>
              <a:t>Janus</a:t>
            </a:r>
            <a:r>
              <a:rPr kumimoji="1" lang="ja-JP" altLang="en-US" sz="2800" dirty="0" smtClean="0"/>
              <a:t>の可逆性</a:t>
            </a:r>
            <a:r>
              <a:rPr lang="ja-JP" altLang="en-US" sz="2800" dirty="0" smtClean="0"/>
              <a:t>の</a:t>
            </a:r>
            <a:r>
              <a:rPr kumimoji="1" lang="ja-JP" altLang="en-US" sz="2800" dirty="0" smtClean="0"/>
              <a:t>保証を達成</a:t>
            </a:r>
            <a:endParaRPr kumimoji="1" lang="ja-JP" altLang="en-US" sz="2800" dirty="0"/>
          </a:p>
        </p:txBody>
      </p:sp>
      <p:sp>
        <p:nvSpPr>
          <p:cNvPr id="4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F306F77-7D45-4D56-BDBE-E344005FAA85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ja-JP" altLang="en-US" dirty="0"/>
          </a:p>
        </p:txBody>
      </p:sp>
      <p:graphicFrame>
        <p:nvGraphicFramePr>
          <p:cNvPr id="10" name="コンテンツ プレースホルダ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0883596"/>
              </p:ext>
            </p:extLst>
          </p:nvPr>
        </p:nvGraphicFramePr>
        <p:xfrm>
          <a:off x="323528" y="1340768"/>
          <a:ext cx="8568952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6F77-7D45-4D56-BDBE-E344005FAA85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参考文献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nl-NL" altLang="ja-JP" sz="1800" dirty="0"/>
              <a:t>[1] Torben gidius Mogensen. Partial evaluation of</a:t>
            </a:r>
          </a:p>
          <a:p>
            <a:pPr marL="0" indent="0">
              <a:buNone/>
            </a:pPr>
            <a:r>
              <a:rPr lang="ja-JP" altLang="en-US" sz="1800" dirty="0" smtClean="0"/>
              <a:t>　　</a:t>
            </a:r>
            <a:r>
              <a:rPr lang="en-US" altLang="ja-JP" sz="1800" dirty="0" smtClean="0"/>
              <a:t>the </a:t>
            </a:r>
            <a:r>
              <a:rPr lang="en-US" altLang="ja-JP" sz="1800" dirty="0"/>
              <a:t>reversible language Janus. In </a:t>
            </a:r>
            <a:r>
              <a:rPr lang="en-US" altLang="ja-JP" sz="1800" i="1" dirty="0"/>
              <a:t>Partial </a:t>
            </a:r>
            <a:r>
              <a:rPr lang="en-US" altLang="ja-JP" sz="1800" i="1" dirty="0" err="1"/>
              <a:t>Evalua</a:t>
            </a:r>
            <a:r>
              <a:rPr lang="en-US" altLang="ja-JP" sz="1800" i="1" dirty="0"/>
              <a:t>-</a:t>
            </a:r>
          </a:p>
          <a:p>
            <a:pPr marL="0" indent="0">
              <a:buNone/>
            </a:pPr>
            <a:r>
              <a:rPr lang="ja-JP" altLang="en-US" sz="1800" i="1" dirty="0" smtClean="0"/>
              <a:t>　　</a:t>
            </a:r>
            <a:r>
              <a:rPr lang="en-US" altLang="ja-JP" sz="1800" i="1" dirty="0" err="1" smtClean="0"/>
              <a:t>tion</a:t>
            </a:r>
            <a:r>
              <a:rPr lang="en-US" altLang="ja-JP" sz="1800" i="1" dirty="0" smtClean="0"/>
              <a:t> </a:t>
            </a:r>
            <a:r>
              <a:rPr lang="en-US" altLang="ja-JP" sz="1800" i="1" dirty="0"/>
              <a:t>and Program Manipulation. Proceedings</a:t>
            </a:r>
            <a:r>
              <a:rPr lang="en-US" altLang="ja-JP" sz="1800" dirty="0"/>
              <a:t>, </a:t>
            </a:r>
            <a:endParaRPr lang="en-US" altLang="ja-JP" sz="1800" dirty="0" smtClean="0"/>
          </a:p>
          <a:p>
            <a:pPr marL="0" indent="0">
              <a:buNone/>
            </a:pPr>
            <a:r>
              <a:rPr lang="ja-JP" altLang="en-US" sz="1800" smtClean="0"/>
              <a:t>　　</a:t>
            </a:r>
            <a:r>
              <a:rPr lang="en-US" altLang="ja-JP" sz="1800" smtClean="0"/>
              <a:t>pp.23-</a:t>
            </a:r>
            <a:r>
              <a:rPr lang="en-US" altLang="ja-JP" sz="1800" dirty="0" smtClean="0"/>
              <a:t>-32</a:t>
            </a:r>
            <a:r>
              <a:rPr lang="en-US" altLang="ja-JP" sz="1800" dirty="0"/>
              <a:t>. ACM Press, </a:t>
            </a:r>
            <a:r>
              <a:rPr lang="en-US" altLang="ja-JP" sz="1800" dirty="0" smtClean="0"/>
              <a:t>2011.</a:t>
            </a: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r>
              <a:rPr lang="en-US" altLang="ja-JP" sz="1800" dirty="0"/>
              <a:t>[2] Robert </a:t>
            </a:r>
            <a:r>
              <a:rPr lang="en-US" altLang="ja-JP" sz="1800" dirty="0" err="1"/>
              <a:t>Wille</a:t>
            </a:r>
            <a:r>
              <a:rPr lang="en-US" altLang="ja-JP" sz="1800" dirty="0"/>
              <a:t> and Rolf </a:t>
            </a:r>
            <a:r>
              <a:rPr lang="en-US" altLang="ja-JP" sz="1800" dirty="0" err="1"/>
              <a:t>Drechsler</a:t>
            </a:r>
            <a:r>
              <a:rPr lang="en-US" altLang="ja-JP" sz="1800" dirty="0"/>
              <a:t>. </a:t>
            </a:r>
            <a:r>
              <a:rPr lang="en-US" altLang="ja-JP" sz="1800" i="1" dirty="0"/>
              <a:t>Towards a </a:t>
            </a:r>
            <a:r>
              <a:rPr lang="en-US" altLang="ja-JP" sz="1800" i="1" dirty="0" smtClean="0"/>
              <a:t>De-</a:t>
            </a:r>
          </a:p>
          <a:p>
            <a:pPr marL="0" indent="0">
              <a:buNone/>
            </a:pPr>
            <a:r>
              <a:rPr lang="ja-JP" altLang="en-US" sz="1800" i="1" dirty="0" smtClean="0"/>
              <a:t>　　</a:t>
            </a:r>
            <a:r>
              <a:rPr lang="en-US" altLang="ja-JP" sz="1800" i="1" dirty="0" smtClean="0"/>
              <a:t>sign Flow for Reversible Logic</a:t>
            </a:r>
            <a:r>
              <a:rPr lang="en-US" altLang="ja-JP" sz="1800" dirty="0" smtClean="0"/>
              <a:t>. Springer-Verlag,2010.</a:t>
            </a:r>
          </a:p>
          <a:p>
            <a:pPr marL="0" indent="0">
              <a:buNone/>
            </a:pPr>
            <a:endParaRPr lang="en-US" altLang="ja-JP" sz="1800" dirty="0" smtClean="0"/>
          </a:p>
          <a:p>
            <a:pPr marL="0" indent="0">
              <a:buNone/>
            </a:pPr>
            <a:r>
              <a:rPr lang="en-US" altLang="ja-JP" sz="1800" dirty="0" smtClean="0"/>
              <a:t>[</a:t>
            </a:r>
            <a:r>
              <a:rPr lang="en-US" altLang="ja-JP" sz="1800" dirty="0"/>
              <a:t>3] Tetsuo Yokoyama, </a:t>
            </a:r>
            <a:r>
              <a:rPr lang="en-US" altLang="ja-JP" sz="1800" dirty="0" err="1"/>
              <a:t>Holger</a:t>
            </a:r>
            <a:r>
              <a:rPr lang="en-US" altLang="ja-JP" sz="1800" dirty="0"/>
              <a:t> Bock </a:t>
            </a:r>
            <a:r>
              <a:rPr lang="en-US" altLang="ja-JP" sz="1800" dirty="0" err="1"/>
              <a:t>Axelsen</a:t>
            </a:r>
            <a:r>
              <a:rPr lang="en-US" altLang="ja-JP" sz="1800" dirty="0"/>
              <a:t>, </a:t>
            </a:r>
            <a:r>
              <a:rPr lang="en-US" altLang="ja-JP" sz="1800" dirty="0" smtClean="0"/>
              <a:t>and Robert </a:t>
            </a:r>
            <a:r>
              <a:rPr lang="en-US" altLang="ja-JP" sz="1800" dirty="0" err="1"/>
              <a:t>Gluck</a:t>
            </a:r>
            <a:r>
              <a:rPr lang="en-US" altLang="ja-JP" sz="1800" dirty="0"/>
              <a:t>. </a:t>
            </a:r>
            <a:r>
              <a:rPr lang="ja-JP" altLang="en-US" sz="1800" dirty="0"/>
              <a:t>　</a:t>
            </a:r>
            <a:r>
              <a:rPr lang="ja-JP" altLang="en-US" sz="1800" dirty="0" smtClean="0"/>
              <a:t>　 　　</a:t>
            </a:r>
            <a:r>
              <a:rPr lang="en-US" altLang="ja-JP" sz="1800" dirty="0"/>
              <a:t> </a:t>
            </a:r>
            <a:r>
              <a:rPr lang="en-US" altLang="ja-JP" sz="1800" dirty="0" smtClean="0"/>
              <a:t>       </a:t>
            </a:r>
            <a:r>
              <a:rPr lang="ja-JP" altLang="en-US" sz="1800" dirty="0" smtClean="0"/>
              <a:t>　　　　　　</a:t>
            </a:r>
            <a:r>
              <a:rPr lang="ja-JP" altLang="en-US" sz="1800" dirty="0"/>
              <a:t>　</a:t>
            </a:r>
            <a:r>
              <a:rPr lang="ja-JP" altLang="en-US" sz="1800" dirty="0" smtClean="0"/>
              <a:t>　</a:t>
            </a:r>
            <a:endParaRPr lang="en-US" altLang="ja-JP" sz="1800" dirty="0" smtClean="0"/>
          </a:p>
          <a:p>
            <a:pPr marL="0" indent="0">
              <a:buNone/>
            </a:pPr>
            <a:r>
              <a:rPr lang="ja-JP" altLang="en-US" sz="1800" dirty="0"/>
              <a:t>　</a:t>
            </a:r>
            <a:r>
              <a:rPr lang="ja-JP" altLang="en-US" sz="1800" dirty="0" smtClean="0"/>
              <a:t>　</a:t>
            </a:r>
            <a:r>
              <a:rPr lang="en-US" altLang="ja-JP" sz="1800" dirty="0" smtClean="0"/>
              <a:t>Principles </a:t>
            </a:r>
            <a:r>
              <a:rPr lang="en-US" altLang="ja-JP" sz="1800" dirty="0"/>
              <a:t>of a reversible </a:t>
            </a:r>
            <a:r>
              <a:rPr lang="en-US" altLang="ja-JP" sz="1800" dirty="0" smtClean="0"/>
              <a:t>programming language</a:t>
            </a:r>
            <a:r>
              <a:rPr lang="en-US" altLang="ja-JP" sz="1800" dirty="0"/>
              <a:t>. </a:t>
            </a:r>
            <a:endParaRPr lang="en-US" altLang="ja-JP" sz="1800" dirty="0" smtClean="0"/>
          </a:p>
          <a:p>
            <a:pPr marL="0" indent="0">
              <a:buNone/>
            </a:pPr>
            <a:r>
              <a:rPr lang="ja-JP" altLang="en-US" sz="1800" dirty="0" smtClean="0"/>
              <a:t>　　</a:t>
            </a:r>
            <a:r>
              <a:rPr lang="en-US" altLang="ja-JP" sz="1800" dirty="0" smtClean="0"/>
              <a:t>In </a:t>
            </a:r>
            <a:r>
              <a:rPr lang="en-US" altLang="ja-JP" sz="1800" i="1" dirty="0"/>
              <a:t>Proceedings of the 5th </a:t>
            </a:r>
            <a:r>
              <a:rPr lang="en-US" altLang="ja-JP" sz="1800" i="1" dirty="0" smtClean="0"/>
              <a:t>conference </a:t>
            </a:r>
            <a:r>
              <a:rPr lang="en-US" altLang="ja-JP" sz="1800" i="1" dirty="0"/>
              <a:t>on Computing frontiers</a:t>
            </a:r>
            <a:r>
              <a:rPr lang="en-US" altLang="ja-JP" sz="1800" dirty="0"/>
              <a:t>, </a:t>
            </a:r>
            <a:endParaRPr lang="en-US" altLang="ja-JP" sz="1800" dirty="0" smtClean="0"/>
          </a:p>
          <a:p>
            <a:pPr marL="0" indent="0">
              <a:buNone/>
            </a:pPr>
            <a:r>
              <a:rPr lang="ja-JP" altLang="en-US" sz="1800" dirty="0"/>
              <a:t>　</a:t>
            </a:r>
            <a:r>
              <a:rPr lang="ja-JP" altLang="en-US" sz="1800" dirty="0" smtClean="0"/>
              <a:t>　</a:t>
            </a:r>
            <a:r>
              <a:rPr lang="en-US" altLang="ja-JP" sz="1800" dirty="0" smtClean="0"/>
              <a:t>pp</a:t>
            </a:r>
            <a:r>
              <a:rPr lang="en-US" altLang="ja-JP" sz="1800" dirty="0"/>
              <a:t>. </a:t>
            </a:r>
            <a:r>
              <a:rPr lang="en-US" altLang="ja-JP" sz="1800" dirty="0" smtClean="0"/>
              <a:t>43--54</a:t>
            </a:r>
            <a:r>
              <a:rPr lang="en-US" altLang="ja-JP" sz="1800" dirty="0"/>
              <a:t>. </a:t>
            </a:r>
            <a:r>
              <a:rPr lang="en-US" altLang="ja-JP" sz="1800" dirty="0" smtClean="0"/>
              <a:t>ACM,2008</a:t>
            </a:r>
            <a:r>
              <a:rPr lang="en-US" altLang="ja-JP" sz="1800" dirty="0"/>
              <a:t>.</a:t>
            </a:r>
            <a:endParaRPr lang="en-US" altLang="ja-JP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コンテンツ プレースホルダ 6"/>
          <p:cNvSpPr txBox="1">
            <a:spLocks/>
          </p:cNvSpPr>
          <p:nvPr/>
        </p:nvSpPr>
        <p:spPr>
          <a:xfrm>
            <a:off x="3995936" y="2617631"/>
            <a:ext cx="2808312" cy="86409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en-US" altLang="ja-JP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procedure q(</a:t>
            </a:r>
            <a:r>
              <a:rPr kumimoji="1" lang="en-US" altLang="ja-JP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x,y</a:t>
            </a:r>
            <a:r>
              <a:rPr kumimoji="1" lang="en-US" altLang="ja-JP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)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1" lang="en-US" altLang="ja-JP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  x -= </a:t>
            </a:r>
            <a:r>
              <a:rPr lang="en-US" altLang="ja-JP" sz="2200" dirty="0" smtClean="0">
                <a:latin typeface="Consolas" pitchFamily="49" charset="0"/>
                <a:cs typeface="Consolas" pitchFamily="49" charset="0"/>
              </a:rPr>
              <a:t>y</a:t>
            </a:r>
            <a:endParaRPr kumimoji="1" lang="en-US" altLang="ja-JP" sz="2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参照渡しにおける非可逆性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6F77-7D45-4D56-BDBE-E344005FAA85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  <p:cxnSp>
        <p:nvCxnSpPr>
          <p:cNvPr id="8" name="直線矢印コネクタ 7"/>
          <p:cNvCxnSpPr/>
          <p:nvPr/>
        </p:nvCxnSpPr>
        <p:spPr>
          <a:xfrm flipV="1">
            <a:off x="2915816" y="2905663"/>
            <a:ext cx="936104" cy="405683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6804898" y="3212976"/>
            <a:ext cx="2339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solidFill>
                  <a:schemeClr val="accent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エイリアシング</a:t>
            </a:r>
            <a:endParaRPr lang="ja-JP" altLang="en-US" sz="2400" dirty="0"/>
          </a:p>
        </p:txBody>
      </p:sp>
      <p:cxnSp>
        <p:nvCxnSpPr>
          <p:cNvPr id="19" name="直線矢印コネクタ 18"/>
          <p:cNvCxnSpPr/>
          <p:nvPr/>
        </p:nvCxnSpPr>
        <p:spPr>
          <a:xfrm flipH="1">
            <a:off x="2843808" y="3429000"/>
            <a:ext cx="1584176" cy="196743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323528" y="2348880"/>
            <a:ext cx="1250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※n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は整数</a:t>
            </a:r>
            <a:endParaRPr kumimoji="1"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971600" y="2689639"/>
            <a:ext cx="2232248" cy="124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2200" dirty="0" smtClean="0">
                <a:latin typeface="Consolas" pitchFamily="49" charset="0"/>
                <a:cs typeface="Consolas" pitchFamily="49" charset="0"/>
              </a:rPr>
              <a:t>   :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2200" dirty="0" smtClean="0">
                <a:latin typeface="Consolas" pitchFamily="49" charset="0"/>
                <a:cs typeface="Consolas" pitchFamily="49" charset="0"/>
              </a:rPr>
              <a:t>call q(</a:t>
            </a:r>
            <a:r>
              <a:rPr lang="en-US" altLang="ja-JP" sz="2200" dirty="0" err="1" smtClean="0">
                <a:latin typeface="Consolas" pitchFamily="49" charset="0"/>
                <a:cs typeface="Consolas" pitchFamily="49" charset="0"/>
              </a:rPr>
              <a:t>a,a</a:t>
            </a:r>
            <a:r>
              <a:rPr lang="en-US" altLang="ja-JP" sz="2200" dirty="0" smtClean="0">
                <a:latin typeface="Consolas" pitchFamily="49" charset="0"/>
                <a:cs typeface="Consolas" pitchFamily="49" charset="0"/>
              </a:rPr>
              <a:t>)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altLang="ja-JP" sz="2200" dirty="0" smtClean="0">
                <a:latin typeface="Consolas" pitchFamily="49" charset="0"/>
                <a:cs typeface="Consolas" pitchFamily="49" charset="0"/>
              </a:rPr>
              <a:t>   :</a:t>
            </a:r>
            <a:endParaRPr lang="en-US" altLang="ja-JP" sz="22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5" name="角丸四角形吹き出し 24"/>
          <p:cNvSpPr/>
          <p:nvPr/>
        </p:nvSpPr>
        <p:spPr>
          <a:xfrm>
            <a:off x="5364088" y="3717032"/>
            <a:ext cx="3600400" cy="1368152"/>
          </a:xfrm>
          <a:prstGeom prst="wedgeRoundRectCallout">
            <a:avLst>
              <a:gd name="adj1" fmla="val -49085"/>
              <a:gd name="adj2" fmla="val -95097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26" name="表 25"/>
          <p:cNvGraphicFramePr>
            <a:graphicFrameLocks noGrp="1"/>
          </p:cNvGraphicFramePr>
          <p:nvPr/>
        </p:nvGraphicFramePr>
        <p:xfrm>
          <a:off x="5436096" y="3789040"/>
          <a:ext cx="3600400" cy="1280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0120"/>
                <a:gridCol w="360040"/>
                <a:gridCol w="648072"/>
                <a:gridCol w="432048"/>
                <a:gridCol w="648072"/>
                <a:gridCol w="432048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環境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x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y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記憶域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n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7" name="Object 6"/>
          <p:cNvGraphicFramePr>
            <a:graphicFrameLocks noChangeAspect="1"/>
          </p:cNvGraphicFramePr>
          <p:nvPr/>
        </p:nvGraphicFramePr>
        <p:xfrm>
          <a:off x="7596336" y="3841105"/>
          <a:ext cx="35877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13" name="数式" r:id="rId3" imgW="203040" imgH="152280" progId="Equation.3">
                  <p:embed/>
                </p:oleObj>
              </mc:Choice>
              <mc:Fallback>
                <p:oleObj name="数式" r:id="rId3" imgW="203040" imgH="1522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336" y="3841105"/>
                        <a:ext cx="358775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7"/>
          <p:cNvGraphicFramePr>
            <a:graphicFrameLocks noChangeAspect="1"/>
          </p:cNvGraphicFramePr>
          <p:nvPr/>
        </p:nvGraphicFramePr>
        <p:xfrm>
          <a:off x="7596336" y="4705201"/>
          <a:ext cx="35877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14" name="数式" r:id="rId5" imgW="203040" imgH="152280" progId="Equation.3">
                  <p:embed/>
                </p:oleObj>
              </mc:Choice>
              <mc:Fallback>
                <p:oleObj name="数式" r:id="rId5" imgW="203040" imgH="1522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336" y="4705201"/>
                        <a:ext cx="358775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9" name="Object 11"/>
          <p:cNvGraphicFramePr>
            <a:graphicFrameLocks noChangeAspect="1"/>
          </p:cNvGraphicFramePr>
          <p:nvPr/>
        </p:nvGraphicFramePr>
        <p:xfrm>
          <a:off x="7596336" y="4293096"/>
          <a:ext cx="35877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15" name="数式" r:id="rId6" imgW="203040" imgH="152280" progId="Equation.3">
                  <p:embed/>
                </p:oleObj>
              </mc:Choice>
              <mc:Fallback>
                <p:oleObj name="数式" r:id="rId6" imgW="203040" imgH="15228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336" y="4293096"/>
                        <a:ext cx="358775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角丸四角形吹き出し 55"/>
          <p:cNvSpPr/>
          <p:nvPr/>
        </p:nvSpPr>
        <p:spPr>
          <a:xfrm>
            <a:off x="251520" y="1268760"/>
            <a:ext cx="3600400" cy="1008112"/>
          </a:xfrm>
          <a:prstGeom prst="wedgeRoundRectCallout">
            <a:avLst>
              <a:gd name="adj1" fmla="val 211"/>
              <a:gd name="adj2" fmla="val 128584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57" name="表 56"/>
          <p:cNvGraphicFramePr>
            <a:graphicFrameLocks noGrp="1"/>
          </p:cNvGraphicFramePr>
          <p:nvPr/>
        </p:nvGraphicFramePr>
        <p:xfrm>
          <a:off x="323528" y="1340768"/>
          <a:ext cx="3600400" cy="853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0120"/>
                <a:gridCol w="360040"/>
                <a:gridCol w="648072"/>
                <a:gridCol w="432048"/>
                <a:gridCol w="648072"/>
                <a:gridCol w="432048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環境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a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記憶域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n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8" name="Object 6"/>
          <p:cNvGraphicFramePr>
            <a:graphicFrameLocks noChangeAspect="1"/>
          </p:cNvGraphicFramePr>
          <p:nvPr/>
        </p:nvGraphicFramePr>
        <p:xfrm>
          <a:off x="2483768" y="1392833"/>
          <a:ext cx="35877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16" name="数式" r:id="rId7" imgW="203040" imgH="152280" progId="Equation.3">
                  <p:embed/>
                </p:oleObj>
              </mc:Choice>
              <mc:Fallback>
                <p:oleObj name="数式" r:id="rId7" imgW="203040" imgH="152280" progId="Equation.3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1392833"/>
                        <a:ext cx="358775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7"/>
          <p:cNvGraphicFramePr>
            <a:graphicFrameLocks noChangeAspect="1"/>
          </p:cNvGraphicFramePr>
          <p:nvPr/>
        </p:nvGraphicFramePr>
        <p:xfrm>
          <a:off x="2483768" y="1824881"/>
          <a:ext cx="35877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17" name="数式" r:id="rId8" imgW="203040" imgH="152280" progId="Equation.3">
                  <p:embed/>
                </p:oleObj>
              </mc:Choice>
              <mc:Fallback>
                <p:oleObj name="数式" r:id="rId8" imgW="203040" imgH="152280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1824881"/>
                        <a:ext cx="358775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" name="角丸四角形吹き出し 62"/>
          <p:cNvSpPr/>
          <p:nvPr/>
        </p:nvSpPr>
        <p:spPr>
          <a:xfrm>
            <a:off x="251520" y="4005064"/>
            <a:ext cx="3600400" cy="1008112"/>
          </a:xfrm>
          <a:prstGeom prst="wedgeRoundRectCallout">
            <a:avLst>
              <a:gd name="adj1" fmla="val 2388"/>
              <a:gd name="adj2" fmla="val -89106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64" name="表 63"/>
          <p:cNvGraphicFramePr>
            <a:graphicFrameLocks noGrp="1"/>
          </p:cNvGraphicFramePr>
          <p:nvPr/>
        </p:nvGraphicFramePr>
        <p:xfrm>
          <a:off x="323528" y="4077072"/>
          <a:ext cx="3600400" cy="853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0120"/>
                <a:gridCol w="360040"/>
                <a:gridCol w="648072"/>
                <a:gridCol w="432048"/>
                <a:gridCol w="648072"/>
                <a:gridCol w="432048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環境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a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記憶域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 smtClean="0">
                          <a:solidFill>
                            <a:schemeClr val="accent2"/>
                          </a:solidFill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0</a:t>
                      </a:r>
                      <a:endParaRPr kumimoji="1" lang="ja-JP" altLang="en-US" sz="2200" b="1" dirty="0">
                        <a:solidFill>
                          <a:schemeClr val="accent2"/>
                        </a:solidFill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5" name="Object 6"/>
          <p:cNvGraphicFramePr>
            <a:graphicFrameLocks noChangeAspect="1"/>
          </p:cNvGraphicFramePr>
          <p:nvPr/>
        </p:nvGraphicFramePr>
        <p:xfrm>
          <a:off x="2483768" y="4129137"/>
          <a:ext cx="35877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18" name="数式" r:id="rId9" imgW="203040" imgH="152280" progId="Equation.3">
                  <p:embed/>
                </p:oleObj>
              </mc:Choice>
              <mc:Fallback>
                <p:oleObj name="数式" r:id="rId9" imgW="203040" imgH="152280" progId="Equation.3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4129137"/>
                        <a:ext cx="358775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7"/>
          <p:cNvGraphicFramePr>
            <a:graphicFrameLocks noChangeAspect="1"/>
          </p:cNvGraphicFramePr>
          <p:nvPr/>
        </p:nvGraphicFramePr>
        <p:xfrm>
          <a:off x="2483768" y="4561185"/>
          <a:ext cx="35877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19" name="数式" r:id="rId10" imgW="203040" imgH="152280" progId="Equation.3">
                  <p:embed/>
                </p:oleObj>
              </mc:Choice>
              <mc:Fallback>
                <p:oleObj name="数式" r:id="rId10" imgW="203040" imgH="152280" progId="Equation.3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4561185"/>
                        <a:ext cx="358775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" name="四角形吹き出し 67"/>
          <p:cNvSpPr/>
          <p:nvPr/>
        </p:nvSpPr>
        <p:spPr>
          <a:xfrm>
            <a:off x="251520" y="5517232"/>
            <a:ext cx="3816424" cy="720080"/>
          </a:xfrm>
          <a:prstGeom prst="wedgeRectCallout">
            <a:avLst>
              <a:gd name="adj1" fmla="val 11143"/>
              <a:gd name="adj2" fmla="val -10439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4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記憶域</a:t>
            </a: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を復元不可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(</a:t>
            </a:r>
            <a:r>
              <a:rPr lang="ja-JP" altLang="en-US" sz="2400" b="1" dirty="0" smtClean="0">
                <a:solidFill>
                  <a:schemeClr val="accent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非可逆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5" grpId="0" animBg="1"/>
      <p:bldP spid="63" grpId="0" animBg="1"/>
      <p:bldP spid="6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コンテンツ プレースホルダ 6"/>
          <p:cNvSpPr txBox="1">
            <a:spLocks/>
          </p:cNvSpPr>
          <p:nvPr/>
        </p:nvSpPr>
        <p:spPr>
          <a:xfrm>
            <a:off x="3995936" y="2780928"/>
            <a:ext cx="2808312" cy="86409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en-US" altLang="ja-JP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procedure q(</a:t>
            </a:r>
            <a:r>
              <a:rPr kumimoji="1" lang="en-US" altLang="ja-JP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x,y</a:t>
            </a:r>
            <a:r>
              <a:rPr kumimoji="1" lang="en-US" altLang="ja-JP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)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1" lang="en-US" altLang="ja-JP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  x -= </a:t>
            </a:r>
            <a:r>
              <a:rPr lang="en-US" altLang="ja-JP" sz="2200" dirty="0" smtClean="0">
                <a:latin typeface="Consolas" pitchFamily="49" charset="0"/>
                <a:cs typeface="Consolas" pitchFamily="49" charset="0"/>
              </a:rPr>
              <a:t>y</a:t>
            </a:r>
            <a:endParaRPr kumimoji="1" lang="en-US" altLang="ja-JP" sz="2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参照渡しの可逆化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6F77-7D45-4D56-BDBE-E344005FAA85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  <p:cxnSp>
        <p:nvCxnSpPr>
          <p:cNvPr id="8" name="直線矢印コネクタ 7"/>
          <p:cNvCxnSpPr/>
          <p:nvPr/>
        </p:nvCxnSpPr>
        <p:spPr>
          <a:xfrm flipV="1">
            <a:off x="2987824" y="2041567"/>
            <a:ext cx="936104" cy="405683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/>
          <p:nvPr/>
        </p:nvCxnSpPr>
        <p:spPr>
          <a:xfrm flipH="1">
            <a:off x="2699792" y="3573016"/>
            <a:ext cx="1728192" cy="43204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/>
          <p:cNvSpPr/>
          <p:nvPr/>
        </p:nvSpPr>
        <p:spPr>
          <a:xfrm>
            <a:off x="971600" y="3140968"/>
            <a:ext cx="2232248" cy="124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2200" dirty="0" smtClean="0">
                <a:latin typeface="Consolas" pitchFamily="49" charset="0"/>
                <a:cs typeface="Consolas" pitchFamily="49" charset="0"/>
              </a:rPr>
              <a:t>   :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2200" dirty="0" smtClean="0">
                <a:latin typeface="Consolas" pitchFamily="49" charset="0"/>
                <a:cs typeface="Consolas" pitchFamily="49" charset="0"/>
              </a:rPr>
              <a:t>call q(</a:t>
            </a:r>
            <a:r>
              <a:rPr lang="en-US" altLang="ja-JP" sz="2200" dirty="0" err="1" smtClean="0">
                <a:latin typeface="Consolas" pitchFamily="49" charset="0"/>
                <a:cs typeface="Consolas" pitchFamily="49" charset="0"/>
              </a:rPr>
              <a:t>a,b</a:t>
            </a:r>
            <a:r>
              <a:rPr lang="en-US" altLang="ja-JP" sz="2200" dirty="0" smtClean="0">
                <a:latin typeface="Consolas" pitchFamily="49" charset="0"/>
                <a:cs typeface="Consolas" pitchFamily="49" charset="0"/>
              </a:rPr>
              <a:t>)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altLang="ja-JP" sz="2200" dirty="0" smtClean="0">
                <a:latin typeface="Consolas" pitchFamily="49" charset="0"/>
                <a:cs typeface="Consolas" pitchFamily="49" charset="0"/>
              </a:rPr>
              <a:t>   :</a:t>
            </a:r>
            <a:endParaRPr lang="en-US" altLang="ja-JP" sz="22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5" name="角丸四角形吹き出し 24"/>
          <p:cNvSpPr/>
          <p:nvPr/>
        </p:nvSpPr>
        <p:spPr>
          <a:xfrm>
            <a:off x="5364088" y="3501008"/>
            <a:ext cx="3600400" cy="1852928"/>
          </a:xfrm>
          <a:prstGeom prst="wedgeRoundRectCallout">
            <a:avLst>
              <a:gd name="adj1" fmla="val -50946"/>
              <a:gd name="adj2" fmla="val -66995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26" name="表 25"/>
          <p:cNvGraphicFramePr>
            <a:graphicFrameLocks noGrp="1"/>
          </p:cNvGraphicFramePr>
          <p:nvPr/>
        </p:nvGraphicFramePr>
        <p:xfrm>
          <a:off x="5436096" y="3573016"/>
          <a:ext cx="3600400" cy="1706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0120"/>
                <a:gridCol w="360040"/>
                <a:gridCol w="648072"/>
                <a:gridCol w="432048"/>
                <a:gridCol w="648072"/>
                <a:gridCol w="432048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環境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x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y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101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記憶域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101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7" name="Object 6"/>
          <p:cNvGraphicFramePr>
            <a:graphicFrameLocks noChangeAspect="1"/>
          </p:cNvGraphicFramePr>
          <p:nvPr/>
        </p:nvGraphicFramePr>
        <p:xfrm>
          <a:off x="7596336" y="3625081"/>
          <a:ext cx="35877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75" name="数式" r:id="rId3" imgW="203040" imgH="152280" progId="Equation.3">
                  <p:embed/>
                </p:oleObj>
              </mc:Choice>
              <mc:Fallback>
                <p:oleObj name="数式" r:id="rId3" imgW="203040" imgH="1522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336" y="3625081"/>
                        <a:ext cx="358775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7"/>
          <p:cNvGraphicFramePr>
            <a:graphicFrameLocks noChangeAspect="1"/>
          </p:cNvGraphicFramePr>
          <p:nvPr/>
        </p:nvGraphicFramePr>
        <p:xfrm>
          <a:off x="7596336" y="4489177"/>
          <a:ext cx="35877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76" name="数式" r:id="rId5" imgW="203040" imgH="152280" progId="Equation.3">
                  <p:embed/>
                </p:oleObj>
              </mc:Choice>
              <mc:Fallback>
                <p:oleObj name="数式" r:id="rId5" imgW="203040" imgH="15228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336" y="4489177"/>
                        <a:ext cx="358775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9" name="Object 11"/>
          <p:cNvGraphicFramePr>
            <a:graphicFrameLocks noChangeAspect="1"/>
          </p:cNvGraphicFramePr>
          <p:nvPr/>
        </p:nvGraphicFramePr>
        <p:xfrm>
          <a:off x="7596336" y="4077072"/>
          <a:ext cx="35877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77" name="数式" r:id="rId6" imgW="203040" imgH="152280" progId="Equation.3">
                  <p:embed/>
                </p:oleObj>
              </mc:Choice>
              <mc:Fallback>
                <p:oleObj name="数式" r:id="rId6" imgW="203040" imgH="15228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336" y="4077072"/>
                        <a:ext cx="358775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角丸四角形吹き出し 55"/>
          <p:cNvSpPr/>
          <p:nvPr/>
        </p:nvSpPr>
        <p:spPr>
          <a:xfrm>
            <a:off x="323528" y="1268760"/>
            <a:ext cx="3600400" cy="1800200"/>
          </a:xfrm>
          <a:prstGeom prst="wedgeRoundRectCallout">
            <a:avLst>
              <a:gd name="adj1" fmla="val 2024"/>
              <a:gd name="adj2" fmla="val 77842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57" name="表 56"/>
          <p:cNvGraphicFramePr>
            <a:graphicFrameLocks noGrp="1"/>
          </p:cNvGraphicFramePr>
          <p:nvPr/>
        </p:nvGraphicFramePr>
        <p:xfrm>
          <a:off x="395536" y="1340768"/>
          <a:ext cx="3600400" cy="1706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0120"/>
                <a:gridCol w="360040"/>
                <a:gridCol w="648072"/>
                <a:gridCol w="432048"/>
                <a:gridCol w="648072"/>
                <a:gridCol w="432048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環境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a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 smtClean="0">
                          <a:solidFill>
                            <a:schemeClr val="accent2"/>
                          </a:solidFill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100</a:t>
                      </a:r>
                      <a:endParaRPr kumimoji="1" lang="ja-JP" altLang="en-US" sz="2200" b="1" dirty="0">
                        <a:solidFill>
                          <a:schemeClr val="accent2"/>
                        </a:solidFill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b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 smtClean="0">
                          <a:solidFill>
                            <a:schemeClr val="accent2"/>
                          </a:solidFill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101</a:t>
                      </a:r>
                      <a:endParaRPr kumimoji="1" lang="ja-JP" altLang="en-US" sz="2200" b="1" dirty="0">
                        <a:solidFill>
                          <a:schemeClr val="accent2"/>
                        </a:solidFill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記憶域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101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8" name="Object 6"/>
          <p:cNvGraphicFramePr>
            <a:graphicFrameLocks noChangeAspect="1"/>
          </p:cNvGraphicFramePr>
          <p:nvPr/>
        </p:nvGraphicFramePr>
        <p:xfrm>
          <a:off x="2555776" y="1392833"/>
          <a:ext cx="35877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78" name="数式" r:id="rId7" imgW="203040" imgH="152280" progId="Equation.3">
                  <p:embed/>
                </p:oleObj>
              </mc:Choice>
              <mc:Fallback>
                <p:oleObj name="数式" r:id="rId7" imgW="203040" imgH="15228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1392833"/>
                        <a:ext cx="358775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7"/>
          <p:cNvGraphicFramePr>
            <a:graphicFrameLocks noChangeAspect="1"/>
          </p:cNvGraphicFramePr>
          <p:nvPr/>
        </p:nvGraphicFramePr>
        <p:xfrm>
          <a:off x="2555776" y="1824881"/>
          <a:ext cx="35877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79" name="数式" r:id="rId8" imgW="203040" imgH="152280" progId="Equation.3">
                  <p:embed/>
                </p:oleObj>
              </mc:Choice>
              <mc:Fallback>
                <p:oleObj name="数式" r:id="rId8" imgW="203040" imgH="15228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1824881"/>
                        <a:ext cx="358775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8" name="Object 24"/>
          <p:cNvGraphicFramePr>
            <a:graphicFrameLocks noChangeAspect="1"/>
          </p:cNvGraphicFramePr>
          <p:nvPr/>
        </p:nvGraphicFramePr>
        <p:xfrm>
          <a:off x="2555776" y="2256929"/>
          <a:ext cx="35877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0" name="数式" r:id="rId9" imgW="203040" imgH="152280" progId="Equation.3">
                  <p:embed/>
                </p:oleObj>
              </mc:Choice>
              <mc:Fallback>
                <p:oleObj name="数式" r:id="rId9" imgW="203040" imgH="15228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2256929"/>
                        <a:ext cx="358775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9" name="Object 24"/>
          <p:cNvGraphicFramePr>
            <a:graphicFrameLocks noChangeAspect="1"/>
          </p:cNvGraphicFramePr>
          <p:nvPr/>
        </p:nvGraphicFramePr>
        <p:xfrm>
          <a:off x="2555776" y="2688977"/>
          <a:ext cx="35877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1" name="数式" r:id="rId10" imgW="203040" imgH="152280" progId="Equation.3">
                  <p:embed/>
                </p:oleObj>
              </mc:Choice>
              <mc:Fallback>
                <p:oleObj name="数式" r:id="rId10" imgW="203040" imgH="15228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2688977"/>
                        <a:ext cx="358775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角丸四角形吹き出し 32"/>
          <p:cNvSpPr/>
          <p:nvPr/>
        </p:nvSpPr>
        <p:spPr>
          <a:xfrm>
            <a:off x="323528" y="4437112"/>
            <a:ext cx="3600400" cy="1800200"/>
          </a:xfrm>
          <a:prstGeom prst="wedgeRoundRectCallout">
            <a:avLst>
              <a:gd name="adj1" fmla="val 3475"/>
              <a:gd name="adj2" fmla="val -72364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34" name="表 33"/>
          <p:cNvGraphicFramePr>
            <a:graphicFrameLocks noGrp="1"/>
          </p:cNvGraphicFramePr>
          <p:nvPr/>
        </p:nvGraphicFramePr>
        <p:xfrm>
          <a:off x="395536" y="4509120"/>
          <a:ext cx="3600400" cy="1706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0120"/>
                <a:gridCol w="360040"/>
                <a:gridCol w="648072"/>
                <a:gridCol w="432048"/>
                <a:gridCol w="648072"/>
                <a:gridCol w="432048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環境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a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b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101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記憶域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101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5" name="Object 6"/>
          <p:cNvGraphicFramePr>
            <a:graphicFrameLocks noChangeAspect="1"/>
          </p:cNvGraphicFramePr>
          <p:nvPr/>
        </p:nvGraphicFramePr>
        <p:xfrm>
          <a:off x="2555776" y="4561185"/>
          <a:ext cx="35877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2" name="数式" r:id="rId11" imgW="203040" imgH="152280" progId="Equation.3">
                  <p:embed/>
                </p:oleObj>
              </mc:Choice>
              <mc:Fallback>
                <p:oleObj name="数式" r:id="rId11" imgW="203040" imgH="15228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4561185"/>
                        <a:ext cx="358775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7"/>
          <p:cNvGraphicFramePr>
            <a:graphicFrameLocks noChangeAspect="1"/>
          </p:cNvGraphicFramePr>
          <p:nvPr/>
        </p:nvGraphicFramePr>
        <p:xfrm>
          <a:off x="2555776" y="4993233"/>
          <a:ext cx="35877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3" name="数式" r:id="rId12" imgW="203040" imgH="152280" progId="Equation.3">
                  <p:embed/>
                </p:oleObj>
              </mc:Choice>
              <mc:Fallback>
                <p:oleObj name="数式" r:id="rId12" imgW="203040" imgH="15228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4993233"/>
                        <a:ext cx="358775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24"/>
          <p:cNvGraphicFramePr>
            <a:graphicFrameLocks noChangeAspect="1"/>
          </p:cNvGraphicFramePr>
          <p:nvPr/>
        </p:nvGraphicFramePr>
        <p:xfrm>
          <a:off x="2555776" y="5425281"/>
          <a:ext cx="35877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4" name="数式" r:id="rId13" imgW="203040" imgH="152280" progId="Equation.3">
                  <p:embed/>
                </p:oleObj>
              </mc:Choice>
              <mc:Fallback>
                <p:oleObj name="数式" r:id="rId13" imgW="203040" imgH="15228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5425281"/>
                        <a:ext cx="358775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24"/>
          <p:cNvGraphicFramePr>
            <a:graphicFrameLocks noChangeAspect="1"/>
          </p:cNvGraphicFramePr>
          <p:nvPr/>
        </p:nvGraphicFramePr>
        <p:xfrm>
          <a:off x="2555776" y="5857329"/>
          <a:ext cx="35877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5" name="数式" r:id="rId14" imgW="203040" imgH="152280" progId="Equation.3">
                  <p:embed/>
                </p:oleObj>
              </mc:Choice>
              <mc:Fallback>
                <p:oleObj name="数式" r:id="rId14" imgW="203040" imgH="15228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5857329"/>
                        <a:ext cx="358775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四角形吹き出し 41"/>
          <p:cNvSpPr/>
          <p:nvPr/>
        </p:nvSpPr>
        <p:spPr>
          <a:xfrm>
            <a:off x="4139952" y="1268760"/>
            <a:ext cx="4824536" cy="1080120"/>
          </a:xfrm>
          <a:prstGeom prst="wedgeRectCallout">
            <a:avLst>
              <a:gd name="adj1" fmla="val -52060"/>
              <a:gd name="adj2" fmla="val 66075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2400" b="1" dirty="0" smtClean="0">
                <a:solidFill>
                  <a:schemeClr val="accent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制約</a:t>
            </a:r>
            <a:endParaRPr kumimoji="1" lang="en-US" altLang="ja-JP" sz="2400" b="1" dirty="0" smtClean="0">
              <a:solidFill>
                <a:schemeClr val="accent2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kumimoji="1" lang="ja-JP" altLang="en-US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同じ</a:t>
            </a: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左辺値を持つ変数</a:t>
            </a:r>
            <a:r>
              <a:rPr kumimoji="1" lang="ja-JP" altLang="en-US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を渡さない</a:t>
            </a:r>
            <a:endParaRPr kumimoji="1"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graphicFrame>
        <p:nvGraphicFramePr>
          <p:cNvPr id="29714" name="Object 10"/>
          <p:cNvGraphicFramePr>
            <a:graphicFrameLocks noChangeAspect="1"/>
          </p:cNvGraphicFramePr>
          <p:nvPr/>
        </p:nvGraphicFramePr>
        <p:xfrm>
          <a:off x="7596336" y="4921887"/>
          <a:ext cx="35877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6" name="数式" r:id="rId15" imgW="203040" imgH="152280" progId="Equation.3">
                  <p:embed/>
                </p:oleObj>
              </mc:Choice>
              <mc:Fallback>
                <p:oleObj name="数式" r:id="rId15" imgW="203040" imgH="15228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336" y="4921887"/>
                        <a:ext cx="358775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四角形吹き出し 42"/>
          <p:cNvSpPr/>
          <p:nvPr/>
        </p:nvSpPr>
        <p:spPr>
          <a:xfrm>
            <a:off x="4139952" y="5517232"/>
            <a:ext cx="4824536" cy="720080"/>
          </a:xfrm>
          <a:prstGeom prst="wedgeRectCallout">
            <a:avLst>
              <a:gd name="adj1" fmla="val -53298"/>
              <a:gd name="adj2" fmla="val -28204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4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記憶域</a:t>
            </a: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を復元可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(</a:t>
            </a:r>
            <a:r>
              <a:rPr lang="ja-JP" altLang="en-US" sz="2400" b="1" dirty="0" smtClean="0">
                <a:solidFill>
                  <a:schemeClr val="accent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可逆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)</a:t>
            </a:r>
          </a:p>
        </p:txBody>
      </p:sp>
      <p:cxnSp>
        <p:nvCxnSpPr>
          <p:cNvPr id="45" name="直線矢印コネクタ 44"/>
          <p:cNvCxnSpPr/>
          <p:nvPr/>
        </p:nvCxnSpPr>
        <p:spPr>
          <a:xfrm flipV="1">
            <a:off x="2843808" y="3068960"/>
            <a:ext cx="1152128" cy="62170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9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33" grpId="0" animBg="1"/>
      <p:bldP spid="4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目次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2800" dirty="0" smtClean="0"/>
              <a:t>研究の背景と</a:t>
            </a:r>
            <a:r>
              <a:rPr lang="ja-JP" altLang="en-US" sz="2800" dirty="0" smtClean="0"/>
              <a:t>目的</a:t>
            </a:r>
            <a:endParaRPr kumimoji="1" lang="en-US" altLang="ja-JP" sz="2800" dirty="0" smtClean="0"/>
          </a:p>
          <a:p>
            <a:r>
              <a:rPr lang="ja-JP" altLang="en-US" sz="2800" dirty="0"/>
              <a:t>関連</a:t>
            </a:r>
            <a:r>
              <a:rPr lang="ja-JP" altLang="en-US" sz="2800" dirty="0" smtClean="0"/>
              <a:t>研究</a:t>
            </a:r>
            <a:endParaRPr lang="en-US" altLang="ja-JP" sz="2800" dirty="0" smtClean="0"/>
          </a:p>
          <a:p>
            <a:r>
              <a:rPr kumimoji="1" lang="en-US" altLang="ja-JP" sz="2800" dirty="0" smtClean="0"/>
              <a:t>Janus</a:t>
            </a:r>
          </a:p>
          <a:p>
            <a:r>
              <a:rPr lang="ja-JP" altLang="en-US" sz="2800" dirty="0" smtClean="0"/>
              <a:t>アプローチ</a:t>
            </a:r>
            <a:endParaRPr lang="en-US" altLang="ja-JP" sz="2800" dirty="0" smtClean="0"/>
          </a:p>
          <a:p>
            <a:r>
              <a:rPr lang="ja-JP" altLang="en-US" sz="2800" dirty="0" smtClean="0"/>
              <a:t>可逆引数渡し機構</a:t>
            </a:r>
            <a:endParaRPr lang="en-US" altLang="ja-JP" sz="2800" dirty="0" smtClean="0"/>
          </a:p>
          <a:p>
            <a:r>
              <a:rPr lang="ja-JP" altLang="en-US" sz="2800" dirty="0"/>
              <a:t>拡張した</a:t>
            </a:r>
            <a:r>
              <a:rPr lang="en-US" altLang="ja-JP" sz="2800" dirty="0"/>
              <a:t>Janus</a:t>
            </a:r>
            <a:r>
              <a:rPr lang="ja-JP" altLang="en-US" sz="2800" dirty="0"/>
              <a:t>の</a:t>
            </a:r>
            <a:r>
              <a:rPr lang="ja-JP" altLang="en-US" sz="2800" dirty="0" smtClean="0"/>
              <a:t>可逆性</a:t>
            </a:r>
            <a:endParaRPr lang="en-US" altLang="ja-JP" sz="2800" dirty="0" smtClean="0"/>
          </a:p>
          <a:p>
            <a:r>
              <a:rPr lang="ja-JP" altLang="en-US" sz="2800" dirty="0" smtClean="0"/>
              <a:t>まとめ</a:t>
            </a:r>
            <a:endParaRPr lang="en-US" altLang="ja-JP" sz="2800" dirty="0" smtClean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6F77-7D45-4D56-BDBE-E344005FAA85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研究の背景と目的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ja-JP" altLang="en-US" sz="3000" b="1" dirty="0" smtClean="0"/>
              <a:t>背景</a:t>
            </a:r>
            <a:endParaRPr lang="en-US" altLang="ja-JP" sz="3000" b="1" dirty="0" smtClean="0"/>
          </a:p>
          <a:p>
            <a:pPr>
              <a:buNone/>
            </a:pPr>
            <a:r>
              <a:rPr lang="ja-JP" altLang="en-US" sz="2600" b="1" dirty="0" smtClean="0"/>
              <a:t>　</a:t>
            </a:r>
            <a:r>
              <a:rPr lang="ja-JP" altLang="en-US" sz="2600" b="1" dirty="0" smtClean="0">
                <a:solidFill>
                  <a:schemeClr val="accent2"/>
                </a:solidFill>
              </a:rPr>
              <a:t>可逆命令型プログラミング言語</a:t>
            </a:r>
            <a:r>
              <a:rPr lang="en-US" altLang="ja-JP" sz="2600" b="1" dirty="0" smtClean="0">
                <a:solidFill>
                  <a:schemeClr val="accent2"/>
                </a:solidFill>
              </a:rPr>
              <a:t>Janus</a:t>
            </a:r>
            <a:r>
              <a:rPr lang="ja-JP" altLang="en-US" sz="2600" dirty="0" smtClean="0"/>
              <a:t>は，</a:t>
            </a:r>
            <a:endParaRPr lang="en-US" altLang="ja-JP" sz="2600" dirty="0" smtClean="0"/>
          </a:p>
          <a:p>
            <a:pPr>
              <a:buNone/>
            </a:pPr>
            <a:r>
              <a:rPr lang="ja-JP" altLang="en-US" sz="2600" b="1" dirty="0" smtClean="0">
                <a:solidFill>
                  <a:schemeClr val="accent2"/>
                </a:solidFill>
              </a:rPr>
              <a:t>　表現力</a:t>
            </a:r>
            <a:r>
              <a:rPr lang="ja-JP" altLang="en-US" sz="2600" dirty="0" smtClean="0"/>
              <a:t>を高めるための機構が不備</a:t>
            </a:r>
            <a:endParaRPr lang="en-US" altLang="ja-JP" sz="2600" dirty="0" smtClean="0"/>
          </a:p>
          <a:p>
            <a:pPr>
              <a:buNone/>
            </a:pPr>
            <a:r>
              <a:rPr lang="en-US" altLang="ja-JP" sz="2600" dirty="0" smtClean="0"/>
              <a:t>	</a:t>
            </a:r>
            <a:r>
              <a:rPr lang="ja-JP" altLang="en-US" sz="2600" dirty="0" smtClean="0"/>
              <a:t>→簡潔性，可読性の欠如</a:t>
            </a:r>
            <a:endParaRPr lang="en-US" altLang="ja-JP" sz="2600" b="1" dirty="0" smtClean="0"/>
          </a:p>
          <a:p>
            <a:pPr>
              <a:buNone/>
            </a:pPr>
            <a:endParaRPr lang="en-US" altLang="ja-JP" sz="2600" b="1" dirty="0" smtClean="0"/>
          </a:p>
          <a:p>
            <a:pPr>
              <a:buNone/>
            </a:pPr>
            <a:r>
              <a:rPr lang="ja-JP" altLang="en-US" sz="3000" b="1" dirty="0" smtClean="0"/>
              <a:t>目的</a:t>
            </a:r>
            <a:endParaRPr lang="en-US" altLang="ja-JP" sz="3000" b="1" dirty="0" smtClean="0"/>
          </a:p>
          <a:p>
            <a:pPr>
              <a:buNone/>
            </a:pPr>
            <a:r>
              <a:rPr lang="ja-JP" altLang="en-US" sz="2600" dirty="0" smtClean="0"/>
              <a:t>　</a:t>
            </a:r>
            <a:r>
              <a:rPr lang="en-US" altLang="ja-JP" sz="2600" dirty="0" smtClean="0"/>
              <a:t>Janus</a:t>
            </a:r>
            <a:r>
              <a:rPr lang="ja-JP" altLang="en-US" sz="2600" dirty="0" smtClean="0"/>
              <a:t>の</a:t>
            </a:r>
            <a:r>
              <a:rPr lang="ja-JP" altLang="en-US" sz="2600" b="1" dirty="0" smtClean="0">
                <a:solidFill>
                  <a:schemeClr val="accent2"/>
                </a:solidFill>
              </a:rPr>
              <a:t>表現力</a:t>
            </a:r>
            <a:r>
              <a:rPr lang="ja-JP" altLang="en-US" sz="2600" dirty="0" smtClean="0"/>
              <a:t>の向上</a:t>
            </a:r>
            <a:endParaRPr lang="en-US" altLang="ja-JP" sz="2600" dirty="0" smtClean="0"/>
          </a:p>
          <a:p>
            <a:pPr>
              <a:buNone/>
            </a:pPr>
            <a:endParaRPr lang="en-US" altLang="ja-JP" sz="2600" dirty="0" smtClean="0"/>
          </a:p>
          <a:p>
            <a:pPr>
              <a:buNone/>
            </a:pPr>
            <a:r>
              <a:rPr lang="ja-JP" altLang="en-US" sz="3000" b="1" dirty="0" smtClean="0"/>
              <a:t>手段</a:t>
            </a:r>
            <a:endParaRPr lang="en-US" altLang="ja-JP" sz="3000" b="1" dirty="0" smtClean="0"/>
          </a:p>
          <a:p>
            <a:pPr>
              <a:buNone/>
            </a:pPr>
            <a:r>
              <a:rPr lang="ja-JP" altLang="en-US" sz="2600" dirty="0" smtClean="0"/>
              <a:t>　引数</a:t>
            </a:r>
            <a:r>
              <a:rPr lang="ja-JP" altLang="en-US" sz="2600" dirty="0" smtClean="0"/>
              <a:t>渡し（値渡し・参照渡し）機構</a:t>
            </a:r>
            <a:r>
              <a:rPr lang="ja-JP" altLang="en-US" sz="2600" dirty="0" smtClean="0"/>
              <a:t>の拡張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6F77-7D45-4D56-BDBE-E344005FAA85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323530" y="4332192"/>
          <a:ext cx="8496942" cy="19771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32314"/>
                <a:gridCol w="2712301"/>
                <a:gridCol w="2952327"/>
              </a:tblGrid>
              <a:tr h="5901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非後方決定性</a:t>
                      </a:r>
                      <a:endParaRPr kumimoji="1" lang="ja-JP" altLang="en-US" sz="28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非前方決定性</a:t>
                      </a:r>
                      <a:endParaRPr kumimoji="1" lang="ja-JP" altLang="en-US" sz="28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前方後方決定性</a:t>
                      </a:r>
                      <a:endParaRPr kumimoji="1" lang="ja-JP" altLang="en-US" sz="28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</a:tr>
              <a:tr h="1386961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関連研究</a:t>
            </a:r>
            <a:endParaRPr kumimoji="1" lang="ja-JP" altLang="en-US" dirty="0"/>
          </a:p>
        </p:txBody>
      </p:sp>
      <p:sp>
        <p:nvSpPr>
          <p:cNvPr id="5" name="円/楕円 4"/>
          <p:cNvSpPr/>
          <p:nvPr/>
        </p:nvSpPr>
        <p:spPr>
          <a:xfrm>
            <a:off x="3779912" y="5412312"/>
            <a:ext cx="360040" cy="36004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" name="直線矢印コネクタ 14"/>
          <p:cNvCxnSpPr>
            <a:stCxn id="5" idx="6"/>
            <a:endCxn id="42" idx="2"/>
          </p:cNvCxnSpPr>
          <p:nvPr/>
        </p:nvCxnSpPr>
        <p:spPr>
          <a:xfrm flipV="1">
            <a:off x="4139952" y="5232292"/>
            <a:ext cx="648072" cy="3600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>
            <a:stCxn id="5" idx="6"/>
            <a:endCxn id="33" idx="2"/>
          </p:cNvCxnSpPr>
          <p:nvPr/>
        </p:nvCxnSpPr>
        <p:spPr>
          <a:xfrm>
            <a:off x="4139952" y="5592332"/>
            <a:ext cx="648072" cy="4320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>
            <a:stCxn id="38" idx="6"/>
            <a:endCxn id="37" idx="2"/>
          </p:cNvCxnSpPr>
          <p:nvPr/>
        </p:nvCxnSpPr>
        <p:spPr>
          <a:xfrm>
            <a:off x="1547664" y="5232292"/>
            <a:ext cx="576064" cy="3929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直線矢印コネクタ 24"/>
          <p:cNvCxnSpPr>
            <a:stCxn id="36" idx="6"/>
            <a:endCxn id="37" idx="2"/>
          </p:cNvCxnSpPr>
          <p:nvPr/>
        </p:nvCxnSpPr>
        <p:spPr>
          <a:xfrm flipV="1">
            <a:off x="1547664" y="5625244"/>
            <a:ext cx="576064" cy="3991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直線矢印コネクタ 67"/>
          <p:cNvCxnSpPr/>
          <p:nvPr/>
        </p:nvCxnSpPr>
        <p:spPr>
          <a:xfrm>
            <a:off x="5940152" y="555632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直線矢印コネクタ 69"/>
          <p:cNvCxnSpPr/>
          <p:nvPr/>
        </p:nvCxnSpPr>
        <p:spPr>
          <a:xfrm>
            <a:off x="7524328" y="555632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直線矢印コネクタ 73"/>
          <p:cNvCxnSpPr/>
          <p:nvPr/>
        </p:nvCxnSpPr>
        <p:spPr>
          <a:xfrm>
            <a:off x="2483768" y="5589240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直線矢印コネクタ 78"/>
          <p:cNvCxnSpPr/>
          <p:nvPr/>
        </p:nvCxnSpPr>
        <p:spPr>
          <a:xfrm>
            <a:off x="755576" y="519628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直線矢印コネクタ 79"/>
          <p:cNvCxnSpPr/>
          <p:nvPr/>
        </p:nvCxnSpPr>
        <p:spPr>
          <a:xfrm>
            <a:off x="755576" y="6060384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直線矢印コネクタ 80"/>
          <p:cNvCxnSpPr/>
          <p:nvPr/>
        </p:nvCxnSpPr>
        <p:spPr>
          <a:xfrm>
            <a:off x="5148064" y="519628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十字形 89"/>
          <p:cNvSpPr/>
          <p:nvPr/>
        </p:nvSpPr>
        <p:spPr>
          <a:xfrm rot="2700000">
            <a:off x="25701" y="3995270"/>
            <a:ext cx="648072" cy="648072"/>
          </a:xfrm>
          <a:prstGeom prst="plus">
            <a:avLst>
              <a:gd name="adj" fmla="val 41745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2" name="十字形 91"/>
          <p:cNvSpPr/>
          <p:nvPr/>
        </p:nvSpPr>
        <p:spPr>
          <a:xfrm rot="2700000">
            <a:off x="2869509" y="3995269"/>
            <a:ext cx="648072" cy="648072"/>
          </a:xfrm>
          <a:prstGeom prst="plus">
            <a:avLst>
              <a:gd name="adj" fmla="val 41745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5" name="ドーナツ 94"/>
          <p:cNvSpPr/>
          <p:nvPr/>
        </p:nvSpPr>
        <p:spPr>
          <a:xfrm>
            <a:off x="5543601" y="4005066"/>
            <a:ext cx="648072" cy="648072"/>
          </a:xfrm>
          <a:prstGeom prst="donut">
            <a:avLst>
              <a:gd name="adj" fmla="val 18735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3" name="円/楕円 32"/>
          <p:cNvSpPr/>
          <p:nvPr/>
        </p:nvSpPr>
        <p:spPr>
          <a:xfrm>
            <a:off x="4788024" y="5844360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円/楕円 35"/>
          <p:cNvSpPr/>
          <p:nvPr/>
        </p:nvSpPr>
        <p:spPr>
          <a:xfrm>
            <a:off x="1187624" y="5844360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円/楕円 36"/>
          <p:cNvSpPr/>
          <p:nvPr/>
        </p:nvSpPr>
        <p:spPr>
          <a:xfrm>
            <a:off x="2123728" y="5445224"/>
            <a:ext cx="360040" cy="36004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円/楕円 37"/>
          <p:cNvSpPr/>
          <p:nvPr/>
        </p:nvSpPr>
        <p:spPr>
          <a:xfrm>
            <a:off x="1187624" y="5052272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円/楕円 38"/>
          <p:cNvSpPr/>
          <p:nvPr/>
        </p:nvSpPr>
        <p:spPr>
          <a:xfrm>
            <a:off x="7164288" y="5340304"/>
            <a:ext cx="360040" cy="36004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円/楕円 39"/>
          <p:cNvSpPr/>
          <p:nvPr/>
        </p:nvSpPr>
        <p:spPr>
          <a:xfrm>
            <a:off x="7956376" y="5340304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円/楕円 40"/>
          <p:cNvSpPr/>
          <p:nvPr/>
        </p:nvSpPr>
        <p:spPr>
          <a:xfrm>
            <a:off x="6372200" y="5340304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円/楕円 41"/>
          <p:cNvSpPr/>
          <p:nvPr/>
        </p:nvSpPr>
        <p:spPr>
          <a:xfrm>
            <a:off x="4788024" y="5052272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6" name="直線矢印コネクタ 55"/>
          <p:cNvCxnSpPr/>
          <p:nvPr/>
        </p:nvCxnSpPr>
        <p:spPr>
          <a:xfrm>
            <a:off x="5148064" y="6060384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/>
          <p:cNvCxnSpPr/>
          <p:nvPr/>
        </p:nvCxnSpPr>
        <p:spPr>
          <a:xfrm>
            <a:off x="3347864" y="555632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直線矢印コネクタ 66"/>
          <p:cNvCxnSpPr/>
          <p:nvPr/>
        </p:nvCxnSpPr>
        <p:spPr>
          <a:xfrm>
            <a:off x="6732240" y="555632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直線矢印コネクタ 68"/>
          <p:cNvCxnSpPr/>
          <p:nvPr/>
        </p:nvCxnSpPr>
        <p:spPr>
          <a:xfrm>
            <a:off x="8316416" y="555632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スライド番号プレースホルダ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6F77-7D45-4D56-BDBE-E344005FAA85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  <p:sp>
        <p:nvSpPr>
          <p:cNvPr id="43" name="コンテンツ プレースホルダ 2"/>
          <p:cNvSpPr txBox="1">
            <a:spLocks/>
          </p:cNvSpPr>
          <p:nvPr/>
        </p:nvSpPr>
        <p:spPr>
          <a:xfrm>
            <a:off x="349737" y="1340768"/>
            <a:ext cx="8794263" cy="30963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可逆プログラミング言語</a:t>
            </a:r>
            <a:endParaRPr kumimoji="1" lang="en-US" altLang="ja-JP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	</a:t>
            </a:r>
            <a:r>
              <a:rPr kumimoji="1" lang="ja-JP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答えを返したプログラムが必ず</a:t>
            </a:r>
            <a:r>
              <a:rPr kumimoji="1" lang="ja-JP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可逆性</a:t>
            </a:r>
            <a:r>
              <a:rPr kumimoji="1" lang="ja-JP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を持つような</a:t>
            </a:r>
            <a:r>
              <a:rPr kumimoji="1" lang="en-US" altLang="ja-JP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/>
            </a:r>
            <a:br>
              <a:rPr kumimoji="1" lang="en-US" altLang="ja-JP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kumimoji="1" lang="ja-JP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言語設計がなされているプログラミング言語</a:t>
            </a:r>
            <a:endParaRPr kumimoji="1" lang="en-US" altLang="ja-JP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1" lang="en-US" altLang="ja-JP" sz="105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r>
              <a:rPr lang="ja-JP" altLang="en-US" sz="28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可逆性</a:t>
            </a:r>
            <a:endParaRPr lang="en-US" altLang="ja-JP" sz="2800" b="1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	</a:t>
            </a: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任意の時点において直前と直後の計算状態が一意</a:t>
            </a:r>
            <a:endParaRPr kumimoji="1" lang="en-US" altLang="ja-JP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1" lang="en-US" altLang="ja-JP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1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下矢印吹き出し 5"/>
          <p:cNvSpPr/>
          <p:nvPr/>
        </p:nvSpPr>
        <p:spPr>
          <a:xfrm>
            <a:off x="179512" y="3068960"/>
            <a:ext cx="8784976" cy="2160240"/>
          </a:xfrm>
          <a:prstGeom prst="downArrowCallout">
            <a:avLst/>
          </a:prstGeom>
          <a:ln w="38100"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13792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Janus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711349"/>
            <a:ext cx="8229600" cy="5146651"/>
          </a:xfrm>
        </p:spPr>
        <p:txBody>
          <a:bodyPr>
            <a:normAutofit/>
          </a:bodyPr>
          <a:lstStyle/>
          <a:p>
            <a:r>
              <a:rPr lang="ja-JP" altLang="en-US" sz="2800" b="1" dirty="0" smtClean="0"/>
              <a:t>利点</a:t>
            </a:r>
            <a:endParaRPr lang="en-US" altLang="ja-JP" sz="2800" b="1" dirty="0" smtClean="0"/>
          </a:p>
          <a:p>
            <a:pPr lvl="1"/>
            <a:r>
              <a:rPr lang="ja-JP" altLang="en-US" sz="2400" dirty="0" smtClean="0"/>
              <a:t>可逆性をもつことの形式的証明が存在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汎用的な可逆命令型プログラミング言語</a:t>
            </a:r>
            <a:endParaRPr lang="en-US" altLang="ja-JP" sz="2400" dirty="0" smtClean="0"/>
          </a:p>
          <a:p>
            <a:r>
              <a:rPr lang="ja-JP" altLang="en-US" sz="2800" b="1" dirty="0" smtClean="0"/>
              <a:t>現状</a:t>
            </a:r>
            <a:endParaRPr lang="en-US" altLang="ja-JP" sz="2800" b="1" dirty="0" smtClean="0"/>
          </a:p>
          <a:p>
            <a:pPr lvl="1"/>
            <a:r>
              <a:rPr lang="ja-JP" altLang="en-US" sz="2400" dirty="0" smtClean="0"/>
              <a:t>記憶場所の値</a:t>
            </a:r>
            <a:r>
              <a:rPr lang="en-US" altLang="ja-JP" sz="2400" dirty="0" smtClean="0"/>
              <a:t>(</a:t>
            </a:r>
            <a:r>
              <a:rPr lang="ja-JP" altLang="en-US" sz="2400" dirty="0" smtClean="0"/>
              <a:t>左辺値</a:t>
            </a:r>
            <a:r>
              <a:rPr lang="en-US" altLang="ja-JP" sz="2400" dirty="0" smtClean="0"/>
              <a:t>)</a:t>
            </a:r>
            <a:r>
              <a:rPr lang="ja-JP" altLang="en-US" sz="2400" dirty="0" smtClean="0"/>
              <a:t>が未定義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状態は変数と整数値の対応関係の集合</a:t>
            </a:r>
            <a:r>
              <a:rPr lang="en-US" altLang="ja-JP" sz="2400" dirty="0" smtClean="0"/>
              <a:t>(</a:t>
            </a:r>
            <a:r>
              <a:rPr lang="ja-JP" altLang="en-US" sz="2400" b="1" dirty="0" smtClean="0">
                <a:solidFill>
                  <a:schemeClr val="accent2"/>
                </a:solidFill>
              </a:rPr>
              <a:t>状態モデル</a:t>
            </a:r>
            <a:r>
              <a:rPr lang="en-US" altLang="ja-JP" sz="2400" dirty="0" smtClean="0"/>
              <a:t>)</a:t>
            </a:r>
          </a:p>
          <a:p>
            <a:pPr lvl="1"/>
            <a:endParaRPr lang="en-US" altLang="ja-JP" sz="2400" dirty="0" smtClean="0"/>
          </a:p>
          <a:p>
            <a:r>
              <a:rPr lang="ja-JP" altLang="en-US" sz="2800" b="1" dirty="0" smtClean="0"/>
              <a:t>問題</a:t>
            </a:r>
            <a:endParaRPr lang="en-US" altLang="ja-JP" sz="2800" b="1" dirty="0" smtClean="0"/>
          </a:p>
          <a:p>
            <a:pPr lvl="1"/>
            <a:r>
              <a:rPr lang="ja-JP" altLang="en-US" sz="2400" dirty="0" smtClean="0"/>
              <a:t>一般に変数の数やプログラムの行数が増加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式の評価値や</a:t>
            </a:r>
            <a:r>
              <a:rPr lang="ja-JP" altLang="en-US" sz="2400" dirty="0" smtClean="0"/>
              <a:t>左辺値を仮引数に渡すこと</a:t>
            </a:r>
            <a:r>
              <a:rPr lang="ja-JP" altLang="en-US" sz="2400" dirty="0" smtClean="0"/>
              <a:t>が</a:t>
            </a:r>
            <a:r>
              <a:rPr lang="ja-JP" altLang="en-US" sz="2400" dirty="0"/>
              <a:t>困難</a:t>
            </a:r>
            <a:endParaRPr lang="en-US" altLang="ja-JP" sz="2400" dirty="0" smtClean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6F77-7D45-4D56-BDBE-E344005FAA85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アプローチ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06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F306F77-7D45-4D56-BDBE-E344005FAA85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角丸四角形 20"/>
          <p:cNvSpPr/>
          <p:nvPr/>
        </p:nvSpPr>
        <p:spPr>
          <a:xfrm>
            <a:off x="6876256" y="1844824"/>
            <a:ext cx="1008112" cy="367240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-1</a:t>
            </a:r>
          </a:p>
          <a:p>
            <a:pPr algn="ctr"/>
            <a:endParaRPr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ctr"/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0</a:t>
            </a:r>
          </a:p>
          <a:p>
            <a:pPr algn="ctr"/>
            <a:endParaRPr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ctr"/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</a:t>
            </a:r>
            <a:endParaRPr lang="en-US" altLang="ja-JP" sz="1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環境</a:t>
            </a:r>
            <a:r>
              <a:rPr kumimoji="1" lang="en-US" altLang="ja-JP" dirty="0" smtClean="0"/>
              <a:t>-</a:t>
            </a:r>
            <a:r>
              <a:rPr kumimoji="1" lang="ja-JP" altLang="en-US" dirty="0" smtClean="0"/>
              <a:t>記憶域モデル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6F77-7D45-4D56-BDBE-E344005FAA85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  <p:sp>
        <p:nvSpPr>
          <p:cNvPr id="5" name="角丸四角形 4"/>
          <p:cNvSpPr/>
          <p:nvPr/>
        </p:nvSpPr>
        <p:spPr>
          <a:xfrm>
            <a:off x="1331640" y="1844824"/>
            <a:ext cx="1008112" cy="367240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ctr"/>
            <a:endParaRPr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ctr"/>
            <a:endParaRPr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ctr"/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a</a:t>
            </a:r>
          </a:p>
          <a:p>
            <a:pPr algn="ctr"/>
            <a:endParaRPr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ctr"/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b</a:t>
            </a:r>
            <a:endParaRPr kumimoji="1"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ctr"/>
            <a:endParaRPr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ctr"/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c</a:t>
            </a:r>
            <a:endParaRPr kumimoji="1"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ctr"/>
            <a:endParaRPr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ctr"/>
            <a:endParaRPr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ctr"/>
            <a:endParaRPr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ctr"/>
            <a:endParaRPr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516216" y="1321604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整数値</a:t>
            </a:r>
            <a:endParaRPr lang="en-US" altLang="ja-JP" sz="28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771800" y="2319263"/>
            <a:ext cx="864096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環境</a:t>
            </a:r>
            <a:endParaRPr kumimoji="1" lang="ja-JP" altLang="en-US" sz="24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4067944" y="1844824"/>
            <a:ext cx="1008112" cy="367240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100</a:t>
            </a:r>
          </a:p>
          <a:p>
            <a:pPr algn="ctr"/>
            <a:endParaRPr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ctr"/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101</a:t>
            </a:r>
          </a:p>
          <a:p>
            <a:pPr algn="ctr"/>
            <a:endParaRPr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ctr"/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102</a:t>
            </a:r>
            <a:endParaRPr lang="en-US" altLang="ja-JP" sz="1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779912" y="1340768"/>
            <a:ext cx="1584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左辺値</a:t>
            </a:r>
            <a:endParaRPr kumimoji="1" lang="ja-JP" altLang="en-US" sz="28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364088" y="2319263"/>
            <a:ext cx="1152128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記憶域</a:t>
            </a:r>
            <a:endParaRPr kumimoji="1" lang="ja-JP" altLang="en-US" sz="14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043608" y="1340768"/>
            <a:ext cx="15841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変数</a:t>
            </a:r>
            <a:endParaRPr kumimoji="1" lang="ja-JP" altLang="en-US" sz="28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cxnSp>
        <p:nvCxnSpPr>
          <p:cNvPr id="34" name="直線矢印コネクタ 33"/>
          <p:cNvCxnSpPr/>
          <p:nvPr/>
        </p:nvCxnSpPr>
        <p:spPr>
          <a:xfrm>
            <a:off x="5220072" y="2996952"/>
            <a:ext cx="1512168" cy="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テキスト ボックス 41"/>
          <p:cNvSpPr txBox="1"/>
          <p:nvPr/>
        </p:nvSpPr>
        <p:spPr>
          <a:xfrm>
            <a:off x="1296144" y="5661248"/>
            <a:ext cx="7452320" cy="400110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20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※</a:t>
            </a:r>
            <a:r>
              <a:rPr lang="ja-JP" altLang="en-US" sz="20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簡単のため，定数を省略</a:t>
            </a:r>
            <a:endParaRPr kumimoji="1" lang="ja-JP" altLang="en-US" sz="20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619672" y="4437112"/>
            <a:ext cx="4154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endParaRPr kumimoji="1"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endParaRPr kumimoji="1"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372526" y="4593902"/>
            <a:ext cx="4154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endParaRPr kumimoji="1"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endParaRPr kumimoji="1"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355976" y="1844824"/>
            <a:ext cx="4154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endParaRPr kumimoji="1"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endParaRPr kumimoji="1"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7164288" y="1844824"/>
            <a:ext cx="4154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endParaRPr kumimoji="1"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endParaRPr kumimoji="1"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7164288" y="4593902"/>
            <a:ext cx="4154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endParaRPr kumimoji="1"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endParaRPr kumimoji="1"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cxnSp>
        <p:nvCxnSpPr>
          <p:cNvPr id="46" name="直線矢印コネクタ 45"/>
          <p:cNvCxnSpPr/>
          <p:nvPr/>
        </p:nvCxnSpPr>
        <p:spPr>
          <a:xfrm>
            <a:off x="2483768" y="2996952"/>
            <a:ext cx="1512168" cy="0"/>
          </a:xfrm>
          <a:prstGeom prst="straightConnector1">
            <a:avLst/>
          </a:prstGeom>
          <a:ln w="762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角丸四角形吹き出し 27"/>
          <p:cNvSpPr/>
          <p:nvPr/>
        </p:nvSpPr>
        <p:spPr>
          <a:xfrm>
            <a:off x="5364088" y="5229200"/>
            <a:ext cx="3600400" cy="1008112"/>
          </a:xfrm>
          <a:prstGeom prst="wedgeRoundRectCallout">
            <a:avLst>
              <a:gd name="adj1" fmla="val -54937"/>
              <a:gd name="adj2" fmla="val -296430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コンテンツ プレースホルダ 6"/>
          <p:cNvSpPr txBox="1">
            <a:spLocks/>
          </p:cNvSpPr>
          <p:nvPr/>
        </p:nvSpPr>
        <p:spPr>
          <a:xfrm>
            <a:off x="3995936" y="1916832"/>
            <a:ext cx="2376264" cy="86409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en-US" altLang="ja-JP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procedure q(x)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1" lang="en-US" altLang="ja-JP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  x += 1</a:t>
            </a:r>
          </a:p>
        </p:txBody>
      </p:sp>
      <p:sp>
        <p:nvSpPr>
          <p:cNvPr id="25" name="角丸四角形吹き出し 24"/>
          <p:cNvSpPr/>
          <p:nvPr/>
        </p:nvSpPr>
        <p:spPr>
          <a:xfrm>
            <a:off x="5364088" y="3429000"/>
            <a:ext cx="3600400" cy="1008112"/>
          </a:xfrm>
          <a:prstGeom prst="wedgeRoundRectCallout">
            <a:avLst>
              <a:gd name="adj1" fmla="val -49133"/>
              <a:gd name="adj2" fmla="val -157782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値渡しにおける非可逆</a:t>
            </a:r>
            <a:r>
              <a:rPr lang="ja-JP" altLang="en-US" dirty="0" smtClean="0"/>
              <a:t>性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F306F77-7D45-4D56-BDBE-E344005FAA85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  <p:sp>
        <p:nvSpPr>
          <p:cNvPr id="10" name="コンテンツ プレースホルダー 2"/>
          <p:cNvSpPr txBox="1">
            <a:spLocks/>
          </p:cNvSpPr>
          <p:nvPr/>
        </p:nvSpPr>
        <p:spPr>
          <a:xfrm>
            <a:off x="2483768" y="1916832"/>
            <a:ext cx="2664296" cy="19442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altLang="ja-JP" sz="2400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Font typeface="Arial" pitchFamily="34" charset="0"/>
              <a:buNone/>
            </a:pPr>
            <a:endParaRPr lang="en-US" altLang="ja-JP" sz="800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Font typeface="Arial" pitchFamily="34" charset="0"/>
              <a:buNone/>
            </a:pPr>
            <a:endParaRPr lang="en-US" altLang="ja-JP" sz="2400" dirty="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971600" y="1988840"/>
            <a:ext cx="1872208" cy="124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2200" dirty="0" smtClean="0">
                <a:latin typeface="Consolas" pitchFamily="49" charset="0"/>
                <a:cs typeface="Consolas" pitchFamily="49" charset="0"/>
              </a:rPr>
              <a:t>   :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2200" dirty="0" smtClean="0">
                <a:latin typeface="Consolas" pitchFamily="49" charset="0"/>
                <a:cs typeface="Consolas" pitchFamily="49" charset="0"/>
              </a:rPr>
              <a:t>call q(0)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altLang="ja-JP" sz="2200" dirty="0" smtClean="0">
                <a:latin typeface="Consolas" pitchFamily="49" charset="0"/>
                <a:cs typeface="Consolas" pitchFamily="49" charset="0"/>
              </a:rPr>
              <a:t>   :</a:t>
            </a:r>
            <a:endParaRPr lang="en-US" altLang="ja-JP" sz="22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42" name="直線矢印コネクタ 41"/>
          <p:cNvCxnSpPr/>
          <p:nvPr/>
        </p:nvCxnSpPr>
        <p:spPr>
          <a:xfrm flipH="1">
            <a:off x="2555776" y="2852936"/>
            <a:ext cx="1872208" cy="144016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2204591" y="3091607"/>
            <a:ext cx="272382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環境，</a:t>
            </a:r>
            <a:r>
              <a:rPr kumimoji="1" lang="ja-JP" altLang="en-US" sz="2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記憶域を解放</a:t>
            </a:r>
            <a:r>
              <a:rPr kumimoji="1" lang="en-US" altLang="ja-JP" sz="2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/>
            </a:r>
            <a:br>
              <a:rPr kumimoji="1" lang="en-US" altLang="ja-JP" sz="2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endParaRPr kumimoji="1" lang="ja-JP" altLang="en-US" sz="2200" dirty="0">
              <a:solidFill>
                <a:schemeClr val="accent2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cxnSp>
        <p:nvCxnSpPr>
          <p:cNvPr id="16" name="直線矢印コネクタ 15"/>
          <p:cNvCxnSpPr/>
          <p:nvPr/>
        </p:nvCxnSpPr>
        <p:spPr>
          <a:xfrm flipV="1">
            <a:off x="2555776" y="2204864"/>
            <a:ext cx="1440160" cy="43204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表 20"/>
          <p:cNvGraphicFramePr>
            <a:graphicFrameLocks noGrp="1"/>
          </p:cNvGraphicFramePr>
          <p:nvPr/>
        </p:nvGraphicFramePr>
        <p:xfrm>
          <a:off x="5436096" y="3501008"/>
          <a:ext cx="3600400" cy="853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0120"/>
                <a:gridCol w="360040"/>
                <a:gridCol w="648072"/>
                <a:gridCol w="432048"/>
                <a:gridCol w="648072"/>
                <a:gridCol w="432048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環境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x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記憶域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7596336" y="3553073"/>
          <a:ext cx="35877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6" name="数式" r:id="rId5" imgW="203040" imgH="152280" progId="Equation.3">
                  <p:embed/>
                </p:oleObj>
              </mc:Choice>
              <mc:Fallback>
                <p:oleObj name="数式" r:id="rId5" imgW="203040" imgH="1522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336" y="3553073"/>
                        <a:ext cx="358775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7596336" y="3985121"/>
          <a:ext cx="35877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7" name="数式" r:id="rId7" imgW="203040" imgH="152280" progId="Equation.3">
                  <p:embed/>
                </p:oleObj>
              </mc:Choice>
              <mc:Fallback>
                <p:oleObj name="数式" r:id="rId7" imgW="203040" imgH="1522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336" y="3985121"/>
                        <a:ext cx="358775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表 21"/>
          <p:cNvGraphicFramePr>
            <a:graphicFrameLocks noGrp="1"/>
          </p:cNvGraphicFramePr>
          <p:nvPr/>
        </p:nvGraphicFramePr>
        <p:xfrm>
          <a:off x="5436096" y="5311864"/>
          <a:ext cx="3600400" cy="853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0120"/>
                <a:gridCol w="360040"/>
                <a:gridCol w="648072"/>
                <a:gridCol w="432048"/>
                <a:gridCol w="648072"/>
                <a:gridCol w="432048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環境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x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記憶域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3" name="Object 6"/>
          <p:cNvGraphicFramePr>
            <a:graphicFrameLocks noChangeAspect="1"/>
          </p:cNvGraphicFramePr>
          <p:nvPr/>
        </p:nvGraphicFramePr>
        <p:xfrm>
          <a:off x="7596336" y="5363929"/>
          <a:ext cx="35877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8" name="数式" r:id="rId8" imgW="203040" imgH="152280" progId="Equation.3">
                  <p:embed/>
                </p:oleObj>
              </mc:Choice>
              <mc:Fallback>
                <p:oleObj name="数式" r:id="rId8" imgW="203040" imgH="1522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336" y="5363929"/>
                        <a:ext cx="358775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7"/>
          <p:cNvGraphicFramePr>
            <a:graphicFrameLocks noChangeAspect="1"/>
          </p:cNvGraphicFramePr>
          <p:nvPr/>
        </p:nvGraphicFramePr>
        <p:xfrm>
          <a:off x="7596336" y="5795977"/>
          <a:ext cx="35877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9" name="数式" r:id="rId9" imgW="203040" imgH="152280" progId="Equation.3">
                  <p:embed/>
                </p:oleObj>
              </mc:Choice>
              <mc:Fallback>
                <p:oleObj name="数式" r:id="rId9" imgW="203040" imgH="1522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336" y="5795977"/>
                        <a:ext cx="358775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四角形吹き出し 29"/>
          <p:cNvSpPr/>
          <p:nvPr/>
        </p:nvSpPr>
        <p:spPr>
          <a:xfrm>
            <a:off x="323528" y="3717032"/>
            <a:ext cx="4176464" cy="720080"/>
          </a:xfrm>
          <a:prstGeom prst="wedgeRectCallout">
            <a:avLst>
              <a:gd name="adj1" fmla="val -25951"/>
              <a:gd name="adj2" fmla="val -135236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記憶域を復元不可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(</a:t>
            </a:r>
            <a:r>
              <a:rPr lang="ja-JP" altLang="en-US" sz="2400" b="1" dirty="0" smtClean="0">
                <a:solidFill>
                  <a:schemeClr val="accent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非可逆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)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17897940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5" grpId="0" animBg="1"/>
      <p:bldP spid="26" grpId="0"/>
      <p:bldP spid="3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値渡し</a:t>
            </a:r>
            <a:r>
              <a:rPr lang="ja-JP" altLang="en-US" dirty="0" smtClean="0"/>
              <a:t>の</a:t>
            </a:r>
            <a:r>
              <a:rPr kumimoji="1" lang="ja-JP" altLang="en-US" dirty="0" smtClean="0"/>
              <a:t>可逆化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F306F77-7D45-4D56-BDBE-E344005FAA85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  <p:sp>
        <p:nvSpPr>
          <p:cNvPr id="23" name="四角形吹き出し 22"/>
          <p:cNvSpPr/>
          <p:nvPr/>
        </p:nvSpPr>
        <p:spPr>
          <a:xfrm>
            <a:off x="899592" y="5013176"/>
            <a:ext cx="3528392" cy="1296144"/>
          </a:xfrm>
          <a:prstGeom prst="wedgeRectCallout">
            <a:avLst>
              <a:gd name="adj1" fmla="val 72358"/>
              <a:gd name="adj2" fmla="val 14191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2400" b="1" dirty="0" smtClean="0">
                <a:solidFill>
                  <a:schemeClr val="accent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lang="ja-JP" altLang="en-US" sz="2400" b="1" dirty="0" smtClean="0">
                <a:solidFill>
                  <a:schemeClr val="accent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制約</a:t>
            </a:r>
            <a:endParaRPr lang="en-US" altLang="ja-JP" sz="2400" b="1" dirty="0" smtClean="0">
              <a:solidFill>
                <a:schemeClr val="accent2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24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記憶域解放前の</a:t>
            </a:r>
            <a:endParaRPr lang="en-US" altLang="ja-JP" sz="240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24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仮引数と実引数が一致</a:t>
            </a:r>
            <a:endParaRPr kumimoji="1" lang="en-US" altLang="ja-JP" sz="240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1" name="コンテンツ プレースホルダ 6"/>
          <p:cNvSpPr txBox="1">
            <a:spLocks/>
          </p:cNvSpPr>
          <p:nvPr/>
        </p:nvSpPr>
        <p:spPr>
          <a:xfrm>
            <a:off x="3995936" y="1916832"/>
            <a:ext cx="2376264" cy="165618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en-US" altLang="ja-JP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procedure q(x)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1" lang="en-US" altLang="ja-JP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  x += 1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2200" dirty="0" smtClean="0">
                <a:latin typeface="Consolas" pitchFamily="49" charset="0"/>
                <a:cs typeface="Consolas" pitchFamily="49" charset="0"/>
              </a:rPr>
              <a:t>  </a:t>
            </a:r>
            <a:endParaRPr kumimoji="1" lang="en-US" altLang="ja-JP" sz="2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971600" y="1988840"/>
            <a:ext cx="1872208" cy="124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2200" dirty="0" smtClean="0">
                <a:latin typeface="Consolas" pitchFamily="49" charset="0"/>
                <a:cs typeface="Consolas" pitchFamily="49" charset="0"/>
              </a:rPr>
              <a:t>   :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2200" dirty="0" smtClean="0">
                <a:latin typeface="Consolas" pitchFamily="49" charset="0"/>
                <a:cs typeface="Consolas" pitchFamily="49" charset="0"/>
              </a:rPr>
              <a:t>call q(0)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altLang="ja-JP" sz="2200" dirty="0" smtClean="0">
                <a:latin typeface="Consolas" pitchFamily="49" charset="0"/>
                <a:cs typeface="Consolas" pitchFamily="49" charset="0"/>
              </a:rPr>
              <a:t>   :</a:t>
            </a:r>
            <a:endParaRPr lang="en-US" altLang="ja-JP" sz="22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123728" y="3235623"/>
            <a:ext cx="27238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環境，記憶域を解放</a:t>
            </a:r>
            <a:r>
              <a:rPr kumimoji="1" lang="en-US" altLang="ja-JP" sz="2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/>
            </a:r>
            <a:br>
              <a:rPr kumimoji="1" lang="en-US" altLang="ja-JP" sz="2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endParaRPr kumimoji="1" lang="ja-JP" altLang="en-US" sz="2200" dirty="0">
              <a:solidFill>
                <a:schemeClr val="accent2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cxnSp>
        <p:nvCxnSpPr>
          <p:cNvPr id="33" name="直線矢印コネクタ 32"/>
          <p:cNvCxnSpPr/>
          <p:nvPr/>
        </p:nvCxnSpPr>
        <p:spPr>
          <a:xfrm flipH="1" flipV="1">
            <a:off x="2267744" y="2924944"/>
            <a:ext cx="2304256" cy="216024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直線矢印コネクタ 34"/>
          <p:cNvCxnSpPr/>
          <p:nvPr/>
        </p:nvCxnSpPr>
        <p:spPr>
          <a:xfrm flipV="1">
            <a:off x="2555776" y="2204864"/>
            <a:ext cx="1440160" cy="43204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角丸四角形吹き出し 36"/>
          <p:cNvSpPr/>
          <p:nvPr/>
        </p:nvSpPr>
        <p:spPr>
          <a:xfrm>
            <a:off x="5364088" y="5229200"/>
            <a:ext cx="3600400" cy="1008112"/>
          </a:xfrm>
          <a:prstGeom prst="wedgeRoundRectCallout">
            <a:avLst>
              <a:gd name="adj1" fmla="val -57840"/>
              <a:gd name="adj2" fmla="val -260148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角丸四角形吹き出し 37"/>
          <p:cNvSpPr/>
          <p:nvPr/>
        </p:nvSpPr>
        <p:spPr>
          <a:xfrm>
            <a:off x="5364088" y="3429000"/>
            <a:ext cx="3600400" cy="1008112"/>
          </a:xfrm>
          <a:prstGeom prst="wedgeRoundRectCallout">
            <a:avLst>
              <a:gd name="adj1" fmla="val -49859"/>
              <a:gd name="adj2" fmla="val -159077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39" name="表 38"/>
          <p:cNvGraphicFramePr>
            <a:graphicFrameLocks noGrp="1"/>
          </p:cNvGraphicFramePr>
          <p:nvPr/>
        </p:nvGraphicFramePr>
        <p:xfrm>
          <a:off x="5436096" y="3501008"/>
          <a:ext cx="3600400" cy="853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0120"/>
                <a:gridCol w="360040"/>
                <a:gridCol w="648072"/>
                <a:gridCol w="432048"/>
                <a:gridCol w="648072"/>
                <a:gridCol w="432048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環境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x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記憶域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0" name="Object 6"/>
          <p:cNvGraphicFramePr>
            <a:graphicFrameLocks noChangeAspect="1"/>
          </p:cNvGraphicFramePr>
          <p:nvPr/>
        </p:nvGraphicFramePr>
        <p:xfrm>
          <a:off x="7596336" y="3553073"/>
          <a:ext cx="35877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0" name="数式" r:id="rId5" imgW="203040" imgH="152280" progId="Equation.3">
                  <p:embed/>
                </p:oleObj>
              </mc:Choice>
              <mc:Fallback>
                <p:oleObj name="数式" r:id="rId5" imgW="203040" imgH="1522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336" y="3553073"/>
                        <a:ext cx="358775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7"/>
          <p:cNvGraphicFramePr>
            <a:graphicFrameLocks noChangeAspect="1"/>
          </p:cNvGraphicFramePr>
          <p:nvPr/>
        </p:nvGraphicFramePr>
        <p:xfrm>
          <a:off x="7596336" y="3985121"/>
          <a:ext cx="35877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1" name="数式" r:id="rId7" imgW="203040" imgH="152280" progId="Equation.3">
                  <p:embed/>
                </p:oleObj>
              </mc:Choice>
              <mc:Fallback>
                <p:oleObj name="数式" r:id="rId7" imgW="203040" imgH="1522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336" y="3985121"/>
                        <a:ext cx="358775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表 42"/>
          <p:cNvGraphicFramePr>
            <a:graphicFrameLocks noGrp="1"/>
          </p:cNvGraphicFramePr>
          <p:nvPr/>
        </p:nvGraphicFramePr>
        <p:xfrm>
          <a:off x="5436096" y="5311864"/>
          <a:ext cx="3600400" cy="853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0120"/>
                <a:gridCol w="360040"/>
                <a:gridCol w="648072"/>
                <a:gridCol w="432048"/>
                <a:gridCol w="648072"/>
                <a:gridCol w="432048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環境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x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記憶域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 smtClean="0">
                          <a:solidFill>
                            <a:schemeClr val="accent2"/>
                          </a:solidFill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4" name="Object 6"/>
          <p:cNvGraphicFramePr>
            <a:graphicFrameLocks noChangeAspect="1"/>
          </p:cNvGraphicFramePr>
          <p:nvPr/>
        </p:nvGraphicFramePr>
        <p:xfrm>
          <a:off x="7596336" y="5363929"/>
          <a:ext cx="35877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2" name="数式" r:id="rId8" imgW="203040" imgH="152280" progId="Equation.3">
                  <p:embed/>
                </p:oleObj>
              </mc:Choice>
              <mc:Fallback>
                <p:oleObj name="数式" r:id="rId8" imgW="203040" imgH="1522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336" y="5363929"/>
                        <a:ext cx="358775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7"/>
          <p:cNvGraphicFramePr>
            <a:graphicFrameLocks noChangeAspect="1"/>
          </p:cNvGraphicFramePr>
          <p:nvPr/>
        </p:nvGraphicFramePr>
        <p:xfrm>
          <a:off x="7596336" y="5795977"/>
          <a:ext cx="35877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3" name="数式" r:id="rId9" imgW="203040" imgH="152280" progId="Equation.3">
                  <p:embed/>
                </p:oleObj>
              </mc:Choice>
              <mc:Fallback>
                <p:oleObj name="数式" r:id="rId9" imgW="203040" imgH="1522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336" y="5795977"/>
                        <a:ext cx="358775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四角形吹き出し 48"/>
          <p:cNvSpPr/>
          <p:nvPr/>
        </p:nvSpPr>
        <p:spPr>
          <a:xfrm>
            <a:off x="899592" y="3717032"/>
            <a:ext cx="3528392" cy="720080"/>
          </a:xfrm>
          <a:prstGeom prst="wedgeRectCallout">
            <a:avLst>
              <a:gd name="adj1" fmla="val -36050"/>
              <a:gd name="adj2" fmla="val -144386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記憶域を復元可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(</a:t>
            </a:r>
            <a:r>
              <a:rPr lang="ja-JP" altLang="en-US" sz="2400" b="1" dirty="0" smtClean="0">
                <a:solidFill>
                  <a:schemeClr val="accent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可逆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)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4318482" y="2710081"/>
            <a:ext cx="111761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200" dirty="0" smtClean="0">
                <a:solidFill>
                  <a:schemeClr val="accent2"/>
                </a:solidFill>
                <a:latin typeface="Consolas" pitchFamily="49" charset="0"/>
                <a:cs typeface="Consolas" pitchFamily="49" charset="0"/>
              </a:rPr>
              <a:t>x -= 1</a:t>
            </a:r>
            <a:endParaRPr lang="ja-JP" altLang="en-US" sz="2200" dirty="0">
              <a:solidFill>
                <a:schemeClr val="accent2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899592" y="6381328"/>
            <a:ext cx="4339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※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制約を満たすようにプログラマが記述</a:t>
            </a:r>
            <a:endParaRPr kumimoji="1"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17897940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6" grpId="0"/>
      <p:bldP spid="37" grpId="0" animBg="1"/>
      <p:bldP spid="49" grpId="0" animBg="1"/>
      <p:bldP spid="19" grpId="0"/>
      <p:bldP spid="2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7|9.3|5.8|5.9|25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4"/>
</p:tagLst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2448</TotalTime>
  <Words>527</Words>
  <Application>Microsoft Office PowerPoint</Application>
  <PresentationFormat>画面に合わせる (4:3)</PresentationFormat>
  <Paragraphs>306</Paragraphs>
  <Slides>14</Slides>
  <Notes>5</Notes>
  <HiddenSlides>2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6" baseType="lpstr">
      <vt:lpstr>Office テーマ</vt:lpstr>
      <vt:lpstr>数式</vt:lpstr>
      <vt:lpstr>引数渡し機構をもつ 可逆プログラミング言語の可逆性</vt:lpstr>
      <vt:lpstr>目次</vt:lpstr>
      <vt:lpstr>研究の背景と目的</vt:lpstr>
      <vt:lpstr>関連研究</vt:lpstr>
      <vt:lpstr>Janus</vt:lpstr>
      <vt:lpstr>アプローチ</vt:lpstr>
      <vt:lpstr>環境-記憶域モデル</vt:lpstr>
      <vt:lpstr>値渡しにおける非可逆性</vt:lpstr>
      <vt:lpstr>値渡しの可逆化</vt:lpstr>
      <vt:lpstr>拡張したJanusの可逆性</vt:lpstr>
      <vt:lpstr>まとめ</vt:lpstr>
      <vt:lpstr>参考文献</vt:lpstr>
      <vt:lpstr>参照渡しにおける非可逆性</vt:lpstr>
      <vt:lpstr>参照渡しの可逆化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Shinkai Yoshiyuki</dc:creator>
  <cp:lastModifiedBy>hideaki</cp:lastModifiedBy>
  <cp:revision>147</cp:revision>
  <dcterms:created xsi:type="dcterms:W3CDTF">2014-01-07T07:47:50Z</dcterms:created>
  <dcterms:modified xsi:type="dcterms:W3CDTF">2014-03-05T15:11:53Z</dcterms:modified>
</cp:coreProperties>
</file>