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bin" ContentType="application/vnd.openxmlformats-officedocument.oleObject"/>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305" r:id="rId2"/>
    <p:sldId id="257" r:id="rId3"/>
    <p:sldId id="272" r:id="rId4"/>
    <p:sldId id="306" r:id="rId5"/>
    <p:sldId id="307" r:id="rId6"/>
    <p:sldId id="315" r:id="rId7"/>
    <p:sldId id="308" r:id="rId8"/>
    <p:sldId id="309" r:id="rId9"/>
    <p:sldId id="289" r:id="rId10"/>
    <p:sldId id="310" r:id="rId11"/>
    <p:sldId id="293" r:id="rId12"/>
    <p:sldId id="314" r:id="rId13"/>
    <p:sldId id="304" r:id="rId14"/>
    <p:sldId id="279" r:id="rId15"/>
    <p:sldId id="296" r:id="rId16"/>
    <p:sldId id="287" r:id="rId17"/>
    <p:sldId id="285" r:id="rId18"/>
    <p:sldId id="294" r:id="rId19"/>
    <p:sldId id="312" r:id="rId20"/>
    <p:sldId id="302" r:id="rId21"/>
    <p:sldId id="301" r:id="rId22"/>
    <p:sldId id="313" r:id="rId23"/>
    <p:sldId id="317" r:id="rId24"/>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2724" autoAdjust="0"/>
  </p:normalViewPr>
  <p:slideViewPr>
    <p:cSldViewPr>
      <p:cViewPr varScale="1">
        <p:scale>
          <a:sx n="72" d="100"/>
          <a:sy n="72" d="100"/>
        </p:scale>
        <p:origin x="-110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64D9DE9-1D93-4CCA-9289-BD53D09A342E}" type="datetimeFigureOut">
              <a:rPr kumimoji="1" lang="ja-JP" altLang="en-US" smtClean="0"/>
              <a:pPr/>
              <a:t>2014/3/12</a:t>
            </a:fld>
            <a:endParaRPr kumimoji="1" lang="ja-JP" altLang="en-US"/>
          </a:p>
        </p:txBody>
      </p:sp>
      <p:sp>
        <p:nvSpPr>
          <p:cNvPr id="4" name="スライド イメージ プレースホル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AD36EC6-B50F-4119-9923-56132381AB83}"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5AD36EC6-B50F-4119-9923-56132381AB83}" type="slidenum">
              <a:rPr kumimoji="1" lang="ja-JP" altLang="en-US" smtClean="0"/>
              <a:pPr/>
              <a:t>1</a:t>
            </a:fld>
            <a:endParaRPr kumimoji="1" lang="ja-JP"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これだと言葉での補足の比重が大きすぎるようにも感じる．</a:t>
            </a:r>
            <a:endParaRPr kumimoji="1" lang="en-US" altLang="ja-JP" dirty="0" smtClean="0"/>
          </a:p>
        </p:txBody>
      </p:sp>
      <p:sp>
        <p:nvSpPr>
          <p:cNvPr id="4" name="スライド番号プレースホルダ 3"/>
          <p:cNvSpPr>
            <a:spLocks noGrp="1"/>
          </p:cNvSpPr>
          <p:nvPr>
            <p:ph type="sldNum" sz="quarter" idx="10"/>
          </p:nvPr>
        </p:nvSpPr>
        <p:spPr/>
        <p:txBody>
          <a:bodyPr/>
          <a:lstStyle/>
          <a:p>
            <a:fld id="{5AD36EC6-B50F-4119-9923-56132381AB83}" type="slidenum">
              <a:rPr kumimoji="1" lang="ja-JP" altLang="en-US" smtClean="0"/>
              <a:pPr/>
              <a:t>14</a:t>
            </a:fld>
            <a:endParaRPr kumimoji="1" lang="ja-JP"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式</a:t>
            </a:r>
            <a:r>
              <a:rPr kumimoji="1" lang="en-US" altLang="ja-JP" dirty="0" smtClean="0"/>
              <a:t>e</a:t>
            </a:r>
            <a:r>
              <a:rPr kumimoji="1" lang="ja-JP" altLang="en-US" dirty="0" smtClean="0"/>
              <a:t>の中に変数</a:t>
            </a:r>
            <a:r>
              <a:rPr kumimoji="1" lang="en-US" altLang="ja-JP" dirty="0" smtClean="0"/>
              <a:t>x</a:t>
            </a:r>
            <a:r>
              <a:rPr kumimoji="1" lang="ja-JP" altLang="en-US" dirty="0" smtClean="0"/>
              <a:t>が存在しない時</a:t>
            </a:r>
            <a:endParaRPr kumimoji="1" lang="ja-JP" altLang="en-US" dirty="0"/>
          </a:p>
        </p:txBody>
      </p:sp>
      <p:sp>
        <p:nvSpPr>
          <p:cNvPr id="4" name="スライド番号プレースホルダ 3"/>
          <p:cNvSpPr>
            <a:spLocks noGrp="1"/>
          </p:cNvSpPr>
          <p:nvPr>
            <p:ph type="sldNum" sz="quarter" idx="10"/>
          </p:nvPr>
        </p:nvSpPr>
        <p:spPr/>
        <p:txBody>
          <a:bodyPr/>
          <a:lstStyle/>
          <a:p>
            <a:fld id="{5AD36EC6-B50F-4119-9923-56132381AB83}" type="slidenum">
              <a:rPr kumimoji="1" lang="ja-JP" altLang="en-US" smtClean="0"/>
              <a:pPr/>
              <a:t>16</a:t>
            </a:fld>
            <a:endParaRPr kumimoji="1" lang="ja-JP"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σ’’</a:t>
            </a:r>
            <a:r>
              <a:rPr kumimoji="1" lang="ja-JP" altLang="en-US" dirty="0" smtClean="0"/>
              <a:t>の記憶域の更新</a:t>
            </a:r>
            <a:endParaRPr kumimoji="1" lang="en-US" altLang="ja-JP" dirty="0" smtClean="0"/>
          </a:p>
        </p:txBody>
      </p:sp>
      <p:sp>
        <p:nvSpPr>
          <p:cNvPr id="4" name="スライド番号プレースホルダ 3"/>
          <p:cNvSpPr>
            <a:spLocks noGrp="1"/>
          </p:cNvSpPr>
          <p:nvPr>
            <p:ph type="sldNum" sz="quarter" idx="10"/>
          </p:nvPr>
        </p:nvSpPr>
        <p:spPr/>
        <p:txBody>
          <a:bodyPr/>
          <a:lstStyle/>
          <a:p>
            <a:fld id="{5AD36EC6-B50F-4119-9923-56132381AB83}" type="slidenum">
              <a:rPr kumimoji="1" lang="ja-JP" altLang="en-US" smtClean="0"/>
              <a:pPr/>
              <a:t>17</a:t>
            </a:fld>
            <a:endParaRPr kumimoji="1" lang="ja-JP"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5AD36EC6-B50F-4119-9923-56132381AB83}" type="slidenum">
              <a:rPr kumimoji="1" lang="ja-JP" altLang="en-US" smtClean="0"/>
              <a:pPr/>
              <a:t>20</a:t>
            </a:fld>
            <a:endParaRPr kumimoji="1" lang="ja-JP"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スライドで使用したものを掲載予定．見せるのはまとめで終了．</a:t>
            </a:r>
            <a:endParaRPr kumimoji="1" lang="ja-JP" altLang="en-US" dirty="0"/>
          </a:p>
        </p:txBody>
      </p:sp>
      <p:sp>
        <p:nvSpPr>
          <p:cNvPr id="4" name="スライド番号プレースホルダ 3"/>
          <p:cNvSpPr>
            <a:spLocks noGrp="1"/>
          </p:cNvSpPr>
          <p:nvPr>
            <p:ph type="sldNum" sz="quarter" idx="10"/>
          </p:nvPr>
        </p:nvSpPr>
        <p:spPr/>
        <p:txBody>
          <a:bodyPr/>
          <a:lstStyle/>
          <a:p>
            <a:fld id="{5AD36EC6-B50F-4119-9923-56132381AB83}" type="slidenum">
              <a:rPr kumimoji="1" lang="ja-JP" altLang="en-US" smtClean="0"/>
              <a:pPr/>
              <a:t>21</a:t>
            </a:fld>
            <a:endParaRPr kumimoji="1" lang="ja-JP"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既存の</a:t>
            </a:r>
            <a:r>
              <a:rPr kumimoji="1" lang="en-US" altLang="ja-JP" dirty="0" smtClean="0"/>
              <a:t>Janus</a:t>
            </a:r>
            <a:r>
              <a:rPr kumimoji="1" lang="ja-JP" altLang="en-US" dirty="0" smtClean="0"/>
              <a:t>では書けなかったものの例</a:t>
            </a:r>
            <a:endParaRPr kumimoji="1" lang="ja-JP" altLang="en-US" dirty="0"/>
          </a:p>
        </p:txBody>
      </p:sp>
      <p:sp>
        <p:nvSpPr>
          <p:cNvPr id="4" name="スライド番号プレースホルダー 3"/>
          <p:cNvSpPr>
            <a:spLocks noGrp="1"/>
          </p:cNvSpPr>
          <p:nvPr>
            <p:ph type="sldNum" sz="quarter" idx="10"/>
          </p:nvPr>
        </p:nvSpPr>
        <p:spPr/>
        <p:txBody>
          <a:bodyPr/>
          <a:lstStyle/>
          <a:p>
            <a:fld id="{5AD36EC6-B50F-4119-9923-56132381AB83}" type="slidenum">
              <a:rPr kumimoji="1" lang="ja-JP" altLang="en-US" smtClean="0"/>
              <a:pPr/>
              <a:t>22</a:t>
            </a:fld>
            <a:endParaRPr kumimoji="1" lang="ja-JP" altLang="en-US"/>
          </a:p>
        </p:txBody>
      </p:sp>
    </p:spTree>
    <p:extLst>
      <p:ext uri="{BB962C8B-B14F-4D97-AF65-F5344CB8AC3E}">
        <p14:creationId xmlns:p14="http://schemas.microsoft.com/office/powerpoint/2010/main" xmlns="" val="11197029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質問解答用の循環のない版規則</a:t>
            </a:r>
            <a:endParaRPr kumimoji="1" lang="ja-JP" altLang="en-US" dirty="0"/>
          </a:p>
        </p:txBody>
      </p:sp>
      <p:sp>
        <p:nvSpPr>
          <p:cNvPr id="4" name="スライド番号プレースホルダ 3"/>
          <p:cNvSpPr>
            <a:spLocks noGrp="1"/>
          </p:cNvSpPr>
          <p:nvPr>
            <p:ph type="sldNum" sz="quarter" idx="10"/>
          </p:nvPr>
        </p:nvSpPr>
        <p:spPr/>
        <p:txBody>
          <a:bodyPr/>
          <a:lstStyle/>
          <a:p>
            <a:fld id="{5AD36EC6-B50F-4119-9923-56132381AB83}" type="slidenum">
              <a:rPr kumimoji="1" lang="ja-JP" altLang="en-US" smtClean="0"/>
              <a:pPr/>
              <a:t>23</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既存の制約．大域変数がないことによってエイリアシングが発生しないようにしていることも言う．</a:t>
            </a:r>
          </a:p>
        </p:txBody>
      </p:sp>
      <p:sp>
        <p:nvSpPr>
          <p:cNvPr id="4" name="スライド番号プレースホルダ 3"/>
          <p:cNvSpPr>
            <a:spLocks noGrp="1"/>
          </p:cNvSpPr>
          <p:nvPr>
            <p:ph type="sldNum" sz="quarter" idx="10"/>
          </p:nvPr>
        </p:nvSpPr>
        <p:spPr/>
        <p:txBody>
          <a:bodyPr/>
          <a:lstStyle/>
          <a:p>
            <a:fld id="{5AD36EC6-B50F-4119-9923-56132381AB83}" type="slidenum">
              <a:rPr kumimoji="1" lang="ja-JP" altLang="en-US" smtClean="0"/>
              <a:pPr/>
              <a:t>4</a:t>
            </a:fld>
            <a:endParaRPr kumimoji="1"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既存の制約．</a:t>
            </a:r>
          </a:p>
        </p:txBody>
      </p:sp>
      <p:sp>
        <p:nvSpPr>
          <p:cNvPr id="4" name="スライド番号プレースホルダ 3"/>
          <p:cNvSpPr>
            <a:spLocks noGrp="1"/>
          </p:cNvSpPr>
          <p:nvPr>
            <p:ph type="sldNum" sz="quarter" idx="10"/>
          </p:nvPr>
        </p:nvSpPr>
        <p:spPr/>
        <p:txBody>
          <a:bodyPr/>
          <a:lstStyle/>
          <a:p>
            <a:fld id="{5AD36EC6-B50F-4119-9923-56132381AB83}" type="slidenum">
              <a:rPr kumimoji="1" lang="ja-JP" altLang="en-US" smtClean="0"/>
              <a:pPr/>
              <a:t>5</a:t>
            </a:fld>
            <a:endParaRPr kumimoji="1" lang="ja-JP"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5AD36EC6-B50F-4119-9923-56132381AB83}" type="slidenum">
              <a:rPr kumimoji="1" lang="ja-JP" altLang="en-US" smtClean="0"/>
              <a:pPr/>
              <a:t>6</a:t>
            </a:fld>
            <a:endParaRPr kumimoji="1"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5AD36EC6-B50F-4119-9923-56132381AB83}" type="slidenum">
              <a:rPr kumimoji="1" lang="ja-JP" altLang="en-US" smtClean="0"/>
              <a:pPr/>
              <a:t>8</a:t>
            </a:fld>
            <a:endParaRPr kumimoji="1" lang="ja-JP"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記憶域の更新が</a:t>
            </a:r>
            <a:endParaRPr kumimoji="1" lang="ja-JP" altLang="en-US" dirty="0"/>
          </a:p>
        </p:txBody>
      </p:sp>
      <p:sp>
        <p:nvSpPr>
          <p:cNvPr id="4" name="スライド番号プレースホルダ 3"/>
          <p:cNvSpPr>
            <a:spLocks noGrp="1"/>
          </p:cNvSpPr>
          <p:nvPr>
            <p:ph type="sldNum" sz="quarter" idx="10"/>
          </p:nvPr>
        </p:nvSpPr>
        <p:spPr/>
        <p:txBody>
          <a:bodyPr/>
          <a:lstStyle/>
          <a:p>
            <a:fld id="{5AD36EC6-B50F-4119-9923-56132381AB83}" type="slidenum">
              <a:rPr kumimoji="1" lang="ja-JP" altLang="en-US" smtClean="0"/>
              <a:pPr/>
              <a:t>10</a:t>
            </a:fld>
            <a:endParaRPr kumimoji="1" lang="ja-JP"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5AD36EC6-B50F-4119-9923-56132381AB83}" type="slidenum">
              <a:rPr kumimoji="1" lang="ja-JP" altLang="en-US" smtClean="0"/>
              <a:pPr/>
              <a:t>11</a:t>
            </a:fld>
            <a:endParaRPr kumimoji="1" lang="ja-JP"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新版を掲示</a:t>
            </a:r>
            <a:endParaRPr kumimoji="1" lang="ja-JP" altLang="en-US" dirty="0"/>
          </a:p>
        </p:txBody>
      </p:sp>
      <p:sp>
        <p:nvSpPr>
          <p:cNvPr id="4" name="スライド番号プレースホルダ 3"/>
          <p:cNvSpPr>
            <a:spLocks noGrp="1"/>
          </p:cNvSpPr>
          <p:nvPr>
            <p:ph type="sldNum" sz="quarter" idx="10"/>
          </p:nvPr>
        </p:nvSpPr>
        <p:spPr/>
        <p:txBody>
          <a:bodyPr/>
          <a:lstStyle/>
          <a:p>
            <a:fld id="{5AD36EC6-B50F-4119-9923-56132381AB83}" type="slidenum">
              <a:rPr kumimoji="1" lang="ja-JP" altLang="en-US" smtClean="0"/>
              <a:pPr/>
              <a:t>12</a:t>
            </a:fld>
            <a:endParaRPr kumimoji="1" lang="ja-JP"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これだと</a:t>
            </a:r>
            <a:r>
              <a:rPr kumimoji="1" lang="en-US" altLang="ja-JP" dirty="0" err="1" smtClean="0"/>
              <a:t>uncall</a:t>
            </a:r>
            <a:r>
              <a:rPr kumimoji="1" lang="ja-JP" altLang="en-US" dirty="0" smtClean="0"/>
              <a:t>が入らないので，下</a:t>
            </a:r>
            <a:r>
              <a:rPr kumimoji="1" lang="ja-JP" altLang="en-US" dirty="0" err="1" smtClean="0"/>
              <a:t>のを</a:t>
            </a:r>
            <a:r>
              <a:rPr kumimoji="1" lang="ja-JP" altLang="en-US" dirty="0" smtClean="0"/>
              <a:t>消して入れるか別でスライドを作るかを検討中．</a:t>
            </a:r>
            <a:endParaRPr kumimoji="1" lang="ja-JP" altLang="en-US" dirty="0"/>
          </a:p>
        </p:txBody>
      </p:sp>
      <p:sp>
        <p:nvSpPr>
          <p:cNvPr id="4" name="スライド番号プレースホルダ 3"/>
          <p:cNvSpPr>
            <a:spLocks noGrp="1"/>
          </p:cNvSpPr>
          <p:nvPr>
            <p:ph type="sldNum" sz="quarter" idx="10"/>
          </p:nvPr>
        </p:nvSpPr>
        <p:spPr/>
        <p:txBody>
          <a:bodyPr/>
          <a:lstStyle/>
          <a:p>
            <a:fld id="{5AD36EC6-B50F-4119-9923-56132381AB83}" type="slidenum">
              <a:rPr kumimoji="1" lang="ja-JP" altLang="en-US" smtClean="0"/>
              <a:pPr/>
              <a:t>13</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lvl1pPr>
              <a:defRPr b="1"/>
            </a:lvl1p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2DF9CAD3-52FC-4002-90E0-6FBDEB06B8A6}" type="datetime1">
              <a:rPr kumimoji="1" lang="ja-JP" altLang="en-US" smtClean="0"/>
              <a:pPr/>
              <a:t>2014/3/12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FB9213B3-A603-404F-A78E-5B4CD0115AC6}" type="slidenum">
              <a:rPr kumimoji="1" lang="ja-JP" altLang="en-US" smtClean="0"/>
              <a:pPr/>
              <a:t>&lt;#&gt;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CF855E4F-CEF3-4E77-BE6B-F7772AA10E3F}" type="datetime1">
              <a:rPr kumimoji="1" lang="ja-JP" altLang="en-US" smtClean="0"/>
              <a:pPr/>
              <a:t>2014/3/12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FB9213B3-A603-404F-A78E-5B4CD0115AC6}" type="slidenum">
              <a:rPr kumimoji="1" lang="ja-JP" altLang="en-US" smtClean="0"/>
              <a:pPr/>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2D2628FA-83DF-40FF-9F6A-F6B998F18E0B}" type="datetime1">
              <a:rPr kumimoji="1" lang="ja-JP" altLang="en-US" smtClean="0"/>
              <a:pPr/>
              <a:t>2014/3/12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FB9213B3-A603-404F-A78E-5B4CD0115AC6}" type="slidenum">
              <a:rPr kumimoji="1" lang="ja-JP" altLang="en-US" smtClean="0"/>
              <a:pPr/>
              <a:t>&lt;#&gt;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91911EB0-6E80-49F7-8535-BEF930D1BF17}" type="datetime1">
              <a:rPr kumimoji="1" lang="ja-JP" altLang="en-US" smtClean="0"/>
              <a:pPr/>
              <a:t>2014/3/12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FB9213B3-A603-404F-A78E-5B4CD0115AC6}" type="slidenum">
              <a:rPr kumimoji="1" lang="ja-JP" altLang="en-US" smtClean="0"/>
              <a:pPr/>
              <a:t>&lt;#&gt;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21B02462-537D-40A4-A06D-7E778C5DA951}" type="datetime1">
              <a:rPr kumimoji="1" lang="ja-JP" altLang="en-US" smtClean="0"/>
              <a:pPr/>
              <a:t>2014/3/12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FB9213B3-A603-404F-A78E-5B4CD0115AC6}" type="slidenum">
              <a:rPr kumimoji="1" lang="ja-JP" altLang="en-US" smtClean="0"/>
              <a:pPr/>
              <a:t>&lt;#&gt;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25BACF7D-ADCD-40E5-9BFB-176D32C91A15}" type="datetime1">
              <a:rPr kumimoji="1" lang="ja-JP" altLang="en-US" smtClean="0"/>
              <a:pPr/>
              <a:t>2014/3/12</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FB9213B3-A603-404F-A78E-5B4CD0115AC6}" type="slidenum">
              <a:rPr kumimoji="1" lang="ja-JP" altLang="en-US" smtClean="0"/>
              <a:pPr/>
              <a:t>&lt;#&gt;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b="1"/>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F417D679-2908-4CA1-8E8C-A1A9C3306108}" type="datetime1">
              <a:rPr kumimoji="1" lang="ja-JP" altLang="en-US" smtClean="0"/>
              <a:pPr/>
              <a:t>2014/3/12</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FB9213B3-A603-404F-A78E-5B4CD0115AC6}" type="slidenum">
              <a:rPr kumimoji="1" lang="ja-JP" altLang="en-US" smtClean="0"/>
              <a:pPr/>
              <a:t>&lt;#&gt;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b="1"/>
            </a:lvl1p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36C389E9-FD2E-4CF4-894F-98B9BF7D7564}" type="datetime1">
              <a:rPr kumimoji="1" lang="ja-JP" altLang="en-US" smtClean="0"/>
              <a:pPr/>
              <a:t>2014/3/12</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FB9213B3-A603-404F-A78E-5B4CD0115AC6}" type="slidenum">
              <a:rPr kumimoji="1" lang="ja-JP" altLang="en-US" smtClean="0"/>
              <a:pPr/>
              <a:t>&lt;#&gt;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9B45030F-424D-4ECB-A10F-0F746F1EF6D7}" type="datetime1">
              <a:rPr kumimoji="1" lang="ja-JP" altLang="en-US" smtClean="0"/>
              <a:pPr/>
              <a:t>2014/3/12</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FB9213B3-A603-404F-A78E-5B4CD0115AC6}" type="slidenum">
              <a:rPr kumimoji="1" lang="ja-JP" altLang="en-US" smtClean="0"/>
              <a:pPr/>
              <a:t>&lt;#&gt;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dirty="0" smtClean="0"/>
              <a:t>マスタ タイトルの書式設定</a:t>
            </a:r>
            <a:endParaRPr kumimoji="1" lang="ja-JP" altLang="en-US" dirty="0"/>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54E28BC9-9A24-4466-940E-85155923B2E3}" type="datetime1">
              <a:rPr kumimoji="1" lang="ja-JP" altLang="en-US" smtClean="0"/>
              <a:pPr/>
              <a:t>2014/3/12</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FB9213B3-A603-404F-A78E-5B4CD0115AC6}" type="slidenum">
              <a:rPr kumimoji="1" lang="ja-JP" altLang="en-US" smtClean="0"/>
              <a:pPr/>
              <a:t>&lt;#&gt;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768C7E92-2354-4B25-8F4E-BC21946676BC}" type="datetime1">
              <a:rPr kumimoji="1" lang="ja-JP" altLang="en-US" smtClean="0"/>
              <a:pPr/>
              <a:t>2014/3/12</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FB9213B3-A603-404F-A78E-5B4CD0115AC6}" type="slidenum">
              <a:rPr kumimoji="1" lang="ja-JP" altLang="en-US" smtClean="0"/>
              <a:pPr/>
              <a:t>&lt;#&gt;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メイリオ" pitchFamily="50" charset="-128"/>
                <a:ea typeface="メイリオ" pitchFamily="50" charset="-128"/>
                <a:cs typeface="メイリオ" pitchFamily="50" charset="-128"/>
              </a:defRPr>
            </a:lvl1pPr>
          </a:lstStyle>
          <a:p>
            <a:fld id="{60B5ABF3-1284-428A-8388-1B9B5BA109FE}" type="datetime1">
              <a:rPr lang="ja-JP" altLang="en-US" smtClean="0"/>
              <a:pPr/>
              <a:t>2014/3/12</a:t>
            </a:fld>
            <a:endParaRPr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メイリオ" pitchFamily="50" charset="-128"/>
                <a:ea typeface="メイリオ" pitchFamily="50" charset="-128"/>
                <a:cs typeface="メイリオ" pitchFamily="50" charset="-128"/>
              </a:defRPr>
            </a:lvl1pPr>
          </a:lstStyle>
          <a:p>
            <a:endParaRPr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メイリオ" pitchFamily="50" charset="-128"/>
                <a:ea typeface="メイリオ" pitchFamily="50" charset="-128"/>
                <a:cs typeface="メイリオ" pitchFamily="50" charset="-128"/>
              </a:defRPr>
            </a:lvl1pPr>
          </a:lstStyle>
          <a:p>
            <a:fld id="{FB9213B3-A603-404F-A78E-5B4CD0115AC6}" type="slidenum">
              <a:rPr lang="ja-JP" altLang="en-US" smtClean="0"/>
              <a:pPr/>
              <a:t>&lt;#&gt;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メイリオ" pitchFamily="50" charset="-128"/>
          <a:ea typeface="メイリオ" pitchFamily="50" charset="-128"/>
          <a:cs typeface="メイリオ" pitchFamily="50" charset="-128"/>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メイリオ" pitchFamily="50" charset="-128"/>
          <a:ea typeface="メイリオ" pitchFamily="50" charset="-128"/>
          <a:cs typeface="メイリオ" pitchFamily="50" charset="-128"/>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メイリオ" pitchFamily="50" charset="-128"/>
          <a:ea typeface="メイリオ" pitchFamily="50" charset="-128"/>
          <a:cs typeface="メイリオ" pitchFamily="50" charset="-128"/>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メイリオ" pitchFamily="50" charset="-128"/>
          <a:ea typeface="メイリオ" pitchFamily="50" charset="-128"/>
          <a:cs typeface="メイリオ"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メイリオ" pitchFamily="50" charset="-128"/>
          <a:ea typeface="メイリオ" pitchFamily="50" charset="-128"/>
          <a:cs typeface="メイリオ"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メイリオ" pitchFamily="50" charset="-128"/>
          <a:ea typeface="メイリオ" pitchFamily="50" charset="-128"/>
          <a:cs typeface="メイリオ"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20.png"/><Relationship Id="rId5" Type="http://schemas.openxmlformats.org/officeDocument/2006/relationships/image" Target="../media/image19.png"/><Relationship Id="rId4" Type="http://schemas.openxmlformats.org/officeDocument/2006/relationships/image" Target="../media/image18.png"/></Relationships>
</file>

<file path=ppt/slides/_rels/slide11.xml.rels><?xml version="1.0" encoding="UTF-8" standalone="yes"?>
<Relationships xmlns="http://schemas.openxmlformats.org/package/2006/relationships"><Relationship Id="rId8" Type="http://schemas.openxmlformats.org/officeDocument/2006/relationships/image" Target="../media/image26.png"/><Relationship Id="rId3" Type="http://schemas.openxmlformats.org/officeDocument/2006/relationships/image" Target="../media/image21.png"/><Relationship Id="rId7" Type="http://schemas.openxmlformats.org/officeDocument/2006/relationships/image" Target="../media/image25.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24.png"/><Relationship Id="rId5" Type="http://schemas.openxmlformats.org/officeDocument/2006/relationships/image" Target="../media/image23.png"/><Relationship Id="rId4" Type="http://schemas.openxmlformats.org/officeDocument/2006/relationships/image" Target="../media/image22.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8.png"/></Relationships>
</file>

<file path=ppt/slides/_rels/slide14.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32.png"/><Relationship Id="rId5" Type="http://schemas.openxmlformats.org/officeDocument/2006/relationships/image" Target="../media/image31.png"/><Relationship Id="rId4" Type="http://schemas.openxmlformats.org/officeDocument/2006/relationships/image" Target="../media/image30.png"/></Relationships>
</file>

<file path=ppt/slides/_rels/slide15.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3.png"/><Relationship Id="rId1" Type="http://schemas.openxmlformats.org/officeDocument/2006/relationships/slideLayout" Target="../slideLayouts/slideLayout2.xml"/><Relationship Id="rId6" Type="http://schemas.openxmlformats.org/officeDocument/2006/relationships/image" Target="../media/image37.png"/><Relationship Id="rId5" Type="http://schemas.openxmlformats.org/officeDocument/2006/relationships/image" Target="../media/image36.png"/><Relationship Id="rId4" Type="http://schemas.openxmlformats.org/officeDocument/2006/relationships/image" Target="../media/image35.png"/></Relationships>
</file>

<file path=ppt/slides/_rels/slide16.xml.rels><?xml version="1.0" encoding="UTF-8" standalone="yes"?>
<Relationships xmlns="http://schemas.openxmlformats.org/package/2006/relationships"><Relationship Id="rId3" Type="http://schemas.openxmlformats.org/officeDocument/2006/relationships/image" Target="../media/image38.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9.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oleObject" Target="../embeddings/oleObject2.bin"/><Relationship Id="rId4" Type="http://schemas.openxmlformats.org/officeDocument/2006/relationships/oleObject" Target="../embeddings/oleObject1.bin"/></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7.bin"/><Relationship Id="rId3" Type="http://schemas.openxmlformats.org/officeDocument/2006/relationships/notesSlide" Target="../notesSlides/notesSlide3.xml"/><Relationship Id="rId7"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5.bin"/><Relationship Id="rId5" Type="http://schemas.openxmlformats.org/officeDocument/2006/relationships/oleObject" Target="../embeddings/oleObject4.bin"/><Relationship Id="rId4" Type="http://schemas.openxmlformats.org/officeDocument/2006/relationships/oleObject" Target="../embeddings/oleObject3.bin"/><Relationship Id="rId9" Type="http://schemas.openxmlformats.org/officeDocument/2006/relationships/oleObject" Target="../embeddings/oleObject8.bin"/></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 Id="rId9" Type="http://schemas.openxmlformats.org/officeDocument/2006/relationships/image" Target="../media/image9.png"/></Relationships>
</file>

<file path=ppt/slides/_rels/slide8.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ja-JP" altLang="en-US" dirty="0" smtClean="0"/>
              <a:t>可逆プログラミング言語の</a:t>
            </a:r>
            <a:r>
              <a:rPr kumimoji="1" lang="en-US" altLang="ja-JP" dirty="0" smtClean="0"/>
              <a:t/>
            </a:r>
            <a:br>
              <a:rPr kumimoji="1" lang="en-US" altLang="ja-JP" dirty="0" smtClean="0"/>
            </a:br>
            <a:r>
              <a:rPr kumimoji="1" lang="ja-JP" altLang="en-US" dirty="0" smtClean="0"/>
              <a:t>引数渡し機構の拡張</a:t>
            </a:r>
            <a:endParaRPr kumimoji="1" lang="ja-JP" altLang="en-US" dirty="0"/>
          </a:p>
        </p:txBody>
      </p:sp>
      <p:sp>
        <p:nvSpPr>
          <p:cNvPr id="3" name="サブタイトル 2"/>
          <p:cNvSpPr>
            <a:spLocks noGrp="1"/>
          </p:cNvSpPr>
          <p:nvPr>
            <p:ph type="subTitle" idx="1"/>
          </p:nvPr>
        </p:nvSpPr>
        <p:spPr>
          <a:xfrm>
            <a:off x="0" y="3886200"/>
            <a:ext cx="9144000" cy="2423120"/>
          </a:xfrm>
        </p:spPr>
        <p:txBody>
          <a:bodyPr>
            <a:normAutofit/>
          </a:bodyPr>
          <a:lstStyle/>
          <a:p>
            <a:r>
              <a:rPr kumimoji="1" lang="ja-JP" altLang="en-US" dirty="0" smtClean="0"/>
              <a:t>南山大学情報理工学部ソフトウェア工学科</a:t>
            </a:r>
            <a:endParaRPr kumimoji="1" lang="en-US" altLang="ja-JP" dirty="0" smtClean="0"/>
          </a:p>
          <a:p>
            <a:r>
              <a:rPr kumimoji="1" lang="en-US" altLang="ja-JP" dirty="0" smtClean="0"/>
              <a:t>○</a:t>
            </a:r>
            <a:r>
              <a:rPr kumimoji="1" lang="ja-JP" altLang="en-US" dirty="0" smtClean="0"/>
              <a:t>新海由侑</a:t>
            </a:r>
            <a:r>
              <a:rPr lang="ja-JP" altLang="en-US" dirty="0"/>
              <a:t>　</a:t>
            </a:r>
            <a:r>
              <a:rPr kumimoji="1" lang="ja-JP" altLang="en-US" dirty="0" smtClean="0"/>
              <a:t>田中秀明</a:t>
            </a:r>
            <a:r>
              <a:rPr lang="ja-JP" altLang="en-US" dirty="0"/>
              <a:t>　</a:t>
            </a:r>
            <a:r>
              <a:rPr lang="ja-JP" altLang="en-US" dirty="0" smtClean="0"/>
              <a:t>横山哲郎</a:t>
            </a:r>
            <a:endParaRPr kumimoji="1" lang="ja-JP" altLang="en-US" dirty="0"/>
          </a:p>
        </p:txBody>
      </p:sp>
      <p:sp>
        <p:nvSpPr>
          <p:cNvPr id="4" name="スライド番号プレースホルダ 3"/>
          <p:cNvSpPr>
            <a:spLocks noGrp="1"/>
          </p:cNvSpPr>
          <p:nvPr>
            <p:ph type="sldNum" sz="quarter" idx="12"/>
          </p:nvPr>
        </p:nvSpPr>
        <p:spPr/>
        <p:txBody>
          <a:bodyPr/>
          <a:lstStyle/>
          <a:p>
            <a:fld id="{FB9213B3-A603-404F-A78E-5B4CD0115AC6}" type="slidenum">
              <a:rPr kumimoji="1" lang="ja-JP" altLang="en-US" smtClean="0"/>
              <a:pPr/>
              <a:t>1</a:t>
            </a:fld>
            <a:endParaRPr kumimoji="1" lang="ja-JP" alt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9874" name="Picture 2"/>
          <p:cNvPicPr>
            <a:picLocks noChangeAspect="1" noChangeArrowheads="1"/>
          </p:cNvPicPr>
          <p:nvPr/>
        </p:nvPicPr>
        <p:blipFill>
          <a:blip r:embed="rId3" cstate="print"/>
          <a:srcRect/>
          <a:stretch>
            <a:fillRect/>
          </a:stretch>
        </p:blipFill>
        <p:spPr bwMode="auto">
          <a:xfrm>
            <a:off x="1187624" y="1772816"/>
            <a:ext cx="5472608" cy="1353200"/>
          </a:xfrm>
          <a:prstGeom prst="rect">
            <a:avLst/>
          </a:prstGeom>
          <a:noFill/>
          <a:ln w="9525">
            <a:noFill/>
            <a:miter lim="800000"/>
            <a:headEnd/>
            <a:tailEnd/>
          </a:ln>
        </p:spPr>
      </p:pic>
      <p:sp>
        <p:nvSpPr>
          <p:cNvPr id="2" name="タイトル 1"/>
          <p:cNvSpPr>
            <a:spLocks noGrp="1"/>
          </p:cNvSpPr>
          <p:nvPr>
            <p:ph type="title"/>
          </p:nvPr>
        </p:nvSpPr>
        <p:spPr/>
        <p:txBody>
          <a:bodyPr/>
          <a:lstStyle/>
          <a:p>
            <a:r>
              <a:rPr kumimoji="1" lang="ja-JP" altLang="en-US" dirty="0" smtClean="0"/>
              <a:t>環境と記憶域の更新</a:t>
            </a:r>
            <a:endParaRPr kumimoji="1" lang="ja-JP" altLang="en-US" dirty="0"/>
          </a:p>
        </p:txBody>
      </p:sp>
      <p:sp>
        <p:nvSpPr>
          <p:cNvPr id="3" name="コンテンツ プレースホルダ 2"/>
          <p:cNvSpPr>
            <a:spLocks noGrp="1"/>
          </p:cNvSpPr>
          <p:nvPr>
            <p:ph idx="1"/>
          </p:nvPr>
        </p:nvSpPr>
        <p:spPr>
          <a:xfrm>
            <a:off x="457200" y="1600201"/>
            <a:ext cx="8229600" cy="4781128"/>
          </a:xfrm>
        </p:spPr>
        <p:txBody>
          <a:bodyPr/>
          <a:lstStyle/>
          <a:p>
            <a:pPr>
              <a:buNone/>
            </a:pPr>
            <a:r>
              <a:rPr lang="ja-JP" altLang="en-US" sz="2400" b="1" dirty="0" smtClean="0"/>
              <a:t>環境</a:t>
            </a:r>
            <a:r>
              <a:rPr kumimoji="1" lang="ja-JP" altLang="en-US" sz="2400" b="1" dirty="0" smtClean="0"/>
              <a:t>の更新</a:t>
            </a:r>
            <a:endParaRPr kumimoji="1" lang="en-US" altLang="ja-JP" sz="2400" b="1" dirty="0" smtClean="0"/>
          </a:p>
          <a:p>
            <a:pPr>
              <a:buNone/>
            </a:pPr>
            <a:endParaRPr lang="en-US" altLang="ja-JP" sz="2800" b="1" dirty="0" smtClean="0"/>
          </a:p>
          <a:p>
            <a:pPr>
              <a:buNone/>
            </a:pPr>
            <a:endParaRPr kumimoji="1" lang="en-US" altLang="ja-JP" sz="2800" b="1" dirty="0" smtClean="0"/>
          </a:p>
          <a:p>
            <a:pPr>
              <a:buNone/>
            </a:pPr>
            <a:r>
              <a:rPr kumimoji="1" lang="ja-JP" altLang="en-US" sz="2800" b="1" dirty="0" smtClean="0"/>
              <a:t>　</a:t>
            </a:r>
            <a:r>
              <a:rPr kumimoji="1" lang="en-US" altLang="ja-JP" sz="2000" dirty="0" smtClean="0"/>
              <a:t>※</a:t>
            </a:r>
            <a:r>
              <a:rPr kumimoji="1" lang="ja-JP" altLang="en-US" sz="2000" dirty="0" smtClean="0"/>
              <a:t>環境の一番右側は必ず　　　　　　　になるようにしている</a:t>
            </a:r>
            <a:endParaRPr kumimoji="1" lang="en-US" altLang="ja-JP" sz="2800" dirty="0" smtClean="0"/>
          </a:p>
          <a:p>
            <a:pPr>
              <a:buNone/>
            </a:pPr>
            <a:endParaRPr kumimoji="1" lang="en-US" altLang="ja-JP" sz="1200" b="1" dirty="0" smtClean="0"/>
          </a:p>
          <a:p>
            <a:pPr>
              <a:buNone/>
            </a:pPr>
            <a:r>
              <a:rPr kumimoji="1" lang="ja-JP" altLang="en-US" sz="2400" b="1" dirty="0" smtClean="0">
                <a:solidFill>
                  <a:schemeClr val="accent2"/>
                </a:solidFill>
              </a:rPr>
              <a:t>可逆化</a:t>
            </a:r>
            <a:r>
              <a:rPr kumimoji="1" lang="ja-JP" altLang="en-US" sz="2400" b="1" dirty="0" smtClean="0"/>
              <a:t>された記憶域</a:t>
            </a:r>
            <a:r>
              <a:rPr lang="ja-JP" altLang="en-US" sz="2400" b="1" dirty="0" smtClean="0"/>
              <a:t>の</a:t>
            </a:r>
            <a:r>
              <a:rPr kumimoji="1" lang="ja-JP" altLang="en-US" sz="2400" b="1" dirty="0" smtClean="0"/>
              <a:t>更新</a:t>
            </a:r>
            <a:endParaRPr kumimoji="1" lang="en-US" altLang="ja-JP" sz="2400" b="1" dirty="0" smtClean="0"/>
          </a:p>
          <a:p>
            <a:pPr>
              <a:buNone/>
            </a:pPr>
            <a:endParaRPr kumimoji="1" lang="en-US" altLang="ja-JP" sz="1200" b="1" dirty="0" smtClean="0"/>
          </a:p>
          <a:p>
            <a:pPr>
              <a:buNone/>
            </a:pPr>
            <a:endParaRPr lang="en-US" altLang="ja-JP" sz="2800" b="1" dirty="0" smtClean="0"/>
          </a:p>
          <a:p>
            <a:pPr>
              <a:buNone/>
            </a:pPr>
            <a:endParaRPr lang="en-US" altLang="ja-JP" sz="2400" b="1" dirty="0" smtClean="0"/>
          </a:p>
          <a:p>
            <a:pPr>
              <a:buNone/>
            </a:pPr>
            <a:r>
              <a:rPr lang="en-US" altLang="ja-JP" sz="2400" b="1" dirty="0"/>
              <a:t>	</a:t>
            </a:r>
            <a:r>
              <a:rPr lang="ja-JP" altLang="en-US" sz="2400" dirty="0" smtClean="0"/>
              <a:t>常に逆関数が存在：</a:t>
            </a:r>
            <a:endParaRPr lang="en-US" altLang="ja-JP" sz="2400" b="1" dirty="0" smtClean="0"/>
          </a:p>
        </p:txBody>
      </p:sp>
      <p:sp>
        <p:nvSpPr>
          <p:cNvPr id="4" name="スライド番号プレースホルダ 3"/>
          <p:cNvSpPr>
            <a:spLocks noGrp="1"/>
          </p:cNvSpPr>
          <p:nvPr>
            <p:ph type="sldNum" sz="quarter" idx="12"/>
          </p:nvPr>
        </p:nvSpPr>
        <p:spPr/>
        <p:txBody>
          <a:bodyPr/>
          <a:lstStyle/>
          <a:p>
            <a:fld id="{FB9213B3-A603-404F-A78E-5B4CD0115AC6}" type="slidenum">
              <a:rPr kumimoji="1" lang="ja-JP" altLang="en-US" smtClean="0"/>
              <a:pPr/>
              <a:t>10</a:t>
            </a:fld>
            <a:endParaRPr kumimoji="1" lang="ja-JP" altLang="en-US"/>
          </a:p>
        </p:txBody>
      </p:sp>
      <p:pic>
        <p:nvPicPr>
          <p:cNvPr id="79875" name="Picture 3"/>
          <p:cNvPicPr>
            <a:picLocks noChangeAspect="1" noChangeArrowheads="1"/>
          </p:cNvPicPr>
          <p:nvPr/>
        </p:nvPicPr>
        <p:blipFill>
          <a:blip r:embed="rId4" cstate="print"/>
          <a:srcRect/>
          <a:stretch>
            <a:fillRect/>
          </a:stretch>
        </p:blipFill>
        <p:spPr bwMode="auto">
          <a:xfrm>
            <a:off x="1376908" y="4335760"/>
            <a:ext cx="5067300" cy="533400"/>
          </a:xfrm>
          <a:prstGeom prst="rect">
            <a:avLst/>
          </a:prstGeom>
          <a:noFill/>
          <a:ln w="9525">
            <a:noFill/>
            <a:miter lim="800000"/>
            <a:headEnd/>
            <a:tailEnd/>
          </a:ln>
        </p:spPr>
      </p:pic>
      <p:pic>
        <p:nvPicPr>
          <p:cNvPr id="79876" name="Picture 4"/>
          <p:cNvPicPr>
            <a:picLocks noChangeAspect="1" noChangeArrowheads="1"/>
          </p:cNvPicPr>
          <p:nvPr/>
        </p:nvPicPr>
        <p:blipFill>
          <a:blip r:embed="rId5" cstate="print"/>
          <a:srcRect/>
          <a:stretch>
            <a:fillRect/>
          </a:stretch>
        </p:blipFill>
        <p:spPr bwMode="auto">
          <a:xfrm>
            <a:off x="1331640" y="5877272"/>
            <a:ext cx="4181475" cy="590550"/>
          </a:xfrm>
          <a:prstGeom prst="rect">
            <a:avLst/>
          </a:prstGeom>
          <a:noFill/>
          <a:ln w="9525">
            <a:noFill/>
            <a:miter lim="800000"/>
            <a:headEnd/>
            <a:tailEnd/>
          </a:ln>
        </p:spPr>
      </p:pic>
      <p:pic>
        <p:nvPicPr>
          <p:cNvPr id="70658" name="Picture 2"/>
          <p:cNvPicPr>
            <a:picLocks noChangeAspect="1" noChangeArrowheads="1"/>
          </p:cNvPicPr>
          <p:nvPr/>
        </p:nvPicPr>
        <p:blipFill>
          <a:blip r:embed="rId6" cstate="print"/>
          <a:srcRect/>
          <a:stretch>
            <a:fillRect/>
          </a:stretch>
        </p:blipFill>
        <p:spPr bwMode="auto">
          <a:xfrm>
            <a:off x="3806379" y="3131832"/>
            <a:ext cx="1557709" cy="473022"/>
          </a:xfrm>
          <a:prstGeom prst="rect">
            <a:avLst/>
          </a:prstGeom>
          <a:noFill/>
          <a:ln w="9525">
            <a:noFill/>
            <a:miter lim="800000"/>
            <a:headEnd/>
            <a:tailEnd/>
          </a:ln>
        </p:spPr>
      </p:pic>
      <p:sp>
        <p:nvSpPr>
          <p:cNvPr id="10" name="四角形吹き出し 9"/>
          <p:cNvSpPr/>
          <p:nvPr/>
        </p:nvSpPr>
        <p:spPr>
          <a:xfrm>
            <a:off x="3635896" y="5013176"/>
            <a:ext cx="4752528" cy="504056"/>
          </a:xfrm>
          <a:prstGeom prst="wedgeRectCallout">
            <a:avLst>
              <a:gd name="adj1" fmla="val -61017"/>
              <a:gd name="adj2" fmla="val -89623"/>
            </a:avLst>
          </a:prstGeom>
          <a:ln w="38100"/>
        </p:spPr>
        <p:style>
          <a:lnRef idx="2">
            <a:schemeClr val="accent1"/>
          </a:lnRef>
          <a:fillRef idx="1">
            <a:schemeClr val="lt1"/>
          </a:fillRef>
          <a:effectRef idx="0">
            <a:schemeClr val="accent1"/>
          </a:effectRef>
          <a:fontRef idx="minor">
            <a:schemeClr val="dk1"/>
          </a:fontRef>
        </p:style>
        <p:txBody>
          <a:bodyPr rtlCol="0" anchor="ctr"/>
          <a:lstStyle/>
          <a:p>
            <a:r>
              <a:rPr lang="ja-JP" altLang="en-US" sz="2000" dirty="0">
                <a:latin typeface="メイリオ"/>
                <a:ea typeface="メイリオ"/>
                <a:cs typeface="メイリオ"/>
              </a:rPr>
              <a:t>記憶場所</a:t>
            </a:r>
            <a:r>
              <a:rPr lang="en-US" altLang="ja-JP" sz="2000" dirty="0">
                <a:latin typeface="メイリオ"/>
                <a:ea typeface="メイリオ"/>
                <a:cs typeface="メイリオ"/>
              </a:rPr>
              <a:t> </a:t>
            </a:r>
            <a:r>
              <a:rPr lang="en-US" altLang="ja-JP" sz="2000" i="1" dirty="0">
                <a:latin typeface="メイリオ"/>
                <a:ea typeface="メイリオ"/>
                <a:cs typeface="メイリオ"/>
              </a:rPr>
              <a:t>l</a:t>
            </a:r>
            <a:r>
              <a:rPr lang="en-US" altLang="ja-JP" sz="2000" dirty="0">
                <a:latin typeface="メイリオ"/>
                <a:ea typeface="メイリオ"/>
                <a:cs typeface="メイリオ"/>
              </a:rPr>
              <a:t> </a:t>
            </a:r>
            <a:r>
              <a:rPr lang="ja-JP" altLang="en-US" sz="2000" dirty="0">
                <a:latin typeface="メイリオ"/>
                <a:ea typeface="メイリオ"/>
                <a:cs typeface="メイリオ"/>
              </a:rPr>
              <a:t>の値</a:t>
            </a:r>
            <a:r>
              <a:rPr lang="ja-JP" altLang="en-US" sz="2000" dirty="0" smtClean="0">
                <a:latin typeface="メイリオ"/>
                <a:ea typeface="メイリオ"/>
                <a:cs typeface="メイリオ"/>
              </a:rPr>
              <a:t>が</a:t>
            </a:r>
            <a:r>
              <a:rPr lang="en-US" altLang="ja-JP" sz="2000" dirty="0" smtClean="0">
                <a:latin typeface="メイリオ"/>
                <a:ea typeface="メイリオ"/>
                <a:cs typeface="メイリオ"/>
              </a:rPr>
              <a:t> </a:t>
            </a:r>
            <a:r>
              <a:rPr lang="en-US" altLang="ja-JP" sz="2000" dirty="0">
                <a:latin typeface="メイリオ"/>
                <a:ea typeface="メイリオ"/>
                <a:cs typeface="メイリオ"/>
              </a:rPr>
              <a:t>v</a:t>
            </a:r>
            <a:r>
              <a:rPr lang="en-US" altLang="ja-JP" sz="2000" baseline="-25000" dirty="0">
                <a:latin typeface="メイリオ"/>
                <a:ea typeface="メイリオ"/>
                <a:cs typeface="メイリオ"/>
              </a:rPr>
              <a:t>1 </a:t>
            </a:r>
            <a:r>
              <a:rPr lang="ja-JP" altLang="en-US" sz="2000" dirty="0">
                <a:latin typeface="メイリオ"/>
                <a:ea typeface="メイリオ"/>
                <a:cs typeface="メイリオ"/>
              </a:rPr>
              <a:t>ならば</a:t>
            </a:r>
            <a:r>
              <a:rPr lang="en-US" altLang="ja-JP" sz="2000" dirty="0">
                <a:latin typeface="メイリオ"/>
                <a:ea typeface="メイリオ"/>
                <a:cs typeface="メイリオ"/>
              </a:rPr>
              <a:t> v</a:t>
            </a:r>
            <a:r>
              <a:rPr lang="en-US" altLang="ja-JP" sz="2000" baseline="-25000" dirty="0">
                <a:latin typeface="メイリオ"/>
                <a:ea typeface="メイリオ"/>
                <a:cs typeface="メイリオ"/>
              </a:rPr>
              <a:t>2 </a:t>
            </a:r>
            <a:r>
              <a:rPr lang="ja-JP" altLang="en-US" sz="2000" dirty="0">
                <a:latin typeface="メイリオ"/>
                <a:ea typeface="メイリオ"/>
                <a:cs typeface="メイリオ"/>
              </a:rPr>
              <a:t>に更新</a:t>
            </a:r>
          </a:p>
        </p:txBody>
      </p:sp>
    </p:spTree>
    <p:extLst>
      <p:ext uri="{BB962C8B-B14F-4D97-AF65-F5344CB8AC3E}">
        <p14:creationId xmlns:p14="http://schemas.microsoft.com/office/powerpoint/2010/main" xmlns="" val="2768931956"/>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smtClean="0"/>
              <a:t>文の実行の推論規則の例（</a:t>
            </a:r>
            <a:r>
              <a:rPr lang="en-US" altLang="ja-JP" dirty="0" smtClean="0"/>
              <a:t>1/3</a:t>
            </a:r>
            <a:r>
              <a:rPr lang="ja-JP" altLang="en-US" dirty="0" smtClean="0"/>
              <a:t>）</a:t>
            </a:r>
            <a:endParaRPr lang="ja-JP" altLang="en-US" dirty="0"/>
          </a:p>
        </p:txBody>
      </p:sp>
      <p:sp>
        <p:nvSpPr>
          <p:cNvPr id="4" name="スライド番号プレースホルダ 3"/>
          <p:cNvSpPr>
            <a:spLocks noGrp="1"/>
          </p:cNvSpPr>
          <p:nvPr>
            <p:ph type="sldNum" sz="quarter" idx="12"/>
          </p:nvPr>
        </p:nvSpPr>
        <p:spPr/>
        <p:txBody>
          <a:bodyPr/>
          <a:lstStyle/>
          <a:p>
            <a:fld id="{FB9213B3-A603-404F-A78E-5B4CD0115AC6}" type="slidenum">
              <a:rPr kumimoji="1" lang="ja-JP" altLang="en-US" smtClean="0"/>
              <a:pPr/>
              <a:t>11</a:t>
            </a:fld>
            <a:endParaRPr kumimoji="1" lang="ja-JP" altLang="en-US"/>
          </a:p>
        </p:txBody>
      </p:sp>
      <p:grpSp>
        <p:nvGrpSpPr>
          <p:cNvPr id="14" name="グループ化 13"/>
          <p:cNvGrpSpPr/>
          <p:nvPr/>
        </p:nvGrpSpPr>
        <p:grpSpPr>
          <a:xfrm>
            <a:off x="213945" y="2319263"/>
            <a:ext cx="8750543" cy="2160240"/>
            <a:chOff x="213945" y="2132856"/>
            <a:chExt cx="8750543" cy="2160240"/>
          </a:xfrm>
        </p:grpSpPr>
        <p:pic>
          <p:nvPicPr>
            <p:cNvPr id="73730" name="Picture 2"/>
            <p:cNvPicPr>
              <a:picLocks noChangeAspect="1" noChangeArrowheads="1"/>
            </p:cNvPicPr>
            <p:nvPr/>
          </p:nvPicPr>
          <p:blipFill>
            <a:blip r:embed="rId3" cstate="print"/>
            <a:srcRect/>
            <a:stretch>
              <a:fillRect/>
            </a:stretch>
          </p:blipFill>
          <p:spPr bwMode="auto">
            <a:xfrm>
              <a:off x="324719" y="3803706"/>
              <a:ext cx="7088265" cy="489390"/>
            </a:xfrm>
            <a:prstGeom prst="rect">
              <a:avLst/>
            </a:prstGeom>
            <a:noFill/>
            <a:ln w="9525">
              <a:noFill/>
              <a:miter lim="800000"/>
              <a:headEnd/>
              <a:tailEnd/>
            </a:ln>
          </p:spPr>
        </p:pic>
        <p:pic>
          <p:nvPicPr>
            <p:cNvPr id="73731" name="Picture 3"/>
            <p:cNvPicPr>
              <a:picLocks noChangeAspect="1" noChangeArrowheads="1"/>
            </p:cNvPicPr>
            <p:nvPr/>
          </p:nvPicPr>
          <p:blipFill>
            <a:blip r:embed="rId4" cstate="print"/>
            <a:srcRect/>
            <a:stretch>
              <a:fillRect/>
            </a:stretch>
          </p:blipFill>
          <p:spPr bwMode="auto">
            <a:xfrm>
              <a:off x="2550389" y="2132856"/>
              <a:ext cx="2683753" cy="418350"/>
            </a:xfrm>
            <a:prstGeom prst="rect">
              <a:avLst/>
            </a:prstGeom>
            <a:noFill/>
            <a:ln w="9525">
              <a:noFill/>
              <a:miter lim="800000"/>
              <a:headEnd/>
              <a:tailEnd/>
            </a:ln>
          </p:spPr>
        </p:pic>
        <p:pic>
          <p:nvPicPr>
            <p:cNvPr id="73732" name="Picture 4"/>
            <p:cNvPicPr>
              <a:picLocks noChangeAspect="1" noChangeArrowheads="1"/>
            </p:cNvPicPr>
            <p:nvPr/>
          </p:nvPicPr>
          <p:blipFill>
            <a:blip r:embed="rId5" cstate="print"/>
            <a:srcRect/>
            <a:stretch>
              <a:fillRect/>
            </a:stretch>
          </p:blipFill>
          <p:spPr bwMode="auto">
            <a:xfrm>
              <a:off x="2353033" y="2636912"/>
              <a:ext cx="3031062" cy="481497"/>
            </a:xfrm>
            <a:prstGeom prst="rect">
              <a:avLst/>
            </a:prstGeom>
            <a:noFill/>
            <a:ln w="9525">
              <a:noFill/>
              <a:miter lim="800000"/>
              <a:headEnd/>
              <a:tailEnd/>
            </a:ln>
          </p:spPr>
        </p:pic>
        <p:pic>
          <p:nvPicPr>
            <p:cNvPr id="73733" name="Picture 5"/>
            <p:cNvPicPr>
              <a:picLocks noChangeAspect="1" noChangeArrowheads="1"/>
            </p:cNvPicPr>
            <p:nvPr/>
          </p:nvPicPr>
          <p:blipFill>
            <a:blip r:embed="rId6" cstate="print"/>
            <a:srcRect/>
            <a:stretch>
              <a:fillRect/>
            </a:stretch>
          </p:blipFill>
          <p:spPr bwMode="auto">
            <a:xfrm>
              <a:off x="2478382" y="3182656"/>
              <a:ext cx="2786367" cy="442030"/>
            </a:xfrm>
            <a:prstGeom prst="rect">
              <a:avLst/>
            </a:prstGeom>
            <a:noFill/>
            <a:ln w="9525">
              <a:noFill/>
              <a:miter lim="800000"/>
              <a:headEnd/>
              <a:tailEnd/>
            </a:ln>
          </p:spPr>
        </p:pic>
        <p:pic>
          <p:nvPicPr>
            <p:cNvPr id="73734" name="Picture 6"/>
            <p:cNvPicPr>
              <a:picLocks noChangeAspect="1" noChangeArrowheads="1"/>
            </p:cNvPicPr>
            <p:nvPr/>
          </p:nvPicPr>
          <p:blipFill>
            <a:blip r:embed="rId7" cstate="print"/>
            <a:srcRect/>
            <a:stretch>
              <a:fillRect/>
            </a:stretch>
          </p:blipFill>
          <p:spPr bwMode="auto">
            <a:xfrm>
              <a:off x="7685759" y="3517015"/>
              <a:ext cx="1278729" cy="465710"/>
            </a:xfrm>
            <a:prstGeom prst="rect">
              <a:avLst/>
            </a:prstGeom>
            <a:noFill/>
            <a:ln w="9525">
              <a:noFill/>
              <a:miter lim="800000"/>
              <a:headEnd/>
              <a:tailEnd/>
            </a:ln>
          </p:spPr>
        </p:pic>
        <p:pic>
          <p:nvPicPr>
            <p:cNvPr id="73735" name="Picture 7"/>
            <p:cNvPicPr>
              <a:picLocks noChangeAspect="1" noChangeArrowheads="1"/>
            </p:cNvPicPr>
            <p:nvPr/>
          </p:nvPicPr>
          <p:blipFill>
            <a:blip r:embed="rId8" cstate="print"/>
            <a:srcRect/>
            <a:stretch>
              <a:fillRect/>
            </a:stretch>
          </p:blipFill>
          <p:spPr bwMode="auto">
            <a:xfrm>
              <a:off x="213945" y="3701092"/>
              <a:ext cx="7356641" cy="102614"/>
            </a:xfrm>
            <a:prstGeom prst="rect">
              <a:avLst/>
            </a:prstGeom>
            <a:noFill/>
            <a:ln w="9525">
              <a:noFill/>
              <a:miter lim="800000"/>
              <a:headEnd/>
              <a:tailEnd/>
            </a:ln>
          </p:spPr>
        </p:pic>
      </p:grpSp>
      <p:sp>
        <p:nvSpPr>
          <p:cNvPr id="16" name="コンテンツ プレースホルダ 2"/>
          <p:cNvSpPr>
            <a:spLocks noGrp="1"/>
          </p:cNvSpPr>
          <p:nvPr>
            <p:ph idx="1"/>
          </p:nvPr>
        </p:nvSpPr>
        <p:spPr>
          <a:xfrm>
            <a:off x="467544" y="1628800"/>
            <a:ext cx="8229600" cy="4525963"/>
          </a:xfrm>
        </p:spPr>
        <p:txBody>
          <a:bodyPr>
            <a:normAutofit/>
          </a:bodyPr>
          <a:lstStyle/>
          <a:p>
            <a:pPr>
              <a:buNone/>
            </a:pPr>
            <a:r>
              <a:rPr kumimoji="1" lang="ja-JP" altLang="en-US" sz="2800" b="1" dirty="0" smtClean="0"/>
              <a:t>条件文</a:t>
            </a:r>
            <a:r>
              <a:rPr kumimoji="1" lang="en-US" altLang="ja-JP" sz="2800" b="1" dirty="0" smtClean="0"/>
              <a:t>(</a:t>
            </a:r>
            <a:r>
              <a:rPr kumimoji="1" lang="ja-JP" altLang="en-US" sz="2800" b="1" dirty="0" smtClean="0"/>
              <a:t>真の場合</a:t>
            </a:r>
            <a:r>
              <a:rPr kumimoji="1" lang="en-US" altLang="ja-JP" sz="2800" b="1" dirty="0" smtClean="0"/>
              <a:t>)</a:t>
            </a:r>
            <a:r>
              <a:rPr kumimoji="1" lang="ja-JP" altLang="en-US" sz="2800" b="1" dirty="0" smtClean="0"/>
              <a:t>の推論規則</a:t>
            </a:r>
            <a:endParaRPr kumimoji="1" lang="ja-JP" altLang="en-US" sz="2800" b="1" dirty="0"/>
          </a:p>
        </p:txBody>
      </p:sp>
      <p:sp>
        <p:nvSpPr>
          <p:cNvPr id="18" name="線吹き出し 1 (枠付き) 17"/>
          <p:cNvSpPr/>
          <p:nvPr/>
        </p:nvSpPr>
        <p:spPr>
          <a:xfrm rot="16200000">
            <a:off x="3635896" y="2175247"/>
            <a:ext cx="495672" cy="2799928"/>
          </a:xfrm>
          <a:prstGeom prst="borderCallout1">
            <a:avLst>
              <a:gd name="adj1" fmla="val 37039"/>
              <a:gd name="adj2" fmla="val -357"/>
              <a:gd name="adj3" fmla="val 156323"/>
              <a:gd name="adj4" fmla="val -186873"/>
            </a:avLst>
          </a:prstGeom>
          <a:noFill/>
          <a:ln w="38100"/>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19" name="テキスト ボックス 18"/>
          <p:cNvSpPr txBox="1"/>
          <p:nvPr/>
        </p:nvSpPr>
        <p:spPr>
          <a:xfrm>
            <a:off x="6861155" y="4551511"/>
            <a:ext cx="2031325" cy="461665"/>
          </a:xfrm>
          <a:prstGeom prst="rect">
            <a:avLst/>
          </a:prstGeom>
          <a:ln w="38100"/>
        </p:spPr>
        <p:style>
          <a:lnRef idx="2">
            <a:schemeClr val="accent1"/>
          </a:lnRef>
          <a:fillRef idx="1">
            <a:schemeClr val="lt1"/>
          </a:fillRef>
          <a:effectRef idx="0">
            <a:schemeClr val="accent1"/>
          </a:effectRef>
          <a:fontRef idx="minor">
            <a:schemeClr val="dk1"/>
          </a:fontRef>
        </p:style>
        <p:txBody>
          <a:bodyPr wrap="none" rtlCol="0">
            <a:spAutoFit/>
          </a:bodyPr>
          <a:lstStyle/>
          <a:p>
            <a:r>
              <a:rPr kumimoji="1" lang="ja-JP" altLang="en-US" sz="2400" dirty="0" smtClean="0">
                <a:latin typeface="メイリオ" pitchFamily="50" charset="-128"/>
                <a:ea typeface="メイリオ" pitchFamily="50" charset="-128"/>
                <a:cs typeface="メイリオ" pitchFamily="50" charset="-128"/>
              </a:rPr>
              <a:t>アサーション</a:t>
            </a:r>
            <a:endParaRPr kumimoji="1" lang="ja-JP" altLang="en-US" sz="2400" dirty="0">
              <a:latin typeface="メイリオ" pitchFamily="50" charset="-128"/>
              <a:ea typeface="メイリオ" pitchFamily="50" charset="-128"/>
              <a:cs typeface="メイリオ" pitchFamily="50"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500"/>
                                        <p:tgtEl>
                                          <p:spTgt spid="1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9"/>
                                        </p:tgtEl>
                                        <p:attrNameLst>
                                          <p:attrName>style.visibility</p:attrName>
                                        </p:attrNameLst>
                                      </p:cBhvr>
                                      <p:to>
                                        <p:strVal val="visible"/>
                                      </p:to>
                                    </p:set>
                                    <p:animEffect transition="in" filter="fade">
                                      <p:cBhvr>
                                        <p:cTn id="10"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smtClean="0"/>
              <a:t>文の実行の推論規則の例（</a:t>
            </a:r>
            <a:r>
              <a:rPr lang="en-US" altLang="ja-JP" dirty="0" smtClean="0"/>
              <a:t>2/3</a:t>
            </a:r>
            <a:r>
              <a:rPr lang="ja-JP" altLang="en-US" dirty="0" smtClean="0"/>
              <a:t>）</a:t>
            </a:r>
            <a:endParaRPr kumimoji="1" lang="ja-JP" altLang="en-US" dirty="0"/>
          </a:p>
        </p:txBody>
      </p:sp>
      <p:sp>
        <p:nvSpPr>
          <p:cNvPr id="3" name="コンテンツ プレースホルダ 2"/>
          <p:cNvSpPr>
            <a:spLocks noGrp="1"/>
          </p:cNvSpPr>
          <p:nvPr>
            <p:ph idx="1"/>
          </p:nvPr>
        </p:nvSpPr>
        <p:spPr>
          <a:xfrm>
            <a:off x="467544" y="1628800"/>
            <a:ext cx="8229600" cy="4525963"/>
          </a:xfrm>
        </p:spPr>
        <p:txBody>
          <a:bodyPr>
            <a:normAutofit/>
          </a:bodyPr>
          <a:lstStyle/>
          <a:p>
            <a:pPr>
              <a:buNone/>
            </a:pPr>
            <a:r>
              <a:rPr kumimoji="1" lang="ja-JP" altLang="en-US" sz="2800" b="1" dirty="0" smtClean="0"/>
              <a:t>代入文の推論規則</a:t>
            </a:r>
            <a:endParaRPr kumimoji="1" lang="ja-JP" altLang="en-US" sz="2800" b="1" dirty="0"/>
          </a:p>
        </p:txBody>
      </p:sp>
      <p:sp>
        <p:nvSpPr>
          <p:cNvPr id="4" name="スライド番号プレースホルダ 3"/>
          <p:cNvSpPr>
            <a:spLocks noGrp="1"/>
          </p:cNvSpPr>
          <p:nvPr>
            <p:ph type="sldNum" sz="quarter" idx="12"/>
          </p:nvPr>
        </p:nvSpPr>
        <p:spPr/>
        <p:txBody>
          <a:bodyPr/>
          <a:lstStyle/>
          <a:p>
            <a:fld id="{FB9213B3-A603-404F-A78E-5B4CD0115AC6}" type="slidenum">
              <a:rPr kumimoji="1" lang="ja-JP" altLang="en-US" smtClean="0"/>
              <a:pPr/>
              <a:t>12</a:t>
            </a:fld>
            <a:endParaRPr kumimoji="1" lang="ja-JP" altLang="en-US"/>
          </a:p>
        </p:txBody>
      </p:sp>
      <p:sp>
        <p:nvSpPr>
          <p:cNvPr id="8" name="線吹き出し 1 (枠付き) 7"/>
          <p:cNvSpPr/>
          <p:nvPr/>
        </p:nvSpPr>
        <p:spPr>
          <a:xfrm rot="16200000">
            <a:off x="1835696" y="1772816"/>
            <a:ext cx="864096" cy="3744416"/>
          </a:xfrm>
          <a:prstGeom prst="borderCallout1">
            <a:avLst>
              <a:gd name="adj1" fmla="val 36092"/>
              <a:gd name="adj2" fmla="val -1829"/>
              <a:gd name="adj3" fmla="val 46425"/>
              <a:gd name="adj4" fmla="val -91556"/>
            </a:avLst>
          </a:prstGeom>
          <a:noFill/>
          <a:ln w="38100"/>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9" name="テキスト ボックス 8"/>
          <p:cNvSpPr txBox="1"/>
          <p:nvPr/>
        </p:nvSpPr>
        <p:spPr>
          <a:xfrm>
            <a:off x="1249169" y="4869160"/>
            <a:ext cx="7472719" cy="461665"/>
          </a:xfrm>
          <a:prstGeom prst="rect">
            <a:avLst/>
          </a:prstGeom>
          <a:ln w="38100"/>
        </p:spPr>
        <p:style>
          <a:lnRef idx="2">
            <a:schemeClr val="accent1"/>
          </a:lnRef>
          <a:fillRef idx="1">
            <a:schemeClr val="lt1"/>
          </a:fillRef>
          <a:effectRef idx="0">
            <a:schemeClr val="accent1"/>
          </a:effectRef>
          <a:fontRef idx="minor">
            <a:schemeClr val="dk1"/>
          </a:fontRef>
        </p:style>
        <p:txBody>
          <a:bodyPr wrap="none" rtlCol="0">
            <a:spAutoFit/>
          </a:bodyPr>
          <a:lstStyle/>
          <a:p>
            <a:r>
              <a:rPr kumimoji="1" lang="ja-JP" altLang="en-US" sz="2400" dirty="0" smtClean="0">
                <a:latin typeface="メイリオ" pitchFamily="50" charset="-128"/>
                <a:ea typeface="メイリオ" pitchFamily="50" charset="-128"/>
                <a:cs typeface="メイリオ" pitchFamily="50" charset="-128"/>
              </a:rPr>
              <a:t>左辺の左辺値</a:t>
            </a:r>
            <a:r>
              <a:rPr lang="ja-JP" altLang="en-US" sz="2400" dirty="0" smtClean="0">
                <a:latin typeface="メイリオ" pitchFamily="50" charset="-128"/>
                <a:ea typeface="メイリオ" pitchFamily="50" charset="-128"/>
                <a:cs typeface="メイリオ" pitchFamily="50" charset="-128"/>
              </a:rPr>
              <a:t>に</a:t>
            </a:r>
            <a:r>
              <a:rPr kumimoji="1" lang="ja-JP" altLang="en-US" sz="2400" dirty="0" smtClean="0">
                <a:latin typeface="メイリオ" pitchFamily="50" charset="-128"/>
                <a:ea typeface="メイリオ" pitchFamily="50" charset="-128"/>
                <a:cs typeface="メイリオ" pitchFamily="50" charset="-128"/>
              </a:rPr>
              <a:t>変更</a:t>
            </a:r>
            <a:r>
              <a:rPr lang="ja-JP" altLang="en-US" sz="2400" dirty="0" smtClean="0">
                <a:latin typeface="メイリオ" pitchFamily="50" charset="-128"/>
                <a:ea typeface="メイリオ" pitchFamily="50" charset="-128"/>
                <a:cs typeface="メイリオ" pitchFamily="50" charset="-128"/>
              </a:rPr>
              <a:t>がないことをチェック</a:t>
            </a:r>
            <a:r>
              <a:rPr lang="en-US" altLang="ja-JP" sz="2400" dirty="0" smtClean="0">
                <a:latin typeface="メイリオ" pitchFamily="50" charset="-128"/>
                <a:ea typeface="メイリオ" pitchFamily="50" charset="-128"/>
                <a:cs typeface="メイリオ" pitchFamily="50" charset="-128"/>
              </a:rPr>
              <a:t> → </a:t>
            </a:r>
            <a:r>
              <a:rPr lang="ja-JP" altLang="en-US" sz="2400" dirty="0" smtClean="0">
                <a:latin typeface="メイリオ" pitchFamily="50" charset="-128"/>
                <a:ea typeface="メイリオ" pitchFamily="50" charset="-128"/>
                <a:cs typeface="メイリオ" pitchFamily="50" charset="-128"/>
              </a:rPr>
              <a:t>可逆に</a:t>
            </a:r>
            <a:endParaRPr kumimoji="1" lang="ja-JP" altLang="en-US" sz="2400" dirty="0">
              <a:latin typeface="メイリオ" pitchFamily="50" charset="-128"/>
              <a:ea typeface="メイリオ" pitchFamily="50" charset="-128"/>
              <a:cs typeface="メイリオ" pitchFamily="50"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9026" name="Picture 2"/>
          <p:cNvPicPr>
            <a:picLocks noChangeAspect="1" noChangeArrowheads="1"/>
          </p:cNvPicPr>
          <p:nvPr/>
        </p:nvPicPr>
        <p:blipFill>
          <a:blip r:embed="rId3" cstate="print"/>
          <a:srcRect/>
          <a:stretch>
            <a:fillRect/>
          </a:stretch>
        </p:blipFill>
        <p:spPr bwMode="auto">
          <a:xfrm>
            <a:off x="611560" y="5589240"/>
            <a:ext cx="7848872" cy="1135614"/>
          </a:xfrm>
          <a:prstGeom prst="rect">
            <a:avLst/>
          </a:prstGeom>
          <a:noFill/>
          <a:ln w="9525">
            <a:noFill/>
            <a:miter lim="800000"/>
            <a:headEnd/>
            <a:tailEnd/>
          </a:ln>
        </p:spPr>
      </p:pic>
      <p:sp>
        <p:nvSpPr>
          <p:cNvPr id="2" name="タイトル 1"/>
          <p:cNvSpPr>
            <a:spLocks noGrp="1"/>
          </p:cNvSpPr>
          <p:nvPr>
            <p:ph type="title"/>
          </p:nvPr>
        </p:nvSpPr>
        <p:spPr/>
        <p:txBody>
          <a:bodyPr>
            <a:normAutofit fontScale="90000"/>
          </a:bodyPr>
          <a:lstStyle/>
          <a:p>
            <a:r>
              <a:rPr lang="ja-JP" altLang="en-US" dirty="0" smtClean="0"/>
              <a:t>文の実行の推論規則の例（</a:t>
            </a:r>
            <a:r>
              <a:rPr lang="en-US" altLang="ja-JP" dirty="0" smtClean="0"/>
              <a:t>3/3</a:t>
            </a:r>
            <a:r>
              <a:rPr lang="ja-JP" altLang="en-US" dirty="0" smtClean="0"/>
              <a:t>）</a:t>
            </a:r>
            <a:endParaRPr kumimoji="1" lang="ja-JP" altLang="en-US" dirty="0"/>
          </a:p>
        </p:txBody>
      </p:sp>
      <p:sp>
        <p:nvSpPr>
          <p:cNvPr id="3" name="コンテンツ プレースホルダ 2"/>
          <p:cNvSpPr>
            <a:spLocks noGrp="1"/>
          </p:cNvSpPr>
          <p:nvPr>
            <p:ph idx="1"/>
          </p:nvPr>
        </p:nvSpPr>
        <p:spPr/>
        <p:txBody>
          <a:bodyPr>
            <a:normAutofit/>
          </a:bodyPr>
          <a:lstStyle/>
          <a:p>
            <a:pPr>
              <a:buNone/>
            </a:pPr>
            <a:r>
              <a:rPr kumimoji="1" lang="ja-JP" altLang="en-US" sz="2800" b="1" dirty="0" smtClean="0"/>
              <a:t>プロシージャ呼び出し文の操作的意味論</a:t>
            </a:r>
            <a:endParaRPr kumimoji="1" lang="en-US" altLang="ja-JP" sz="2800" b="1" dirty="0" smtClean="0"/>
          </a:p>
          <a:p>
            <a:pPr>
              <a:buNone/>
            </a:pPr>
            <a:endParaRPr lang="en-US" altLang="ja-JP" sz="2800" b="1" dirty="0" smtClean="0"/>
          </a:p>
          <a:p>
            <a:pPr>
              <a:buNone/>
            </a:pPr>
            <a:endParaRPr kumimoji="1" lang="en-US" altLang="ja-JP" sz="2800" b="1" dirty="0" smtClean="0"/>
          </a:p>
          <a:p>
            <a:pPr>
              <a:buNone/>
            </a:pPr>
            <a:endParaRPr lang="en-US" altLang="ja-JP" sz="2800" b="1" dirty="0" smtClean="0"/>
          </a:p>
          <a:p>
            <a:pPr>
              <a:buNone/>
            </a:pPr>
            <a:endParaRPr kumimoji="1" lang="en-US" altLang="ja-JP" sz="2800" b="1" dirty="0" smtClean="0"/>
          </a:p>
          <a:p>
            <a:pPr>
              <a:buNone/>
            </a:pPr>
            <a:endParaRPr lang="en-US" altLang="ja-JP" sz="2800" b="1" dirty="0" smtClean="0"/>
          </a:p>
          <a:p>
            <a:pPr>
              <a:buNone/>
            </a:pPr>
            <a:endParaRPr lang="en-US" altLang="ja-JP" sz="1400" b="1" dirty="0" smtClean="0"/>
          </a:p>
          <a:p>
            <a:pPr>
              <a:buNone/>
            </a:pPr>
            <a:endParaRPr lang="en-US" altLang="ja-JP" sz="1400" b="1" dirty="0" smtClean="0"/>
          </a:p>
          <a:p>
            <a:pPr>
              <a:buNone/>
            </a:pPr>
            <a:r>
              <a:rPr lang="ja-JP" altLang="en-US" sz="2800" b="1" dirty="0" smtClean="0"/>
              <a:t>プロシージャ呼び出し文の操作的意味論</a:t>
            </a:r>
          </a:p>
          <a:p>
            <a:pPr>
              <a:buNone/>
            </a:pPr>
            <a:endParaRPr kumimoji="1" lang="ja-JP" altLang="en-US" sz="2800" b="1" dirty="0"/>
          </a:p>
        </p:txBody>
      </p:sp>
      <p:sp>
        <p:nvSpPr>
          <p:cNvPr id="4" name="スライド番号プレースホルダ 3"/>
          <p:cNvSpPr>
            <a:spLocks noGrp="1"/>
          </p:cNvSpPr>
          <p:nvPr>
            <p:ph type="sldNum" sz="quarter" idx="12"/>
          </p:nvPr>
        </p:nvSpPr>
        <p:spPr/>
        <p:txBody>
          <a:bodyPr/>
          <a:lstStyle/>
          <a:p>
            <a:fld id="{FB9213B3-A603-404F-A78E-5B4CD0115AC6}" type="slidenum">
              <a:rPr kumimoji="1" lang="ja-JP" altLang="en-US" smtClean="0"/>
              <a:pPr/>
              <a:t>13</a:t>
            </a:fld>
            <a:endParaRPr kumimoji="1" lang="ja-JP" altLang="en-US"/>
          </a:p>
        </p:txBody>
      </p:sp>
      <p:pic>
        <p:nvPicPr>
          <p:cNvPr id="37890" name="Picture 2"/>
          <p:cNvPicPr>
            <a:picLocks noChangeAspect="1" noChangeArrowheads="1"/>
          </p:cNvPicPr>
          <p:nvPr/>
        </p:nvPicPr>
        <p:blipFill>
          <a:blip r:embed="rId4" cstate="print"/>
          <a:srcRect/>
          <a:stretch>
            <a:fillRect/>
          </a:stretch>
        </p:blipFill>
        <p:spPr bwMode="auto">
          <a:xfrm>
            <a:off x="288033" y="2046204"/>
            <a:ext cx="8532439" cy="2606932"/>
          </a:xfrm>
          <a:prstGeom prst="rect">
            <a:avLst/>
          </a:prstGeom>
          <a:noFill/>
          <a:ln w="9525">
            <a:noFill/>
            <a:miter lim="800000"/>
            <a:headEnd/>
            <a:tailEnd/>
          </a:ln>
        </p:spPr>
      </p:pic>
      <p:sp>
        <p:nvSpPr>
          <p:cNvPr id="7" name="線吹き出し 1 (枠付き) 6"/>
          <p:cNvSpPr/>
          <p:nvPr/>
        </p:nvSpPr>
        <p:spPr>
          <a:xfrm rot="16200000">
            <a:off x="3779912" y="548680"/>
            <a:ext cx="792088" cy="6264696"/>
          </a:xfrm>
          <a:prstGeom prst="borderCallout1">
            <a:avLst>
              <a:gd name="adj1" fmla="val 49967"/>
              <a:gd name="adj2" fmla="val 1293"/>
              <a:gd name="adj3" fmla="val 64526"/>
              <a:gd name="adj4" fmla="val -97207"/>
            </a:avLst>
          </a:prstGeom>
          <a:noFill/>
          <a:ln w="38100"/>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8" name="テキスト ボックス 7"/>
          <p:cNvSpPr txBox="1"/>
          <p:nvPr/>
        </p:nvSpPr>
        <p:spPr>
          <a:xfrm>
            <a:off x="5076056" y="4581128"/>
            <a:ext cx="3570208" cy="461665"/>
          </a:xfrm>
          <a:prstGeom prst="rect">
            <a:avLst/>
          </a:prstGeom>
          <a:ln w="38100"/>
        </p:spPr>
        <p:style>
          <a:lnRef idx="2">
            <a:schemeClr val="accent1"/>
          </a:lnRef>
          <a:fillRef idx="1">
            <a:schemeClr val="lt1"/>
          </a:fillRef>
          <a:effectRef idx="0">
            <a:schemeClr val="accent1"/>
          </a:effectRef>
          <a:fontRef idx="minor">
            <a:schemeClr val="dk1"/>
          </a:fontRef>
        </p:style>
        <p:txBody>
          <a:bodyPr wrap="none" rtlCol="0">
            <a:spAutoFit/>
          </a:bodyPr>
          <a:lstStyle/>
          <a:p>
            <a:r>
              <a:rPr kumimoji="1" lang="ja-JP" altLang="en-US" sz="2400" dirty="0" smtClean="0">
                <a:latin typeface="メイリオ" pitchFamily="50" charset="-128"/>
                <a:ea typeface="メイリオ" pitchFamily="50" charset="-128"/>
                <a:cs typeface="メイリオ" pitchFamily="50" charset="-128"/>
              </a:rPr>
              <a:t>左辺値変更の有無の解析</a:t>
            </a:r>
            <a:endParaRPr kumimoji="1" lang="ja-JP" altLang="en-US" sz="2400" dirty="0">
              <a:latin typeface="メイリオ" pitchFamily="50" charset="-128"/>
              <a:ea typeface="メイリオ" pitchFamily="50" charset="-128"/>
              <a:cs typeface="メイリオ" pitchFamily="50" charset="-128"/>
            </a:endParaRPr>
          </a:p>
        </p:txBody>
      </p:sp>
      <p:sp>
        <p:nvSpPr>
          <p:cNvPr id="9" name="線吹き出し 1 (枠付き) 8"/>
          <p:cNvSpPr/>
          <p:nvPr/>
        </p:nvSpPr>
        <p:spPr>
          <a:xfrm rot="16200000">
            <a:off x="3842693" y="1566019"/>
            <a:ext cx="378497" cy="2232248"/>
          </a:xfrm>
          <a:prstGeom prst="borderCallout1">
            <a:avLst>
              <a:gd name="adj1" fmla="val 37873"/>
              <a:gd name="adj2" fmla="val 1299"/>
              <a:gd name="adj3" fmla="val -19124"/>
              <a:gd name="adj4" fmla="val -525314"/>
            </a:avLst>
          </a:prstGeom>
          <a:noFill/>
          <a:ln w="38100"/>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0" name="テキスト ボックス 9"/>
          <p:cNvSpPr txBox="1"/>
          <p:nvPr/>
        </p:nvSpPr>
        <p:spPr>
          <a:xfrm>
            <a:off x="1512818" y="4581128"/>
            <a:ext cx="2339102" cy="461665"/>
          </a:xfrm>
          <a:prstGeom prst="rect">
            <a:avLst/>
          </a:prstGeom>
          <a:ln w="38100"/>
        </p:spPr>
        <p:style>
          <a:lnRef idx="2">
            <a:schemeClr val="accent6"/>
          </a:lnRef>
          <a:fillRef idx="1">
            <a:schemeClr val="lt1"/>
          </a:fillRef>
          <a:effectRef idx="0">
            <a:schemeClr val="accent6"/>
          </a:effectRef>
          <a:fontRef idx="minor">
            <a:schemeClr val="dk1"/>
          </a:fontRef>
        </p:style>
        <p:txBody>
          <a:bodyPr wrap="none" rtlCol="0">
            <a:spAutoFit/>
          </a:bodyPr>
          <a:lstStyle/>
          <a:p>
            <a:r>
              <a:rPr kumimoji="1" lang="ja-JP" altLang="en-US" sz="2400" dirty="0" smtClean="0">
                <a:latin typeface="メイリオ" pitchFamily="50" charset="-128"/>
                <a:ea typeface="メイリオ" pitchFamily="50" charset="-128"/>
                <a:cs typeface="メイリオ" pitchFamily="50" charset="-128"/>
              </a:rPr>
              <a:t>左辺値をもつ式</a:t>
            </a:r>
            <a:endParaRPr kumimoji="1" lang="ja-JP" altLang="en-US" sz="2400" dirty="0">
              <a:latin typeface="メイリオ" pitchFamily="50" charset="-128"/>
              <a:ea typeface="メイリオ" pitchFamily="50" charset="-128"/>
              <a:cs typeface="メイリオ" pitchFamily="50"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500"/>
                                        <p:tgtEl>
                                          <p:spTgt spid="7"/>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fade">
                                      <p:cBhvr>
                                        <p:cTn id="18"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文の実行の判断の可逆性</a:t>
            </a:r>
            <a:endParaRPr kumimoji="1" lang="ja-JP" altLang="en-US" dirty="0"/>
          </a:p>
        </p:txBody>
      </p:sp>
      <p:sp>
        <p:nvSpPr>
          <p:cNvPr id="3" name="コンテンツ プレースホルダ 2"/>
          <p:cNvSpPr>
            <a:spLocks noGrp="1"/>
          </p:cNvSpPr>
          <p:nvPr>
            <p:ph idx="1"/>
          </p:nvPr>
        </p:nvSpPr>
        <p:spPr>
          <a:xfrm>
            <a:off x="457200" y="1600201"/>
            <a:ext cx="4114800" cy="1828800"/>
          </a:xfrm>
        </p:spPr>
        <p:txBody>
          <a:bodyPr>
            <a:normAutofit/>
          </a:bodyPr>
          <a:lstStyle/>
          <a:p>
            <a:r>
              <a:rPr kumimoji="1" lang="ja-JP" altLang="en-US" sz="2400" dirty="0" smtClean="0"/>
              <a:t>式の評価</a:t>
            </a:r>
            <a:endParaRPr kumimoji="1" lang="en-US" altLang="ja-JP" sz="2400" dirty="0" smtClean="0"/>
          </a:p>
          <a:p>
            <a:r>
              <a:rPr lang="ja-JP" altLang="en-US" sz="2400" dirty="0" smtClean="0"/>
              <a:t>左辺式の評価</a:t>
            </a:r>
            <a:endParaRPr lang="en-US" altLang="ja-JP" sz="2400" dirty="0" smtClean="0"/>
          </a:p>
          <a:p>
            <a:r>
              <a:rPr lang="ja-JP" altLang="en-US" sz="2400" dirty="0" smtClean="0"/>
              <a:t>環境の適用，更新</a:t>
            </a:r>
            <a:endParaRPr lang="en-US" altLang="ja-JP" sz="2400" dirty="0" smtClean="0"/>
          </a:p>
          <a:p>
            <a:r>
              <a:rPr kumimoji="1" lang="ja-JP" altLang="en-US" sz="2400" dirty="0" smtClean="0"/>
              <a:t>プロシージャ環境の更新</a:t>
            </a:r>
            <a:endParaRPr kumimoji="1" lang="en-US" altLang="ja-JP" sz="2400" dirty="0" smtClean="0"/>
          </a:p>
          <a:p>
            <a:endParaRPr lang="en-US" altLang="ja-JP" sz="2400" dirty="0" smtClean="0"/>
          </a:p>
          <a:p>
            <a:endParaRPr kumimoji="1" lang="ja-JP" altLang="en-US" sz="2400" dirty="0"/>
          </a:p>
        </p:txBody>
      </p:sp>
      <p:sp>
        <p:nvSpPr>
          <p:cNvPr id="4" name="スライド番号プレースホルダ 3"/>
          <p:cNvSpPr>
            <a:spLocks noGrp="1"/>
          </p:cNvSpPr>
          <p:nvPr>
            <p:ph type="sldNum" sz="quarter" idx="12"/>
          </p:nvPr>
        </p:nvSpPr>
        <p:spPr/>
        <p:txBody>
          <a:bodyPr/>
          <a:lstStyle/>
          <a:p>
            <a:fld id="{FB9213B3-A603-404F-A78E-5B4CD0115AC6}" type="slidenum">
              <a:rPr kumimoji="1" lang="ja-JP" altLang="en-US" smtClean="0"/>
              <a:pPr/>
              <a:t>14</a:t>
            </a:fld>
            <a:endParaRPr kumimoji="1" lang="ja-JP" altLang="en-US"/>
          </a:p>
        </p:txBody>
      </p:sp>
      <p:sp>
        <p:nvSpPr>
          <p:cNvPr id="5" name="右中かっこ 4"/>
          <p:cNvSpPr/>
          <p:nvPr/>
        </p:nvSpPr>
        <p:spPr>
          <a:xfrm>
            <a:off x="4572000" y="1556792"/>
            <a:ext cx="216024" cy="1800200"/>
          </a:xfrm>
          <a:prstGeom prst="righ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6" name="テキスト ボックス 5"/>
          <p:cNvSpPr txBox="1"/>
          <p:nvPr/>
        </p:nvSpPr>
        <p:spPr>
          <a:xfrm>
            <a:off x="4932040" y="2247255"/>
            <a:ext cx="3877985" cy="830997"/>
          </a:xfrm>
          <a:prstGeom prst="rect">
            <a:avLst/>
          </a:prstGeom>
          <a:noFill/>
        </p:spPr>
        <p:txBody>
          <a:bodyPr wrap="none" rtlCol="0">
            <a:spAutoFit/>
          </a:bodyPr>
          <a:lstStyle/>
          <a:p>
            <a:r>
              <a:rPr kumimoji="1" lang="ja-JP" altLang="en-US" sz="2400" dirty="0" smtClean="0">
                <a:latin typeface="メイリオ" pitchFamily="50" charset="-128"/>
                <a:ea typeface="メイリオ" pitchFamily="50" charset="-128"/>
                <a:cs typeface="メイリオ" pitchFamily="50" charset="-128"/>
              </a:rPr>
              <a:t>前方決定的，</a:t>
            </a:r>
            <a:r>
              <a:rPr kumimoji="1" lang="ja-JP" altLang="en-US" sz="2400" b="1" dirty="0" smtClean="0">
                <a:solidFill>
                  <a:schemeClr val="accent2"/>
                </a:solidFill>
                <a:latin typeface="メイリオ" pitchFamily="50" charset="-128"/>
                <a:ea typeface="メイリオ" pitchFamily="50" charset="-128"/>
                <a:cs typeface="メイリオ" pitchFamily="50" charset="-128"/>
              </a:rPr>
              <a:t>非</a:t>
            </a:r>
            <a:r>
              <a:rPr kumimoji="1" lang="ja-JP" altLang="en-US" sz="2400" dirty="0" smtClean="0">
                <a:latin typeface="メイリオ" pitchFamily="50" charset="-128"/>
                <a:ea typeface="メイリオ" pitchFamily="50" charset="-128"/>
                <a:cs typeface="メイリオ" pitchFamily="50" charset="-128"/>
              </a:rPr>
              <a:t>後方決定的</a:t>
            </a:r>
            <a:endParaRPr kumimoji="1" lang="en-US" altLang="ja-JP" sz="2400" dirty="0" smtClean="0">
              <a:latin typeface="メイリオ" pitchFamily="50" charset="-128"/>
              <a:ea typeface="メイリオ" pitchFamily="50" charset="-128"/>
              <a:cs typeface="メイリオ" pitchFamily="50" charset="-128"/>
            </a:endParaRPr>
          </a:p>
          <a:p>
            <a:r>
              <a:rPr lang="ja-JP" altLang="en-US" sz="2400" dirty="0" smtClean="0">
                <a:latin typeface="メイリオ" pitchFamily="50" charset="-128"/>
                <a:ea typeface="メイリオ" pitchFamily="50" charset="-128"/>
                <a:cs typeface="メイリオ" pitchFamily="50" charset="-128"/>
              </a:rPr>
              <a:t>　　　（</a:t>
            </a:r>
            <a:r>
              <a:rPr lang="ja-JP" altLang="en-US" sz="2400" b="1" dirty="0" smtClean="0">
                <a:solidFill>
                  <a:schemeClr val="accent2"/>
                </a:solidFill>
                <a:latin typeface="メイリオ" pitchFamily="50" charset="-128"/>
                <a:ea typeface="メイリオ" pitchFamily="50" charset="-128"/>
                <a:cs typeface="メイリオ" pitchFamily="50" charset="-128"/>
              </a:rPr>
              <a:t>非可逆</a:t>
            </a:r>
            <a:r>
              <a:rPr lang="ja-JP" altLang="en-US" sz="2400" dirty="0" smtClean="0">
                <a:latin typeface="メイリオ" pitchFamily="50" charset="-128"/>
                <a:ea typeface="メイリオ" pitchFamily="50" charset="-128"/>
                <a:cs typeface="メイリオ" pitchFamily="50" charset="-128"/>
              </a:rPr>
              <a:t>）</a:t>
            </a:r>
            <a:endParaRPr kumimoji="1" lang="ja-JP" altLang="en-US" sz="2400" dirty="0">
              <a:latin typeface="メイリオ" pitchFamily="50" charset="-128"/>
              <a:ea typeface="メイリオ" pitchFamily="50" charset="-128"/>
              <a:cs typeface="メイリオ" pitchFamily="50" charset="-128"/>
            </a:endParaRPr>
          </a:p>
        </p:txBody>
      </p:sp>
      <p:sp>
        <p:nvSpPr>
          <p:cNvPr id="7" name="コンテンツ プレースホルダ 2"/>
          <p:cNvSpPr txBox="1">
            <a:spLocks/>
          </p:cNvSpPr>
          <p:nvPr/>
        </p:nvSpPr>
        <p:spPr>
          <a:xfrm>
            <a:off x="467544" y="3760440"/>
            <a:ext cx="8208912" cy="1108720"/>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tabLst/>
              <a:defRPr/>
            </a:pPr>
            <a:r>
              <a:rPr lang="ja-JP" altLang="en-US" sz="2400" b="1" noProof="0" dirty="0" smtClean="0">
                <a:latin typeface="メイリオ" pitchFamily="50" charset="-128"/>
                <a:ea typeface="メイリオ" pitchFamily="50" charset="-128"/>
                <a:cs typeface="メイリオ" pitchFamily="50" charset="-128"/>
              </a:rPr>
              <a:t>補題</a:t>
            </a:r>
            <a:r>
              <a:rPr lang="en-US" altLang="ja-JP" sz="2400" b="1" noProof="0" dirty="0" smtClean="0">
                <a:latin typeface="メイリオ" pitchFamily="50" charset="-128"/>
                <a:ea typeface="メイリオ" pitchFamily="50" charset="-128"/>
                <a:cs typeface="メイリオ" pitchFamily="50" charset="-128"/>
              </a:rPr>
              <a:t>4</a:t>
            </a:r>
            <a:endParaRPr kumimoji="1" lang="en-US" altLang="ja-JP" sz="2400" b="1" i="0" u="none" strike="noStrike" kern="1200" cap="none" spc="0" normalizeH="0" baseline="0" noProof="0" dirty="0" smtClean="0">
              <a:ln>
                <a:noFill/>
              </a:ln>
              <a:solidFill>
                <a:schemeClr val="tx1"/>
              </a:solidFill>
              <a:effectLst/>
              <a:uLnTx/>
              <a:uFillTx/>
              <a:latin typeface="メイリオ" pitchFamily="50" charset="-128"/>
              <a:ea typeface="メイリオ" pitchFamily="50" charset="-128"/>
              <a:cs typeface="メイリオ" pitchFamily="50" charset="-128"/>
            </a:endParaRPr>
          </a:p>
          <a:p>
            <a:pPr marL="342900" marR="0" lvl="0" indent="-342900" algn="l" defTabSz="914400" rtl="0" eaLnBrk="1" fontAlgn="auto" latinLnBrk="0" hangingPunct="1">
              <a:lnSpc>
                <a:spcPct val="100000"/>
              </a:lnSpc>
              <a:spcBef>
                <a:spcPct val="20000"/>
              </a:spcBef>
              <a:spcAft>
                <a:spcPts val="0"/>
              </a:spcAft>
              <a:buClrTx/>
              <a:buSzTx/>
              <a:tabLst/>
              <a:defRPr/>
            </a:pPr>
            <a:endParaRPr kumimoji="1" lang="ja-JP" altLang="en-US" sz="2400" b="0" i="0" u="none" strike="noStrike" kern="1200" cap="none" spc="0" normalizeH="0" baseline="0" noProof="0" dirty="0">
              <a:ln>
                <a:noFill/>
              </a:ln>
              <a:solidFill>
                <a:schemeClr val="tx1"/>
              </a:solidFill>
              <a:effectLst/>
              <a:uLnTx/>
              <a:uFillTx/>
              <a:latin typeface="メイリオ" pitchFamily="50" charset="-128"/>
              <a:ea typeface="メイリオ" pitchFamily="50" charset="-128"/>
              <a:cs typeface="メイリオ" pitchFamily="50" charset="-128"/>
            </a:endParaRPr>
          </a:p>
        </p:txBody>
      </p:sp>
      <p:sp>
        <p:nvSpPr>
          <p:cNvPr id="9" name="テキスト ボックス 8"/>
          <p:cNvSpPr txBox="1"/>
          <p:nvPr/>
        </p:nvSpPr>
        <p:spPr>
          <a:xfrm>
            <a:off x="899592" y="5733256"/>
            <a:ext cx="7380547" cy="461665"/>
          </a:xfrm>
          <a:prstGeom prst="rect">
            <a:avLst/>
          </a:prstGeom>
          <a:noFill/>
        </p:spPr>
        <p:txBody>
          <a:bodyPr wrap="none" rtlCol="0">
            <a:spAutoFit/>
          </a:bodyPr>
          <a:lstStyle/>
          <a:p>
            <a:r>
              <a:rPr lang="ja-JP" altLang="en-US" sz="2400" dirty="0" smtClean="0">
                <a:latin typeface="メイリオ" pitchFamily="50" charset="-128"/>
                <a:ea typeface="メイリオ" pitchFamily="50" charset="-128"/>
                <a:cs typeface="メイリオ" pitchFamily="50" charset="-128"/>
              </a:rPr>
              <a:t>補題</a:t>
            </a:r>
            <a:r>
              <a:rPr lang="en-US" altLang="ja-JP" sz="2400" dirty="0" smtClean="0">
                <a:latin typeface="メイリオ" pitchFamily="50" charset="-128"/>
                <a:ea typeface="メイリオ" pitchFamily="50" charset="-128"/>
                <a:cs typeface="メイリオ" pitchFamily="50" charset="-128"/>
              </a:rPr>
              <a:t>4</a:t>
            </a:r>
            <a:r>
              <a:rPr lang="ja-JP" altLang="en-US" sz="2400" dirty="0" smtClean="0">
                <a:latin typeface="メイリオ" pitchFamily="50" charset="-128"/>
                <a:ea typeface="メイリオ" pitchFamily="50" charset="-128"/>
                <a:cs typeface="メイリオ" pitchFamily="50" charset="-128"/>
              </a:rPr>
              <a:t>によって，</a:t>
            </a:r>
            <a:r>
              <a:rPr lang="en-US" altLang="ja-JP" sz="2400" dirty="0" smtClean="0">
                <a:latin typeface="メイリオ" pitchFamily="50" charset="-128"/>
                <a:ea typeface="メイリオ" pitchFamily="50" charset="-128"/>
                <a:cs typeface="メイリオ" pitchFamily="50" charset="-128"/>
              </a:rPr>
              <a:t>Janus</a:t>
            </a:r>
            <a:r>
              <a:rPr lang="ja-JP" altLang="en-US" sz="2400" dirty="0" smtClean="0">
                <a:latin typeface="メイリオ" pitchFamily="50" charset="-128"/>
                <a:ea typeface="メイリオ" pitchFamily="50" charset="-128"/>
                <a:cs typeface="メイリオ" pitchFamily="50" charset="-128"/>
              </a:rPr>
              <a:t>の可逆性を示すことができた</a:t>
            </a:r>
            <a:endParaRPr kumimoji="1" lang="ja-JP" altLang="en-US" sz="2400" dirty="0">
              <a:latin typeface="メイリオ" pitchFamily="50" charset="-128"/>
              <a:ea typeface="メイリオ" pitchFamily="50" charset="-128"/>
              <a:cs typeface="メイリオ" pitchFamily="50" charset="-128"/>
            </a:endParaRPr>
          </a:p>
        </p:txBody>
      </p:sp>
      <p:grpSp>
        <p:nvGrpSpPr>
          <p:cNvPr id="17" name="グループ化 16"/>
          <p:cNvGrpSpPr/>
          <p:nvPr/>
        </p:nvGrpSpPr>
        <p:grpSpPr>
          <a:xfrm>
            <a:off x="251520" y="4194794"/>
            <a:ext cx="8591633" cy="1322437"/>
            <a:chOff x="604838" y="4194795"/>
            <a:chExt cx="7950572" cy="1223764"/>
          </a:xfrm>
        </p:grpSpPr>
        <p:pic>
          <p:nvPicPr>
            <p:cNvPr id="167937" name="Picture 1"/>
            <p:cNvPicPr>
              <a:picLocks noChangeAspect="1" noChangeArrowheads="1"/>
            </p:cNvPicPr>
            <p:nvPr/>
          </p:nvPicPr>
          <p:blipFill>
            <a:blip r:embed="rId3" cstate="print"/>
            <a:srcRect/>
            <a:stretch>
              <a:fillRect/>
            </a:stretch>
          </p:blipFill>
          <p:spPr bwMode="auto">
            <a:xfrm>
              <a:off x="604838" y="4194795"/>
              <a:ext cx="7934325" cy="314325"/>
            </a:xfrm>
            <a:prstGeom prst="rect">
              <a:avLst/>
            </a:prstGeom>
            <a:noFill/>
            <a:ln w="9525">
              <a:noFill/>
              <a:miter lim="800000"/>
              <a:headEnd/>
              <a:tailEnd/>
            </a:ln>
          </p:spPr>
        </p:pic>
        <p:pic>
          <p:nvPicPr>
            <p:cNvPr id="167938" name="Picture 2"/>
            <p:cNvPicPr>
              <a:picLocks noChangeAspect="1" noChangeArrowheads="1"/>
            </p:cNvPicPr>
            <p:nvPr/>
          </p:nvPicPr>
          <p:blipFill>
            <a:blip r:embed="rId4" cstate="print"/>
            <a:srcRect/>
            <a:stretch>
              <a:fillRect/>
            </a:stretch>
          </p:blipFill>
          <p:spPr bwMode="auto">
            <a:xfrm>
              <a:off x="1077661" y="4463777"/>
              <a:ext cx="5257800" cy="333375"/>
            </a:xfrm>
            <a:prstGeom prst="rect">
              <a:avLst/>
            </a:prstGeom>
            <a:noFill/>
            <a:ln w="9525">
              <a:noFill/>
              <a:miter lim="800000"/>
              <a:headEnd/>
              <a:tailEnd/>
            </a:ln>
          </p:spPr>
        </p:pic>
        <p:pic>
          <p:nvPicPr>
            <p:cNvPr id="167939" name="Picture 3"/>
            <p:cNvPicPr>
              <a:picLocks noChangeAspect="1" noChangeArrowheads="1"/>
            </p:cNvPicPr>
            <p:nvPr/>
          </p:nvPicPr>
          <p:blipFill>
            <a:blip r:embed="rId5" cstate="print"/>
            <a:srcRect/>
            <a:stretch>
              <a:fillRect/>
            </a:stretch>
          </p:blipFill>
          <p:spPr bwMode="auto">
            <a:xfrm>
              <a:off x="611560" y="4797152"/>
              <a:ext cx="7943850" cy="314325"/>
            </a:xfrm>
            <a:prstGeom prst="rect">
              <a:avLst/>
            </a:prstGeom>
            <a:noFill/>
            <a:ln w="9525">
              <a:noFill/>
              <a:miter lim="800000"/>
              <a:headEnd/>
              <a:tailEnd/>
            </a:ln>
          </p:spPr>
        </p:pic>
        <p:pic>
          <p:nvPicPr>
            <p:cNvPr id="167940" name="Picture 4"/>
            <p:cNvPicPr>
              <a:picLocks noChangeAspect="1" noChangeArrowheads="1"/>
            </p:cNvPicPr>
            <p:nvPr/>
          </p:nvPicPr>
          <p:blipFill>
            <a:blip r:embed="rId6" cstate="print"/>
            <a:srcRect/>
            <a:stretch>
              <a:fillRect/>
            </a:stretch>
          </p:blipFill>
          <p:spPr bwMode="auto">
            <a:xfrm>
              <a:off x="1068136" y="5085184"/>
              <a:ext cx="5267325" cy="333375"/>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逆文の存在</a:t>
            </a:r>
            <a:endParaRPr kumimoji="1" lang="ja-JP" altLang="en-US" dirty="0"/>
          </a:p>
        </p:txBody>
      </p:sp>
      <p:sp>
        <p:nvSpPr>
          <p:cNvPr id="3" name="コンテンツ プレースホルダ 2"/>
          <p:cNvSpPr>
            <a:spLocks noGrp="1"/>
          </p:cNvSpPr>
          <p:nvPr>
            <p:ph idx="1"/>
          </p:nvPr>
        </p:nvSpPr>
        <p:spPr/>
        <p:txBody>
          <a:bodyPr>
            <a:normAutofit/>
          </a:bodyPr>
          <a:lstStyle/>
          <a:p>
            <a:pPr>
              <a:buNone/>
            </a:pPr>
            <a:r>
              <a:rPr kumimoji="1" lang="ja-JP" altLang="en-US" sz="2800" b="1" dirty="0" smtClean="0"/>
              <a:t>定理</a:t>
            </a:r>
            <a:r>
              <a:rPr kumimoji="1" lang="en-US" altLang="ja-JP" sz="2800" b="1" dirty="0" smtClean="0"/>
              <a:t>6</a:t>
            </a:r>
          </a:p>
          <a:p>
            <a:pPr>
              <a:buNone/>
            </a:pPr>
            <a:endParaRPr kumimoji="1" lang="en-US" altLang="ja-JP" sz="2800" b="1" dirty="0" smtClean="0"/>
          </a:p>
          <a:p>
            <a:pPr>
              <a:buNone/>
            </a:pPr>
            <a:endParaRPr lang="en-US" altLang="ja-JP" sz="1400" b="1" dirty="0" smtClean="0"/>
          </a:p>
          <a:p>
            <a:pPr>
              <a:buNone/>
            </a:pPr>
            <a:endParaRPr kumimoji="1" lang="en-US" altLang="ja-JP" sz="1400" b="1" dirty="0" smtClean="0"/>
          </a:p>
          <a:p>
            <a:pPr>
              <a:buNone/>
            </a:pPr>
            <a:r>
              <a:rPr kumimoji="1" lang="ja-JP" altLang="en-US" sz="2800" b="1" dirty="0" smtClean="0"/>
              <a:t>文の逆変換機</a:t>
            </a:r>
            <a:endParaRPr kumimoji="1" lang="en-US" altLang="ja-JP" sz="2800" b="1" dirty="0" smtClean="0"/>
          </a:p>
        </p:txBody>
      </p:sp>
      <p:sp>
        <p:nvSpPr>
          <p:cNvPr id="4" name="スライド番号プレースホルダ 3"/>
          <p:cNvSpPr>
            <a:spLocks noGrp="1"/>
          </p:cNvSpPr>
          <p:nvPr>
            <p:ph type="sldNum" sz="quarter" idx="12"/>
          </p:nvPr>
        </p:nvSpPr>
        <p:spPr/>
        <p:txBody>
          <a:bodyPr/>
          <a:lstStyle/>
          <a:p>
            <a:fld id="{FB9213B3-A603-404F-A78E-5B4CD0115AC6}" type="slidenum">
              <a:rPr kumimoji="1" lang="ja-JP" altLang="en-US" smtClean="0"/>
              <a:pPr/>
              <a:t>15</a:t>
            </a:fld>
            <a:endParaRPr kumimoji="1" lang="ja-JP" altLang="en-US"/>
          </a:p>
        </p:txBody>
      </p:sp>
      <p:grpSp>
        <p:nvGrpSpPr>
          <p:cNvPr id="7" name="グループ化 6"/>
          <p:cNvGrpSpPr/>
          <p:nvPr/>
        </p:nvGrpSpPr>
        <p:grpSpPr>
          <a:xfrm>
            <a:off x="-36512" y="3501008"/>
            <a:ext cx="9145016" cy="2340000"/>
            <a:chOff x="0" y="2190750"/>
            <a:chExt cx="9145016" cy="2340000"/>
          </a:xfrm>
        </p:grpSpPr>
        <p:pic>
          <p:nvPicPr>
            <p:cNvPr id="87042" name="Picture 2"/>
            <p:cNvPicPr>
              <a:picLocks noChangeAspect="1" noChangeArrowheads="1"/>
            </p:cNvPicPr>
            <p:nvPr/>
          </p:nvPicPr>
          <p:blipFill>
            <a:blip r:embed="rId2" cstate="print"/>
            <a:srcRect/>
            <a:stretch>
              <a:fillRect/>
            </a:stretch>
          </p:blipFill>
          <p:spPr bwMode="auto">
            <a:xfrm>
              <a:off x="0" y="2190750"/>
              <a:ext cx="9144000" cy="2340000"/>
            </a:xfrm>
            <a:prstGeom prst="rect">
              <a:avLst/>
            </a:prstGeom>
            <a:noFill/>
            <a:ln w="9525">
              <a:noFill/>
              <a:miter lim="800000"/>
              <a:headEnd/>
              <a:tailEnd/>
            </a:ln>
          </p:spPr>
        </p:pic>
        <p:pic>
          <p:nvPicPr>
            <p:cNvPr id="87043" name="Picture 3"/>
            <p:cNvPicPr>
              <a:picLocks noChangeAspect="1" noChangeArrowheads="1"/>
            </p:cNvPicPr>
            <p:nvPr/>
          </p:nvPicPr>
          <p:blipFill>
            <a:blip r:embed="rId3" cstate="print"/>
            <a:srcRect/>
            <a:stretch>
              <a:fillRect/>
            </a:stretch>
          </p:blipFill>
          <p:spPr bwMode="auto">
            <a:xfrm>
              <a:off x="7582916" y="3486894"/>
              <a:ext cx="1562100" cy="1038225"/>
            </a:xfrm>
            <a:prstGeom prst="rect">
              <a:avLst/>
            </a:prstGeom>
            <a:noFill/>
            <a:ln w="9525">
              <a:noFill/>
              <a:miter lim="800000"/>
              <a:headEnd/>
              <a:tailEnd/>
            </a:ln>
          </p:spPr>
        </p:pic>
      </p:grpSp>
      <p:sp>
        <p:nvSpPr>
          <p:cNvPr id="9" name="テキスト ボックス 8"/>
          <p:cNvSpPr txBox="1"/>
          <p:nvPr/>
        </p:nvSpPr>
        <p:spPr>
          <a:xfrm>
            <a:off x="899592" y="5991671"/>
            <a:ext cx="7343677" cy="461665"/>
          </a:xfrm>
          <a:prstGeom prst="rect">
            <a:avLst/>
          </a:prstGeom>
          <a:noFill/>
        </p:spPr>
        <p:txBody>
          <a:bodyPr wrap="none" rtlCol="0">
            <a:spAutoFit/>
          </a:bodyPr>
          <a:lstStyle/>
          <a:p>
            <a:r>
              <a:rPr kumimoji="1" lang="ja-JP" altLang="en-US" sz="2400" dirty="0" smtClean="0">
                <a:latin typeface="メイリオ" pitchFamily="50" charset="-128"/>
                <a:ea typeface="メイリオ" pitchFamily="50" charset="-128"/>
                <a:cs typeface="メイリオ" pitchFamily="50" charset="-128"/>
              </a:rPr>
              <a:t>逆変換機によって，文</a:t>
            </a:r>
            <a:r>
              <a:rPr kumimoji="1" lang="en-US" altLang="ja-JP" sz="2400" dirty="0" smtClean="0">
                <a:latin typeface="メイリオ" pitchFamily="50" charset="-128"/>
                <a:ea typeface="メイリオ" pitchFamily="50" charset="-128"/>
                <a:cs typeface="メイリオ" pitchFamily="50" charset="-128"/>
              </a:rPr>
              <a:t>s</a:t>
            </a:r>
            <a:r>
              <a:rPr kumimoji="1" lang="ja-JP" altLang="en-US" sz="2400" dirty="0" smtClean="0">
                <a:latin typeface="メイリオ" pitchFamily="50" charset="-128"/>
                <a:ea typeface="メイリオ" pitchFamily="50" charset="-128"/>
                <a:cs typeface="メイリオ" pitchFamily="50" charset="-128"/>
              </a:rPr>
              <a:t>から文</a:t>
            </a:r>
            <a:r>
              <a:rPr kumimoji="1" lang="en-US" altLang="ja-JP" sz="2400" dirty="0" smtClean="0">
                <a:latin typeface="メイリオ" pitchFamily="50" charset="-128"/>
                <a:ea typeface="メイリオ" pitchFamily="50" charset="-128"/>
                <a:cs typeface="メイリオ" pitchFamily="50" charset="-128"/>
              </a:rPr>
              <a:t>s’</a:t>
            </a:r>
            <a:r>
              <a:rPr kumimoji="1" lang="ja-JP" altLang="en-US" sz="2400" dirty="0" smtClean="0">
                <a:latin typeface="メイリオ" pitchFamily="50" charset="-128"/>
                <a:ea typeface="メイリオ" pitchFamily="50" charset="-128"/>
                <a:cs typeface="メイリオ" pitchFamily="50" charset="-128"/>
              </a:rPr>
              <a:t>が一意に求められる</a:t>
            </a:r>
            <a:endParaRPr kumimoji="1" lang="ja-JP" altLang="en-US" sz="2400" dirty="0">
              <a:latin typeface="メイリオ" pitchFamily="50" charset="-128"/>
              <a:ea typeface="メイリオ" pitchFamily="50" charset="-128"/>
              <a:cs typeface="メイリオ" pitchFamily="50" charset="-128"/>
            </a:endParaRPr>
          </a:p>
        </p:txBody>
      </p:sp>
      <p:grpSp>
        <p:nvGrpSpPr>
          <p:cNvPr id="16" name="グループ化 15"/>
          <p:cNvGrpSpPr/>
          <p:nvPr/>
        </p:nvGrpSpPr>
        <p:grpSpPr>
          <a:xfrm>
            <a:off x="971602" y="1988841"/>
            <a:ext cx="7056782" cy="1080119"/>
            <a:chOff x="650726" y="1988840"/>
            <a:chExt cx="5844598" cy="894581"/>
          </a:xfrm>
        </p:grpSpPr>
        <p:pic>
          <p:nvPicPr>
            <p:cNvPr id="165893" name="Picture 5"/>
            <p:cNvPicPr>
              <a:picLocks noChangeAspect="1" noChangeArrowheads="1"/>
            </p:cNvPicPr>
            <p:nvPr/>
          </p:nvPicPr>
          <p:blipFill>
            <a:blip r:embed="rId4" cstate="print"/>
            <a:srcRect/>
            <a:stretch>
              <a:fillRect/>
            </a:stretch>
          </p:blipFill>
          <p:spPr bwMode="auto">
            <a:xfrm>
              <a:off x="1161324" y="2492896"/>
              <a:ext cx="5334000" cy="390525"/>
            </a:xfrm>
            <a:prstGeom prst="rect">
              <a:avLst/>
            </a:prstGeom>
            <a:noFill/>
            <a:ln w="9525">
              <a:noFill/>
              <a:miter lim="800000"/>
              <a:headEnd/>
              <a:tailEnd/>
            </a:ln>
          </p:spPr>
        </p:pic>
        <p:pic>
          <p:nvPicPr>
            <p:cNvPr id="165891" name="Picture 3"/>
            <p:cNvPicPr>
              <a:picLocks noChangeAspect="1" noChangeArrowheads="1"/>
            </p:cNvPicPr>
            <p:nvPr/>
          </p:nvPicPr>
          <p:blipFill>
            <a:blip r:embed="rId5" cstate="print"/>
            <a:srcRect/>
            <a:stretch>
              <a:fillRect/>
            </a:stretch>
          </p:blipFill>
          <p:spPr bwMode="auto">
            <a:xfrm>
              <a:off x="650726" y="1988840"/>
              <a:ext cx="5505450" cy="333375"/>
            </a:xfrm>
            <a:prstGeom prst="rect">
              <a:avLst/>
            </a:prstGeom>
            <a:noFill/>
            <a:ln w="9525">
              <a:noFill/>
              <a:miter lim="800000"/>
              <a:headEnd/>
              <a:tailEnd/>
            </a:ln>
          </p:spPr>
        </p:pic>
        <p:pic>
          <p:nvPicPr>
            <p:cNvPr id="165892" name="Picture 4"/>
            <p:cNvPicPr>
              <a:picLocks noChangeAspect="1" noChangeArrowheads="1"/>
            </p:cNvPicPr>
            <p:nvPr/>
          </p:nvPicPr>
          <p:blipFill>
            <a:blip r:embed="rId6" cstate="print"/>
            <a:srcRect/>
            <a:stretch>
              <a:fillRect/>
            </a:stretch>
          </p:blipFill>
          <p:spPr bwMode="auto">
            <a:xfrm>
              <a:off x="683568" y="2250579"/>
              <a:ext cx="4248150" cy="314325"/>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代入の最適化（</a:t>
            </a:r>
            <a:r>
              <a:rPr kumimoji="1" lang="en-US" altLang="ja-JP" dirty="0" smtClean="0"/>
              <a:t>1/2</a:t>
            </a:r>
            <a:r>
              <a:rPr kumimoji="1" lang="ja-JP" altLang="en-US" dirty="0" smtClean="0"/>
              <a:t>）</a:t>
            </a:r>
            <a:endParaRPr kumimoji="1" lang="ja-JP" altLang="en-US" dirty="0"/>
          </a:p>
        </p:txBody>
      </p:sp>
      <p:sp>
        <p:nvSpPr>
          <p:cNvPr id="3" name="コンテンツ プレースホルダ 2"/>
          <p:cNvSpPr>
            <a:spLocks noGrp="1"/>
          </p:cNvSpPr>
          <p:nvPr>
            <p:ph idx="1"/>
          </p:nvPr>
        </p:nvSpPr>
        <p:spPr>
          <a:xfrm>
            <a:off x="457200" y="1600200"/>
            <a:ext cx="8686800" cy="5257800"/>
          </a:xfrm>
        </p:spPr>
        <p:txBody>
          <a:bodyPr>
            <a:normAutofit/>
          </a:bodyPr>
          <a:lstStyle/>
          <a:p>
            <a:pPr>
              <a:buNone/>
            </a:pPr>
            <a:r>
              <a:rPr kumimoji="1" lang="ja-JP" altLang="en-US" sz="2800" dirty="0" smtClean="0"/>
              <a:t>エイリアスが発生しない場合に最適化が可能</a:t>
            </a:r>
            <a:endParaRPr kumimoji="1" lang="en-US" altLang="ja-JP" sz="2800" dirty="0" smtClean="0"/>
          </a:p>
          <a:p>
            <a:pPr>
              <a:buNone/>
            </a:pPr>
            <a:endParaRPr lang="en-US" altLang="ja-JP" sz="2800" dirty="0" smtClean="0"/>
          </a:p>
          <a:p>
            <a:pPr>
              <a:buNone/>
            </a:pPr>
            <a:endParaRPr kumimoji="1" lang="en-US" altLang="ja-JP" sz="2800" dirty="0" smtClean="0"/>
          </a:p>
          <a:p>
            <a:pPr>
              <a:buNone/>
            </a:pPr>
            <a:endParaRPr lang="en-US" altLang="ja-JP" sz="2800" dirty="0" smtClean="0"/>
          </a:p>
          <a:p>
            <a:pPr>
              <a:buNone/>
            </a:pPr>
            <a:endParaRPr kumimoji="1" lang="en-US" altLang="ja-JP" sz="2800" dirty="0" smtClean="0"/>
          </a:p>
          <a:p>
            <a:pPr>
              <a:buNone/>
            </a:pPr>
            <a:endParaRPr lang="en-US" altLang="ja-JP" sz="2800" dirty="0" smtClean="0"/>
          </a:p>
          <a:p>
            <a:pPr>
              <a:buNone/>
            </a:pPr>
            <a:r>
              <a:rPr lang="ja-JP" altLang="en-US" sz="2800" dirty="0" smtClean="0"/>
              <a:t>・式の評価が</a:t>
            </a:r>
            <a:r>
              <a:rPr lang="en-US" altLang="ja-JP" sz="2800" dirty="0" smtClean="0"/>
              <a:t>1</a:t>
            </a:r>
            <a:r>
              <a:rPr lang="ja-JP" altLang="en-US" sz="2800" dirty="0" smtClean="0"/>
              <a:t>度な点で規則　　　よりも</a:t>
            </a:r>
            <a:r>
              <a:rPr lang="ja-JP" altLang="en-US" sz="2800" b="1" dirty="0" smtClean="0">
                <a:solidFill>
                  <a:schemeClr val="accent2"/>
                </a:solidFill>
              </a:rPr>
              <a:t>効率がよい</a:t>
            </a:r>
            <a:endParaRPr lang="en-US" altLang="ja-JP" sz="2800" b="1" dirty="0" smtClean="0">
              <a:solidFill>
                <a:schemeClr val="accent2"/>
              </a:solidFill>
            </a:endParaRPr>
          </a:p>
          <a:p>
            <a:pPr>
              <a:buNone/>
            </a:pPr>
            <a:r>
              <a:rPr lang="ja-JP" altLang="en-US" sz="2800" dirty="0" smtClean="0"/>
              <a:t>・可逆性の保証も可能</a:t>
            </a:r>
            <a:endParaRPr lang="en-US" altLang="ja-JP" sz="2800" dirty="0" smtClean="0"/>
          </a:p>
          <a:p>
            <a:pPr>
              <a:buNone/>
            </a:pPr>
            <a:r>
              <a:rPr lang="ja-JP" altLang="en-US" sz="2800" dirty="0" smtClean="0"/>
              <a:t>・配列変数への代入についても同様に最適化可能</a:t>
            </a:r>
            <a:endParaRPr lang="en-US" altLang="ja-JP" sz="2800" dirty="0" smtClean="0"/>
          </a:p>
        </p:txBody>
      </p:sp>
      <p:sp>
        <p:nvSpPr>
          <p:cNvPr id="4" name="スライド番号プレースホルダ 3"/>
          <p:cNvSpPr>
            <a:spLocks noGrp="1"/>
          </p:cNvSpPr>
          <p:nvPr>
            <p:ph type="sldNum" sz="quarter" idx="12"/>
          </p:nvPr>
        </p:nvSpPr>
        <p:spPr/>
        <p:txBody>
          <a:bodyPr/>
          <a:lstStyle/>
          <a:p>
            <a:fld id="{FB9213B3-A603-404F-A78E-5B4CD0115AC6}" type="slidenum">
              <a:rPr kumimoji="1" lang="ja-JP" altLang="en-US" smtClean="0"/>
              <a:pPr/>
              <a:t>16</a:t>
            </a:fld>
            <a:endParaRPr kumimoji="1" lang="ja-JP" altLang="en-US"/>
          </a:p>
        </p:txBody>
      </p:sp>
      <p:pic>
        <p:nvPicPr>
          <p:cNvPr id="78850" name="Picture 2"/>
          <p:cNvPicPr>
            <a:picLocks noChangeAspect="1" noChangeArrowheads="1"/>
          </p:cNvPicPr>
          <p:nvPr/>
        </p:nvPicPr>
        <p:blipFill>
          <a:blip r:embed="rId3" cstate="print"/>
          <a:srcRect/>
          <a:stretch>
            <a:fillRect/>
          </a:stretch>
        </p:blipFill>
        <p:spPr bwMode="auto">
          <a:xfrm>
            <a:off x="107504" y="2418408"/>
            <a:ext cx="8905747" cy="1586656"/>
          </a:xfrm>
          <a:prstGeom prst="rect">
            <a:avLst/>
          </a:prstGeom>
          <a:noFill/>
          <a:ln w="9525">
            <a:noFill/>
            <a:miter lim="800000"/>
            <a:headEnd/>
            <a:tailEnd/>
          </a:ln>
        </p:spPr>
      </p:pic>
      <p:sp>
        <p:nvSpPr>
          <p:cNvPr id="8" name="線吹き出し 1 (枠付き) 7"/>
          <p:cNvSpPr/>
          <p:nvPr/>
        </p:nvSpPr>
        <p:spPr>
          <a:xfrm rot="5400000" flipV="1">
            <a:off x="2843808" y="2132856"/>
            <a:ext cx="432048" cy="2016224"/>
          </a:xfrm>
          <a:prstGeom prst="borderCallout1">
            <a:avLst>
              <a:gd name="adj1" fmla="val 49967"/>
              <a:gd name="adj2" fmla="val 1293"/>
              <a:gd name="adj3" fmla="val 78376"/>
              <a:gd name="adj4" fmla="val -205120"/>
            </a:avLst>
          </a:prstGeom>
          <a:noFill/>
          <a:ln w="38100"/>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9" name="正方形/長方形 8"/>
          <p:cNvSpPr/>
          <p:nvPr/>
        </p:nvSpPr>
        <p:spPr>
          <a:xfrm>
            <a:off x="539552" y="1556792"/>
            <a:ext cx="4680520" cy="504056"/>
          </a:xfrm>
          <a:prstGeom prst="rect">
            <a:avLst/>
          </a:prstGeom>
          <a:noFill/>
          <a:ln w="38100"/>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pic>
        <p:nvPicPr>
          <p:cNvPr id="61441" name="Picture 1"/>
          <p:cNvPicPr>
            <a:picLocks noChangeAspect="1" noChangeArrowheads="1"/>
          </p:cNvPicPr>
          <p:nvPr/>
        </p:nvPicPr>
        <p:blipFill>
          <a:blip r:embed="rId4" cstate="print"/>
          <a:srcRect/>
          <a:stretch>
            <a:fillRect/>
          </a:stretch>
        </p:blipFill>
        <p:spPr bwMode="auto">
          <a:xfrm>
            <a:off x="5202535" y="4653136"/>
            <a:ext cx="809625" cy="4667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代入の最適化（</a:t>
            </a:r>
            <a:r>
              <a:rPr kumimoji="1" lang="en-US" altLang="ja-JP" dirty="0" smtClean="0"/>
              <a:t>2/2</a:t>
            </a:r>
            <a:r>
              <a:rPr kumimoji="1" lang="ja-JP" altLang="en-US" dirty="0" smtClean="0"/>
              <a:t>）</a:t>
            </a:r>
            <a:endParaRPr kumimoji="1" lang="ja-JP" altLang="en-US" dirty="0"/>
          </a:p>
        </p:txBody>
      </p:sp>
      <p:sp>
        <p:nvSpPr>
          <p:cNvPr id="4" name="スライド番号プレースホルダ 3"/>
          <p:cNvSpPr>
            <a:spLocks noGrp="1"/>
          </p:cNvSpPr>
          <p:nvPr>
            <p:ph type="sldNum" sz="quarter" idx="12"/>
          </p:nvPr>
        </p:nvSpPr>
        <p:spPr/>
        <p:txBody>
          <a:bodyPr/>
          <a:lstStyle/>
          <a:p>
            <a:fld id="{FB9213B3-A603-404F-A78E-5B4CD0115AC6}" type="slidenum">
              <a:rPr kumimoji="1" lang="ja-JP" altLang="en-US" smtClean="0"/>
              <a:pPr/>
              <a:t>17</a:t>
            </a:fld>
            <a:endParaRPr kumimoji="1" lang="ja-JP" altLang="en-US"/>
          </a:p>
        </p:txBody>
      </p:sp>
      <p:sp>
        <p:nvSpPr>
          <p:cNvPr id="7" name="正方形/長方形 6"/>
          <p:cNvSpPr/>
          <p:nvPr/>
        </p:nvSpPr>
        <p:spPr>
          <a:xfrm>
            <a:off x="1979712" y="1916832"/>
            <a:ext cx="3744416" cy="432048"/>
          </a:xfrm>
          <a:prstGeom prst="rect">
            <a:avLst/>
          </a:prstGeom>
          <a:noFill/>
          <a:ln w="38100"/>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8" name="正方形/長方形 7"/>
          <p:cNvSpPr/>
          <p:nvPr/>
        </p:nvSpPr>
        <p:spPr>
          <a:xfrm>
            <a:off x="1115616" y="4653136"/>
            <a:ext cx="2160240" cy="432048"/>
          </a:xfrm>
          <a:prstGeom prst="rect">
            <a:avLst/>
          </a:prstGeom>
          <a:noFill/>
          <a:ln w="38100"/>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9" name="正方形/長方形 8"/>
          <p:cNvSpPr/>
          <p:nvPr/>
        </p:nvSpPr>
        <p:spPr>
          <a:xfrm>
            <a:off x="2267744" y="5157192"/>
            <a:ext cx="2160240" cy="432048"/>
          </a:xfrm>
          <a:prstGeom prst="rect">
            <a:avLst/>
          </a:prstGeom>
          <a:noFill/>
          <a:ln w="38100"/>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関連研究</a:t>
            </a:r>
            <a:r>
              <a:rPr lang="ja-JP" altLang="en-US" dirty="0" smtClean="0"/>
              <a:t>（</a:t>
            </a:r>
            <a:r>
              <a:rPr lang="en-US" altLang="ja-JP" dirty="0" smtClean="0"/>
              <a:t>1/2</a:t>
            </a:r>
            <a:r>
              <a:rPr lang="ja-JP" altLang="en-US" dirty="0" smtClean="0"/>
              <a:t>）</a:t>
            </a:r>
            <a:endParaRPr kumimoji="1" lang="ja-JP" altLang="en-US" dirty="0"/>
          </a:p>
        </p:txBody>
      </p:sp>
      <p:sp>
        <p:nvSpPr>
          <p:cNvPr id="4" name="スライド番号プレースホルダ 3"/>
          <p:cNvSpPr>
            <a:spLocks noGrp="1"/>
          </p:cNvSpPr>
          <p:nvPr>
            <p:ph type="sldNum" sz="quarter" idx="12"/>
          </p:nvPr>
        </p:nvSpPr>
        <p:spPr/>
        <p:txBody>
          <a:bodyPr/>
          <a:lstStyle/>
          <a:p>
            <a:fld id="{FB9213B3-A603-404F-A78E-5B4CD0115AC6}" type="slidenum">
              <a:rPr kumimoji="1" lang="ja-JP" altLang="en-US" smtClean="0"/>
              <a:pPr/>
              <a:t>18</a:t>
            </a:fld>
            <a:endParaRPr kumimoji="1" lang="ja-JP" altLang="en-US"/>
          </a:p>
        </p:txBody>
      </p:sp>
      <p:sp>
        <p:nvSpPr>
          <p:cNvPr id="5" name="正方形/長方形 4"/>
          <p:cNvSpPr/>
          <p:nvPr/>
        </p:nvSpPr>
        <p:spPr>
          <a:xfrm>
            <a:off x="755576" y="1844824"/>
            <a:ext cx="3024336" cy="648072"/>
          </a:xfrm>
          <a:prstGeom prst="rect">
            <a:avLst/>
          </a:prstGeom>
          <a:ln w="38100"/>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sz="2400" dirty="0" smtClean="0">
                <a:latin typeface="メイリオ" pitchFamily="50" charset="-128"/>
                <a:ea typeface="メイリオ" pitchFamily="50" charset="-128"/>
                <a:cs typeface="メイリオ" pitchFamily="50" charset="-128"/>
              </a:rPr>
              <a:t>可逆論理回路</a:t>
            </a:r>
            <a:r>
              <a:rPr kumimoji="1" lang="en-US" altLang="ja-JP" sz="2400" dirty="0" smtClean="0">
                <a:latin typeface="メイリオ" pitchFamily="50" charset="-128"/>
                <a:ea typeface="メイリオ" pitchFamily="50" charset="-128"/>
                <a:cs typeface="メイリオ" pitchFamily="50" charset="-128"/>
              </a:rPr>
              <a:t>[3],[4]</a:t>
            </a:r>
            <a:endParaRPr kumimoji="1" lang="ja-JP" altLang="en-US" sz="2400" dirty="0">
              <a:latin typeface="メイリオ" pitchFamily="50" charset="-128"/>
              <a:ea typeface="メイリオ" pitchFamily="50" charset="-128"/>
              <a:cs typeface="メイリオ" pitchFamily="50" charset="-128"/>
            </a:endParaRPr>
          </a:p>
        </p:txBody>
      </p:sp>
      <p:sp>
        <p:nvSpPr>
          <p:cNvPr id="7" name="正方形/長方形 6"/>
          <p:cNvSpPr/>
          <p:nvPr/>
        </p:nvSpPr>
        <p:spPr>
          <a:xfrm>
            <a:off x="755576" y="3140968"/>
            <a:ext cx="3024336" cy="576064"/>
          </a:xfrm>
          <a:prstGeom prst="rect">
            <a:avLst/>
          </a:prstGeom>
          <a:ln w="38100"/>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2400" dirty="0" smtClean="0">
                <a:latin typeface="メイリオ" pitchFamily="50" charset="-128"/>
                <a:ea typeface="メイリオ" pitchFamily="50" charset="-128"/>
                <a:cs typeface="メイリオ" pitchFamily="50" charset="-128"/>
              </a:rPr>
              <a:t>量子</a:t>
            </a:r>
            <a:r>
              <a:rPr kumimoji="1" lang="ja-JP" altLang="en-US" sz="2400" dirty="0" smtClean="0">
                <a:latin typeface="メイリオ" pitchFamily="50" charset="-128"/>
                <a:ea typeface="メイリオ" pitchFamily="50" charset="-128"/>
                <a:cs typeface="メイリオ" pitchFamily="50" charset="-128"/>
              </a:rPr>
              <a:t>論理回路</a:t>
            </a:r>
            <a:endParaRPr kumimoji="1" lang="ja-JP" altLang="en-US" sz="2400" dirty="0">
              <a:latin typeface="メイリオ" pitchFamily="50" charset="-128"/>
              <a:ea typeface="メイリオ" pitchFamily="50" charset="-128"/>
              <a:cs typeface="メイリオ" pitchFamily="50" charset="-128"/>
            </a:endParaRPr>
          </a:p>
        </p:txBody>
      </p:sp>
      <p:sp>
        <p:nvSpPr>
          <p:cNvPr id="8" name="テキスト ボックス 7"/>
          <p:cNvSpPr txBox="1"/>
          <p:nvPr/>
        </p:nvSpPr>
        <p:spPr>
          <a:xfrm>
            <a:off x="3851920" y="1844824"/>
            <a:ext cx="5112568" cy="707886"/>
          </a:xfrm>
          <a:prstGeom prst="rect">
            <a:avLst/>
          </a:prstGeom>
          <a:noFill/>
        </p:spPr>
        <p:txBody>
          <a:bodyPr wrap="square" rtlCol="0">
            <a:spAutoFit/>
          </a:bodyPr>
          <a:lstStyle/>
          <a:p>
            <a:r>
              <a:rPr kumimoji="1" lang="ja-JP" altLang="en-US" sz="2000" dirty="0" smtClean="0">
                <a:latin typeface="メイリオ" pitchFamily="50" charset="-128"/>
                <a:ea typeface="メイリオ" pitchFamily="50" charset="-128"/>
                <a:cs typeface="メイリオ" pitchFamily="50" charset="-128"/>
              </a:rPr>
              <a:t>・任意の計算が可逆に実行</a:t>
            </a:r>
            <a:endParaRPr kumimoji="1" lang="en-US" altLang="ja-JP" sz="2000" dirty="0" smtClean="0">
              <a:latin typeface="メイリオ" pitchFamily="50" charset="-128"/>
              <a:ea typeface="メイリオ" pitchFamily="50" charset="-128"/>
              <a:cs typeface="メイリオ" pitchFamily="50" charset="-128"/>
            </a:endParaRPr>
          </a:p>
          <a:p>
            <a:r>
              <a:rPr lang="ja-JP" altLang="en-US" sz="2000" dirty="0" smtClean="0">
                <a:latin typeface="メイリオ" pitchFamily="50" charset="-128"/>
                <a:ea typeface="メイリオ" pitchFamily="50" charset="-128"/>
                <a:cs typeface="メイリオ" pitchFamily="50" charset="-128"/>
              </a:rPr>
              <a:t>・低消費電力設計に応用の可能性</a:t>
            </a:r>
            <a:r>
              <a:rPr lang="en-US" altLang="ja-JP" sz="2000" dirty="0" smtClean="0">
                <a:latin typeface="メイリオ" pitchFamily="50" charset="-128"/>
                <a:ea typeface="メイリオ" pitchFamily="50" charset="-128"/>
                <a:cs typeface="メイリオ" pitchFamily="50" charset="-128"/>
              </a:rPr>
              <a:t>[5],[6]</a:t>
            </a:r>
            <a:endParaRPr kumimoji="1" lang="ja-JP" altLang="en-US" sz="2000" dirty="0">
              <a:latin typeface="メイリオ" pitchFamily="50" charset="-128"/>
              <a:ea typeface="メイリオ" pitchFamily="50" charset="-128"/>
              <a:cs typeface="メイリオ" pitchFamily="50" charset="-128"/>
            </a:endParaRPr>
          </a:p>
        </p:txBody>
      </p:sp>
      <p:cxnSp>
        <p:nvCxnSpPr>
          <p:cNvPr id="10" name="直線矢印コネクタ 9"/>
          <p:cNvCxnSpPr>
            <a:stCxn id="5" idx="2"/>
            <a:endCxn id="7" idx="0"/>
          </p:cNvCxnSpPr>
          <p:nvPr/>
        </p:nvCxnSpPr>
        <p:spPr>
          <a:xfrm>
            <a:off x="2267744" y="2492896"/>
            <a:ext cx="0" cy="648072"/>
          </a:xfrm>
          <a:prstGeom prst="straightConnector1">
            <a:avLst/>
          </a:prstGeom>
          <a:ln w="38100">
            <a:solidFill>
              <a:schemeClr val="accent1"/>
            </a:solidFill>
            <a:tailEnd type="arrow"/>
          </a:ln>
        </p:spPr>
        <p:style>
          <a:lnRef idx="1">
            <a:schemeClr val="accent1"/>
          </a:lnRef>
          <a:fillRef idx="0">
            <a:schemeClr val="accent1"/>
          </a:fillRef>
          <a:effectRef idx="0">
            <a:schemeClr val="accent1"/>
          </a:effectRef>
          <a:fontRef idx="minor">
            <a:schemeClr val="tx1"/>
          </a:fontRef>
        </p:style>
      </p:cxnSp>
      <p:sp>
        <p:nvSpPr>
          <p:cNvPr id="15" name="テキスト ボックス 14"/>
          <p:cNvSpPr txBox="1"/>
          <p:nvPr/>
        </p:nvSpPr>
        <p:spPr>
          <a:xfrm>
            <a:off x="2339752" y="2627620"/>
            <a:ext cx="697627" cy="400110"/>
          </a:xfrm>
          <a:prstGeom prst="rect">
            <a:avLst/>
          </a:prstGeom>
          <a:noFill/>
        </p:spPr>
        <p:txBody>
          <a:bodyPr wrap="none" rtlCol="0">
            <a:spAutoFit/>
          </a:bodyPr>
          <a:lstStyle/>
          <a:p>
            <a:r>
              <a:rPr lang="ja-JP" altLang="en-US" sz="2000" dirty="0" smtClean="0">
                <a:latin typeface="メイリオ" pitchFamily="50" charset="-128"/>
                <a:ea typeface="メイリオ" pitchFamily="50" charset="-128"/>
                <a:cs typeface="メイリオ" pitchFamily="50" charset="-128"/>
              </a:rPr>
              <a:t>適用</a:t>
            </a:r>
            <a:endParaRPr kumimoji="1" lang="ja-JP" altLang="en-US" sz="2000" dirty="0">
              <a:latin typeface="メイリオ" pitchFamily="50" charset="-128"/>
              <a:ea typeface="メイリオ" pitchFamily="50" charset="-128"/>
              <a:cs typeface="メイリオ" pitchFamily="50" charset="-128"/>
            </a:endParaRPr>
          </a:p>
        </p:txBody>
      </p:sp>
      <p:sp>
        <p:nvSpPr>
          <p:cNvPr id="16" name="正方形/長方形 15"/>
          <p:cNvSpPr/>
          <p:nvPr/>
        </p:nvSpPr>
        <p:spPr>
          <a:xfrm>
            <a:off x="467544" y="1484784"/>
            <a:ext cx="8280920" cy="2448272"/>
          </a:xfrm>
          <a:prstGeom prst="rect">
            <a:avLst/>
          </a:prstGeom>
          <a:noFill/>
          <a:ln w="38100">
            <a:solidFill>
              <a:schemeClr val="accent1"/>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17" name="テキスト ボックス 16"/>
          <p:cNvSpPr txBox="1"/>
          <p:nvPr/>
        </p:nvSpPr>
        <p:spPr>
          <a:xfrm>
            <a:off x="2339752" y="4077072"/>
            <a:ext cx="697627" cy="400110"/>
          </a:xfrm>
          <a:prstGeom prst="rect">
            <a:avLst/>
          </a:prstGeom>
          <a:noFill/>
        </p:spPr>
        <p:txBody>
          <a:bodyPr wrap="none" rtlCol="0">
            <a:spAutoFit/>
          </a:bodyPr>
          <a:lstStyle/>
          <a:p>
            <a:r>
              <a:rPr lang="ja-JP" altLang="en-US" sz="2000" dirty="0" smtClean="0">
                <a:latin typeface="メイリオ" pitchFamily="50" charset="-128"/>
                <a:ea typeface="メイリオ" pitchFamily="50" charset="-128"/>
                <a:cs typeface="メイリオ" pitchFamily="50" charset="-128"/>
              </a:rPr>
              <a:t>記述</a:t>
            </a:r>
            <a:endParaRPr kumimoji="1" lang="ja-JP" altLang="en-US" sz="2000" dirty="0">
              <a:latin typeface="メイリオ" pitchFamily="50" charset="-128"/>
              <a:ea typeface="メイリオ" pitchFamily="50" charset="-128"/>
              <a:cs typeface="メイリオ" pitchFamily="50" charset="-128"/>
            </a:endParaRPr>
          </a:p>
        </p:txBody>
      </p:sp>
      <p:sp>
        <p:nvSpPr>
          <p:cNvPr id="20" name="正方形/長方形 19"/>
          <p:cNvSpPr/>
          <p:nvPr/>
        </p:nvSpPr>
        <p:spPr>
          <a:xfrm>
            <a:off x="467544" y="4509120"/>
            <a:ext cx="3600400" cy="576064"/>
          </a:xfrm>
          <a:prstGeom prst="rect">
            <a:avLst/>
          </a:prstGeom>
          <a:ln w="38100"/>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2400" b="1" dirty="0" smtClean="0">
                <a:latin typeface="メイリオ" pitchFamily="50" charset="-128"/>
                <a:ea typeface="メイリオ" pitchFamily="50" charset="-128"/>
                <a:cs typeface="メイリオ" pitchFamily="50" charset="-128"/>
              </a:rPr>
              <a:t>可逆プログラミング言語</a:t>
            </a:r>
            <a:endParaRPr kumimoji="1" lang="ja-JP" altLang="en-US" sz="2400" b="1" dirty="0">
              <a:latin typeface="メイリオ" pitchFamily="50" charset="-128"/>
              <a:ea typeface="メイリオ" pitchFamily="50" charset="-128"/>
              <a:cs typeface="メイリオ" pitchFamily="50" charset="-128"/>
            </a:endParaRPr>
          </a:p>
        </p:txBody>
      </p:sp>
      <p:cxnSp>
        <p:nvCxnSpPr>
          <p:cNvPr id="22" name="直線矢印コネクタ 21"/>
          <p:cNvCxnSpPr/>
          <p:nvPr/>
        </p:nvCxnSpPr>
        <p:spPr>
          <a:xfrm flipV="1">
            <a:off x="2267744" y="3933056"/>
            <a:ext cx="0" cy="576064"/>
          </a:xfrm>
          <a:prstGeom prst="straightConnector1">
            <a:avLst/>
          </a:prstGeom>
          <a:ln w="38100">
            <a:tailEnd type="arrow"/>
          </a:ln>
        </p:spPr>
        <p:style>
          <a:lnRef idx="1">
            <a:schemeClr val="accent2"/>
          </a:lnRef>
          <a:fillRef idx="0">
            <a:schemeClr val="accent2"/>
          </a:fillRef>
          <a:effectRef idx="0">
            <a:schemeClr val="accent2"/>
          </a:effectRef>
          <a:fontRef idx="minor">
            <a:schemeClr val="tx1"/>
          </a:fontRef>
        </p:style>
      </p:cxnSp>
      <p:sp>
        <p:nvSpPr>
          <p:cNvPr id="24" name="テキスト ボックス 23"/>
          <p:cNvSpPr txBox="1"/>
          <p:nvPr/>
        </p:nvSpPr>
        <p:spPr>
          <a:xfrm>
            <a:off x="3923928" y="3244914"/>
            <a:ext cx="4896544" cy="400110"/>
          </a:xfrm>
          <a:prstGeom prst="rect">
            <a:avLst/>
          </a:prstGeom>
          <a:noFill/>
        </p:spPr>
        <p:txBody>
          <a:bodyPr wrap="square" rtlCol="0">
            <a:spAutoFit/>
          </a:bodyPr>
          <a:lstStyle/>
          <a:p>
            <a:r>
              <a:rPr kumimoji="1" lang="ja-JP" altLang="en-US" sz="2000" dirty="0" smtClean="0">
                <a:latin typeface="メイリオ" pitchFamily="50" charset="-128"/>
                <a:ea typeface="メイリオ" pitchFamily="50" charset="-128"/>
                <a:cs typeface="メイリオ" pitchFamily="50" charset="-128"/>
              </a:rPr>
              <a:t>素因数分解などを従来より高速に計算</a:t>
            </a:r>
            <a:r>
              <a:rPr kumimoji="1" lang="en-US" altLang="ja-JP" sz="2000" dirty="0" smtClean="0">
                <a:latin typeface="メイリオ" pitchFamily="50" charset="-128"/>
                <a:ea typeface="メイリオ" pitchFamily="50" charset="-128"/>
                <a:cs typeface="メイリオ" pitchFamily="50" charset="-128"/>
              </a:rPr>
              <a:t>[7]</a:t>
            </a:r>
            <a:endParaRPr kumimoji="1" lang="ja-JP" altLang="en-US" sz="2000" dirty="0">
              <a:latin typeface="メイリオ" pitchFamily="50" charset="-128"/>
              <a:ea typeface="メイリオ" pitchFamily="50" charset="-128"/>
              <a:cs typeface="メイリオ" pitchFamily="50" charset="-128"/>
            </a:endParaRPr>
          </a:p>
        </p:txBody>
      </p:sp>
      <p:sp>
        <p:nvSpPr>
          <p:cNvPr id="25" name="正方形/長方形 24"/>
          <p:cNvSpPr/>
          <p:nvPr/>
        </p:nvSpPr>
        <p:spPr>
          <a:xfrm>
            <a:off x="5004048" y="4149080"/>
            <a:ext cx="3744416" cy="1800200"/>
          </a:xfrm>
          <a:prstGeom prst="rect">
            <a:avLst/>
          </a:prstGeom>
          <a:ln w="38100">
            <a:solidFill>
              <a:schemeClr val="accent1"/>
            </a:solidFill>
          </a:ln>
        </p:spPr>
        <p:style>
          <a:lnRef idx="2">
            <a:schemeClr val="accent2"/>
          </a:lnRef>
          <a:fillRef idx="1">
            <a:schemeClr val="lt1"/>
          </a:fillRef>
          <a:effectRef idx="0">
            <a:schemeClr val="accent2"/>
          </a:effectRef>
          <a:fontRef idx="minor">
            <a:schemeClr val="dk1"/>
          </a:fontRef>
        </p:style>
        <p:txBody>
          <a:bodyPr rtlCol="0" anchor="ctr"/>
          <a:lstStyle/>
          <a:p>
            <a:r>
              <a:rPr kumimoji="1" lang="ja-JP" altLang="en-US" sz="2000" dirty="0" smtClean="0">
                <a:latin typeface="メイリオ" pitchFamily="50" charset="-128"/>
                <a:ea typeface="メイリオ" pitchFamily="50" charset="-128"/>
                <a:cs typeface="メイリオ" pitchFamily="50" charset="-128"/>
              </a:rPr>
              <a:t>・可逆回路合成</a:t>
            </a:r>
            <a:r>
              <a:rPr kumimoji="1" lang="en-US" altLang="ja-JP" sz="2000" dirty="0" smtClean="0">
                <a:latin typeface="メイリオ" pitchFamily="50" charset="-128"/>
                <a:ea typeface="メイリオ" pitchFamily="50" charset="-128"/>
                <a:cs typeface="メイリオ" pitchFamily="50" charset="-128"/>
              </a:rPr>
              <a:t>[</a:t>
            </a:r>
            <a:r>
              <a:rPr lang="en-US" altLang="ja-JP" sz="2000" dirty="0" smtClean="0">
                <a:latin typeface="メイリオ" pitchFamily="50" charset="-128"/>
                <a:ea typeface="メイリオ" pitchFamily="50" charset="-128"/>
                <a:cs typeface="メイリオ" pitchFamily="50" charset="-128"/>
              </a:rPr>
              <a:t>8</a:t>
            </a:r>
            <a:r>
              <a:rPr kumimoji="1" lang="en-US" altLang="ja-JP" sz="2000" dirty="0" smtClean="0">
                <a:latin typeface="メイリオ" pitchFamily="50" charset="-128"/>
                <a:ea typeface="メイリオ" pitchFamily="50" charset="-128"/>
                <a:cs typeface="メイリオ" pitchFamily="50" charset="-128"/>
              </a:rPr>
              <a:t>]</a:t>
            </a:r>
            <a:endParaRPr kumimoji="1" lang="en-US" altLang="ja-JP" sz="2000" dirty="0" smtClean="0">
              <a:latin typeface="メイリオ" pitchFamily="50" charset="-128"/>
              <a:ea typeface="メイリオ" pitchFamily="50" charset="-128"/>
              <a:cs typeface="メイリオ" pitchFamily="50" charset="-128"/>
            </a:endParaRPr>
          </a:p>
          <a:p>
            <a:r>
              <a:rPr lang="ja-JP" altLang="en-US" sz="2000" dirty="0" smtClean="0">
                <a:latin typeface="メイリオ" pitchFamily="50" charset="-128"/>
                <a:ea typeface="メイリオ" pitchFamily="50" charset="-128"/>
                <a:cs typeface="メイリオ" pitchFamily="50" charset="-128"/>
              </a:rPr>
              <a:t>・部分計算</a:t>
            </a:r>
            <a:r>
              <a:rPr lang="en-US" altLang="ja-JP" sz="2000" dirty="0" smtClean="0">
                <a:latin typeface="メイリオ" pitchFamily="50" charset="-128"/>
                <a:ea typeface="メイリオ" pitchFamily="50" charset="-128"/>
                <a:cs typeface="メイリオ" pitchFamily="50" charset="-128"/>
              </a:rPr>
              <a:t>[9]</a:t>
            </a:r>
            <a:endParaRPr lang="en-US" altLang="ja-JP" sz="2000" dirty="0" smtClean="0">
              <a:latin typeface="メイリオ" pitchFamily="50" charset="-128"/>
              <a:ea typeface="メイリオ" pitchFamily="50" charset="-128"/>
              <a:cs typeface="メイリオ" pitchFamily="50" charset="-128"/>
            </a:endParaRPr>
          </a:p>
          <a:p>
            <a:r>
              <a:rPr kumimoji="1" lang="ja-JP" altLang="en-US" sz="2000" dirty="0" smtClean="0">
                <a:latin typeface="メイリオ" pitchFamily="50" charset="-128"/>
                <a:ea typeface="メイリオ" pitchFamily="50" charset="-128"/>
                <a:cs typeface="メイリオ" pitchFamily="50" charset="-128"/>
              </a:rPr>
              <a:t>・双方向変換</a:t>
            </a:r>
            <a:r>
              <a:rPr kumimoji="1" lang="en-US" altLang="ja-JP" sz="2000" dirty="0" smtClean="0">
                <a:latin typeface="メイリオ" pitchFamily="50" charset="-128"/>
                <a:ea typeface="メイリオ" pitchFamily="50" charset="-128"/>
                <a:cs typeface="メイリオ" pitchFamily="50" charset="-128"/>
              </a:rPr>
              <a:t>[10],[11]</a:t>
            </a:r>
            <a:endParaRPr kumimoji="1" lang="en-US" altLang="ja-JP" sz="2000" dirty="0" smtClean="0">
              <a:latin typeface="メイリオ" pitchFamily="50" charset="-128"/>
              <a:ea typeface="メイリオ" pitchFamily="50" charset="-128"/>
              <a:cs typeface="メイリオ" pitchFamily="50" charset="-128"/>
            </a:endParaRPr>
          </a:p>
          <a:p>
            <a:r>
              <a:rPr lang="ja-JP" altLang="en-US" sz="2000" dirty="0" smtClean="0">
                <a:latin typeface="メイリオ" pitchFamily="50" charset="-128"/>
                <a:ea typeface="メイリオ" pitchFamily="50" charset="-128"/>
                <a:cs typeface="メイリオ" pitchFamily="50" charset="-128"/>
              </a:rPr>
              <a:t>・</a:t>
            </a:r>
            <a:r>
              <a:rPr lang="ja-JP" altLang="en-US" sz="2000" dirty="0" smtClean="0">
                <a:latin typeface="メイリオ" pitchFamily="50" charset="-128"/>
                <a:ea typeface="メイリオ" pitchFamily="50" charset="-128"/>
                <a:cs typeface="メイリオ" pitchFamily="50" charset="-128"/>
              </a:rPr>
              <a:t>逆計算</a:t>
            </a:r>
            <a:endParaRPr lang="en-US" altLang="ja-JP" sz="2000" dirty="0" smtClean="0">
              <a:latin typeface="メイリオ" pitchFamily="50" charset="-128"/>
              <a:ea typeface="メイリオ" pitchFamily="50" charset="-128"/>
              <a:cs typeface="メイリオ" pitchFamily="50" charset="-128"/>
            </a:endParaRPr>
          </a:p>
          <a:p>
            <a:r>
              <a:rPr kumimoji="1" lang="ja-JP" altLang="en-US" sz="2000" dirty="0" smtClean="0">
                <a:latin typeface="メイリオ" pitchFamily="50" charset="-128"/>
                <a:ea typeface="メイリオ" pitchFamily="50" charset="-128"/>
                <a:cs typeface="メイリオ" pitchFamily="50" charset="-128"/>
              </a:rPr>
              <a:t>・プログラミング</a:t>
            </a:r>
            <a:r>
              <a:rPr kumimoji="1" lang="ja-JP" altLang="en-US" sz="2000" dirty="0" smtClean="0">
                <a:latin typeface="メイリオ" pitchFamily="50" charset="-128"/>
                <a:ea typeface="メイリオ" pitchFamily="50" charset="-128"/>
                <a:cs typeface="メイリオ" pitchFamily="50" charset="-128"/>
              </a:rPr>
              <a:t>逆変換</a:t>
            </a:r>
            <a:endParaRPr kumimoji="1" lang="ja-JP" altLang="en-US" sz="2000" dirty="0">
              <a:latin typeface="メイリオ" pitchFamily="50" charset="-128"/>
              <a:ea typeface="メイリオ" pitchFamily="50" charset="-128"/>
              <a:cs typeface="メイリオ" pitchFamily="50" charset="-128"/>
            </a:endParaRPr>
          </a:p>
        </p:txBody>
      </p:sp>
      <p:cxnSp>
        <p:nvCxnSpPr>
          <p:cNvPr id="26" name="直線矢印コネクタ 25"/>
          <p:cNvCxnSpPr/>
          <p:nvPr/>
        </p:nvCxnSpPr>
        <p:spPr>
          <a:xfrm>
            <a:off x="4067944" y="4653136"/>
            <a:ext cx="936104" cy="0"/>
          </a:xfrm>
          <a:prstGeom prst="straightConnector1">
            <a:avLst/>
          </a:prstGeom>
          <a:ln w="38100">
            <a:tailEnd type="arrow"/>
          </a:ln>
        </p:spPr>
        <p:style>
          <a:lnRef idx="1">
            <a:schemeClr val="accent2"/>
          </a:lnRef>
          <a:fillRef idx="0">
            <a:schemeClr val="accent2"/>
          </a:fillRef>
          <a:effectRef idx="0">
            <a:schemeClr val="accent2"/>
          </a:effectRef>
          <a:fontRef idx="minor">
            <a:schemeClr val="tx1"/>
          </a:fontRef>
        </p:style>
      </p:cxnSp>
      <p:sp>
        <p:nvSpPr>
          <p:cNvPr id="29" name="テキスト ボックス 28"/>
          <p:cNvSpPr txBox="1"/>
          <p:nvPr/>
        </p:nvSpPr>
        <p:spPr>
          <a:xfrm>
            <a:off x="4211960" y="4221088"/>
            <a:ext cx="697627" cy="400110"/>
          </a:xfrm>
          <a:prstGeom prst="rect">
            <a:avLst/>
          </a:prstGeom>
          <a:noFill/>
        </p:spPr>
        <p:txBody>
          <a:bodyPr wrap="none" rtlCol="0">
            <a:spAutoFit/>
          </a:bodyPr>
          <a:lstStyle/>
          <a:p>
            <a:r>
              <a:rPr lang="ja-JP" altLang="en-US" sz="2000" dirty="0" smtClean="0">
                <a:latin typeface="メイリオ" pitchFamily="50" charset="-128"/>
                <a:ea typeface="メイリオ" pitchFamily="50" charset="-128"/>
                <a:cs typeface="メイリオ" pitchFamily="50" charset="-128"/>
              </a:rPr>
              <a:t>応用</a:t>
            </a:r>
            <a:endParaRPr kumimoji="1" lang="ja-JP" altLang="en-US" sz="2000" dirty="0">
              <a:latin typeface="メイリオ" pitchFamily="50" charset="-128"/>
              <a:ea typeface="メイリオ" pitchFamily="50" charset="-128"/>
              <a:cs typeface="メイリオ" pitchFamily="50" charset="-128"/>
            </a:endParaRPr>
          </a:p>
        </p:txBody>
      </p:sp>
      <p:cxnSp>
        <p:nvCxnSpPr>
          <p:cNvPr id="18" name="直線矢印コネクタ 17"/>
          <p:cNvCxnSpPr/>
          <p:nvPr/>
        </p:nvCxnSpPr>
        <p:spPr>
          <a:xfrm flipH="1">
            <a:off x="4067944" y="4941168"/>
            <a:ext cx="936104" cy="0"/>
          </a:xfrm>
          <a:prstGeom prst="straightConnector1">
            <a:avLst/>
          </a:prstGeom>
          <a:ln w="38100">
            <a:tailEnd type="arrow"/>
          </a:ln>
        </p:spPr>
        <p:style>
          <a:lnRef idx="1">
            <a:schemeClr val="accent2"/>
          </a:lnRef>
          <a:fillRef idx="0">
            <a:schemeClr val="accent2"/>
          </a:fillRef>
          <a:effectRef idx="0">
            <a:schemeClr val="accent2"/>
          </a:effectRef>
          <a:fontRef idx="minor">
            <a:schemeClr val="tx1"/>
          </a:fontRef>
        </p:style>
      </p:cxnSp>
      <p:sp>
        <p:nvSpPr>
          <p:cNvPr id="19" name="テキスト ボックス 18"/>
          <p:cNvSpPr txBox="1"/>
          <p:nvPr/>
        </p:nvSpPr>
        <p:spPr>
          <a:xfrm>
            <a:off x="4211960" y="5045114"/>
            <a:ext cx="697627" cy="400110"/>
          </a:xfrm>
          <a:prstGeom prst="rect">
            <a:avLst/>
          </a:prstGeom>
          <a:noFill/>
        </p:spPr>
        <p:txBody>
          <a:bodyPr wrap="none" rtlCol="0">
            <a:spAutoFit/>
          </a:bodyPr>
          <a:lstStyle/>
          <a:p>
            <a:r>
              <a:rPr lang="ja-JP" altLang="en-US" sz="2000" dirty="0" smtClean="0">
                <a:latin typeface="メイリオ" pitchFamily="50" charset="-128"/>
                <a:ea typeface="メイリオ" pitchFamily="50" charset="-128"/>
                <a:cs typeface="メイリオ" pitchFamily="50" charset="-128"/>
              </a:rPr>
              <a:t>利用</a:t>
            </a:r>
            <a:endParaRPr kumimoji="1" lang="ja-JP" altLang="en-US" sz="2000" dirty="0">
              <a:latin typeface="メイリオ" pitchFamily="50" charset="-128"/>
              <a:ea typeface="メイリオ" pitchFamily="50" charset="-128"/>
              <a:cs typeface="メイリオ" pitchFamily="50" charset="-128"/>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84"/>
            <a:ext cx="8229600" cy="1143000"/>
          </a:xfrm>
        </p:spPr>
        <p:txBody>
          <a:bodyPr/>
          <a:lstStyle/>
          <a:p>
            <a:r>
              <a:rPr kumimoji="1" lang="ja-JP" altLang="en-US" dirty="0" smtClean="0"/>
              <a:t>関連研究（</a:t>
            </a:r>
            <a:r>
              <a:rPr kumimoji="1" lang="en-US" altLang="ja-JP" dirty="0" smtClean="0"/>
              <a:t>2/2</a:t>
            </a:r>
            <a:r>
              <a:rPr kumimoji="1" lang="ja-JP" altLang="en-US" dirty="0" smtClean="0"/>
              <a:t>）</a:t>
            </a:r>
            <a:endParaRPr kumimoji="1" lang="ja-JP" altLang="en-US" dirty="0"/>
          </a:p>
        </p:txBody>
      </p:sp>
      <p:graphicFrame>
        <p:nvGraphicFramePr>
          <p:cNvPr id="5" name="コンテンツ プレースホルダ 4"/>
          <p:cNvGraphicFramePr>
            <a:graphicFrameLocks noGrp="1"/>
          </p:cNvGraphicFramePr>
          <p:nvPr>
            <p:ph idx="1"/>
            <p:extLst>
              <p:ext uri="{D42A27DB-BD31-4B8C-83A1-F6EECF244321}">
                <p14:modId xmlns:p14="http://schemas.microsoft.com/office/powerpoint/2010/main" xmlns="" val="2500755587"/>
              </p:ext>
            </p:extLst>
          </p:nvPr>
        </p:nvGraphicFramePr>
        <p:xfrm>
          <a:off x="323529" y="1272826"/>
          <a:ext cx="8496943" cy="5342948"/>
        </p:xfrm>
        <a:graphic>
          <a:graphicData uri="http://schemas.openxmlformats.org/drawingml/2006/table">
            <a:tbl>
              <a:tblPr firstRow="1" bandRow="1">
                <a:tableStyleId>{69012ECD-51FC-41F1-AA8D-1B2483CD663E}</a:tableStyleId>
              </a:tblPr>
              <a:tblGrid>
                <a:gridCol w="1584175"/>
                <a:gridCol w="1719696"/>
                <a:gridCol w="1023561"/>
                <a:gridCol w="4169511"/>
              </a:tblGrid>
              <a:tr h="709793">
                <a:tc>
                  <a:txBody>
                    <a:bodyPr/>
                    <a:lstStyle/>
                    <a:p>
                      <a:pPr algn="ctr"/>
                      <a:r>
                        <a:rPr kumimoji="1" lang="ja-JP" altLang="en-US" sz="2800" dirty="0" smtClean="0">
                          <a:latin typeface="メイリオ" pitchFamily="50" charset="-128"/>
                          <a:ea typeface="メイリオ" pitchFamily="50" charset="-128"/>
                          <a:cs typeface="メイリオ" pitchFamily="50" charset="-128"/>
                        </a:rPr>
                        <a:t>言語</a:t>
                      </a:r>
                      <a:endParaRPr kumimoji="1" lang="ja-JP" altLang="en-US" sz="2800" dirty="0">
                        <a:latin typeface="メイリオ" pitchFamily="50" charset="-128"/>
                        <a:ea typeface="メイリオ" pitchFamily="50" charset="-128"/>
                        <a:cs typeface="メイリオ" pitchFamily="50" charset="-128"/>
                      </a:endParaRPr>
                    </a:p>
                  </a:txBody>
                  <a:tcPr anchor="ctr">
                    <a:lnR w="12700" cap="flat" cmpd="sng" algn="ctr">
                      <a:solidFill>
                        <a:schemeClr val="tx2">
                          <a:lumMod val="20000"/>
                          <a:lumOff val="80000"/>
                        </a:schemeClr>
                      </a:solidFill>
                      <a:prstDash val="solid"/>
                      <a:round/>
                      <a:headEnd type="none" w="med" len="med"/>
                      <a:tailEnd type="none" w="med" len="med"/>
                    </a:lnR>
                  </a:tcPr>
                </a:tc>
                <a:tc>
                  <a:txBody>
                    <a:bodyPr/>
                    <a:lstStyle/>
                    <a:p>
                      <a:pPr algn="ctr"/>
                      <a:r>
                        <a:rPr kumimoji="1" lang="ja-JP" altLang="en-US" sz="2400" dirty="0" smtClean="0">
                          <a:latin typeface="メイリオ" pitchFamily="50" charset="-128"/>
                          <a:ea typeface="メイリオ" pitchFamily="50" charset="-128"/>
                          <a:cs typeface="メイリオ" pitchFamily="50" charset="-128"/>
                        </a:rPr>
                        <a:t>引数渡し</a:t>
                      </a:r>
                      <a:r>
                        <a:rPr kumimoji="1" lang="en-US" altLang="ja-JP" sz="2400" dirty="0" smtClean="0">
                          <a:latin typeface="メイリオ" pitchFamily="50" charset="-128"/>
                          <a:ea typeface="メイリオ" pitchFamily="50" charset="-128"/>
                          <a:cs typeface="メイリオ" pitchFamily="50" charset="-128"/>
                        </a:rPr>
                        <a:t/>
                      </a:r>
                      <a:br>
                        <a:rPr kumimoji="1" lang="en-US" altLang="ja-JP" sz="2400" dirty="0" smtClean="0">
                          <a:latin typeface="メイリオ" pitchFamily="50" charset="-128"/>
                          <a:ea typeface="メイリオ" pitchFamily="50" charset="-128"/>
                          <a:cs typeface="メイリオ" pitchFamily="50" charset="-128"/>
                        </a:rPr>
                      </a:br>
                      <a:r>
                        <a:rPr kumimoji="1" lang="ja-JP" altLang="en-US" sz="2400" dirty="0" smtClean="0">
                          <a:latin typeface="メイリオ" pitchFamily="50" charset="-128"/>
                          <a:ea typeface="メイリオ" pitchFamily="50" charset="-128"/>
                          <a:cs typeface="メイリオ" pitchFamily="50" charset="-128"/>
                        </a:rPr>
                        <a:t>機構</a:t>
                      </a:r>
                      <a:endParaRPr kumimoji="1" lang="ja-JP" altLang="en-US" sz="2400" dirty="0">
                        <a:latin typeface="メイリオ" pitchFamily="50" charset="-128"/>
                        <a:ea typeface="メイリオ" pitchFamily="50" charset="-128"/>
                        <a:cs typeface="メイリオ" pitchFamily="50" charset="-128"/>
                      </a:endParaRPr>
                    </a:p>
                  </a:txBody>
                  <a:tcPr anchor="ctr">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tcPr>
                </a:tc>
                <a:tc>
                  <a:txBody>
                    <a:bodyPr/>
                    <a:lstStyle/>
                    <a:p>
                      <a:pPr algn="ctr"/>
                      <a:r>
                        <a:rPr kumimoji="1" lang="ja-JP" altLang="en-US" sz="2000" dirty="0" smtClean="0">
                          <a:latin typeface="メイリオ" pitchFamily="50" charset="-128"/>
                          <a:ea typeface="メイリオ" pitchFamily="50" charset="-128"/>
                          <a:cs typeface="メイリオ" pitchFamily="50" charset="-128"/>
                        </a:rPr>
                        <a:t>形式的</a:t>
                      </a:r>
                      <a:r>
                        <a:rPr kumimoji="1" lang="en-US" altLang="ja-JP" sz="2000" dirty="0" smtClean="0">
                          <a:latin typeface="メイリオ" pitchFamily="50" charset="-128"/>
                          <a:ea typeface="メイリオ" pitchFamily="50" charset="-128"/>
                          <a:cs typeface="メイリオ" pitchFamily="50" charset="-128"/>
                        </a:rPr>
                        <a:t/>
                      </a:r>
                      <a:br>
                        <a:rPr kumimoji="1" lang="en-US" altLang="ja-JP" sz="2000" dirty="0" smtClean="0">
                          <a:latin typeface="メイリオ" pitchFamily="50" charset="-128"/>
                          <a:ea typeface="メイリオ" pitchFamily="50" charset="-128"/>
                          <a:cs typeface="メイリオ" pitchFamily="50" charset="-128"/>
                        </a:rPr>
                      </a:br>
                      <a:r>
                        <a:rPr kumimoji="1" lang="ja-JP" altLang="en-US" sz="2000" dirty="0" smtClean="0">
                          <a:latin typeface="メイリオ" pitchFamily="50" charset="-128"/>
                          <a:ea typeface="メイリオ" pitchFamily="50" charset="-128"/>
                          <a:cs typeface="メイリオ" pitchFamily="50" charset="-128"/>
                        </a:rPr>
                        <a:t>意味論</a:t>
                      </a:r>
                      <a:endParaRPr kumimoji="1" lang="ja-JP" altLang="en-US" sz="2000" dirty="0">
                        <a:latin typeface="メイリオ" pitchFamily="50" charset="-128"/>
                        <a:ea typeface="メイリオ" pitchFamily="50" charset="-128"/>
                        <a:cs typeface="メイリオ" pitchFamily="50" charset="-128"/>
                      </a:endParaRPr>
                    </a:p>
                  </a:txBody>
                  <a:tcPr anchor="ctr">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tcPr>
                </a:tc>
                <a:tc>
                  <a:txBody>
                    <a:bodyPr/>
                    <a:lstStyle/>
                    <a:p>
                      <a:pPr algn="ctr"/>
                      <a:r>
                        <a:rPr kumimoji="1" lang="ja-JP" altLang="en-US" sz="2800" dirty="0" smtClean="0">
                          <a:latin typeface="メイリオ" pitchFamily="50" charset="-128"/>
                          <a:ea typeface="メイリオ" pitchFamily="50" charset="-128"/>
                          <a:cs typeface="メイリオ" pitchFamily="50" charset="-128"/>
                        </a:rPr>
                        <a:t>制約</a:t>
                      </a:r>
                      <a:endParaRPr kumimoji="1" lang="ja-JP" altLang="en-US" sz="2800" dirty="0">
                        <a:latin typeface="メイリオ" pitchFamily="50" charset="-128"/>
                        <a:ea typeface="メイリオ" pitchFamily="50" charset="-128"/>
                        <a:cs typeface="メイリオ" pitchFamily="50" charset="-128"/>
                      </a:endParaRPr>
                    </a:p>
                  </a:txBody>
                  <a:tcPr anchor="ctr">
                    <a:lnL w="12700" cap="flat" cmpd="sng" algn="ctr">
                      <a:solidFill>
                        <a:schemeClr val="tx2">
                          <a:lumMod val="20000"/>
                          <a:lumOff val="80000"/>
                        </a:schemeClr>
                      </a:solidFill>
                      <a:prstDash val="solid"/>
                      <a:round/>
                      <a:headEnd type="none" w="med" len="med"/>
                      <a:tailEnd type="none" w="med" len="med"/>
                    </a:lnL>
                  </a:tcPr>
                </a:tc>
              </a:tr>
              <a:tr h="563222">
                <a:tc>
                  <a:txBody>
                    <a:bodyPr/>
                    <a:lstStyle/>
                    <a:p>
                      <a:pPr algn="ctr"/>
                      <a:r>
                        <a:rPr kumimoji="1" lang="en-US" altLang="ja-JP" sz="2000" dirty="0" smtClean="0">
                          <a:latin typeface="メイリオ" pitchFamily="50" charset="-128"/>
                          <a:ea typeface="メイリオ" pitchFamily="50" charset="-128"/>
                          <a:cs typeface="メイリオ" pitchFamily="50" charset="-128"/>
                        </a:rPr>
                        <a:t>ψ-Lisp </a:t>
                      </a:r>
                      <a:r>
                        <a:rPr kumimoji="1" lang="en-US" altLang="ja-JP" sz="2000" dirty="0" smtClean="0">
                          <a:latin typeface="メイリオ" pitchFamily="50" charset="-128"/>
                          <a:ea typeface="メイリオ" pitchFamily="50" charset="-128"/>
                          <a:cs typeface="メイリオ" pitchFamily="50" charset="-128"/>
                        </a:rPr>
                        <a:t>[12]</a:t>
                      </a:r>
                      <a:endParaRPr kumimoji="1" lang="ja-JP" altLang="en-US" sz="2000" dirty="0">
                        <a:latin typeface="メイリオ" pitchFamily="50" charset="-128"/>
                        <a:ea typeface="メイリオ" pitchFamily="50" charset="-128"/>
                        <a:cs typeface="メイリオ" pitchFamily="50" charset="-128"/>
                      </a:endParaRPr>
                    </a:p>
                  </a:txBody>
                  <a:tcPr anchor="ctr">
                    <a:lnR w="12700" cap="flat" cmpd="sng" algn="ctr">
                      <a:solidFill>
                        <a:schemeClr val="tx2">
                          <a:lumMod val="20000"/>
                          <a:lumOff val="80000"/>
                        </a:schemeClr>
                      </a:solidFill>
                      <a:prstDash val="solid"/>
                      <a:round/>
                      <a:headEnd type="none" w="med" len="med"/>
                      <a:tailEnd type="none" w="med" len="med"/>
                    </a:lnR>
                  </a:tcPr>
                </a:tc>
                <a:tc>
                  <a:txBody>
                    <a:bodyPr/>
                    <a:lstStyle/>
                    <a:p>
                      <a:pPr algn="ctr"/>
                      <a:r>
                        <a:rPr kumimoji="1" lang="ja-JP" altLang="en-US" sz="1800" dirty="0" smtClean="0">
                          <a:latin typeface="メイリオ" pitchFamily="50" charset="-128"/>
                          <a:ea typeface="メイリオ" pitchFamily="50" charset="-128"/>
                          <a:cs typeface="メイリオ" pitchFamily="50" charset="-128"/>
                        </a:rPr>
                        <a:t>スワップ渡し</a:t>
                      </a:r>
                      <a:endParaRPr kumimoji="1" lang="ja-JP" altLang="en-US" sz="1800" dirty="0">
                        <a:latin typeface="メイリオ" pitchFamily="50" charset="-128"/>
                        <a:ea typeface="メイリオ" pitchFamily="50" charset="-128"/>
                        <a:cs typeface="メイリオ" pitchFamily="50" charset="-128"/>
                      </a:endParaRPr>
                    </a:p>
                  </a:txBody>
                  <a:tcPr anchor="ctr">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tcPr>
                </a:tc>
                <a:tc>
                  <a:txBody>
                    <a:bodyPr/>
                    <a:lstStyle/>
                    <a:p>
                      <a:pPr algn="ctr"/>
                      <a:r>
                        <a:rPr kumimoji="1" lang="en-US" altLang="ja-JP" sz="2400" dirty="0" smtClean="0">
                          <a:latin typeface="メイリオ" pitchFamily="50" charset="-128"/>
                          <a:ea typeface="メイリオ" pitchFamily="50" charset="-128"/>
                          <a:cs typeface="メイリオ" pitchFamily="50" charset="-128"/>
                        </a:rPr>
                        <a:t>×</a:t>
                      </a:r>
                      <a:endParaRPr kumimoji="1" lang="ja-JP" altLang="en-US" sz="2400" dirty="0">
                        <a:latin typeface="メイリオ" pitchFamily="50" charset="-128"/>
                        <a:ea typeface="メイリオ" pitchFamily="50" charset="-128"/>
                        <a:cs typeface="メイリオ" pitchFamily="50" charset="-128"/>
                      </a:endParaRPr>
                    </a:p>
                  </a:txBody>
                  <a:tcPr anchor="ctr">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tcPr>
                </a:tc>
                <a:tc>
                  <a:txBody>
                    <a:bodyPr/>
                    <a:lstStyle/>
                    <a:p>
                      <a:pPr algn="l"/>
                      <a:r>
                        <a:rPr kumimoji="1" lang="ja-JP" altLang="en-US" sz="2000" dirty="0" smtClean="0">
                          <a:latin typeface="メイリオ" pitchFamily="50" charset="-128"/>
                          <a:ea typeface="メイリオ" pitchFamily="50" charset="-128"/>
                          <a:cs typeface="メイリオ" pitchFamily="50" charset="-128"/>
                        </a:rPr>
                        <a:t>変数の出現が必ず線形的</a:t>
                      </a:r>
                      <a:endParaRPr kumimoji="1" lang="ja-JP" altLang="en-US" sz="2000" dirty="0">
                        <a:latin typeface="メイリオ" pitchFamily="50" charset="-128"/>
                        <a:ea typeface="メイリオ" pitchFamily="50" charset="-128"/>
                        <a:cs typeface="メイリオ" pitchFamily="50" charset="-128"/>
                      </a:endParaRPr>
                    </a:p>
                  </a:txBody>
                  <a:tcPr anchor="ctr">
                    <a:lnL w="12700" cap="flat" cmpd="sng" algn="ctr">
                      <a:solidFill>
                        <a:schemeClr val="tx2">
                          <a:lumMod val="20000"/>
                          <a:lumOff val="80000"/>
                        </a:schemeClr>
                      </a:solidFill>
                      <a:prstDash val="solid"/>
                      <a:round/>
                      <a:headEnd type="none" w="med" len="med"/>
                      <a:tailEnd type="none" w="med" len="med"/>
                    </a:lnL>
                  </a:tcPr>
                </a:tc>
              </a:tr>
              <a:tr h="992214">
                <a:tc>
                  <a:txBody>
                    <a:bodyPr/>
                    <a:lstStyle/>
                    <a:p>
                      <a:pPr algn="ctr"/>
                      <a:r>
                        <a:rPr kumimoji="1" lang="en-US" altLang="ja-JP" sz="2000" dirty="0" smtClean="0">
                          <a:latin typeface="メイリオ" pitchFamily="50" charset="-128"/>
                          <a:ea typeface="メイリオ" pitchFamily="50" charset="-128"/>
                          <a:cs typeface="メイリオ" pitchFamily="50" charset="-128"/>
                        </a:rPr>
                        <a:t>R</a:t>
                      </a:r>
                      <a:r>
                        <a:rPr kumimoji="1" lang="ja-JP" altLang="en-US" sz="2000" dirty="0" smtClean="0">
                          <a:latin typeface="メイリオ" pitchFamily="50" charset="-128"/>
                          <a:ea typeface="メイリオ" pitchFamily="50" charset="-128"/>
                          <a:cs typeface="メイリオ" pitchFamily="50" charset="-128"/>
                        </a:rPr>
                        <a:t>言語</a:t>
                      </a:r>
                      <a:endParaRPr kumimoji="1" lang="en-US" altLang="ja-JP" sz="2000" dirty="0" smtClean="0">
                        <a:latin typeface="メイリオ" pitchFamily="50" charset="-128"/>
                        <a:ea typeface="メイリオ" pitchFamily="50" charset="-128"/>
                        <a:cs typeface="メイリオ" pitchFamily="50" charset="-128"/>
                      </a:endParaRPr>
                    </a:p>
                    <a:p>
                      <a:pPr algn="ctr"/>
                      <a:r>
                        <a:rPr kumimoji="1" lang="en-US" altLang="ja-JP" sz="2000" dirty="0" smtClean="0">
                          <a:latin typeface="メイリオ" pitchFamily="50" charset="-128"/>
                          <a:ea typeface="メイリオ" pitchFamily="50" charset="-128"/>
                          <a:cs typeface="メイリオ" pitchFamily="50" charset="-128"/>
                        </a:rPr>
                        <a:t>[13]</a:t>
                      </a:r>
                      <a:endParaRPr kumimoji="1" lang="ja-JP" altLang="en-US" sz="2000" dirty="0">
                        <a:latin typeface="メイリオ" pitchFamily="50" charset="-128"/>
                        <a:ea typeface="メイリオ" pitchFamily="50" charset="-128"/>
                        <a:cs typeface="メイリオ" pitchFamily="50" charset="-128"/>
                      </a:endParaRPr>
                    </a:p>
                  </a:txBody>
                  <a:tcPr anchor="ctr">
                    <a:lnR w="12700" cap="flat" cmpd="sng" algn="ctr">
                      <a:solidFill>
                        <a:schemeClr val="tx2">
                          <a:lumMod val="20000"/>
                          <a:lumOff val="80000"/>
                        </a:schemeClr>
                      </a:solidFill>
                      <a:prstDash val="solid"/>
                      <a:round/>
                      <a:headEnd type="none" w="med" len="med"/>
                      <a:tailEnd type="none" w="med" len="med"/>
                    </a:lnR>
                  </a:tcPr>
                </a:tc>
                <a:tc>
                  <a:txBody>
                    <a:bodyPr/>
                    <a:lstStyle/>
                    <a:p>
                      <a:pPr algn="ctr"/>
                      <a:r>
                        <a:rPr kumimoji="1" lang="ja-JP" altLang="en-US" sz="2400" dirty="0" smtClean="0">
                          <a:latin typeface="メイリオ" pitchFamily="50" charset="-128"/>
                          <a:ea typeface="メイリオ" pitchFamily="50" charset="-128"/>
                          <a:cs typeface="メイリオ" pitchFamily="50" charset="-128"/>
                        </a:rPr>
                        <a:t>値渡し，</a:t>
                      </a:r>
                      <a:r>
                        <a:rPr kumimoji="1" lang="en-US" altLang="ja-JP" sz="2400" dirty="0" smtClean="0">
                          <a:latin typeface="メイリオ" pitchFamily="50" charset="-128"/>
                          <a:ea typeface="メイリオ" pitchFamily="50" charset="-128"/>
                          <a:cs typeface="メイリオ" pitchFamily="50" charset="-128"/>
                        </a:rPr>
                        <a:t/>
                      </a:r>
                      <a:br>
                        <a:rPr kumimoji="1" lang="en-US" altLang="ja-JP" sz="2400" dirty="0" smtClean="0">
                          <a:latin typeface="メイリオ" pitchFamily="50" charset="-128"/>
                          <a:ea typeface="メイリオ" pitchFamily="50" charset="-128"/>
                          <a:cs typeface="メイリオ" pitchFamily="50" charset="-128"/>
                        </a:rPr>
                      </a:br>
                      <a:r>
                        <a:rPr kumimoji="1" lang="ja-JP" altLang="en-US" sz="2400" dirty="0" smtClean="0">
                          <a:latin typeface="メイリオ" pitchFamily="50" charset="-128"/>
                          <a:ea typeface="メイリオ" pitchFamily="50" charset="-128"/>
                          <a:cs typeface="メイリオ" pitchFamily="50" charset="-128"/>
                        </a:rPr>
                        <a:t>参照渡し</a:t>
                      </a:r>
                      <a:endParaRPr kumimoji="1" lang="en-US" altLang="ja-JP" sz="2400" dirty="0" smtClean="0">
                        <a:latin typeface="メイリオ" pitchFamily="50" charset="-128"/>
                        <a:ea typeface="メイリオ" pitchFamily="50" charset="-128"/>
                        <a:cs typeface="メイリオ" pitchFamily="50" charset="-128"/>
                      </a:endParaRPr>
                    </a:p>
                  </a:txBody>
                  <a:tcPr anchor="ctr">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tcPr>
                </a:tc>
                <a:tc>
                  <a:txBody>
                    <a:bodyPr/>
                    <a:lstStyle/>
                    <a:p>
                      <a:pPr algn="ctr"/>
                      <a:r>
                        <a:rPr kumimoji="1" lang="en-US" altLang="ja-JP" sz="2400" dirty="0" smtClean="0">
                          <a:latin typeface="メイリオ" pitchFamily="50" charset="-128"/>
                          <a:ea typeface="メイリオ" pitchFamily="50" charset="-128"/>
                          <a:cs typeface="メイリオ" pitchFamily="50" charset="-128"/>
                        </a:rPr>
                        <a:t>×</a:t>
                      </a:r>
                      <a:endParaRPr kumimoji="1" lang="ja-JP" altLang="en-US" sz="2400" dirty="0">
                        <a:latin typeface="メイリオ" pitchFamily="50" charset="-128"/>
                        <a:ea typeface="メイリオ" pitchFamily="50" charset="-128"/>
                        <a:cs typeface="メイリオ" pitchFamily="50" charset="-128"/>
                      </a:endParaRPr>
                    </a:p>
                  </a:txBody>
                  <a:tcPr anchor="ctr">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tcPr>
                </a:tc>
                <a:tc>
                  <a:txBody>
                    <a:bodyPr/>
                    <a:lstStyle/>
                    <a:p>
                      <a:pPr marL="0" indent="0" algn="l">
                        <a:buFont typeface="Arial"/>
                        <a:buNone/>
                      </a:pPr>
                      <a:r>
                        <a:rPr kumimoji="1" lang="ja-JP" altLang="en-US" sz="2000" dirty="0" smtClean="0">
                          <a:latin typeface="メイリオ" pitchFamily="50" charset="-128"/>
                          <a:ea typeface="メイリオ" pitchFamily="50" charset="-128"/>
                          <a:cs typeface="メイリオ" pitchFamily="50" charset="-128"/>
                        </a:rPr>
                        <a:t>・値渡しはサブルーチンの前後で，</a:t>
                      </a:r>
                      <a:r>
                        <a:rPr kumimoji="1" lang="en-US" altLang="ja-JP" sz="2000" dirty="0" smtClean="0">
                          <a:latin typeface="メイリオ" pitchFamily="50" charset="-128"/>
                          <a:ea typeface="メイリオ" pitchFamily="50" charset="-128"/>
                          <a:cs typeface="メイリオ" pitchFamily="50" charset="-128"/>
                        </a:rPr>
                        <a:t/>
                      </a:r>
                      <a:br>
                        <a:rPr kumimoji="1" lang="en-US" altLang="ja-JP" sz="2000" dirty="0" smtClean="0">
                          <a:latin typeface="メイリオ" pitchFamily="50" charset="-128"/>
                          <a:ea typeface="メイリオ" pitchFamily="50" charset="-128"/>
                          <a:cs typeface="メイリオ" pitchFamily="50" charset="-128"/>
                        </a:rPr>
                      </a:br>
                      <a:r>
                        <a:rPr kumimoji="1" lang="ja-JP" altLang="en-US" sz="2000" dirty="0" smtClean="0">
                          <a:latin typeface="メイリオ" pitchFamily="50" charset="-128"/>
                          <a:ea typeface="メイリオ" pitchFamily="50" charset="-128"/>
                          <a:cs typeface="メイリオ" pitchFamily="50" charset="-128"/>
                        </a:rPr>
                        <a:t>　仮引数値＝実引数値 </a:t>
                      </a:r>
                      <a:endParaRPr kumimoji="1" lang="en-US" altLang="ja-JP" sz="2000" dirty="0" smtClean="0">
                        <a:latin typeface="メイリオ" pitchFamily="50" charset="-128"/>
                        <a:ea typeface="メイリオ" pitchFamily="50" charset="-128"/>
                        <a:cs typeface="メイリオ" pitchFamily="50" charset="-128"/>
                      </a:endParaRPr>
                    </a:p>
                    <a:p>
                      <a:pPr marL="0" indent="0" algn="l">
                        <a:buFont typeface="Arial"/>
                        <a:buNone/>
                      </a:pPr>
                      <a:r>
                        <a:rPr kumimoji="1" lang="ja-JP" altLang="en-US" sz="2000" dirty="0" smtClean="0">
                          <a:latin typeface="メイリオ" pitchFamily="50" charset="-128"/>
                          <a:ea typeface="メイリオ" pitchFamily="50" charset="-128"/>
                          <a:cs typeface="メイリオ" pitchFamily="50" charset="-128"/>
                        </a:rPr>
                        <a:t>・制約無しの参照渡し</a:t>
                      </a:r>
                      <a:endParaRPr kumimoji="1" lang="ja-JP" altLang="en-US" sz="2000" dirty="0">
                        <a:latin typeface="メイリオ" pitchFamily="50" charset="-128"/>
                        <a:ea typeface="メイリオ" pitchFamily="50" charset="-128"/>
                        <a:cs typeface="メイリオ" pitchFamily="50" charset="-128"/>
                      </a:endParaRPr>
                    </a:p>
                  </a:txBody>
                  <a:tcPr anchor="ctr">
                    <a:lnL w="12700" cap="flat" cmpd="sng" algn="ctr">
                      <a:solidFill>
                        <a:schemeClr val="tx2">
                          <a:lumMod val="20000"/>
                          <a:lumOff val="80000"/>
                        </a:schemeClr>
                      </a:solidFill>
                      <a:prstDash val="solid"/>
                      <a:round/>
                      <a:headEnd type="none" w="med" len="med"/>
                      <a:tailEnd type="none" w="med" len="med"/>
                    </a:lnL>
                  </a:tcPr>
                </a:tc>
              </a:tr>
              <a:tr h="776190">
                <a:tc>
                  <a:txBody>
                    <a:bodyPr/>
                    <a:lstStyle/>
                    <a:p>
                      <a:pPr algn="ctr"/>
                      <a:r>
                        <a:rPr kumimoji="1" lang="en-US" altLang="ja-JP" sz="2000" dirty="0" smtClean="0">
                          <a:latin typeface="メイリオ" pitchFamily="50" charset="-128"/>
                          <a:ea typeface="メイリオ" pitchFamily="50" charset="-128"/>
                          <a:cs typeface="メイリオ" pitchFamily="50" charset="-128"/>
                        </a:rPr>
                        <a:t>RFUN </a:t>
                      </a:r>
                      <a:endParaRPr kumimoji="1" lang="en-US" altLang="ja-JP" sz="2000" dirty="0" smtClean="0">
                        <a:latin typeface="メイリオ" pitchFamily="50" charset="-128"/>
                        <a:ea typeface="メイリオ" pitchFamily="50" charset="-128"/>
                        <a:cs typeface="メイリオ" pitchFamily="50" charset="-128"/>
                      </a:endParaRPr>
                    </a:p>
                    <a:p>
                      <a:pPr algn="ctr"/>
                      <a:r>
                        <a:rPr kumimoji="1" lang="en-US" altLang="ja-JP" sz="2000" dirty="0" smtClean="0">
                          <a:latin typeface="メイリオ" pitchFamily="50" charset="-128"/>
                          <a:ea typeface="メイリオ" pitchFamily="50" charset="-128"/>
                          <a:cs typeface="メイリオ" pitchFamily="50" charset="-128"/>
                        </a:rPr>
                        <a:t>[14],[15]</a:t>
                      </a:r>
                      <a:endParaRPr kumimoji="1" lang="ja-JP" altLang="en-US" sz="2000" dirty="0">
                        <a:latin typeface="メイリオ" pitchFamily="50" charset="-128"/>
                        <a:ea typeface="メイリオ" pitchFamily="50" charset="-128"/>
                        <a:cs typeface="メイリオ" pitchFamily="50" charset="-128"/>
                      </a:endParaRPr>
                    </a:p>
                  </a:txBody>
                  <a:tcPr anchor="ctr">
                    <a:lnR w="12700" cap="flat" cmpd="sng" algn="ctr">
                      <a:solidFill>
                        <a:schemeClr val="tx2">
                          <a:lumMod val="20000"/>
                          <a:lumOff val="80000"/>
                        </a:schemeClr>
                      </a:solidFill>
                      <a:prstDash val="solid"/>
                      <a:round/>
                      <a:headEnd type="none" w="med" len="med"/>
                      <a:tailEnd type="none" w="med" len="med"/>
                    </a:lnR>
                  </a:tcPr>
                </a:tc>
                <a:tc>
                  <a:txBody>
                    <a:bodyPr/>
                    <a:lstStyle/>
                    <a:p>
                      <a:pPr algn="ctr"/>
                      <a:r>
                        <a:rPr kumimoji="1" lang="ja-JP" altLang="en-US" sz="2400" dirty="0" smtClean="0">
                          <a:latin typeface="メイリオ" pitchFamily="50" charset="-128"/>
                          <a:ea typeface="メイリオ" pitchFamily="50" charset="-128"/>
                          <a:cs typeface="メイリオ" pitchFamily="50" charset="-128"/>
                        </a:rPr>
                        <a:t>値渡し</a:t>
                      </a:r>
                      <a:endParaRPr kumimoji="1" lang="ja-JP" altLang="en-US" sz="2400" dirty="0">
                        <a:latin typeface="メイリオ" pitchFamily="50" charset="-128"/>
                        <a:ea typeface="メイリオ" pitchFamily="50" charset="-128"/>
                        <a:cs typeface="メイリオ" pitchFamily="50" charset="-128"/>
                      </a:endParaRPr>
                    </a:p>
                  </a:txBody>
                  <a:tcPr anchor="ctr">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tcPr>
                </a:tc>
                <a:tc>
                  <a:txBody>
                    <a:bodyPr/>
                    <a:lstStyle/>
                    <a:p>
                      <a:pPr algn="ctr"/>
                      <a:r>
                        <a:rPr kumimoji="1" lang="en-US" altLang="ja-JP" sz="2400" dirty="0" smtClean="0">
                          <a:latin typeface="メイリオ" pitchFamily="50" charset="-128"/>
                          <a:ea typeface="メイリオ" pitchFamily="50" charset="-128"/>
                          <a:cs typeface="メイリオ" pitchFamily="50" charset="-128"/>
                        </a:rPr>
                        <a:t>○</a:t>
                      </a:r>
                      <a:endParaRPr kumimoji="1" lang="ja-JP" altLang="en-US" sz="2400" dirty="0">
                        <a:latin typeface="メイリオ" pitchFamily="50" charset="-128"/>
                        <a:ea typeface="メイリオ" pitchFamily="50" charset="-128"/>
                        <a:cs typeface="メイリオ" pitchFamily="50" charset="-128"/>
                      </a:endParaRPr>
                    </a:p>
                  </a:txBody>
                  <a:tcPr anchor="ctr">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tcPr>
                </a:tc>
                <a:tc>
                  <a:txBody>
                    <a:bodyPr/>
                    <a:lstStyle/>
                    <a:p>
                      <a:pPr algn="l"/>
                      <a:r>
                        <a:rPr kumimoji="1" lang="ja-JP" altLang="en-US" sz="2000" dirty="0" smtClean="0">
                          <a:latin typeface="メイリオ" pitchFamily="50" charset="-128"/>
                          <a:ea typeface="メイリオ" pitchFamily="50" charset="-128"/>
                          <a:cs typeface="メイリオ" pitchFamily="50" charset="-128"/>
                        </a:rPr>
                        <a:t>・実引数は必ず関数内で使用</a:t>
                      </a:r>
                      <a:endParaRPr kumimoji="1" lang="en-US" altLang="ja-JP" sz="2000" dirty="0" smtClean="0">
                        <a:latin typeface="メイリオ" pitchFamily="50" charset="-128"/>
                        <a:ea typeface="メイリオ" pitchFamily="50" charset="-128"/>
                        <a:cs typeface="メイリオ" pitchFamily="50" charset="-128"/>
                      </a:endParaRPr>
                    </a:p>
                    <a:p>
                      <a:pPr algn="l"/>
                      <a:r>
                        <a:rPr kumimoji="1" lang="ja-JP" altLang="en-US" sz="2000" dirty="0" smtClean="0">
                          <a:latin typeface="メイリオ" pitchFamily="50" charset="-128"/>
                          <a:ea typeface="メイリオ" pitchFamily="50" charset="-128"/>
                          <a:cs typeface="メイリオ" pitchFamily="50" charset="-128"/>
                        </a:rPr>
                        <a:t>・返り値から実引数が復元可能</a:t>
                      </a:r>
                      <a:endParaRPr kumimoji="1" lang="ja-JP" altLang="en-US" sz="2000" dirty="0">
                        <a:latin typeface="メイリオ" pitchFamily="50" charset="-128"/>
                        <a:ea typeface="メイリオ" pitchFamily="50" charset="-128"/>
                        <a:cs typeface="メイリオ" pitchFamily="50" charset="-128"/>
                      </a:endParaRPr>
                    </a:p>
                  </a:txBody>
                  <a:tcPr anchor="ctr">
                    <a:lnL w="12700" cap="flat" cmpd="sng" algn="ctr">
                      <a:solidFill>
                        <a:schemeClr val="tx2">
                          <a:lumMod val="20000"/>
                          <a:lumOff val="80000"/>
                        </a:schemeClr>
                      </a:solidFill>
                      <a:prstDash val="solid"/>
                      <a:round/>
                      <a:headEnd type="none" w="med" len="med"/>
                      <a:tailEnd type="none" w="med" len="med"/>
                    </a:lnL>
                  </a:tcPr>
                </a:tc>
              </a:tr>
              <a:tr h="726278">
                <a:tc>
                  <a:txBody>
                    <a:bodyPr/>
                    <a:lstStyle/>
                    <a:p>
                      <a:pPr algn="ctr"/>
                      <a:r>
                        <a:rPr kumimoji="1" lang="en-US" altLang="ja-JP" sz="2000" dirty="0" smtClean="0">
                          <a:latin typeface="メイリオ" pitchFamily="50" charset="-128"/>
                          <a:ea typeface="メイリオ" pitchFamily="50" charset="-128"/>
                          <a:cs typeface="メイリオ" pitchFamily="50" charset="-128"/>
                        </a:rPr>
                        <a:t>Janus</a:t>
                      </a:r>
                      <a:endParaRPr kumimoji="1" lang="ja-JP" altLang="en-US" sz="2000" dirty="0">
                        <a:latin typeface="メイリオ" pitchFamily="50" charset="-128"/>
                        <a:ea typeface="メイリオ" pitchFamily="50" charset="-128"/>
                        <a:cs typeface="メイリオ" pitchFamily="50" charset="-128"/>
                      </a:endParaRPr>
                    </a:p>
                  </a:txBody>
                  <a:tcPr anchor="ctr">
                    <a:lnR w="12700" cap="flat" cmpd="sng" algn="ctr">
                      <a:solidFill>
                        <a:schemeClr val="tx2">
                          <a:lumMod val="20000"/>
                          <a:lumOff val="80000"/>
                        </a:schemeClr>
                      </a:solidFill>
                      <a:prstDash val="solid"/>
                      <a:round/>
                      <a:headEnd type="none" w="med" len="med"/>
                      <a:tailEnd type="none" w="med" len="med"/>
                    </a:lnR>
                  </a:tcPr>
                </a:tc>
                <a:tc>
                  <a:txBody>
                    <a:bodyPr/>
                    <a:lstStyle/>
                    <a:p>
                      <a:pPr algn="ctr"/>
                      <a:r>
                        <a:rPr kumimoji="1" lang="en-US" altLang="ja-JP" sz="2400" dirty="0" smtClean="0">
                          <a:latin typeface="メイリオ" pitchFamily="50" charset="-128"/>
                          <a:ea typeface="メイリオ" pitchFamily="50" charset="-128"/>
                          <a:cs typeface="メイリオ" pitchFamily="50" charset="-128"/>
                        </a:rPr>
                        <a:t>(</a:t>
                      </a:r>
                      <a:r>
                        <a:rPr kumimoji="1" lang="ja-JP" altLang="en-US" sz="2400" dirty="0" smtClean="0">
                          <a:latin typeface="メイリオ" pitchFamily="50" charset="-128"/>
                          <a:ea typeface="メイリオ" pitchFamily="50" charset="-128"/>
                          <a:cs typeface="メイリオ" pitchFamily="50" charset="-128"/>
                        </a:rPr>
                        <a:t>変数渡し</a:t>
                      </a:r>
                      <a:r>
                        <a:rPr kumimoji="1" lang="en-US" altLang="ja-JP" sz="2400" dirty="0" smtClean="0">
                          <a:latin typeface="メイリオ" pitchFamily="50" charset="-128"/>
                          <a:ea typeface="メイリオ" pitchFamily="50" charset="-128"/>
                          <a:cs typeface="メイリオ" pitchFamily="50" charset="-128"/>
                        </a:rPr>
                        <a:t>)</a:t>
                      </a:r>
                      <a:endParaRPr kumimoji="1" lang="ja-JP" altLang="en-US" sz="2400" dirty="0">
                        <a:latin typeface="メイリオ" pitchFamily="50" charset="-128"/>
                        <a:ea typeface="メイリオ" pitchFamily="50" charset="-128"/>
                        <a:cs typeface="メイリオ" pitchFamily="50" charset="-128"/>
                      </a:endParaRPr>
                    </a:p>
                  </a:txBody>
                  <a:tcPr anchor="ctr">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tcPr>
                </a:tc>
                <a:tc>
                  <a:txBody>
                    <a:bodyPr/>
                    <a:lstStyle/>
                    <a:p>
                      <a:pPr algn="ctr"/>
                      <a:r>
                        <a:rPr kumimoji="1" lang="en-US" altLang="ja-JP" sz="2400" dirty="0" smtClean="0">
                          <a:latin typeface="メイリオ" pitchFamily="50" charset="-128"/>
                          <a:ea typeface="メイリオ" pitchFamily="50" charset="-128"/>
                          <a:cs typeface="メイリオ" pitchFamily="50" charset="-128"/>
                        </a:rPr>
                        <a:t>○</a:t>
                      </a:r>
                      <a:endParaRPr kumimoji="1" lang="ja-JP" altLang="en-US" sz="2400" dirty="0">
                        <a:latin typeface="メイリオ" pitchFamily="50" charset="-128"/>
                        <a:ea typeface="メイリオ" pitchFamily="50" charset="-128"/>
                        <a:cs typeface="メイリオ" pitchFamily="50" charset="-128"/>
                      </a:endParaRPr>
                    </a:p>
                  </a:txBody>
                  <a:tcPr anchor="ctr">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tcPr>
                </a:tc>
                <a:tc>
                  <a:txBody>
                    <a:bodyPr/>
                    <a:lstStyle/>
                    <a:p>
                      <a:pPr algn="l"/>
                      <a:r>
                        <a:rPr kumimoji="1" lang="ja-JP" altLang="en-US" sz="2000" dirty="0" smtClean="0">
                          <a:latin typeface="メイリオ" pitchFamily="50" charset="-128"/>
                          <a:ea typeface="メイリオ" pitchFamily="50" charset="-128"/>
                          <a:cs typeface="メイリオ" pitchFamily="50" charset="-128"/>
                        </a:rPr>
                        <a:t>・互いに異なる変数のみが実引数</a:t>
                      </a:r>
                      <a:endParaRPr kumimoji="1" lang="en-US" altLang="ja-JP" sz="2000" dirty="0" smtClean="0">
                        <a:latin typeface="メイリオ" pitchFamily="50" charset="-128"/>
                        <a:ea typeface="メイリオ" pitchFamily="50" charset="-128"/>
                        <a:cs typeface="メイリオ" pitchFamily="50" charset="-128"/>
                      </a:endParaRPr>
                    </a:p>
                    <a:p>
                      <a:pPr algn="l"/>
                      <a:r>
                        <a:rPr kumimoji="1" lang="ja-JP" altLang="en-US" sz="2000" dirty="0" smtClean="0">
                          <a:latin typeface="メイリオ" pitchFamily="50" charset="-128"/>
                          <a:ea typeface="メイリオ" pitchFamily="50" charset="-128"/>
                          <a:cs typeface="メイリオ" pitchFamily="50" charset="-128"/>
                        </a:rPr>
                        <a:t>・局所スコープの変数のみ</a:t>
                      </a:r>
                      <a:endParaRPr kumimoji="1" lang="ja-JP" altLang="en-US" sz="2000" dirty="0">
                        <a:latin typeface="メイリオ" pitchFamily="50" charset="-128"/>
                        <a:ea typeface="メイリオ" pitchFamily="50" charset="-128"/>
                        <a:cs typeface="メイリオ" pitchFamily="50" charset="-128"/>
                      </a:endParaRPr>
                    </a:p>
                  </a:txBody>
                  <a:tcPr anchor="ctr">
                    <a:lnL w="12700" cap="flat" cmpd="sng" algn="ctr">
                      <a:solidFill>
                        <a:schemeClr val="tx2">
                          <a:lumMod val="20000"/>
                          <a:lumOff val="80000"/>
                        </a:schemeClr>
                      </a:solidFill>
                      <a:prstDash val="solid"/>
                      <a:round/>
                      <a:headEnd type="none" w="med" len="med"/>
                      <a:tailEnd type="none" w="med" len="med"/>
                    </a:lnL>
                  </a:tcPr>
                </a:tc>
              </a:tr>
              <a:tr h="936104">
                <a:tc>
                  <a:txBody>
                    <a:bodyPr/>
                    <a:lstStyle/>
                    <a:p>
                      <a:pPr algn="ctr"/>
                      <a:r>
                        <a:rPr kumimoji="1" lang="ja-JP" altLang="en-US" sz="2400" dirty="0" smtClean="0">
                          <a:latin typeface="メイリオ" pitchFamily="50" charset="-128"/>
                          <a:ea typeface="メイリオ" pitchFamily="50" charset="-128"/>
                          <a:cs typeface="メイリオ" pitchFamily="50" charset="-128"/>
                        </a:rPr>
                        <a:t>提案</a:t>
                      </a:r>
                      <a:r>
                        <a:rPr kumimoji="1" lang="en-US" altLang="ja-JP" sz="2400" dirty="0" smtClean="0">
                          <a:latin typeface="メイリオ" pitchFamily="50" charset="-128"/>
                          <a:ea typeface="メイリオ" pitchFamily="50" charset="-128"/>
                          <a:cs typeface="メイリオ" pitchFamily="50" charset="-128"/>
                        </a:rPr>
                        <a:t/>
                      </a:r>
                      <a:br>
                        <a:rPr kumimoji="1" lang="en-US" altLang="ja-JP" sz="2400" dirty="0" smtClean="0">
                          <a:latin typeface="メイリオ" pitchFamily="50" charset="-128"/>
                          <a:ea typeface="メイリオ" pitchFamily="50" charset="-128"/>
                          <a:cs typeface="メイリオ" pitchFamily="50" charset="-128"/>
                        </a:rPr>
                      </a:br>
                      <a:r>
                        <a:rPr kumimoji="1" lang="ja-JP" altLang="en-US" sz="2400" dirty="0" smtClean="0">
                          <a:latin typeface="メイリオ" pitchFamily="50" charset="-128"/>
                          <a:ea typeface="メイリオ" pitchFamily="50" charset="-128"/>
                          <a:cs typeface="メイリオ" pitchFamily="50" charset="-128"/>
                        </a:rPr>
                        <a:t>言語</a:t>
                      </a:r>
                      <a:endParaRPr kumimoji="1" lang="ja-JP" altLang="en-US" sz="2400" dirty="0">
                        <a:latin typeface="メイリオ" pitchFamily="50" charset="-128"/>
                        <a:ea typeface="メイリオ" pitchFamily="50" charset="-128"/>
                        <a:cs typeface="メイリオ" pitchFamily="50" charset="-128"/>
                      </a:endParaRPr>
                    </a:p>
                  </a:txBody>
                  <a:tcPr anchor="ctr">
                    <a:lnR w="12700" cap="flat" cmpd="sng" algn="ctr">
                      <a:solidFill>
                        <a:schemeClr val="tx2">
                          <a:lumMod val="20000"/>
                          <a:lumOff val="80000"/>
                        </a:schemeClr>
                      </a:solidFill>
                      <a:prstDash val="solid"/>
                      <a:round/>
                      <a:headEnd type="none" w="med" len="med"/>
                      <a:tailEnd type="none" w="med" len="med"/>
                    </a:lnR>
                  </a:tcPr>
                </a:tc>
                <a:tc>
                  <a:txBody>
                    <a:bodyPr/>
                    <a:lstStyle/>
                    <a:p>
                      <a:pPr algn="ctr"/>
                      <a:r>
                        <a:rPr kumimoji="1" lang="ja-JP" altLang="en-US" sz="2400" dirty="0" smtClean="0">
                          <a:latin typeface="メイリオ" pitchFamily="50" charset="-128"/>
                          <a:ea typeface="メイリオ" pitchFamily="50" charset="-128"/>
                          <a:cs typeface="メイリオ" pitchFamily="50" charset="-128"/>
                        </a:rPr>
                        <a:t>参照渡し</a:t>
                      </a:r>
                      <a:endParaRPr kumimoji="1" lang="ja-JP" altLang="en-US" sz="2400" dirty="0">
                        <a:latin typeface="メイリオ" pitchFamily="50" charset="-128"/>
                        <a:ea typeface="メイリオ" pitchFamily="50" charset="-128"/>
                        <a:cs typeface="メイリオ" pitchFamily="50" charset="-128"/>
                      </a:endParaRPr>
                    </a:p>
                  </a:txBody>
                  <a:tcPr anchor="ctr">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tcPr>
                </a:tc>
                <a:tc>
                  <a:txBody>
                    <a:bodyPr/>
                    <a:lstStyle/>
                    <a:p>
                      <a:pPr algn="ctr"/>
                      <a:r>
                        <a:rPr kumimoji="1" lang="en-US" altLang="ja-JP" sz="2400" dirty="0" smtClean="0">
                          <a:latin typeface="メイリオ" pitchFamily="50" charset="-128"/>
                          <a:ea typeface="メイリオ" pitchFamily="50" charset="-128"/>
                          <a:cs typeface="メイリオ" pitchFamily="50" charset="-128"/>
                        </a:rPr>
                        <a:t>○</a:t>
                      </a:r>
                      <a:endParaRPr kumimoji="1" lang="ja-JP" altLang="en-US" sz="2400" dirty="0">
                        <a:latin typeface="メイリオ" pitchFamily="50" charset="-128"/>
                        <a:ea typeface="メイリオ" pitchFamily="50" charset="-128"/>
                        <a:cs typeface="メイリオ" pitchFamily="50" charset="-128"/>
                      </a:endParaRPr>
                    </a:p>
                  </a:txBody>
                  <a:tcPr anchor="ctr">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tcPr>
                </a:tc>
                <a:tc>
                  <a:txBody>
                    <a:bodyPr/>
                    <a:lstStyle/>
                    <a:p>
                      <a:pPr algn="l"/>
                      <a:r>
                        <a:rPr kumimoji="1" lang="ja-JP" altLang="en-US" sz="2000" dirty="0" smtClean="0">
                          <a:latin typeface="メイリオ" pitchFamily="50" charset="-128"/>
                          <a:ea typeface="メイリオ" pitchFamily="50" charset="-128"/>
                          <a:cs typeface="メイリオ" pitchFamily="50" charset="-128"/>
                        </a:rPr>
                        <a:t>・プロシージャ呼出しの前後で</a:t>
                      </a:r>
                      <a:r>
                        <a:rPr kumimoji="1" lang="en-US" altLang="ja-JP" sz="2000" dirty="0" smtClean="0">
                          <a:latin typeface="メイリオ" pitchFamily="50" charset="-128"/>
                          <a:ea typeface="メイリオ" pitchFamily="50" charset="-128"/>
                          <a:cs typeface="メイリオ" pitchFamily="50" charset="-128"/>
                        </a:rPr>
                        <a:t>,</a:t>
                      </a:r>
                    </a:p>
                    <a:p>
                      <a:pPr algn="l"/>
                      <a:r>
                        <a:rPr kumimoji="1" lang="ja-JP" altLang="en-US" sz="2000" dirty="0" smtClean="0">
                          <a:latin typeface="メイリオ" pitchFamily="50" charset="-128"/>
                          <a:ea typeface="メイリオ" pitchFamily="50" charset="-128"/>
                          <a:cs typeface="メイリオ" pitchFamily="50" charset="-128"/>
                        </a:rPr>
                        <a:t>　仮引数の参照</a:t>
                      </a:r>
                      <a:r>
                        <a:rPr kumimoji="1" lang="en-US" altLang="ja-JP" sz="2000" dirty="0" smtClean="0">
                          <a:latin typeface="メイリオ" pitchFamily="50" charset="-128"/>
                          <a:ea typeface="メイリオ" pitchFamily="50" charset="-128"/>
                          <a:cs typeface="メイリオ" pitchFamily="50" charset="-128"/>
                        </a:rPr>
                        <a:t>=</a:t>
                      </a:r>
                      <a:r>
                        <a:rPr kumimoji="1" lang="ja-JP" altLang="en-US" sz="2000" dirty="0" smtClean="0">
                          <a:latin typeface="メイリオ" pitchFamily="50" charset="-128"/>
                          <a:ea typeface="メイリオ" pitchFamily="50" charset="-128"/>
                          <a:cs typeface="メイリオ" pitchFamily="50" charset="-128"/>
                        </a:rPr>
                        <a:t>実引数の参照</a:t>
                      </a:r>
                      <a:endParaRPr kumimoji="1" lang="en-US" altLang="ja-JP" sz="2000" dirty="0" smtClean="0">
                        <a:latin typeface="メイリオ" pitchFamily="50" charset="-128"/>
                        <a:ea typeface="メイリオ" pitchFamily="50" charset="-128"/>
                        <a:cs typeface="メイリオ" pitchFamily="50" charset="-128"/>
                      </a:endParaRPr>
                    </a:p>
                    <a:p>
                      <a:pPr algn="l"/>
                      <a:r>
                        <a:rPr kumimoji="1" lang="ja-JP" altLang="en-US" sz="2000" dirty="0" smtClean="0">
                          <a:latin typeface="メイリオ" pitchFamily="50" charset="-128"/>
                          <a:ea typeface="メイリオ" pitchFamily="50" charset="-128"/>
                          <a:cs typeface="メイリオ" pitchFamily="50" charset="-128"/>
                        </a:rPr>
                        <a:t>・可逆な記憶域の更新</a:t>
                      </a:r>
                      <a:endParaRPr kumimoji="1" lang="en-US" altLang="ja-JP" sz="2000" dirty="0" smtClean="0">
                        <a:latin typeface="メイリオ" pitchFamily="50" charset="-128"/>
                        <a:ea typeface="メイリオ" pitchFamily="50" charset="-128"/>
                        <a:cs typeface="メイリオ" pitchFamily="50" charset="-128"/>
                      </a:endParaRPr>
                    </a:p>
                    <a:p>
                      <a:pPr algn="l"/>
                      <a:r>
                        <a:rPr kumimoji="1" lang="ja-JP" altLang="en-US" sz="2000" dirty="0" smtClean="0">
                          <a:latin typeface="メイリオ" pitchFamily="50" charset="-128"/>
                          <a:ea typeface="メイリオ" pitchFamily="50" charset="-128"/>
                          <a:cs typeface="メイリオ" pitchFamily="50" charset="-128"/>
                        </a:rPr>
                        <a:t>・エイリアスを考慮した可逆代入</a:t>
                      </a:r>
                      <a:endParaRPr kumimoji="1" lang="en-US" altLang="ja-JP" sz="2000" dirty="0" smtClean="0">
                        <a:latin typeface="メイリオ" pitchFamily="50" charset="-128"/>
                        <a:ea typeface="メイリオ" pitchFamily="50" charset="-128"/>
                        <a:cs typeface="メイリオ" pitchFamily="50" charset="-128"/>
                      </a:endParaRPr>
                    </a:p>
                  </a:txBody>
                  <a:tcPr anchor="ctr">
                    <a:lnL w="12700" cap="flat" cmpd="sng" algn="ctr">
                      <a:solidFill>
                        <a:schemeClr val="tx2">
                          <a:lumMod val="20000"/>
                          <a:lumOff val="80000"/>
                        </a:schemeClr>
                      </a:solidFill>
                      <a:prstDash val="solid"/>
                      <a:round/>
                      <a:headEnd type="none" w="med" len="med"/>
                      <a:tailEnd type="none" w="med" len="med"/>
                    </a:lnL>
                  </a:tcPr>
                </a:tc>
              </a:tr>
            </a:tbl>
          </a:graphicData>
        </a:graphic>
      </p:graphicFrame>
      <p:sp>
        <p:nvSpPr>
          <p:cNvPr id="4" name="スライド番号プレースホルダ 3"/>
          <p:cNvSpPr>
            <a:spLocks noGrp="1"/>
          </p:cNvSpPr>
          <p:nvPr>
            <p:ph type="sldNum" sz="quarter" idx="12"/>
          </p:nvPr>
        </p:nvSpPr>
        <p:spPr>
          <a:xfrm>
            <a:off x="6974904" y="6356350"/>
            <a:ext cx="2133600" cy="365125"/>
          </a:xfrm>
        </p:spPr>
        <p:txBody>
          <a:bodyPr/>
          <a:lstStyle/>
          <a:p>
            <a:fld id="{FB9213B3-A603-404F-A78E-5B4CD0115AC6}" type="slidenum">
              <a:rPr kumimoji="1" lang="ja-JP" altLang="en-US" smtClean="0"/>
              <a:pPr/>
              <a:t>19</a:t>
            </a:fld>
            <a:endParaRPr kumimoji="1" lang="ja-JP" altLang="en-US" dirty="0"/>
          </a:p>
        </p:txBody>
      </p:sp>
      <p:sp>
        <p:nvSpPr>
          <p:cNvPr id="6" name="テキスト ボックス 5"/>
          <p:cNvSpPr txBox="1"/>
          <p:nvPr/>
        </p:nvSpPr>
        <p:spPr>
          <a:xfrm>
            <a:off x="467544" y="836712"/>
            <a:ext cx="5724644" cy="461665"/>
          </a:xfrm>
          <a:prstGeom prst="rect">
            <a:avLst/>
          </a:prstGeom>
          <a:noFill/>
        </p:spPr>
        <p:txBody>
          <a:bodyPr wrap="none" rtlCol="0">
            <a:spAutoFit/>
          </a:bodyPr>
          <a:lstStyle/>
          <a:p>
            <a:r>
              <a:rPr kumimoji="1" lang="ja-JP" altLang="en-US" sz="2400" dirty="0" smtClean="0">
                <a:latin typeface="メイリオ" pitchFamily="50" charset="-128"/>
                <a:ea typeface="メイリオ" pitchFamily="50" charset="-128"/>
                <a:cs typeface="メイリオ" pitchFamily="50" charset="-128"/>
              </a:rPr>
              <a:t>既存の可逆プログラミング言語との比較</a:t>
            </a:r>
            <a:endParaRPr kumimoji="1" lang="ja-JP" altLang="en-US" sz="2400" dirty="0">
              <a:latin typeface="メイリオ" pitchFamily="50" charset="-128"/>
              <a:ea typeface="メイリオ" pitchFamily="50" charset="-128"/>
              <a:cs typeface="メイリオ" pitchFamily="50" charset="-12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可逆プログラミング言語</a:t>
            </a:r>
            <a:endParaRPr kumimoji="1" lang="ja-JP" altLang="en-US" dirty="0"/>
          </a:p>
        </p:txBody>
      </p:sp>
      <p:sp>
        <p:nvSpPr>
          <p:cNvPr id="3" name="コンテンツ プレースホルダ 2"/>
          <p:cNvSpPr>
            <a:spLocks noGrp="1"/>
          </p:cNvSpPr>
          <p:nvPr>
            <p:ph idx="1"/>
          </p:nvPr>
        </p:nvSpPr>
        <p:spPr/>
        <p:txBody>
          <a:bodyPr>
            <a:normAutofit/>
          </a:bodyPr>
          <a:lstStyle/>
          <a:p>
            <a:pPr>
              <a:buClr>
                <a:schemeClr val="tx1"/>
              </a:buClr>
            </a:pPr>
            <a:r>
              <a:rPr kumimoji="1" lang="ja-JP" altLang="en-US" sz="2400" b="1" dirty="0" smtClean="0">
                <a:solidFill>
                  <a:schemeClr val="accent2"/>
                </a:solidFill>
              </a:rPr>
              <a:t>可逆性</a:t>
            </a:r>
            <a:r>
              <a:rPr kumimoji="1" lang="ja-JP" altLang="en-US" sz="2400" dirty="0" smtClean="0"/>
              <a:t>をもつ言語設計がなされている</a:t>
            </a:r>
            <a:r>
              <a:rPr kumimoji="1" lang="en-US" altLang="ja-JP" sz="2400" dirty="0" smtClean="0"/>
              <a:t/>
            </a:r>
            <a:br>
              <a:rPr kumimoji="1" lang="en-US" altLang="ja-JP" sz="2400" dirty="0" smtClean="0"/>
            </a:br>
            <a:r>
              <a:rPr kumimoji="1" lang="ja-JP" altLang="en-US" sz="2400" dirty="0" smtClean="0"/>
              <a:t>プログラミング言語</a:t>
            </a:r>
            <a:endParaRPr kumimoji="1" lang="en-US" altLang="ja-JP" sz="2400" dirty="0" smtClean="0"/>
          </a:p>
          <a:p>
            <a:r>
              <a:rPr kumimoji="1" lang="ja-JP" altLang="en-US" sz="2400" dirty="0" smtClean="0"/>
              <a:t>ほとんどが引数渡し機構を未保持</a:t>
            </a:r>
            <a:endParaRPr kumimoji="1" lang="en-US" altLang="ja-JP" sz="2400" dirty="0" smtClean="0"/>
          </a:p>
          <a:p>
            <a:pPr>
              <a:buNone/>
            </a:pPr>
            <a:endParaRPr kumimoji="1" lang="en-US" altLang="ja-JP" sz="1200" dirty="0" smtClean="0"/>
          </a:p>
          <a:p>
            <a:pPr>
              <a:buNone/>
            </a:pPr>
            <a:r>
              <a:rPr kumimoji="1" lang="ja-JP" altLang="en-US" sz="2800" b="1" dirty="0" smtClean="0"/>
              <a:t>可逆性</a:t>
            </a:r>
            <a:endParaRPr kumimoji="1" lang="en-US" altLang="ja-JP" sz="2800" b="1" dirty="0" smtClean="0"/>
          </a:p>
          <a:p>
            <a:pPr>
              <a:buNone/>
            </a:pPr>
            <a:r>
              <a:rPr lang="en-US" altLang="ja-JP" sz="2400" dirty="0" smtClean="0"/>
              <a:t>	</a:t>
            </a:r>
            <a:r>
              <a:rPr lang="ja-JP" altLang="en-US" sz="2400" dirty="0" smtClean="0"/>
              <a:t>任意</a:t>
            </a:r>
            <a:r>
              <a:rPr lang="ja-JP" altLang="en-US" sz="2400" dirty="0"/>
              <a:t>の時点において直前と直後の計算状態が一意</a:t>
            </a:r>
            <a:endParaRPr kumimoji="1" lang="ja-JP" altLang="en-US" sz="2400" dirty="0"/>
          </a:p>
        </p:txBody>
      </p:sp>
      <p:graphicFrame>
        <p:nvGraphicFramePr>
          <p:cNvPr id="4" name="表 3"/>
          <p:cNvGraphicFramePr>
            <a:graphicFrameLocks noGrp="1"/>
          </p:cNvGraphicFramePr>
          <p:nvPr/>
        </p:nvGraphicFramePr>
        <p:xfrm>
          <a:off x="323530" y="4332192"/>
          <a:ext cx="8496942" cy="1977128"/>
        </p:xfrm>
        <a:graphic>
          <a:graphicData uri="http://schemas.openxmlformats.org/drawingml/2006/table">
            <a:tbl>
              <a:tblPr firstRow="1" bandRow="1">
                <a:tableStyleId>{5940675A-B579-460E-94D1-54222C63F5DA}</a:tableStyleId>
              </a:tblPr>
              <a:tblGrid>
                <a:gridCol w="2832314"/>
                <a:gridCol w="2712301"/>
                <a:gridCol w="2952327"/>
              </a:tblGrid>
              <a:tr h="590167">
                <a:tc>
                  <a:txBody>
                    <a:bodyPr/>
                    <a:lstStyle/>
                    <a:p>
                      <a:pPr algn="ctr"/>
                      <a:r>
                        <a:rPr kumimoji="1" lang="ja-JP" altLang="en-US" sz="2800" dirty="0" smtClean="0">
                          <a:latin typeface="メイリオ" pitchFamily="50" charset="-128"/>
                          <a:ea typeface="メイリオ" pitchFamily="50" charset="-128"/>
                          <a:cs typeface="メイリオ" pitchFamily="50" charset="-128"/>
                        </a:rPr>
                        <a:t>非後方決定性</a:t>
                      </a:r>
                      <a:endParaRPr kumimoji="1" lang="ja-JP" altLang="en-US" sz="2800" dirty="0">
                        <a:latin typeface="メイリオ" pitchFamily="50" charset="-128"/>
                        <a:ea typeface="メイリオ" pitchFamily="50" charset="-128"/>
                        <a:cs typeface="メイリオ" pitchFamily="50" charset="-128"/>
                      </a:endParaRPr>
                    </a:p>
                  </a:txBody>
                  <a:tcPr anchor="ctr"/>
                </a:tc>
                <a:tc>
                  <a:txBody>
                    <a:bodyPr/>
                    <a:lstStyle/>
                    <a:p>
                      <a:pPr algn="ctr"/>
                      <a:r>
                        <a:rPr kumimoji="1" lang="ja-JP" altLang="en-US" sz="2800" dirty="0" smtClean="0">
                          <a:latin typeface="メイリオ" pitchFamily="50" charset="-128"/>
                          <a:ea typeface="メイリオ" pitchFamily="50" charset="-128"/>
                          <a:cs typeface="メイリオ" pitchFamily="50" charset="-128"/>
                        </a:rPr>
                        <a:t>非前方決定性</a:t>
                      </a:r>
                      <a:endParaRPr kumimoji="1" lang="ja-JP" altLang="en-US" sz="2800" dirty="0">
                        <a:latin typeface="メイリオ" pitchFamily="50" charset="-128"/>
                        <a:ea typeface="メイリオ" pitchFamily="50" charset="-128"/>
                        <a:cs typeface="メイリオ" pitchFamily="50" charset="-128"/>
                      </a:endParaRPr>
                    </a:p>
                  </a:txBody>
                  <a:tcPr anchor="ctr"/>
                </a:tc>
                <a:tc>
                  <a:txBody>
                    <a:bodyPr/>
                    <a:lstStyle/>
                    <a:p>
                      <a:pPr algn="ctr"/>
                      <a:r>
                        <a:rPr kumimoji="1" lang="ja-JP" altLang="en-US" sz="2800" dirty="0" smtClean="0">
                          <a:latin typeface="メイリオ" pitchFamily="50" charset="-128"/>
                          <a:ea typeface="メイリオ" pitchFamily="50" charset="-128"/>
                          <a:cs typeface="メイリオ" pitchFamily="50" charset="-128"/>
                        </a:rPr>
                        <a:t>前方後方決定性</a:t>
                      </a:r>
                      <a:endParaRPr kumimoji="1" lang="ja-JP" altLang="en-US" sz="2800" dirty="0">
                        <a:latin typeface="メイリオ" pitchFamily="50" charset="-128"/>
                        <a:ea typeface="メイリオ" pitchFamily="50" charset="-128"/>
                        <a:cs typeface="メイリオ" pitchFamily="50" charset="-128"/>
                      </a:endParaRPr>
                    </a:p>
                  </a:txBody>
                  <a:tcPr anchor="ctr"/>
                </a:tc>
              </a:tr>
              <a:tr h="1386961">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r>
            </a:tbl>
          </a:graphicData>
        </a:graphic>
      </p:graphicFrame>
      <p:sp>
        <p:nvSpPr>
          <p:cNvPr id="5" name="円/楕円 4"/>
          <p:cNvSpPr/>
          <p:nvPr/>
        </p:nvSpPr>
        <p:spPr>
          <a:xfrm>
            <a:off x="3779912" y="5412312"/>
            <a:ext cx="360040" cy="360040"/>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cxnSp>
        <p:nvCxnSpPr>
          <p:cNvPr id="6" name="直線矢印コネクタ 5"/>
          <p:cNvCxnSpPr>
            <a:stCxn id="5" idx="6"/>
            <a:endCxn id="26" idx="2"/>
          </p:cNvCxnSpPr>
          <p:nvPr/>
        </p:nvCxnSpPr>
        <p:spPr>
          <a:xfrm flipV="1">
            <a:off x="4139952" y="5232292"/>
            <a:ext cx="648072" cy="36004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7" name="直線矢印コネクタ 6"/>
          <p:cNvCxnSpPr>
            <a:stCxn id="5" idx="6"/>
            <a:endCxn id="19" idx="2"/>
          </p:cNvCxnSpPr>
          <p:nvPr/>
        </p:nvCxnSpPr>
        <p:spPr>
          <a:xfrm>
            <a:off x="4139952" y="5592332"/>
            <a:ext cx="648072" cy="43204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8" name="直線矢印コネクタ 7"/>
          <p:cNvCxnSpPr>
            <a:stCxn id="22" idx="6"/>
            <a:endCxn id="21" idx="2"/>
          </p:cNvCxnSpPr>
          <p:nvPr/>
        </p:nvCxnSpPr>
        <p:spPr>
          <a:xfrm>
            <a:off x="1547664" y="5232292"/>
            <a:ext cx="576064" cy="39295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9" name="直線矢印コネクタ 8"/>
          <p:cNvCxnSpPr>
            <a:stCxn id="20" idx="6"/>
            <a:endCxn id="21" idx="2"/>
          </p:cNvCxnSpPr>
          <p:nvPr/>
        </p:nvCxnSpPr>
        <p:spPr>
          <a:xfrm flipV="1">
            <a:off x="1547664" y="5625244"/>
            <a:ext cx="576064" cy="39913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0" name="直線矢印コネクタ 9"/>
          <p:cNvCxnSpPr/>
          <p:nvPr/>
        </p:nvCxnSpPr>
        <p:spPr>
          <a:xfrm>
            <a:off x="5940152" y="5556328"/>
            <a:ext cx="432048"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1" name="直線矢印コネクタ 10"/>
          <p:cNvCxnSpPr/>
          <p:nvPr/>
        </p:nvCxnSpPr>
        <p:spPr>
          <a:xfrm>
            <a:off x="7524328" y="5556328"/>
            <a:ext cx="432048"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2" name="直線矢印コネクタ 11"/>
          <p:cNvCxnSpPr/>
          <p:nvPr/>
        </p:nvCxnSpPr>
        <p:spPr>
          <a:xfrm>
            <a:off x="2483768" y="5589240"/>
            <a:ext cx="432048"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3" name="直線矢印コネクタ 12"/>
          <p:cNvCxnSpPr/>
          <p:nvPr/>
        </p:nvCxnSpPr>
        <p:spPr>
          <a:xfrm>
            <a:off x="755576" y="5196288"/>
            <a:ext cx="432048"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4" name="直線矢印コネクタ 13"/>
          <p:cNvCxnSpPr/>
          <p:nvPr/>
        </p:nvCxnSpPr>
        <p:spPr>
          <a:xfrm>
            <a:off x="755576" y="6060384"/>
            <a:ext cx="432048"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5" name="直線矢印コネクタ 14"/>
          <p:cNvCxnSpPr/>
          <p:nvPr/>
        </p:nvCxnSpPr>
        <p:spPr>
          <a:xfrm>
            <a:off x="5148064" y="5196288"/>
            <a:ext cx="432048"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6" name="十字形 15"/>
          <p:cNvSpPr/>
          <p:nvPr/>
        </p:nvSpPr>
        <p:spPr>
          <a:xfrm rot="2700000">
            <a:off x="25701" y="3995270"/>
            <a:ext cx="648072" cy="648072"/>
          </a:xfrm>
          <a:prstGeom prst="plus">
            <a:avLst>
              <a:gd name="adj" fmla="val 41745"/>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17" name="十字形 16"/>
          <p:cNvSpPr/>
          <p:nvPr/>
        </p:nvSpPr>
        <p:spPr>
          <a:xfrm rot="2700000">
            <a:off x="2869509" y="3995269"/>
            <a:ext cx="648072" cy="648072"/>
          </a:xfrm>
          <a:prstGeom prst="plus">
            <a:avLst>
              <a:gd name="adj" fmla="val 41745"/>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18" name="ドーナツ 17"/>
          <p:cNvSpPr/>
          <p:nvPr/>
        </p:nvSpPr>
        <p:spPr>
          <a:xfrm>
            <a:off x="5543601" y="4005066"/>
            <a:ext cx="648072" cy="648072"/>
          </a:xfrm>
          <a:prstGeom prst="donut">
            <a:avLst>
              <a:gd name="adj" fmla="val 18735"/>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solidFill>
                <a:schemeClr val="tx1"/>
              </a:solidFill>
            </a:endParaRPr>
          </a:p>
        </p:txBody>
      </p:sp>
      <p:sp>
        <p:nvSpPr>
          <p:cNvPr id="19" name="円/楕円 18"/>
          <p:cNvSpPr/>
          <p:nvPr/>
        </p:nvSpPr>
        <p:spPr>
          <a:xfrm>
            <a:off x="4788024" y="5844360"/>
            <a:ext cx="36004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円/楕円 19"/>
          <p:cNvSpPr/>
          <p:nvPr/>
        </p:nvSpPr>
        <p:spPr>
          <a:xfrm>
            <a:off x="1187624" y="5844360"/>
            <a:ext cx="36004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円/楕円 20"/>
          <p:cNvSpPr/>
          <p:nvPr/>
        </p:nvSpPr>
        <p:spPr>
          <a:xfrm>
            <a:off x="2123728" y="5445224"/>
            <a:ext cx="360040" cy="360040"/>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22" name="円/楕円 21"/>
          <p:cNvSpPr/>
          <p:nvPr/>
        </p:nvSpPr>
        <p:spPr>
          <a:xfrm>
            <a:off x="1187624" y="5052272"/>
            <a:ext cx="36004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円/楕円 22"/>
          <p:cNvSpPr/>
          <p:nvPr/>
        </p:nvSpPr>
        <p:spPr>
          <a:xfrm>
            <a:off x="7164288" y="5340304"/>
            <a:ext cx="360040" cy="360040"/>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24" name="円/楕円 23"/>
          <p:cNvSpPr/>
          <p:nvPr/>
        </p:nvSpPr>
        <p:spPr>
          <a:xfrm>
            <a:off x="7956376" y="5340304"/>
            <a:ext cx="36004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円/楕円 24"/>
          <p:cNvSpPr/>
          <p:nvPr/>
        </p:nvSpPr>
        <p:spPr>
          <a:xfrm>
            <a:off x="6372200" y="5340304"/>
            <a:ext cx="36004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円/楕円 25"/>
          <p:cNvSpPr/>
          <p:nvPr/>
        </p:nvSpPr>
        <p:spPr>
          <a:xfrm>
            <a:off x="4788024" y="5052272"/>
            <a:ext cx="36004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7" name="直線矢印コネクタ 26"/>
          <p:cNvCxnSpPr/>
          <p:nvPr/>
        </p:nvCxnSpPr>
        <p:spPr>
          <a:xfrm>
            <a:off x="5148064" y="6060384"/>
            <a:ext cx="432048"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8" name="直線矢印コネクタ 27"/>
          <p:cNvCxnSpPr/>
          <p:nvPr/>
        </p:nvCxnSpPr>
        <p:spPr>
          <a:xfrm>
            <a:off x="3347864" y="5556328"/>
            <a:ext cx="432048"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9" name="直線矢印コネクタ 28"/>
          <p:cNvCxnSpPr/>
          <p:nvPr/>
        </p:nvCxnSpPr>
        <p:spPr>
          <a:xfrm>
            <a:off x="6732240" y="5556328"/>
            <a:ext cx="432048"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0" name="直線矢印コネクタ 29"/>
          <p:cNvCxnSpPr/>
          <p:nvPr/>
        </p:nvCxnSpPr>
        <p:spPr>
          <a:xfrm>
            <a:off x="8316416" y="5556328"/>
            <a:ext cx="432048"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1" name="スライド番号プレースホルダ 30"/>
          <p:cNvSpPr>
            <a:spLocks noGrp="1"/>
          </p:cNvSpPr>
          <p:nvPr>
            <p:ph type="sldNum" sz="quarter" idx="12"/>
          </p:nvPr>
        </p:nvSpPr>
        <p:spPr/>
        <p:txBody>
          <a:bodyPr/>
          <a:lstStyle/>
          <a:p>
            <a:fld id="{FB9213B3-A603-404F-A78E-5B4CD0115AC6}" type="slidenum">
              <a:rPr kumimoji="1" lang="ja-JP" altLang="en-US" smtClean="0"/>
              <a:pPr/>
              <a:t>2</a:t>
            </a:fld>
            <a:endParaRPr kumimoji="1" lang="ja-JP" alt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a:t>
            </a:r>
            <a:r>
              <a:rPr kumimoji="1" lang="en-US" altLang="ja-JP" dirty="0" smtClean="0"/>
              <a:t>/</a:t>
            </a:r>
            <a:r>
              <a:rPr kumimoji="1" lang="ja-JP" altLang="en-US" dirty="0" smtClean="0"/>
              <a:t>今後の課題</a:t>
            </a:r>
            <a:endParaRPr kumimoji="1" lang="ja-JP" altLang="en-US" dirty="0"/>
          </a:p>
        </p:txBody>
      </p:sp>
      <p:sp>
        <p:nvSpPr>
          <p:cNvPr id="4" name="スライド番号プレースホルダ 3"/>
          <p:cNvSpPr>
            <a:spLocks noGrp="1"/>
          </p:cNvSpPr>
          <p:nvPr>
            <p:ph type="sldNum" sz="quarter" idx="12"/>
          </p:nvPr>
        </p:nvSpPr>
        <p:spPr/>
        <p:txBody>
          <a:bodyPr/>
          <a:lstStyle/>
          <a:p>
            <a:fld id="{FB9213B3-A603-404F-A78E-5B4CD0115AC6}" type="slidenum">
              <a:rPr kumimoji="1" lang="ja-JP" altLang="en-US" smtClean="0"/>
              <a:pPr/>
              <a:t>20</a:t>
            </a:fld>
            <a:endParaRPr kumimoji="1" lang="ja-JP" altLang="en-US"/>
          </a:p>
        </p:txBody>
      </p:sp>
      <p:sp>
        <p:nvSpPr>
          <p:cNvPr id="6" name="テキスト ボックス 5"/>
          <p:cNvSpPr txBox="1"/>
          <p:nvPr/>
        </p:nvSpPr>
        <p:spPr>
          <a:xfrm>
            <a:off x="539552" y="1484784"/>
            <a:ext cx="4201791" cy="461665"/>
          </a:xfrm>
          <a:prstGeom prst="rect">
            <a:avLst/>
          </a:prstGeom>
          <a:noFill/>
        </p:spPr>
        <p:txBody>
          <a:bodyPr wrap="none" rtlCol="0">
            <a:spAutoFit/>
          </a:bodyPr>
          <a:lstStyle/>
          <a:p>
            <a:r>
              <a:rPr kumimoji="1" lang="en-US" altLang="ja-JP" sz="2400" b="1" dirty="0" smtClean="0">
                <a:latin typeface="メイリオ" pitchFamily="50" charset="-128"/>
                <a:ea typeface="メイリオ" pitchFamily="50" charset="-128"/>
                <a:cs typeface="メイリオ" pitchFamily="50" charset="-128"/>
              </a:rPr>
              <a:t>Janus</a:t>
            </a:r>
            <a:r>
              <a:rPr kumimoji="1" lang="ja-JP" altLang="en-US" sz="2400" b="1" dirty="0" err="1" smtClean="0">
                <a:latin typeface="メイリオ" pitchFamily="50" charset="-128"/>
                <a:ea typeface="メイリオ" pitchFamily="50" charset="-128"/>
                <a:cs typeface="メイリオ" pitchFamily="50" charset="-128"/>
              </a:rPr>
              <a:t>の引</a:t>
            </a:r>
            <a:r>
              <a:rPr kumimoji="1" lang="ja-JP" altLang="en-US" sz="2400" b="1" dirty="0" smtClean="0">
                <a:latin typeface="メイリオ" pitchFamily="50" charset="-128"/>
                <a:ea typeface="メイリオ" pitchFamily="50" charset="-128"/>
                <a:cs typeface="メイリオ" pitchFamily="50" charset="-128"/>
              </a:rPr>
              <a:t>数渡し機構の拡張</a:t>
            </a:r>
            <a:endParaRPr kumimoji="1" lang="ja-JP" altLang="en-US" sz="2400" b="1" dirty="0">
              <a:latin typeface="メイリオ" pitchFamily="50" charset="-128"/>
              <a:ea typeface="メイリオ" pitchFamily="50" charset="-128"/>
              <a:cs typeface="メイリオ" pitchFamily="50" charset="-128"/>
            </a:endParaRPr>
          </a:p>
        </p:txBody>
      </p:sp>
      <p:grpSp>
        <p:nvGrpSpPr>
          <p:cNvPr id="12" name="グループ化 11"/>
          <p:cNvGrpSpPr/>
          <p:nvPr/>
        </p:nvGrpSpPr>
        <p:grpSpPr>
          <a:xfrm>
            <a:off x="611560" y="1988840"/>
            <a:ext cx="8397646" cy="1015663"/>
            <a:chOff x="971600" y="2125305"/>
            <a:chExt cx="8397646" cy="1015663"/>
          </a:xfrm>
        </p:grpSpPr>
        <p:sp>
          <p:nvSpPr>
            <p:cNvPr id="7" name="テキスト ボックス 6"/>
            <p:cNvSpPr txBox="1"/>
            <p:nvPr/>
          </p:nvSpPr>
          <p:spPr>
            <a:xfrm>
              <a:off x="2772375" y="2125305"/>
              <a:ext cx="4031873" cy="1015663"/>
            </a:xfrm>
            <a:prstGeom prst="rect">
              <a:avLst/>
            </a:prstGeom>
            <a:noFill/>
          </p:spPr>
          <p:txBody>
            <a:bodyPr wrap="none" rtlCol="0">
              <a:spAutoFit/>
            </a:bodyPr>
            <a:lstStyle/>
            <a:p>
              <a:r>
                <a:rPr kumimoji="1" lang="ja-JP" altLang="en-US" sz="2000" dirty="0" smtClean="0">
                  <a:latin typeface="メイリオ" pitchFamily="50" charset="-128"/>
                  <a:ea typeface="メイリオ" pitchFamily="50" charset="-128"/>
                  <a:cs typeface="メイリオ" pitchFamily="50" charset="-128"/>
                </a:rPr>
                <a:t>・大域変数</a:t>
              </a:r>
              <a:endParaRPr kumimoji="1" lang="en-US" altLang="ja-JP" sz="2000" dirty="0" smtClean="0">
                <a:latin typeface="メイリオ" pitchFamily="50" charset="-128"/>
                <a:ea typeface="メイリオ" pitchFamily="50" charset="-128"/>
                <a:cs typeface="メイリオ" pitchFamily="50" charset="-128"/>
              </a:endParaRPr>
            </a:p>
            <a:p>
              <a:r>
                <a:rPr lang="ja-JP" altLang="en-US" sz="2000" dirty="0" smtClean="0">
                  <a:latin typeface="メイリオ" pitchFamily="50" charset="-128"/>
                  <a:ea typeface="メイリオ" pitchFamily="50" charset="-128"/>
                  <a:cs typeface="メイリオ" pitchFamily="50" charset="-128"/>
                </a:rPr>
                <a:t>・添え字付き配列変数とその参照</a:t>
              </a:r>
              <a:endParaRPr lang="en-US" altLang="ja-JP" sz="2000" dirty="0" smtClean="0">
                <a:latin typeface="メイリオ" pitchFamily="50" charset="-128"/>
                <a:ea typeface="メイリオ" pitchFamily="50" charset="-128"/>
                <a:cs typeface="メイリオ" pitchFamily="50" charset="-128"/>
              </a:endParaRPr>
            </a:p>
            <a:p>
              <a:r>
                <a:rPr kumimoji="1" lang="ja-JP" altLang="en-US" sz="2000" dirty="0" smtClean="0">
                  <a:latin typeface="メイリオ" pitchFamily="50" charset="-128"/>
                  <a:ea typeface="メイリオ" pitchFamily="50" charset="-128"/>
                  <a:cs typeface="メイリオ" pitchFamily="50" charset="-128"/>
                </a:rPr>
                <a:t>・同一の参照をもつ変数</a:t>
              </a:r>
              <a:endParaRPr kumimoji="1" lang="en-US" altLang="ja-JP" sz="2000" dirty="0" smtClean="0">
                <a:latin typeface="メイリオ" pitchFamily="50" charset="-128"/>
                <a:ea typeface="メイリオ" pitchFamily="50" charset="-128"/>
                <a:cs typeface="メイリオ" pitchFamily="50" charset="-128"/>
              </a:endParaRPr>
            </a:p>
          </p:txBody>
        </p:sp>
        <p:sp>
          <p:nvSpPr>
            <p:cNvPr id="8" name="テキスト ボックス 7"/>
            <p:cNvSpPr txBox="1"/>
            <p:nvPr/>
          </p:nvSpPr>
          <p:spPr>
            <a:xfrm>
              <a:off x="971600" y="2420888"/>
              <a:ext cx="1723549" cy="400110"/>
            </a:xfrm>
            <a:prstGeom prst="rect">
              <a:avLst/>
            </a:prstGeom>
            <a:noFill/>
          </p:spPr>
          <p:txBody>
            <a:bodyPr wrap="none" rtlCol="0">
              <a:spAutoFit/>
            </a:bodyPr>
            <a:lstStyle/>
            <a:p>
              <a:r>
                <a:rPr kumimoji="1" lang="ja-JP" altLang="en-US" sz="2000" dirty="0" smtClean="0">
                  <a:latin typeface="メイリオ" pitchFamily="50" charset="-128"/>
                  <a:ea typeface="メイリオ" pitchFamily="50" charset="-128"/>
                  <a:cs typeface="メイリオ" pitchFamily="50" charset="-128"/>
                </a:rPr>
                <a:t>実引数として</a:t>
              </a:r>
              <a:endParaRPr kumimoji="1" lang="en-US" altLang="ja-JP" sz="2000" dirty="0" smtClean="0">
                <a:latin typeface="メイリオ" pitchFamily="50" charset="-128"/>
                <a:ea typeface="メイリオ" pitchFamily="50" charset="-128"/>
                <a:cs typeface="メイリオ" pitchFamily="50" charset="-128"/>
              </a:endParaRPr>
            </a:p>
          </p:txBody>
        </p:sp>
        <p:sp>
          <p:nvSpPr>
            <p:cNvPr id="9" name="テキスト ボックス 8"/>
            <p:cNvSpPr txBox="1"/>
            <p:nvPr/>
          </p:nvSpPr>
          <p:spPr>
            <a:xfrm>
              <a:off x="6876256" y="2420888"/>
              <a:ext cx="2492990" cy="400110"/>
            </a:xfrm>
            <a:prstGeom prst="rect">
              <a:avLst/>
            </a:prstGeom>
            <a:noFill/>
          </p:spPr>
          <p:txBody>
            <a:bodyPr wrap="none" rtlCol="0">
              <a:spAutoFit/>
            </a:bodyPr>
            <a:lstStyle/>
            <a:p>
              <a:r>
                <a:rPr lang="ja-JP" altLang="en-US" sz="2000" dirty="0" smtClean="0">
                  <a:latin typeface="メイリオ" pitchFamily="50" charset="-128"/>
                  <a:ea typeface="メイリオ" pitchFamily="50" charset="-128"/>
                  <a:cs typeface="メイリオ" pitchFamily="50" charset="-128"/>
                </a:rPr>
                <a:t>を渡すことが可能に</a:t>
              </a:r>
              <a:endParaRPr kumimoji="1" lang="en-US" altLang="ja-JP" sz="2000" dirty="0" smtClean="0">
                <a:latin typeface="メイリオ" pitchFamily="50" charset="-128"/>
                <a:ea typeface="メイリオ" pitchFamily="50" charset="-128"/>
                <a:cs typeface="メイリオ" pitchFamily="50" charset="-128"/>
              </a:endParaRPr>
            </a:p>
          </p:txBody>
        </p:sp>
        <p:sp>
          <p:nvSpPr>
            <p:cNvPr id="10" name="左中かっこ 9"/>
            <p:cNvSpPr/>
            <p:nvPr/>
          </p:nvSpPr>
          <p:spPr>
            <a:xfrm>
              <a:off x="2699792" y="2132856"/>
              <a:ext cx="144016" cy="864096"/>
            </a:xfrm>
            <a:prstGeom prst="lef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1" name="左中かっこ 10"/>
            <p:cNvSpPr/>
            <p:nvPr/>
          </p:nvSpPr>
          <p:spPr>
            <a:xfrm flipH="1">
              <a:off x="6732240" y="2132856"/>
              <a:ext cx="144016" cy="864096"/>
            </a:xfrm>
            <a:prstGeom prst="lef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grpSp>
      <p:sp>
        <p:nvSpPr>
          <p:cNvPr id="15" name="テキスト ボックス 14"/>
          <p:cNvSpPr txBox="1"/>
          <p:nvPr/>
        </p:nvSpPr>
        <p:spPr>
          <a:xfrm>
            <a:off x="1008440" y="3028890"/>
            <a:ext cx="7884040" cy="400110"/>
          </a:xfrm>
          <a:prstGeom prst="rect">
            <a:avLst/>
          </a:prstGeom>
          <a:noFill/>
        </p:spPr>
        <p:txBody>
          <a:bodyPr wrap="square" rtlCol="0">
            <a:spAutoFit/>
          </a:bodyPr>
          <a:lstStyle/>
          <a:p>
            <a:r>
              <a:rPr kumimoji="1" lang="ja-JP" altLang="en-US" sz="2000" dirty="0" smtClean="0">
                <a:latin typeface="メイリオ" pitchFamily="50" charset="-128"/>
                <a:ea typeface="メイリオ" pitchFamily="50" charset="-128"/>
                <a:cs typeface="メイリオ" pitchFamily="50" charset="-128"/>
              </a:rPr>
              <a:t>プロシージャ呼び出しをおこなうプログラムの記述の容易化に成功</a:t>
            </a:r>
            <a:endParaRPr kumimoji="1" lang="en-US" altLang="ja-JP" sz="2000" dirty="0" smtClean="0">
              <a:latin typeface="メイリオ" pitchFamily="50" charset="-128"/>
              <a:ea typeface="メイリオ" pitchFamily="50" charset="-128"/>
              <a:cs typeface="メイリオ" pitchFamily="50" charset="-128"/>
            </a:endParaRPr>
          </a:p>
        </p:txBody>
      </p:sp>
      <p:sp>
        <p:nvSpPr>
          <p:cNvPr id="22" name="右矢印 21"/>
          <p:cNvSpPr/>
          <p:nvPr/>
        </p:nvSpPr>
        <p:spPr>
          <a:xfrm>
            <a:off x="611560" y="2924944"/>
            <a:ext cx="432048" cy="432048"/>
          </a:xfrm>
          <a:prstGeom prst="rightArrow">
            <a:avLst/>
          </a:prstGeom>
          <a:ln w="38100"/>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23" name="テキスト ボックス 22"/>
          <p:cNvSpPr txBox="1"/>
          <p:nvPr/>
        </p:nvSpPr>
        <p:spPr>
          <a:xfrm>
            <a:off x="539552" y="3513202"/>
            <a:ext cx="3877985" cy="461665"/>
          </a:xfrm>
          <a:prstGeom prst="rect">
            <a:avLst/>
          </a:prstGeom>
          <a:noFill/>
        </p:spPr>
        <p:txBody>
          <a:bodyPr wrap="none" rtlCol="0">
            <a:spAutoFit/>
          </a:bodyPr>
          <a:lstStyle/>
          <a:p>
            <a:r>
              <a:rPr kumimoji="1" lang="ja-JP" altLang="en-US" sz="2400" b="1" dirty="0" smtClean="0">
                <a:latin typeface="メイリオ" pitchFamily="50" charset="-128"/>
                <a:ea typeface="メイリオ" pitchFamily="50" charset="-128"/>
                <a:cs typeface="メイリオ" pitchFamily="50" charset="-128"/>
              </a:rPr>
              <a:t>環境・記憶域モデルの導入</a:t>
            </a:r>
            <a:endParaRPr kumimoji="1" lang="ja-JP" altLang="en-US" sz="2400" b="1" dirty="0">
              <a:latin typeface="メイリオ" pitchFamily="50" charset="-128"/>
              <a:ea typeface="メイリオ" pitchFamily="50" charset="-128"/>
              <a:cs typeface="メイリオ" pitchFamily="50" charset="-128"/>
            </a:endParaRPr>
          </a:p>
        </p:txBody>
      </p:sp>
      <p:sp>
        <p:nvSpPr>
          <p:cNvPr id="24" name="テキスト ボックス 23"/>
          <p:cNvSpPr txBox="1"/>
          <p:nvPr/>
        </p:nvSpPr>
        <p:spPr>
          <a:xfrm>
            <a:off x="611560" y="3937699"/>
            <a:ext cx="7879080" cy="1015663"/>
          </a:xfrm>
          <a:prstGeom prst="rect">
            <a:avLst/>
          </a:prstGeom>
          <a:noFill/>
        </p:spPr>
        <p:txBody>
          <a:bodyPr wrap="none" rtlCol="0">
            <a:spAutoFit/>
          </a:bodyPr>
          <a:lstStyle/>
          <a:p>
            <a:r>
              <a:rPr lang="ja-JP" altLang="en-US" sz="2000" dirty="0" smtClean="0">
                <a:latin typeface="メイリオ" pitchFamily="50" charset="-128"/>
                <a:ea typeface="メイリオ" pitchFamily="50" charset="-128"/>
                <a:cs typeface="メイリオ" pitchFamily="50" charset="-128"/>
              </a:rPr>
              <a:t>・エイリアスが大域プログラム解析をおこなわずに検知可能に</a:t>
            </a:r>
            <a:endParaRPr lang="en-US" altLang="ja-JP" sz="2000" dirty="0" smtClean="0">
              <a:latin typeface="メイリオ" pitchFamily="50" charset="-128"/>
              <a:ea typeface="メイリオ" pitchFamily="50" charset="-128"/>
              <a:cs typeface="メイリオ" pitchFamily="50" charset="-128"/>
            </a:endParaRPr>
          </a:p>
          <a:p>
            <a:r>
              <a:rPr lang="ja-JP" altLang="en-US" sz="2000" dirty="0" smtClean="0">
                <a:latin typeface="メイリオ" pitchFamily="50" charset="-128"/>
                <a:ea typeface="メイリオ" pitchFamily="50" charset="-128"/>
                <a:cs typeface="メイリオ" pitchFamily="50" charset="-128"/>
              </a:rPr>
              <a:t>・エイリアスの出現がない場合，代入の推論規則の最適化が可能に</a:t>
            </a:r>
            <a:endParaRPr lang="en-US" altLang="ja-JP" sz="2000" dirty="0" smtClean="0">
              <a:latin typeface="メイリオ" pitchFamily="50" charset="-128"/>
              <a:ea typeface="メイリオ" pitchFamily="50" charset="-128"/>
              <a:cs typeface="メイリオ" pitchFamily="50" charset="-128"/>
            </a:endParaRPr>
          </a:p>
          <a:p>
            <a:r>
              <a:rPr lang="ja-JP" altLang="en-US" sz="2000" dirty="0" smtClean="0">
                <a:latin typeface="メイリオ" pitchFamily="50" charset="-128"/>
                <a:ea typeface="メイリオ" pitchFamily="50" charset="-128"/>
                <a:cs typeface="メイリオ" pitchFamily="50" charset="-128"/>
              </a:rPr>
              <a:t>・同一の記憶場所を複数の識別子で表現可能に</a:t>
            </a:r>
            <a:endParaRPr lang="en-US" altLang="ja-JP" sz="2000" dirty="0" smtClean="0">
              <a:latin typeface="メイリオ" pitchFamily="50" charset="-128"/>
              <a:ea typeface="メイリオ" pitchFamily="50" charset="-128"/>
              <a:cs typeface="メイリオ" pitchFamily="50" charset="-128"/>
            </a:endParaRPr>
          </a:p>
        </p:txBody>
      </p:sp>
      <p:sp>
        <p:nvSpPr>
          <p:cNvPr id="27" name="テキスト ボックス 26"/>
          <p:cNvSpPr txBox="1"/>
          <p:nvPr/>
        </p:nvSpPr>
        <p:spPr>
          <a:xfrm>
            <a:off x="1008440" y="4953362"/>
            <a:ext cx="7884040" cy="707886"/>
          </a:xfrm>
          <a:prstGeom prst="rect">
            <a:avLst/>
          </a:prstGeom>
          <a:noFill/>
        </p:spPr>
        <p:txBody>
          <a:bodyPr wrap="square" rtlCol="0">
            <a:spAutoFit/>
          </a:bodyPr>
          <a:lstStyle/>
          <a:p>
            <a:r>
              <a:rPr kumimoji="1" lang="ja-JP" altLang="en-US" sz="2000" dirty="0" smtClean="0">
                <a:latin typeface="メイリオ" pitchFamily="50" charset="-128"/>
                <a:ea typeface="メイリオ" pitchFamily="50" charset="-128"/>
                <a:cs typeface="メイリオ" pitchFamily="50" charset="-128"/>
              </a:rPr>
              <a:t>・代入，プロシージャ呼び出しの制約の緩和に成功</a:t>
            </a:r>
            <a:endParaRPr kumimoji="1" lang="en-US" altLang="ja-JP" sz="2000" dirty="0" smtClean="0">
              <a:latin typeface="メイリオ" pitchFamily="50" charset="-128"/>
              <a:ea typeface="メイリオ" pitchFamily="50" charset="-128"/>
              <a:cs typeface="メイリオ" pitchFamily="50" charset="-128"/>
            </a:endParaRPr>
          </a:p>
          <a:p>
            <a:r>
              <a:rPr kumimoji="1" lang="ja-JP" altLang="en-US" sz="2000" dirty="0" smtClean="0">
                <a:latin typeface="メイリオ" pitchFamily="50" charset="-128"/>
                <a:ea typeface="メイリオ" pitchFamily="50" charset="-128"/>
                <a:cs typeface="メイリオ" pitchFamily="50" charset="-128"/>
              </a:rPr>
              <a:t>・エイリアスを導入した上で可逆性の保証に成功</a:t>
            </a:r>
            <a:endParaRPr kumimoji="1" lang="en-US" altLang="ja-JP" sz="2000" dirty="0" smtClean="0">
              <a:latin typeface="メイリオ" pitchFamily="50" charset="-128"/>
              <a:ea typeface="メイリオ" pitchFamily="50" charset="-128"/>
              <a:cs typeface="メイリオ" pitchFamily="50" charset="-128"/>
            </a:endParaRPr>
          </a:p>
        </p:txBody>
      </p:sp>
      <p:sp>
        <p:nvSpPr>
          <p:cNvPr id="17" name="右矢印 16"/>
          <p:cNvSpPr/>
          <p:nvPr/>
        </p:nvSpPr>
        <p:spPr>
          <a:xfrm>
            <a:off x="611560" y="5025370"/>
            <a:ext cx="432048" cy="432048"/>
          </a:xfrm>
          <a:prstGeom prst="rightArrow">
            <a:avLst/>
          </a:prstGeom>
          <a:ln w="38100"/>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18" name="テキスト ボックス 17"/>
          <p:cNvSpPr txBox="1"/>
          <p:nvPr/>
        </p:nvSpPr>
        <p:spPr>
          <a:xfrm>
            <a:off x="539552" y="5661248"/>
            <a:ext cx="1723549" cy="461665"/>
          </a:xfrm>
          <a:prstGeom prst="rect">
            <a:avLst/>
          </a:prstGeom>
          <a:noFill/>
        </p:spPr>
        <p:txBody>
          <a:bodyPr wrap="none" rtlCol="0">
            <a:spAutoFit/>
          </a:bodyPr>
          <a:lstStyle/>
          <a:p>
            <a:r>
              <a:rPr lang="ja-JP" altLang="en-US" sz="2400" b="1" dirty="0" smtClean="0">
                <a:latin typeface="メイリオ" pitchFamily="50" charset="-128"/>
                <a:ea typeface="メイリオ" pitchFamily="50" charset="-128"/>
                <a:cs typeface="メイリオ" pitchFamily="50" charset="-128"/>
              </a:rPr>
              <a:t>今後の課題</a:t>
            </a:r>
            <a:endParaRPr kumimoji="1" lang="ja-JP" altLang="en-US" sz="2400" b="1" dirty="0">
              <a:latin typeface="メイリオ" pitchFamily="50" charset="-128"/>
              <a:ea typeface="メイリオ" pitchFamily="50" charset="-128"/>
              <a:cs typeface="メイリオ" pitchFamily="50" charset="-128"/>
            </a:endParaRPr>
          </a:p>
        </p:txBody>
      </p:sp>
      <p:sp>
        <p:nvSpPr>
          <p:cNvPr id="19" name="テキスト ボックス 18"/>
          <p:cNvSpPr txBox="1"/>
          <p:nvPr/>
        </p:nvSpPr>
        <p:spPr>
          <a:xfrm>
            <a:off x="611560" y="6053226"/>
            <a:ext cx="8392041" cy="400110"/>
          </a:xfrm>
          <a:prstGeom prst="rect">
            <a:avLst/>
          </a:prstGeom>
          <a:noFill/>
        </p:spPr>
        <p:txBody>
          <a:bodyPr wrap="none" rtlCol="0">
            <a:spAutoFit/>
          </a:bodyPr>
          <a:lstStyle/>
          <a:p>
            <a:r>
              <a:rPr lang="ja-JP" altLang="en-US" sz="2000" dirty="0" smtClean="0">
                <a:latin typeface="メイリオ" pitchFamily="50" charset="-128"/>
                <a:ea typeface="メイリオ" pitchFamily="50" charset="-128"/>
                <a:cs typeface="メイリオ" pitchFamily="50" charset="-128"/>
              </a:rPr>
              <a:t>提案</a:t>
            </a:r>
            <a:r>
              <a:rPr lang="ja-JP" altLang="en-US" sz="2000" dirty="0" smtClean="0">
                <a:latin typeface="メイリオ" pitchFamily="50" charset="-128"/>
                <a:ea typeface="メイリオ" pitchFamily="50" charset="-128"/>
                <a:cs typeface="メイリオ" pitchFamily="50" charset="-128"/>
              </a:rPr>
              <a:t>した推論規則を可逆なランタイムシステムで効率よく実現すること</a:t>
            </a:r>
            <a:endParaRPr kumimoji="1" lang="en-US" altLang="ja-JP" sz="2000" dirty="0" smtClean="0">
              <a:latin typeface="メイリオ" pitchFamily="50" charset="-128"/>
              <a:ea typeface="メイリオ" pitchFamily="50" charset="-128"/>
              <a:cs typeface="メイリオ" pitchFamily="50" charset="-128"/>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参考文献</a:t>
            </a:r>
            <a:endParaRPr kumimoji="1" lang="ja-JP" altLang="en-US" dirty="0"/>
          </a:p>
        </p:txBody>
      </p:sp>
      <p:sp>
        <p:nvSpPr>
          <p:cNvPr id="3" name="コンテンツ プレースホルダ 2"/>
          <p:cNvSpPr>
            <a:spLocks noGrp="1"/>
          </p:cNvSpPr>
          <p:nvPr>
            <p:ph idx="1"/>
          </p:nvPr>
        </p:nvSpPr>
        <p:spPr>
          <a:xfrm>
            <a:off x="457200" y="1268760"/>
            <a:ext cx="8229600" cy="4525963"/>
          </a:xfrm>
        </p:spPr>
        <p:txBody>
          <a:bodyPr>
            <a:noAutofit/>
          </a:bodyPr>
          <a:lstStyle/>
          <a:p>
            <a:pPr>
              <a:buNone/>
            </a:pPr>
            <a:r>
              <a:rPr kumimoji="1" lang="en-US" altLang="ja-JP" sz="1000" dirty="0" smtClean="0"/>
              <a:t>[1]</a:t>
            </a:r>
            <a:r>
              <a:rPr lang="en-US" altLang="ja-JP" sz="1000" dirty="0" smtClean="0"/>
              <a:t> Yokoyama, T., </a:t>
            </a:r>
            <a:r>
              <a:rPr lang="en-US" altLang="ja-JP" sz="1000" dirty="0" err="1" smtClean="0"/>
              <a:t>Axelsen</a:t>
            </a:r>
            <a:r>
              <a:rPr lang="en-US" altLang="ja-JP" sz="1000" dirty="0" smtClean="0"/>
              <a:t>, H.B. and </a:t>
            </a:r>
            <a:r>
              <a:rPr lang="en-US" altLang="ja-JP" sz="1000" dirty="0" smtClean="0"/>
              <a:t>Gluck, R</a:t>
            </a:r>
            <a:r>
              <a:rPr lang="en-US" altLang="ja-JP" sz="1000" dirty="0" smtClean="0"/>
              <a:t>.: </a:t>
            </a:r>
            <a:r>
              <a:rPr lang="en-US" altLang="ja-JP" sz="1000" dirty="0" smtClean="0"/>
              <a:t>Principles of </a:t>
            </a:r>
            <a:r>
              <a:rPr lang="en-US" altLang="ja-JP" sz="1000" dirty="0" smtClean="0"/>
              <a:t>a Reversible Programming Language, </a:t>
            </a:r>
            <a:r>
              <a:rPr lang="en-US" altLang="ja-JP" sz="1000" i="1" dirty="0" smtClean="0"/>
              <a:t>Proc. </a:t>
            </a:r>
            <a:r>
              <a:rPr lang="en-US" altLang="ja-JP" sz="1000" i="1" dirty="0" smtClean="0"/>
              <a:t>Computing </a:t>
            </a:r>
            <a:r>
              <a:rPr lang="en-US" altLang="ja-JP" sz="1000" i="1" dirty="0" smtClean="0"/>
              <a:t>Frontiers (CF 2008), ACM Press, pp. </a:t>
            </a:r>
            <a:r>
              <a:rPr lang="en-US" altLang="ja-JP" sz="1000" i="1" dirty="0" smtClean="0"/>
              <a:t>43--54 </a:t>
            </a:r>
            <a:r>
              <a:rPr lang="en-US" altLang="ja-JP" sz="1000" i="1" dirty="0" smtClean="0"/>
              <a:t>(2008).</a:t>
            </a:r>
            <a:endParaRPr kumimoji="1" lang="en-US" altLang="ja-JP" sz="1000" dirty="0" smtClean="0"/>
          </a:p>
          <a:p>
            <a:pPr>
              <a:buNone/>
            </a:pPr>
            <a:r>
              <a:rPr kumimoji="1" lang="en-US" altLang="ja-JP" sz="1000" dirty="0" smtClean="0"/>
              <a:t>[2]</a:t>
            </a:r>
            <a:r>
              <a:rPr lang="en-US" altLang="ja-JP" sz="1000" dirty="0" smtClean="0"/>
              <a:t> </a:t>
            </a:r>
            <a:r>
              <a:rPr lang="en-US" altLang="ja-JP" sz="1000" dirty="0" smtClean="0"/>
              <a:t>Yokoyama, T. and </a:t>
            </a:r>
            <a:r>
              <a:rPr lang="en-US" altLang="ja-JP" sz="1000" dirty="0" smtClean="0"/>
              <a:t>Gluck</a:t>
            </a:r>
            <a:r>
              <a:rPr lang="en-US" altLang="ja-JP" sz="1000" dirty="0" smtClean="0"/>
              <a:t>, R.: A Reversible </a:t>
            </a:r>
            <a:r>
              <a:rPr lang="en-US" altLang="ja-JP" sz="1000" dirty="0" smtClean="0"/>
              <a:t>Programming Language and </a:t>
            </a:r>
            <a:r>
              <a:rPr lang="en-US" altLang="ja-JP" sz="1000" dirty="0" smtClean="0"/>
              <a:t>its Invertible Self-Interpreter, </a:t>
            </a:r>
            <a:r>
              <a:rPr lang="en-US" altLang="ja-JP" sz="1000" i="1" dirty="0" smtClean="0"/>
              <a:t>Proc. </a:t>
            </a:r>
            <a:r>
              <a:rPr lang="en-US" altLang="ja-JP" sz="1000" i="1" dirty="0" smtClean="0"/>
              <a:t>Partial </a:t>
            </a:r>
            <a:r>
              <a:rPr lang="en-US" altLang="ja-JP" sz="1000" i="1" dirty="0" smtClean="0"/>
              <a:t>Evaluation and </a:t>
            </a:r>
            <a:r>
              <a:rPr lang="en-US" altLang="ja-JP" sz="1000" i="1" dirty="0" smtClean="0"/>
              <a:t>Semantics Based </a:t>
            </a:r>
            <a:r>
              <a:rPr lang="en-US" altLang="ja-JP" sz="1000" i="1" dirty="0" smtClean="0"/>
              <a:t>Program </a:t>
            </a:r>
            <a:r>
              <a:rPr lang="en-US" altLang="ja-JP" sz="1000" i="1" dirty="0" smtClean="0"/>
              <a:t>Manipulation </a:t>
            </a:r>
            <a:r>
              <a:rPr lang="en-US" altLang="ja-JP" sz="1000" i="1" dirty="0" smtClean="0"/>
              <a:t>(</a:t>
            </a:r>
            <a:r>
              <a:rPr lang="en-US" altLang="ja-JP" sz="1000" i="1" dirty="0" smtClean="0"/>
              <a:t>PEPM 2007), </a:t>
            </a:r>
            <a:r>
              <a:rPr lang="en-US" altLang="ja-JP" sz="1000" i="1" dirty="0" err="1" smtClean="0"/>
              <a:t>ACMPress</a:t>
            </a:r>
            <a:r>
              <a:rPr lang="en-US" altLang="ja-JP" sz="1000" i="1" dirty="0" smtClean="0"/>
              <a:t>, pp. 144--153, DOI: </a:t>
            </a:r>
            <a:r>
              <a:rPr lang="en-US" altLang="ja-JP" sz="1000" dirty="0" smtClean="0"/>
              <a:t>10.1145/1244381.1244404(2007).</a:t>
            </a:r>
          </a:p>
          <a:p>
            <a:pPr>
              <a:buNone/>
            </a:pPr>
            <a:r>
              <a:rPr lang="en-US" altLang="ja-JP" sz="1000" dirty="0" smtClean="0"/>
              <a:t>[3]</a:t>
            </a:r>
            <a:r>
              <a:rPr lang="en-US" altLang="ja-JP" sz="1000" dirty="0" smtClean="0"/>
              <a:t> De </a:t>
            </a:r>
            <a:r>
              <a:rPr lang="en-US" altLang="ja-JP" sz="1000" dirty="0" err="1" smtClean="0"/>
              <a:t>Vos</a:t>
            </a:r>
            <a:r>
              <a:rPr lang="en-US" altLang="ja-JP" sz="1000" dirty="0" smtClean="0"/>
              <a:t>, A.: </a:t>
            </a:r>
            <a:r>
              <a:rPr lang="en-US" altLang="ja-JP" sz="1000" i="1" dirty="0" smtClean="0"/>
              <a:t>Reversible Computing: </a:t>
            </a:r>
            <a:r>
              <a:rPr lang="en-US" altLang="ja-JP" sz="1000" i="1" dirty="0" smtClean="0"/>
              <a:t>Fundamentals, Quantum </a:t>
            </a:r>
            <a:r>
              <a:rPr lang="en-US" altLang="ja-JP" sz="1000" i="1" dirty="0" smtClean="0"/>
              <a:t>Computing, and Applications, </a:t>
            </a:r>
            <a:r>
              <a:rPr lang="en-US" altLang="ja-JP" sz="1000" i="1" dirty="0" smtClean="0"/>
              <a:t>Wiley-VCH </a:t>
            </a:r>
            <a:r>
              <a:rPr lang="en-US" altLang="ja-JP" sz="1000" dirty="0" smtClean="0"/>
              <a:t>(2010</a:t>
            </a:r>
            <a:r>
              <a:rPr lang="en-US" altLang="ja-JP" sz="1000" dirty="0" smtClean="0"/>
              <a:t>).</a:t>
            </a:r>
            <a:endParaRPr lang="en-US" altLang="ja-JP" sz="1000" dirty="0" smtClean="0"/>
          </a:p>
          <a:p>
            <a:pPr>
              <a:buNone/>
            </a:pPr>
            <a:r>
              <a:rPr lang="en-US" altLang="ja-JP" sz="1000" dirty="0" smtClean="0"/>
              <a:t>[4]</a:t>
            </a:r>
            <a:r>
              <a:rPr lang="en-US" altLang="ja-JP" sz="1000" dirty="0" smtClean="0"/>
              <a:t> </a:t>
            </a:r>
            <a:r>
              <a:rPr lang="en-US" altLang="ja-JP" sz="1000" dirty="0" err="1" smtClean="0"/>
              <a:t>Wille</a:t>
            </a:r>
            <a:r>
              <a:rPr lang="en-US" altLang="ja-JP" sz="1000" dirty="0" smtClean="0"/>
              <a:t>, R. and </a:t>
            </a:r>
            <a:r>
              <a:rPr lang="en-US" altLang="ja-JP" sz="1000" dirty="0" err="1" smtClean="0"/>
              <a:t>Drechsler</a:t>
            </a:r>
            <a:r>
              <a:rPr lang="en-US" altLang="ja-JP" sz="1000" dirty="0" smtClean="0"/>
              <a:t>, R.: </a:t>
            </a:r>
            <a:r>
              <a:rPr lang="en-US" altLang="ja-JP" sz="1000" i="1" dirty="0" smtClean="0"/>
              <a:t>Towards a Design Flow </a:t>
            </a:r>
            <a:r>
              <a:rPr lang="en-US" altLang="ja-JP" sz="1000" i="1" dirty="0" smtClean="0"/>
              <a:t>for Reversible </a:t>
            </a:r>
            <a:r>
              <a:rPr lang="en-US" altLang="ja-JP" sz="1000" i="1" dirty="0" smtClean="0"/>
              <a:t>Logic, Springer-</a:t>
            </a:r>
            <a:r>
              <a:rPr lang="en-US" altLang="ja-JP" sz="1000" i="1" dirty="0" err="1" smtClean="0"/>
              <a:t>Verlag</a:t>
            </a:r>
            <a:r>
              <a:rPr lang="en-US" altLang="ja-JP" sz="1000" i="1" dirty="0" smtClean="0"/>
              <a:t> (2010).</a:t>
            </a:r>
            <a:endParaRPr lang="en-US" altLang="ja-JP" sz="1000" dirty="0" smtClean="0"/>
          </a:p>
          <a:p>
            <a:pPr>
              <a:buNone/>
            </a:pPr>
            <a:r>
              <a:rPr lang="en-US" altLang="ja-JP" sz="1000" dirty="0" smtClean="0"/>
              <a:t>[5]</a:t>
            </a:r>
            <a:r>
              <a:rPr lang="en-US" altLang="ja-JP" sz="1000" dirty="0" smtClean="0"/>
              <a:t> </a:t>
            </a:r>
            <a:r>
              <a:rPr lang="en-US" altLang="ja-JP" sz="1000" dirty="0" err="1" smtClean="0"/>
              <a:t>Landauer</a:t>
            </a:r>
            <a:r>
              <a:rPr lang="en-US" altLang="ja-JP" sz="1000" dirty="0" smtClean="0"/>
              <a:t>, R.: Irreversibility and Heat Generation </a:t>
            </a:r>
            <a:r>
              <a:rPr lang="en-US" altLang="ja-JP" sz="1000" dirty="0" smtClean="0"/>
              <a:t>in the </a:t>
            </a:r>
            <a:r>
              <a:rPr lang="en-US" altLang="ja-JP" sz="1000" dirty="0" smtClean="0"/>
              <a:t>Computing Process, </a:t>
            </a:r>
            <a:r>
              <a:rPr lang="en-US" altLang="ja-JP" sz="1000" i="1" dirty="0" smtClean="0"/>
              <a:t>IBM Journal of </a:t>
            </a:r>
            <a:r>
              <a:rPr lang="en-US" altLang="ja-JP" sz="1000" i="1" dirty="0" smtClean="0"/>
              <a:t>Research and </a:t>
            </a:r>
            <a:r>
              <a:rPr lang="en-US" altLang="ja-JP" sz="1000" i="1" dirty="0" smtClean="0"/>
              <a:t>Development, Vol. 5, No. 3, pp. </a:t>
            </a:r>
            <a:r>
              <a:rPr lang="en-US" altLang="ja-JP" sz="1000" i="1" dirty="0" smtClean="0"/>
              <a:t>183--191</a:t>
            </a:r>
            <a:r>
              <a:rPr lang="en-US" altLang="ja-JP" sz="1000" i="1" dirty="0" smtClean="0"/>
              <a:t>, </a:t>
            </a:r>
            <a:r>
              <a:rPr lang="en-US" altLang="ja-JP" sz="1000" i="1" dirty="0" smtClean="0"/>
              <a:t>DOI: </a:t>
            </a:r>
            <a:r>
              <a:rPr lang="en-US" altLang="ja-JP" sz="1000" dirty="0" smtClean="0"/>
              <a:t>10.1147/rd.53.0183 </a:t>
            </a:r>
            <a:r>
              <a:rPr lang="en-US" altLang="ja-JP" sz="1000" dirty="0" smtClean="0"/>
              <a:t>(1961).</a:t>
            </a:r>
            <a:endParaRPr lang="en-US" altLang="ja-JP" sz="1000" dirty="0" smtClean="0"/>
          </a:p>
          <a:p>
            <a:pPr>
              <a:buNone/>
            </a:pPr>
            <a:r>
              <a:rPr lang="en-US" altLang="ja-JP" sz="1000" dirty="0" smtClean="0"/>
              <a:t>[6]</a:t>
            </a:r>
            <a:r>
              <a:rPr lang="en-US" altLang="ja-JP" sz="1000" dirty="0" smtClean="0"/>
              <a:t> Bennett, C.H.: Logical Reversibility of </a:t>
            </a:r>
            <a:r>
              <a:rPr lang="en-US" altLang="ja-JP" sz="1000" dirty="0" smtClean="0"/>
              <a:t>Computation, </a:t>
            </a:r>
            <a:r>
              <a:rPr lang="en-US" altLang="ja-JP" sz="1000" i="1" dirty="0" smtClean="0"/>
              <a:t>IBM </a:t>
            </a:r>
            <a:r>
              <a:rPr lang="en-US" altLang="ja-JP" sz="1000" i="1" dirty="0" smtClean="0"/>
              <a:t>Journal of Research and Development, Vol. </a:t>
            </a:r>
            <a:r>
              <a:rPr lang="en-US" altLang="ja-JP" sz="1000" i="1" dirty="0" smtClean="0"/>
              <a:t>17, </a:t>
            </a:r>
            <a:r>
              <a:rPr lang="en-US" altLang="ja-JP" sz="1000" dirty="0" smtClean="0"/>
              <a:t>No</a:t>
            </a:r>
            <a:r>
              <a:rPr lang="en-US" altLang="ja-JP" sz="1000" dirty="0" smtClean="0"/>
              <a:t>. 6, pp. </a:t>
            </a:r>
            <a:r>
              <a:rPr lang="en-US" altLang="ja-JP" sz="1000" dirty="0" smtClean="0"/>
              <a:t>525--532 </a:t>
            </a:r>
            <a:r>
              <a:rPr lang="en-US" altLang="ja-JP" sz="1000" dirty="0" smtClean="0"/>
              <a:t>(1973</a:t>
            </a:r>
            <a:r>
              <a:rPr lang="en-US" altLang="ja-JP" sz="1000" dirty="0" smtClean="0"/>
              <a:t>).</a:t>
            </a:r>
          </a:p>
          <a:p>
            <a:pPr>
              <a:buNone/>
            </a:pPr>
            <a:r>
              <a:rPr lang="en-US" altLang="ja-JP" sz="1000" dirty="0" smtClean="0"/>
              <a:t>[7]</a:t>
            </a:r>
            <a:r>
              <a:rPr lang="pt-BR" altLang="ja-JP" sz="1000" dirty="0" smtClean="0"/>
              <a:t> Shor, P.: Algorithms for Quantum </a:t>
            </a:r>
            <a:r>
              <a:rPr lang="pt-BR" altLang="ja-JP" sz="1000" dirty="0" smtClean="0"/>
              <a:t>Computa</a:t>
            </a:r>
            <a:r>
              <a:rPr lang="en-US" altLang="ja-JP" sz="1000" dirty="0" err="1" smtClean="0"/>
              <a:t>tion</a:t>
            </a:r>
            <a:r>
              <a:rPr lang="en-US" altLang="ja-JP" sz="1000" dirty="0" smtClean="0"/>
              <a:t>: Discrete Logarithms and Factoring, </a:t>
            </a:r>
            <a:r>
              <a:rPr lang="en-US" altLang="ja-JP" sz="1000" i="1" dirty="0" smtClean="0"/>
              <a:t>Foundations </a:t>
            </a:r>
            <a:r>
              <a:rPr lang="en-US" altLang="ja-JP" sz="1000" i="1" dirty="0" smtClean="0"/>
              <a:t>of Computer Science, pp. </a:t>
            </a:r>
            <a:r>
              <a:rPr lang="en-US" altLang="ja-JP" sz="1000" i="1" dirty="0" smtClean="0"/>
              <a:t>124--134</a:t>
            </a:r>
            <a:r>
              <a:rPr lang="en-US" altLang="ja-JP" sz="1000" i="1" dirty="0" smtClean="0"/>
              <a:t>, </a:t>
            </a:r>
            <a:r>
              <a:rPr lang="en-US" altLang="ja-JP" sz="1000" i="1" dirty="0" smtClean="0"/>
              <a:t>DOI: </a:t>
            </a:r>
            <a:r>
              <a:rPr lang="en-US" altLang="ja-JP" sz="1000" dirty="0" smtClean="0"/>
              <a:t>10.1109/SFCS.1994.365700 </a:t>
            </a:r>
            <a:r>
              <a:rPr lang="en-US" altLang="ja-JP" sz="1000" dirty="0" smtClean="0"/>
              <a:t>(1994</a:t>
            </a:r>
            <a:r>
              <a:rPr lang="en-US" altLang="ja-JP" sz="1000" dirty="0" smtClean="0"/>
              <a:t>).</a:t>
            </a:r>
          </a:p>
          <a:p>
            <a:pPr>
              <a:buNone/>
            </a:pPr>
            <a:r>
              <a:rPr lang="en-US" altLang="ja-JP" sz="1000" dirty="0" smtClean="0"/>
              <a:t>[8]</a:t>
            </a:r>
            <a:r>
              <a:rPr lang="de-DE" altLang="ja-JP" sz="1000" dirty="0" smtClean="0"/>
              <a:t> Wille, R., Offermann, S. and Drechsler, R.: </a:t>
            </a:r>
            <a:r>
              <a:rPr lang="de-DE" altLang="ja-JP" sz="1000" dirty="0" smtClean="0"/>
              <a:t>SyReC: </a:t>
            </a:r>
            <a:r>
              <a:rPr lang="en-US" altLang="ja-JP" sz="1000" dirty="0" smtClean="0"/>
              <a:t>A </a:t>
            </a:r>
            <a:r>
              <a:rPr lang="en-US" altLang="ja-JP" sz="1000" dirty="0" smtClean="0"/>
              <a:t>programming language for synthesis of </a:t>
            </a:r>
            <a:r>
              <a:rPr lang="en-US" altLang="ja-JP" sz="1000" dirty="0" smtClean="0"/>
              <a:t>reversible circuits</a:t>
            </a:r>
            <a:r>
              <a:rPr lang="en-US" altLang="ja-JP" sz="1000" dirty="0" smtClean="0"/>
              <a:t>, </a:t>
            </a:r>
            <a:r>
              <a:rPr lang="en-US" altLang="ja-JP" sz="1000" i="1" dirty="0" smtClean="0"/>
              <a:t>Proc. Forum on </a:t>
            </a:r>
            <a:r>
              <a:rPr lang="en-US" altLang="ja-JP" sz="1000" i="1" dirty="0" err="1" smtClean="0"/>
              <a:t>Specication</a:t>
            </a:r>
            <a:r>
              <a:rPr lang="en-US" altLang="ja-JP" sz="1000" i="1" dirty="0" smtClean="0"/>
              <a:t> and </a:t>
            </a:r>
            <a:r>
              <a:rPr lang="en-US" altLang="ja-JP" sz="1000" i="1" dirty="0" smtClean="0"/>
              <a:t>Design </a:t>
            </a:r>
            <a:r>
              <a:rPr lang="en-US" altLang="ja-JP" sz="1000" i="1" dirty="0" smtClean="0"/>
              <a:t>Languages (FDL 2010), pp. </a:t>
            </a:r>
            <a:r>
              <a:rPr lang="en-US" altLang="ja-JP" sz="1000" i="1" dirty="0" smtClean="0"/>
              <a:t>184--189</a:t>
            </a:r>
            <a:r>
              <a:rPr lang="en-US" altLang="ja-JP" sz="1000" i="1" dirty="0" smtClean="0"/>
              <a:t>, </a:t>
            </a:r>
            <a:r>
              <a:rPr lang="en-US" altLang="ja-JP" sz="1000" i="1" dirty="0" smtClean="0"/>
              <a:t>DOI: </a:t>
            </a:r>
            <a:r>
              <a:rPr lang="en-US" altLang="ja-JP" sz="1000" dirty="0" smtClean="0"/>
              <a:t>10.1049/ic.2010.0150 </a:t>
            </a:r>
            <a:r>
              <a:rPr lang="en-US" altLang="ja-JP" sz="1000" dirty="0" smtClean="0"/>
              <a:t>(2010</a:t>
            </a:r>
            <a:r>
              <a:rPr lang="en-US" altLang="ja-JP" sz="1000" dirty="0" smtClean="0"/>
              <a:t>).</a:t>
            </a:r>
          </a:p>
          <a:p>
            <a:pPr>
              <a:buNone/>
            </a:pPr>
            <a:r>
              <a:rPr lang="en-US" altLang="ja-JP" sz="1000" dirty="0" smtClean="0"/>
              <a:t>[9]</a:t>
            </a:r>
            <a:r>
              <a:rPr lang="en-US" altLang="ja-JP" sz="1000" dirty="0" smtClean="0"/>
              <a:t> </a:t>
            </a:r>
            <a:r>
              <a:rPr lang="en-US" altLang="ja-JP" sz="1000" dirty="0" err="1" smtClean="0"/>
              <a:t>Mogensen</a:t>
            </a:r>
            <a:r>
              <a:rPr lang="en-US" altLang="ja-JP" sz="1000" dirty="0" smtClean="0"/>
              <a:t>, T..: Partial Evaluation of the </a:t>
            </a:r>
            <a:r>
              <a:rPr lang="en-US" altLang="ja-JP" sz="1000" dirty="0" smtClean="0"/>
              <a:t>Reversible Language </a:t>
            </a:r>
            <a:r>
              <a:rPr lang="en-US" altLang="ja-JP" sz="1000" dirty="0" smtClean="0"/>
              <a:t>Janus, </a:t>
            </a:r>
            <a:r>
              <a:rPr lang="en-US" altLang="ja-JP" sz="1000" i="1" dirty="0" smtClean="0"/>
              <a:t>Proc. Partial Evaluation and </a:t>
            </a:r>
            <a:r>
              <a:rPr lang="en-US" altLang="ja-JP" sz="1000" i="1" dirty="0" smtClean="0"/>
              <a:t>Program Manipulation </a:t>
            </a:r>
            <a:r>
              <a:rPr lang="en-US" altLang="ja-JP" sz="1000" i="1" dirty="0" smtClean="0"/>
              <a:t>(PEPM 2011), ACM Press, pp. </a:t>
            </a:r>
            <a:r>
              <a:rPr lang="en-US" altLang="ja-JP" sz="1000" i="1" dirty="0" smtClean="0"/>
              <a:t>23--32, </a:t>
            </a:r>
            <a:r>
              <a:rPr lang="en-US" altLang="ja-JP" sz="1000" dirty="0" smtClean="0"/>
              <a:t>DOI</a:t>
            </a:r>
            <a:r>
              <a:rPr lang="en-US" altLang="ja-JP" sz="1000" dirty="0" smtClean="0"/>
              <a:t>: 10.1145/1929501.1929506 (2011).</a:t>
            </a:r>
            <a:endParaRPr lang="en-US" altLang="ja-JP" sz="1000" dirty="0" smtClean="0"/>
          </a:p>
          <a:p>
            <a:pPr>
              <a:buNone/>
            </a:pPr>
            <a:r>
              <a:rPr lang="en-US" altLang="ja-JP" sz="1000" dirty="0" smtClean="0"/>
              <a:t>[10] </a:t>
            </a:r>
            <a:r>
              <a:rPr lang="en-US" altLang="ja-JP" sz="1000" dirty="0" smtClean="0"/>
              <a:t>Foster, J.N., Greenwald, M.B., Moore, J.T., Pierce, </a:t>
            </a:r>
            <a:r>
              <a:rPr lang="en-US" altLang="ja-JP" sz="1000" dirty="0" smtClean="0"/>
              <a:t>B.C. and </a:t>
            </a:r>
            <a:r>
              <a:rPr lang="en-US" altLang="ja-JP" sz="1000" dirty="0" smtClean="0"/>
              <a:t>Schmitt, A.: </a:t>
            </a:r>
            <a:r>
              <a:rPr lang="en-US" altLang="ja-JP" sz="1000" dirty="0" err="1" smtClean="0"/>
              <a:t>Combinators</a:t>
            </a:r>
            <a:r>
              <a:rPr lang="en-US" altLang="ja-JP" sz="1000" dirty="0" smtClean="0"/>
              <a:t> for Bi-Directional </a:t>
            </a:r>
            <a:r>
              <a:rPr lang="en-US" altLang="ja-JP" sz="1000" dirty="0" smtClean="0"/>
              <a:t>Tree Transformations</a:t>
            </a:r>
            <a:r>
              <a:rPr lang="en-US" altLang="ja-JP" sz="1000" dirty="0" smtClean="0"/>
              <a:t>: A Linguistic Approach to the </a:t>
            </a:r>
            <a:r>
              <a:rPr lang="en-US" altLang="ja-JP" sz="1000" dirty="0" smtClean="0"/>
              <a:t>View Update </a:t>
            </a:r>
            <a:r>
              <a:rPr lang="en-US" altLang="ja-JP" sz="1000" dirty="0" smtClean="0"/>
              <a:t>Problem, </a:t>
            </a:r>
            <a:r>
              <a:rPr lang="en-US" altLang="ja-JP" sz="1000" i="1" dirty="0" smtClean="0"/>
              <a:t>ACM Transactions on </a:t>
            </a:r>
            <a:r>
              <a:rPr lang="en-US" altLang="ja-JP" sz="1000" i="1" dirty="0" smtClean="0"/>
              <a:t>Programming Languages </a:t>
            </a:r>
            <a:r>
              <a:rPr lang="en-US" altLang="ja-JP" sz="1000" i="1" dirty="0" smtClean="0"/>
              <a:t>and Systems, Vol. 29, No. 3, pp. </a:t>
            </a:r>
            <a:r>
              <a:rPr lang="en-US" altLang="ja-JP" sz="1000" i="1" dirty="0" smtClean="0"/>
              <a:t>1--65</a:t>
            </a:r>
            <a:r>
              <a:rPr lang="en-US" altLang="ja-JP" sz="1000" i="1" dirty="0" smtClean="0"/>
              <a:t>, </a:t>
            </a:r>
            <a:r>
              <a:rPr lang="en-US" altLang="ja-JP" sz="1000" i="1" dirty="0" smtClean="0"/>
              <a:t>DOI: </a:t>
            </a:r>
            <a:r>
              <a:rPr lang="en-US" altLang="ja-JP" sz="1000" dirty="0" smtClean="0"/>
              <a:t>10.1145/1232420.1232424 </a:t>
            </a:r>
            <a:r>
              <a:rPr lang="en-US" altLang="ja-JP" sz="1000" dirty="0" smtClean="0"/>
              <a:t>(2007</a:t>
            </a:r>
            <a:r>
              <a:rPr lang="en-US" altLang="ja-JP" sz="1000" dirty="0" smtClean="0"/>
              <a:t>).</a:t>
            </a:r>
          </a:p>
          <a:p>
            <a:pPr>
              <a:buNone/>
            </a:pPr>
            <a:r>
              <a:rPr lang="en-US" altLang="ja-JP" sz="1000" dirty="0" smtClean="0"/>
              <a:t>[11] </a:t>
            </a:r>
            <a:r>
              <a:rPr lang="en-US" altLang="ja-JP" sz="1000" dirty="0" err="1" smtClean="0"/>
              <a:t>Hu</a:t>
            </a:r>
            <a:r>
              <a:rPr lang="en-US" altLang="ja-JP" sz="1000" dirty="0" smtClean="0"/>
              <a:t>, Z., Mu, S.-C. and </a:t>
            </a:r>
            <a:r>
              <a:rPr lang="en-US" altLang="ja-JP" sz="1000" dirty="0" err="1" smtClean="0"/>
              <a:t>Takeichi</a:t>
            </a:r>
            <a:r>
              <a:rPr lang="en-US" altLang="ja-JP" sz="1000" dirty="0" smtClean="0"/>
              <a:t>, M.: A </a:t>
            </a:r>
            <a:r>
              <a:rPr lang="en-US" altLang="ja-JP" sz="1000" dirty="0" smtClean="0"/>
              <a:t>programmable editor </a:t>
            </a:r>
            <a:r>
              <a:rPr lang="en-US" altLang="ja-JP" sz="1000" dirty="0" smtClean="0"/>
              <a:t>for developing structured documents based </a:t>
            </a:r>
            <a:r>
              <a:rPr lang="en-US" altLang="ja-JP" sz="1000" dirty="0" smtClean="0"/>
              <a:t>on bidirectional </a:t>
            </a:r>
            <a:r>
              <a:rPr lang="en-US" altLang="ja-JP" sz="1000" dirty="0" smtClean="0"/>
              <a:t>transformations, </a:t>
            </a:r>
            <a:r>
              <a:rPr lang="en-US" altLang="ja-JP" sz="1000" i="1" dirty="0" smtClean="0"/>
              <a:t>Higher-Order and </a:t>
            </a:r>
            <a:r>
              <a:rPr lang="en-US" altLang="ja-JP" sz="1000" i="1" dirty="0" smtClean="0"/>
              <a:t>Symbolic </a:t>
            </a:r>
            <a:r>
              <a:rPr lang="en-US" altLang="ja-JP" sz="1000" i="1" dirty="0" smtClean="0"/>
              <a:t>Computation, Vol. 21, No. 1-2, pp. </a:t>
            </a:r>
            <a:r>
              <a:rPr lang="en-US" altLang="ja-JP" sz="1000" i="1" dirty="0" smtClean="0"/>
              <a:t>89--118</a:t>
            </a:r>
            <a:r>
              <a:rPr lang="en-US" altLang="ja-JP" sz="1000" i="1" dirty="0" smtClean="0"/>
              <a:t>, </a:t>
            </a:r>
            <a:r>
              <a:rPr lang="en-US" altLang="ja-JP" sz="1000" i="1" dirty="0" smtClean="0"/>
              <a:t>DOI: </a:t>
            </a:r>
            <a:r>
              <a:rPr lang="en-US" altLang="ja-JP" sz="1000" dirty="0" smtClean="0"/>
              <a:t>10.1007/s10990-008-9025-5 </a:t>
            </a:r>
            <a:r>
              <a:rPr lang="en-US" altLang="ja-JP" sz="1000" dirty="0" smtClean="0"/>
              <a:t>(2008).</a:t>
            </a:r>
            <a:endParaRPr lang="en-US" altLang="ja-JP" sz="1000" dirty="0" smtClean="0"/>
          </a:p>
          <a:p>
            <a:pPr>
              <a:buNone/>
            </a:pPr>
            <a:r>
              <a:rPr lang="en-US" altLang="ja-JP" sz="1000" dirty="0" smtClean="0"/>
              <a:t>[12]</a:t>
            </a:r>
            <a:r>
              <a:rPr lang="en-US" altLang="ja-JP" sz="1000" i="1" dirty="0" smtClean="0"/>
              <a:t> </a:t>
            </a:r>
            <a:r>
              <a:rPr lang="en-US" altLang="ja-JP" sz="1000" i="1" dirty="0" smtClean="0"/>
              <a:t>Workshop on Memory Management (IWMM 1992</a:t>
            </a:r>
            <a:r>
              <a:rPr lang="en-US" altLang="ja-JP" sz="1000" i="1" dirty="0" smtClean="0"/>
              <a:t>), </a:t>
            </a:r>
            <a:r>
              <a:rPr lang="en-US" altLang="ja-JP" sz="1000" dirty="0" smtClean="0"/>
              <a:t>Lecture </a:t>
            </a:r>
            <a:r>
              <a:rPr lang="en-US" altLang="ja-JP" sz="1000" dirty="0" smtClean="0"/>
              <a:t>Notes in Computer Science, Vol. 637, </a:t>
            </a:r>
            <a:r>
              <a:rPr lang="en-US" altLang="ja-JP" sz="1000" dirty="0" smtClean="0"/>
              <a:t>Springer-</a:t>
            </a:r>
            <a:r>
              <a:rPr lang="en-US" altLang="ja-JP" sz="1000" dirty="0" err="1" smtClean="0"/>
              <a:t>Verlag</a:t>
            </a:r>
            <a:r>
              <a:rPr lang="en-US" altLang="ja-JP" sz="1000" dirty="0" smtClean="0"/>
              <a:t>, pp. </a:t>
            </a:r>
            <a:r>
              <a:rPr lang="en-US" altLang="ja-JP" sz="1000" dirty="0" smtClean="0"/>
              <a:t>507--524</a:t>
            </a:r>
            <a:r>
              <a:rPr lang="en-US" altLang="ja-JP" sz="1000" dirty="0" smtClean="0"/>
              <a:t>, DOI: 10.1007/BFb0017210 (1992).</a:t>
            </a:r>
            <a:endParaRPr lang="en-US" altLang="ja-JP" sz="1000" dirty="0" smtClean="0"/>
          </a:p>
          <a:p>
            <a:pPr>
              <a:buNone/>
            </a:pPr>
            <a:r>
              <a:rPr lang="en-US" altLang="ja-JP" sz="1000" dirty="0" smtClean="0"/>
              <a:t>[13] Frank</a:t>
            </a:r>
            <a:r>
              <a:rPr lang="en-US" altLang="ja-JP" sz="1000" dirty="0" smtClean="0"/>
              <a:t>, M.P.: Reversibility for Efficient Computing, </a:t>
            </a:r>
            <a:r>
              <a:rPr lang="en-US" altLang="ja-JP" sz="1000" dirty="0" smtClean="0"/>
              <a:t>PhD Thesis</a:t>
            </a:r>
            <a:r>
              <a:rPr lang="en-US" altLang="ja-JP" sz="1000" dirty="0" smtClean="0"/>
              <a:t>, Massachusetts Institute of Technology (1999</a:t>
            </a:r>
            <a:r>
              <a:rPr lang="en-US" altLang="ja-JP" sz="1000" dirty="0" smtClean="0"/>
              <a:t>).</a:t>
            </a:r>
          </a:p>
          <a:p>
            <a:pPr>
              <a:buNone/>
            </a:pPr>
            <a:r>
              <a:rPr lang="en-US" altLang="ja-JP" sz="1000" dirty="0" smtClean="0"/>
              <a:t>[14] Yokoyama</a:t>
            </a:r>
            <a:r>
              <a:rPr lang="en-US" altLang="ja-JP" sz="1000" dirty="0" smtClean="0"/>
              <a:t>, T., </a:t>
            </a:r>
            <a:r>
              <a:rPr lang="en-US" altLang="ja-JP" sz="1000" dirty="0" err="1" smtClean="0"/>
              <a:t>Axelsen</a:t>
            </a:r>
            <a:r>
              <a:rPr lang="en-US" altLang="ja-JP" sz="1000" dirty="0" smtClean="0"/>
              <a:t>, H.B. and </a:t>
            </a:r>
            <a:r>
              <a:rPr lang="en-US" altLang="ja-JP" sz="1000" dirty="0" smtClean="0"/>
              <a:t>Gluck</a:t>
            </a:r>
            <a:r>
              <a:rPr lang="en-US" altLang="ja-JP" sz="1000" dirty="0" smtClean="0"/>
              <a:t>, R.: Towards </a:t>
            </a:r>
            <a:r>
              <a:rPr lang="en-US" altLang="ja-JP" sz="1000" dirty="0" smtClean="0"/>
              <a:t>a Reversible </a:t>
            </a:r>
            <a:r>
              <a:rPr lang="en-US" altLang="ja-JP" sz="1000" dirty="0" smtClean="0"/>
              <a:t>Functional </a:t>
            </a:r>
            <a:r>
              <a:rPr lang="en-US" altLang="ja-JP" sz="1000" dirty="0" smtClean="0"/>
              <a:t>Language, </a:t>
            </a:r>
            <a:r>
              <a:rPr lang="en-US" altLang="ja-JP" sz="1000" i="1" dirty="0" smtClean="0"/>
              <a:t>Proc</a:t>
            </a:r>
            <a:r>
              <a:rPr lang="en-US" altLang="ja-JP" sz="1000" i="1" dirty="0" smtClean="0"/>
              <a:t>. Reversible </a:t>
            </a:r>
            <a:r>
              <a:rPr lang="en-US" altLang="ja-JP" sz="1000" i="1" dirty="0" smtClean="0"/>
              <a:t>Computation </a:t>
            </a:r>
            <a:r>
              <a:rPr lang="en-US" altLang="ja-JP" sz="1000" i="1" dirty="0" smtClean="0"/>
              <a:t>(RC 2012) (De </a:t>
            </a:r>
            <a:r>
              <a:rPr lang="en-US" altLang="ja-JP" sz="1000" i="1" dirty="0" err="1" smtClean="0"/>
              <a:t>Vos</a:t>
            </a:r>
            <a:r>
              <a:rPr lang="en-US" altLang="ja-JP" sz="1000" i="1" dirty="0" smtClean="0"/>
              <a:t>, A. and </a:t>
            </a:r>
            <a:r>
              <a:rPr lang="en-US" altLang="ja-JP" sz="1000" i="1" dirty="0" err="1" smtClean="0"/>
              <a:t>Wille</a:t>
            </a:r>
            <a:r>
              <a:rPr lang="en-US" altLang="ja-JP" sz="1000" i="1" dirty="0" smtClean="0"/>
              <a:t>, R., eds</a:t>
            </a:r>
            <a:r>
              <a:rPr lang="en-US" altLang="ja-JP" sz="1000" i="1" dirty="0" smtClean="0"/>
              <a:t>.), </a:t>
            </a:r>
            <a:r>
              <a:rPr lang="en-US" altLang="ja-JP" sz="1000" dirty="0" smtClean="0"/>
              <a:t>Lecture </a:t>
            </a:r>
            <a:r>
              <a:rPr lang="en-US" altLang="ja-JP" sz="1000" dirty="0" smtClean="0"/>
              <a:t>Notes in Computer Science, Vol. 7165, </a:t>
            </a:r>
            <a:r>
              <a:rPr lang="en-US" altLang="ja-JP" sz="1000" dirty="0" smtClean="0"/>
              <a:t>Springer-</a:t>
            </a:r>
            <a:r>
              <a:rPr lang="nn-NO" altLang="ja-JP" sz="1000" dirty="0" smtClean="0"/>
              <a:t>Verlag</a:t>
            </a:r>
            <a:r>
              <a:rPr lang="nn-NO" altLang="ja-JP" sz="1000" dirty="0" smtClean="0"/>
              <a:t>, </a:t>
            </a:r>
            <a:r>
              <a:rPr lang="nn-NO" altLang="ja-JP" sz="1000" dirty="0" smtClean="0"/>
              <a:t>pp. 14--29</a:t>
            </a:r>
            <a:r>
              <a:rPr lang="nn-NO" altLang="ja-JP" sz="1000" dirty="0" smtClean="0"/>
              <a:t>, DOI: 10.1007/978-3-642-29517-1 </a:t>
            </a:r>
            <a:r>
              <a:rPr lang="nn-NO" altLang="ja-JP" sz="1000" dirty="0" smtClean="0"/>
              <a:t>2</a:t>
            </a:r>
            <a:r>
              <a:rPr lang="en-US" altLang="ja-JP" sz="1000" dirty="0" smtClean="0"/>
              <a:t>(2012</a:t>
            </a:r>
            <a:r>
              <a:rPr lang="en-US" altLang="ja-JP" sz="1000" dirty="0" smtClean="0"/>
              <a:t>).</a:t>
            </a:r>
            <a:endParaRPr lang="en-US" altLang="ja-JP" sz="1000" dirty="0" smtClean="0"/>
          </a:p>
          <a:p>
            <a:pPr>
              <a:buNone/>
            </a:pPr>
            <a:r>
              <a:rPr lang="en-US" altLang="ja-JP" sz="1000" dirty="0" smtClean="0"/>
              <a:t>[15] </a:t>
            </a:r>
            <a:r>
              <a:rPr lang="en-US" altLang="ja-JP" sz="1000" dirty="0" err="1" smtClean="0"/>
              <a:t>Axelsen</a:t>
            </a:r>
            <a:r>
              <a:rPr lang="en-US" altLang="ja-JP" sz="1000" dirty="0" smtClean="0"/>
              <a:t>, H. and </a:t>
            </a:r>
            <a:r>
              <a:rPr lang="en-US" altLang="ja-JP" sz="1000" dirty="0" smtClean="0"/>
              <a:t>Gluck</a:t>
            </a:r>
            <a:r>
              <a:rPr lang="en-US" altLang="ja-JP" sz="1000" dirty="0" smtClean="0"/>
              <a:t>, R.: Reversible </a:t>
            </a:r>
            <a:r>
              <a:rPr lang="en-US" altLang="ja-JP" sz="1000" dirty="0" smtClean="0"/>
              <a:t>Representation and </a:t>
            </a:r>
            <a:r>
              <a:rPr lang="en-US" altLang="ja-JP" sz="1000" dirty="0" smtClean="0"/>
              <a:t>Manipulation of Constructor Terms in the </a:t>
            </a:r>
            <a:r>
              <a:rPr lang="en-US" altLang="ja-JP" sz="1000" dirty="0" smtClean="0"/>
              <a:t>Heap, </a:t>
            </a:r>
            <a:r>
              <a:rPr lang="en-US" altLang="ja-JP" sz="1000" i="1" dirty="0" smtClean="0"/>
              <a:t>Proc</a:t>
            </a:r>
            <a:r>
              <a:rPr lang="en-US" altLang="ja-JP" sz="1000" i="1" dirty="0" smtClean="0"/>
              <a:t>. Reversible Computation (RC 2013) (</a:t>
            </a:r>
            <a:r>
              <a:rPr lang="en-US" altLang="ja-JP" sz="1000" i="1" dirty="0" err="1" smtClean="0"/>
              <a:t>Dueck</a:t>
            </a:r>
            <a:r>
              <a:rPr lang="en-US" altLang="ja-JP" sz="1000" i="1" dirty="0" smtClean="0"/>
              <a:t>, </a:t>
            </a:r>
            <a:r>
              <a:rPr lang="en-US" altLang="ja-JP" sz="1000" i="1" dirty="0" smtClean="0"/>
              <a:t>G.W. </a:t>
            </a:r>
            <a:r>
              <a:rPr lang="en-US" altLang="ja-JP" sz="1000" dirty="0" smtClean="0"/>
              <a:t>and </a:t>
            </a:r>
            <a:r>
              <a:rPr lang="en-US" altLang="ja-JP" sz="1000" dirty="0" smtClean="0"/>
              <a:t>Miller, D.M., eds.), Lecture Notes in </a:t>
            </a:r>
            <a:r>
              <a:rPr lang="en-US" altLang="ja-JP" sz="1000" dirty="0" smtClean="0"/>
              <a:t>Computer </a:t>
            </a:r>
            <a:r>
              <a:rPr lang="nl-NL" altLang="ja-JP" sz="1000" dirty="0" smtClean="0"/>
              <a:t>Science</a:t>
            </a:r>
            <a:r>
              <a:rPr lang="nl-NL" altLang="ja-JP" sz="1000" dirty="0" smtClean="0"/>
              <a:t>, Vol. 7948, Springer-Verlag, pp. </a:t>
            </a:r>
            <a:r>
              <a:rPr lang="nl-NL" altLang="ja-JP" sz="1000" dirty="0" smtClean="0"/>
              <a:t>96--109</a:t>
            </a:r>
            <a:r>
              <a:rPr lang="nl-NL" altLang="ja-JP" sz="1000" dirty="0" smtClean="0"/>
              <a:t>, </a:t>
            </a:r>
            <a:r>
              <a:rPr lang="nl-NL" altLang="ja-JP" sz="1000" dirty="0" smtClean="0"/>
              <a:t>DOI: </a:t>
            </a:r>
            <a:r>
              <a:rPr lang="en-US" altLang="ja-JP" sz="1000" dirty="0" smtClean="0"/>
              <a:t>10.1007/978-3-642-38986-3 </a:t>
            </a:r>
            <a:r>
              <a:rPr lang="en-US" altLang="ja-JP" sz="1000" dirty="0" smtClean="0"/>
              <a:t>9 (2013).</a:t>
            </a:r>
            <a:endParaRPr lang="en-US" altLang="ja-JP" sz="1000" dirty="0" smtClean="0"/>
          </a:p>
        </p:txBody>
      </p:sp>
      <p:sp>
        <p:nvSpPr>
          <p:cNvPr id="4" name="スライド番号プレースホルダ 3"/>
          <p:cNvSpPr>
            <a:spLocks noGrp="1"/>
          </p:cNvSpPr>
          <p:nvPr>
            <p:ph type="sldNum" sz="quarter" idx="12"/>
          </p:nvPr>
        </p:nvSpPr>
        <p:spPr/>
        <p:txBody>
          <a:bodyPr/>
          <a:lstStyle/>
          <a:p>
            <a:fld id="{FB9213B3-A603-404F-A78E-5B4CD0115AC6}" type="slidenum">
              <a:rPr kumimoji="1" lang="ja-JP" altLang="en-US" smtClean="0"/>
              <a:pPr/>
              <a:t>21</a:t>
            </a:fld>
            <a:endParaRPr kumimoji="1" lang="ja-JP" alt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smtClean="0"/>
              <a:t>既存の</a:t>
            </a:r>
            <a:r>
              <a:rPr kumimoji="1" lang="en-US" altLang="ja-JP" dirty="0" smtClean="0"/>
              <a:t>Janus</a:t>
            </a:r>
            <a:r>
              <a:rPr kumimoji="1" lang="ja-JP" altLang="en-US" dirty="0" smtClean="0"/>
              <a:t>では書けなかった例</a:t>
            </a:r>
            <a:endParaRPr kumimoji="1" lang="ja-JP" altLang="en-US" dirty="0"/>
          </a:p>
        </p:txBody>
      </p:sp>
      <p:sp>
        <p:nvSpPr>
          <p:cNvPr id="4" name="スライド番号プレースホルダー 3"/>
          <p:cNvSpPr>
            <a:spLocks noGrp="1"/>
          </p:cNvSpPr>
          <p:nvPr>
            <p:ph type="sldNum" sz="quarter" idx="12"/>
          </p:nvPr>
        </p:nvSpPr>
        <p:spPr/>
        <p:txBody>
          <a:bodyPr/>
          <a:lstStyle/>
          <a:p>
            <a:fld id="{FB9213B3-A603-404F-A78E-5B4CD0115AC6}" type="slidenum">
              <a:rPr kumimoji="1" lang="ja-JP" altLang="en-US" smtClean="0"/>
              <a:pPr/>
              <a:t>22</a:t>
            </a:fld>
            <a:endParaRPr kumimoji="1" lang="ja-JP" altLang="en-US"/>
          </a:p>
        </p:txBody>
      </p:sp>
      <p:sp>
        <p:nvSpPr>
          <p:cNvPr id="5" name="コンテンツ プレースホルダ 6"/>
          <p:cNvSpPr txBox="1">
            <a:spLocks/>
          </p:cNvSpPr>
          <p:nvPr/>
        </p:nvSpPr>
        <p:spPr>
          <a:xfrm>
            <a:off x="539552" y="2492896"/>
            <a:ext cx="7920880" cy="2592288"/>
          </a:xfrm>
          <a:prstGeom prst="rect">
            <a:avLst/>
          </a:prstGeom>
          <a:ln>
            <a:noFill/>
          </a:ln>
        </p:spPr>
        <p:style>
          <a:lnRef idx="2">
            <a:schemeClr val="dk1"/>
          </a:lnRef>
          <a:fillRef idx="1">
            <a:schemeClr val="lt1"/>
          </a:fillRef>
          <a:effectRef idx="0">
            <a:schemeClr val="dk1"/>
          </a:effectRef>
          <a:fontRef idx="minor">
            <a:schemeClr val="dk1"/>
          </a:fontRef>
        </p:style>
        <p:txBody>
          <a:bodyPr vert="horz" lIns="91440" tIns="45720" rIns="91440" bIns="45720" rtlCol="0">
            <a:no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1" lang="en-US" altLang="ja-JP" sz="2800" b="0" i="0" u="none" strike="noStrike" kern="1200" cap="none" spc="0" normalizeH="0" baseline="0" noProof="0" dirty="0" smtClean="0">
                <a:ln>
                  <a:noFill/>
                </a:ln>
                <a:solidFill>
                  <a:schemeClr val="dk1"/>
                </a:solidFill>
                <a:effectLst/>
                <a:uLnTx/>
                <a:uFillTx/>
                <a:latin typeface="Consolas" pitchFamily="49" charset="0"/>
                <a:cs typeface="Consolas" pitchFamily="49" charset="0"/>
              </a:rPr>
              <a:t>procedure add(</a:t>
            </a:r>
            <a:r>
              <a:rPr kumimoji="1" lang="en-US" altLang="ja-JP" sz="2800" b="0" i="0" u="none" strike="noStrike" kern="1200" cap="none" spc="0" normalizeH="0" baseline="0" noProof="0" dirty="0" err="1" smtClean="0">
                <a:ln>
                  <a:noFill/>
                </a:ln>
                <a:solidFill>
                  <a:schemeClr val="dk1"/>
                </a:solidFill>
                <a:effectLst/>
                <a:uLnTx/>
                <a:uFillTx/>
                <a:latin typeface="Consolas" pitchFamily="49" charset="0"/>
                <a:cs typeface="Consolas" pitchFamily="49" charset="0"/>
              </a:rPr>
              <a:t>x,y,z</a:t>
            </a:r>
            <a:r>
              <a:rPr kumimoji="1" lang="en-US" altLang="ja-JP" sz="2800" b="0" i="0" u="none" strike="noStrike" kern="1200" cap="none" spc="0" normalizeH="0" baseline="0" noProof="0" dirty="0" smtClean="0">
                <a:ln>
                  <a:noFill/>
                </a:ln>
                <a:solidFill>
                  <a:schemeClr val="dk1"/>
                </a:solidFill>
                <a:effectLst/>
                <a:uLnTx/>
                <a:uFillTx/>
                <a:latin typeface="Consolas" pitchFamily="49" charset="0"/>
                <a:cs typeface="Consolas" pitchFamily="49" charset="0"/>
              </a:rPr>
              <a:t>)</a:t>
            </a:r>
          </a:p>
          <a:p>
            <a:pPr marL="342900" lvl="0" indent="-342900">
              <a:spcBef>
                <a:spcPct val="20000"/>
              </a:spcBef>
              <a:defRPr/>
            </a:pPr>
            <a:r>
              <a:rPr kumimoji="1" lang="en-US" altLang="ja-JP" sz="2800" b="0" i="0" u="none" strike="noStrike" kern="1200" cap="none" spc="0" normalizeH="0" baseline="0" noProof="0" dirty="0" smtClean="0">
                <a:ln>
                  <a:noFill/>
                </a:ln>
                <a:solidFill>
                  <a:schemeClr val="dk1"/>
                </a:solidFill>
                <a:effectLst/>
                <a:uLnTx/>
                <a:uFillTx/>
                <a:latin typeface="Consolas" pitchFamily="49" charset="0"/>
                <a:cs typeface="Consolas" pitchFamily="49" charset="0"/>
              </a:rPr>
              <a:t>  x </a:t>
            </a:r>
            <a:r>
              <a:rPr lang="en-US" altLang="ja-JP" sz="2800" dirty="0" smtClean="0">
                <a:latin typeface="Consolas" pitchFamily="49" charset="0"/>
                <a:cs typeface="Consolas" pitchFamily="49" charset="0"/>
              </a:rPr>
              <a:t>+= y + z</a:t>
            </a:r>
          </a:p>
          <a:p>
            <a:pPr marL="342900" lvl="0" indent="-342900">
              <a:spcBef>
                <a:spcPct val="20000"/>
              </a:spcBef>
              <a:defRPr/>
            </a:pPr>
            <a:endParaRPr lang="en-US" altLang="ja-JP" sz="2800" dirty="0">
              <a:latin typeface="Consolas" pitchFamily="49" charset="0"/>
              <a:cs typeface="Consolas" pitchFamily="49" charset="0"/>
            </a:endParaRPr>
          </a:p>
          <a:p>
            <a:pPr marL="342900" lvl="0" indent="-342900">
              <a:spcBef>
                <a:spcPct val="20000"/>
              </a:spcBef>
              <a:defRPr/>
            </a:pPr>
            <a:r>
              <a:rPr lang="en-US" altLang="ja-JP" sz="2800" dirty="0" smtClean="0">
                <a:latin typeface="Consolas" pitchFamily="49" charset="0"/>
                <a:cs typeface="Consolas" pitchFamily="49" charset="0"/>
              </a:rPr>
              <a:t>call add(fib[i+2],fib[i+1],fib[</a:t>
            </a:r>
            <a:r>
              <a:rPr lang="en-US" altLang="ja-JP" sz="2800" dirty="0" err="1" smtClean="0">
                <a:latin typeface="Consolas" pitchFamily="49" charset="0"/>
                <a:cs typeface="Consolas" pitchFamily="49" charset="0"/>
              </a:rPr>
              <a:t>i</a:t>
            </a:r>
            <a:r>
              <a:rPr lang="en-US" altLang="ja-JP" sz="2800" dirty="0" smtClean="0">
                <a:latin typeface="Consolas" pitchFamily="49" charset="0"/>
                <a:cs typeface="Consolas" pitchFamily="49" charset="0"/>
              </a:rPr>
              <a:t>])</a:t>
            </a:r>
          </a:p>
          <a:p>
            <a:pPr marL="342900" lvl="0" indent="-342900">
              <a:spcBef>
                <a:spcPct val="20000"/>
              </a:spcBef>
              <a:defRPr/>
            </a:pPr>
            <a:r>
              <a:rPr kumimoji="1" lang="en-US" altLang="ja-JP" sz="2800" b="0" i="0" u="none" strike="noStrike" kern="1200" cap="none" spc="0" normalizeH="0" baseline="0" noProof="0" dirty="0">
                <a:ln>
                  <a:noFill/>
                </a:ln>
                <a:solidFill>
                  <a:schemeClr val="dk1"/>
                </a:solidFill>
                <a:effectLst/>
                <a:uLnTx/>
                <a:uFillTx/>
                <a:latin typeface="Consolas" pitchFamily="49" charset="0"/>
                <a:cs typeface="Consolas" pitchFamily="49" charset="0"/>
              </a:rPr>
              <a:t> </a:t>
            </a:r>
            <a:r>
              <a:rPr kumimoji="1" lang="en-US" altLang="ja-JP" sz="2800" b="0" i="0" u="none" strike="noStrike" kern="1200" cap="none" spc="0" normalizeH="0" baseline="0" noProof="0" dirty="0" smtClean="0">
                <a:ln>
                  <a:noFill/>
                </a:ln>
                <a:solidFill>
                  <a:schemeClr val="dk1"/>
                </a:solidFill>
                <a:effectLst/>
                <a:uLnTx/>
                <a:uFillTx/>
                <a:latin typeface="Consolas" pitchFamily="49" charset="0"/>
                <a:cs typeface="Consolas" pitchFamily="49" charset="0"/>
              </a:rPr>
              <a:t> </a:t>
            </a:r>
          </a:p>
        </p:txBody>
      </p:sp>
    </p:spTree>
    <p:extLst>
      <p:ext uri="{BB962C8B-B14F-4D97-AF65-F5344CB8AC3E}">
        <p14:creationId xmlns:p14="http://schemas.microsoft.com/office/powerpoint/2010/main" xmlns="" val="10158354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代入の推論規則</a:t>
            </a:r>
            <a:endParaRPr kumimoji="1" lang="ja-JP" altLang="en-US" dirty="0"/>
          </a:p>
        </p:txBody>
      </p:sp>
      <p:sp>
        <p:nvSpPr>
          <p:cNvPr id="3" name="コンテンツ プレースホルダ 2"/>
          <p:cNvSpPr>
            <a:spLocks noGrp="1"/>
          </p:cNvSpPr>
          <p:nvPr>
            <p:ph idx="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FB9213B3-A603-404F-A78E-5B4CD0115AC6}" type="slidenum">
              <a:rPr kumimoji="1" lang="ja-JP" altLang="en-US" smtClean="0"/>
              <a:pPr/>
              <a:t>23</a:t>
            </a:fld>
            <a:endParaRPr kumimoji="1" lang="ja-JP"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smtClean="0"/>
              <a:t>Janus[1][2]</a:t>
            </a:r>
            <a:endParaRPr kumimoji="1" lang="ja-JP" altLang="en-US" dirty="0"/>
          </a:p>
        </p:txBody>
      </p:sp>
      <p:sp>
        <p:nvSpPr>
          <p:cNvPr id="3" name="コンテンツ プレースホルダ 2"/>
          <p:cNvSpPr>
            <a:spLocks noGrp="1"/>
          </p:cNvSpPr>
          <p:nvPr>
            <p:ph idx="1"/>
          </p:nvPr>
        </p:nvSpPr>
        <p:spPr>
          <a:xfrm>
            <a:off x="457200" y="1600200"/>
            <a:ext cx="8229600" cy="5257800"/>
          </a:xfrm>
        </p:spPr>
        <p:txBody>
          <a:bodyPr>
            <a:normAutofit/>
          </a:bodyPr>
          <a:lstStyle/>
          <a:p>
            <a:pPr>
              <a:buNone/>
            </a:pPr>
            <a:r>
              <a:rPr kumimoji="1" lang="ja-JP" altLang="en-US" sz="2800" b="1" dirty="0" smtClean="0"/>
              <a:t>現状</a:t>
            </a:r>
            <a:endParaRPr kumimoji="1" lang="en-US" altLang="ja-JP" sz="2400" dirty="0" smtClean="0"/>
          </a:p>
          <a:p>
            <a:r>
              <a:rPr kumimoji="1" lang="ja-JP" altLang="en-US" sz="2400" dirty="0" smtClean="0"/>
              <a:t>状態モデルを採用</a:t>
            </a:r>
            <a:endParaRPr kumimoji="1" lang="en-US" altLang="ja-JP" sz="2400" dirty="0" smtClean="0"/>
          </a:p>
          <a:p>
            <a:r>
              <a:rPr lang="ja-JP" altLang="en-US" sz="2400" dirty="0"/>
              <a:t>変数</a:t>
            </a:r>
            <a:r>
              <a:rPr lang="ja-JP" altLang="en-US" sz="2400" dirty="0" smtClean="0"/>
              <a:t>渡しを使用可能</a:t>
            </a:r>
            <a:endParaRPr lang="en-US" altLang="ja-JP" sz="2400" dirty="0" smtClean="0"/>
          </a:p>
          <a:p>
            <a:r>
              <a:rPr lang="ja-JP" altLang="en-US" sz="2400" dirty="0" smtClean="0"/>
              <a:t>大域変数は使用不能</a:t>
            </a:r>
            <a:endParaRPr lang="en-US" altLang="ja-JP" sz="2400" dirty="0" smtClean="0"/>
          </a:p>
          <a:p>
            <a:r>
              <a:rPr lang="ja-JP" altLang="en-US" sz="2400" dirty="0" smtClean="0"/>
              <a:t>代入文やプロシージャ呼出し文に厳しい制約</a:t>
            </a:r>
            <a:endParaRPr lang="en-US" altLang="ja-JP" sz="2400" dirty="0" smtClean="0"/>
          </a:p>
          <a:p>
            <a:endParaRPr lang="en-US" altLang="ja-JP" sz="2400" dirty="0" smtClean="0"/>
          </a:p>
          <a:p>
            <a:pPr>
              <a:buNone/>
            </a:pPr>
            <a:r>
              <a:rPr lang="ja-JP" altLang="en-US" sz="2800" b="1" dirty="0" smtClean="0"/>
              <a:t>目標</a:t>
            </a:r>
            <a:endParaRPr lang="en-US" altLang="ja-JP" sz="2800" b="1" dirty="0" smtClean="0"/>
          </a:p>
          <a:p>
            <a:pPr>
              <a:buNone/>
            </a:pPr>
            <a:r>
              <a:rPr lang="en-US" altLang="ja-JP" sz="2400" dirty="0" smtClean="0"/>
              <a:t>	Janus</a:t>
            </a:r>
            <a:r>
              <a:rPr lang="ja-JP" altLang="en-US" sz="2400" dirty="0" smtClean="0"/>
              <a:t>による可逆プログラミングの容易化</a:t>
            </a:r>
            <a:endParaRPr lang="en-US" altLang="ja-JP" sz="2400" dirty="0" smtClean="0"/>
          </a:p>
        </p:txBody>
      </p:sp>
      <p:sp>
        <p:nvSpPr>
          <p:cNvPr id="4" name="スライド番号プレースホルダ 3"/>
          <p:cNvSpPr>
            <a:spLocks noGrp="1"/>
          </p:cNvSpPr>
          <p:nvPr>
            <p:ph type="sldNum" sz="quarter" idx="12"/>
          </p:nvPr>
        </p:nvSpPr>
        <p:spPr/>
        <p:txBody>
          <a:bodyPr/>
          <a:lstStyle/>
          <a:p>
            <a:fld id="{FB9213B3-A603-404F-A78E-5B4CD0115AC6}" type="slidenum">
              <a:rPr kumimoji="1" lang="ja-JP" altLang="en-US" smtClean="0"/>
              <a:pPr/>
              <a:t>3</a:t>
            </a:fld>
            <a:endParaRPr kumimoji="1" lang="ja-JP" alt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07504" y="260648"/>
            <a:ext cx="8964488" cy="1138138"/>
          </a:xfrm>
        </p:spPr>
        <p:txBody>
          <a:bodyPr>
            <a:normAutofit fontScale="90000"/>
          </a:bodyPr>
          <a:lstStyle/>
          <a:p>
            <a:r>
              <a:rPr lang="ja-JP" altLang="en-US" dirty="0" smtClean="0"/>
              <a:t>プロシージャ呼び出し</a:t>
            </a:r>
            <a:r>
              <a:rPr kumimoji="1" lang="ja-JP" altLang="en-US" dirty="0" smtClean="0"/>
              <a:t>における制約</a:t>
            </a:r>
            <a:endParaRPr kumimoji="1" lang="ja-JP" altLang="en-US" dirty="0"/>
          </a:p>
        </p:txBody>
      </p:sp>
      <p:sp>
        <p:nvSpPr>
          <p:cNvPr id="4" name="スライド番号プレースホルダ 3"/>
          <p:cNvSpPr>
            <a:spLocks noGrp="1"/>
          </p:cNvSpPr>
          <p:nvPr>
            <p:ph type="sldNum" sz="quarter" idx="12"/>
          </p:nvPr>
        </p:nvSpPr>
        <p:spPr/>
        <p:txBody>
          <a:bodyPr/>
          <a:lstStyle/>
          <a:p>
            <a:fld id="{AF306F77-7D45-4D56-BDBE-E344005FAA85}" type="slidenum">
              <a:rPr kumimoji="1" lang="ja-JP" altLang="en-US" smtClean="0"/>
              <a:pPr/>
              <a:t>4</a:t>
            </a:fld>
            <a:endParaRPr kumimoji="1" lang="ja-JP" altLang="en-US"/>
          </a:p>
        </p:txBody>
      </p:sp>
      <p:sp>
        <p:nvSpPr>
          <p:cNvPr id="30" name="コンテンツ プレースホルダ 6"/>
          <p:cNvSpPr txBox="1">
            <a:spLocks/>
          </p:cNvSpPr>
          <p:nvPr/>
        </p:nvSpPr>
        <p:spPr>
          <a:xfrm>
            <a:off x="4090850" y="3140968"/>
            <a:ext cx="3442447" cy="864096"/>
          </a:xfrm>
          <a:prstGeom prst="rect">
            <a:avLst/>
          </a:prstGeom>
          <a:ln>
            <a:noFill/>
          </a:ln>
        </p:spPr>
        <p:style>
          <a:lnRef idx="2">
            <a:schemeClr val="dk1"/>
          </a:lnRef>
          <a:fillRef idx="1">
            <a:schemeClr val="lt1"/>
          </a:fillRef>
          <a:effectRef idx="0">
            <a:schemeClr val="dk1"/>
          </a:effectRef>
          <a:fontRef idx="minor">
            <a:schemeClr val="dk1"/>
          </a:fontRef>
        </p:style>
        <p:txBody>
          <a:bodyPr vert="horz" lIns="91440" tIns="45720" rIns="91440" bIns="45720" rtlCol="0">
            <a:no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1" lang="en-US" altLang="ja-JP" sz="2800" b="0" i="0" u="none" strike="noStrike" kern="1200" cap="none" spc="0" normalizeH="0" baseline="0" noProof="0" dirty="0" smtClean="0">
                <a:ln>
                  <a:noFill/>
                </a:ln>
                <a:solidFill>
                  <a:schemeClr val="dk1"/>
                </a:solidFill>
                <a:effectLst/>
                <a:uLnTx/>
                <a:uFillTx/>
                <a:latin typeface="Consolas" pitchFamily="49" charset="0"/>
                <a:cs typeface="Consolas" pitchFamily="49" charset="0"/>
              </a:rPr>
              <a:t>procedure q(</a:t>
            </a:r>
            <a:r>
              <a:rPr kumimoji="1" lang="en-US" altLang="ja-JP" sz="2800" b="0" i="0" u="none" strike="noStrike" kern="1200" cap="none" spc="0" normalizeH="0" baseline="0" noProof="0" dirty="0" err="1" smtClean="0">
                <a:ln>
                  <a:noFill/>
                </a:ln>
                <a:solidFill>
                  <a:schemeClr val="dk1"/>
                </a:solidFill>
                <a:effectLst/>
                <a:uLnTx/>
                <a:uFillTx/>
                <a:latin typeface="Consolas" pitchFamily="49" charset="0"/>
                <a:cs typeface="Consolas" pitchFamily="49" charset="0"/>
              </a:rPr>
              <a:t>x,y</a:t>
            </a:r>
            <a:r>
              <a:rPr kumimoji="1" lang="en-US" altLang="ja-JP" sz="2800" b="0" i="0" u="none" strike="noStrike" kern="1200" cap="none" spc="0" normalizeH="0" baseline="0" noProof="0" dirty="0" smtClean="0">
                <a:ln>
                  <a:noFill/>
                </a:ln>
                <a:solidFill>
                  <a:schemeClr val="dk1"/>
                </a:solidFill>
                <a:effectLst/>
                <a:uLnTx/>
                <a:uFillTx/>
                <a:latin typeface="Consolas" pitchFamily="49" charset="0"/>
                <a:cs typeface="Consolas" pitchFamily="49" charset="0"/>
              </a:rPr>
              <a:t>)</a:t>
            </a:r>
          </a:p>
          <a:p>
            <a:pPr marL="342900" lvl="0" indent="-342900">
              <a:spcBef>
                <a:spcPct val="20000"/>
              </a:spcBef>
              <a:defRPr/>
            </a:pPr>
            <a:r>
              <a:rPr kumimoji="1" lang="en-US" altLang="ja-JP" sz="2800" b="0" i="0" u="none" strike="noStrike" kern="1200" cap="none" spc="0" normalizeH="0" baseline="0" noProof="0" dirty="0" smtClean="0">
                <a:ln>
                  <a:noFill/>
                </a:ln>
                <a:solidFill>
                  <a:schemeClr val="dk1"/>
                </a:solidFill>
                <a:effectLst/>
                <a:uLnTx/>
                <a:uFillTx/>
                <a:latin typeface="Consolas" pitchFamily="49" charset="0"/>
                <a:cs typeface="Consolas" pitchFamily="49" charset="0"/>
              </a:rPr>
              <a:t>  x -= </a:t>
            </a:r>
            <a:r>
              <a:rPr lang="en-US" altLang="ja-JP" sz="2800" dirty="0" smtClean="0">
                <a:latin typeface="Consolas" pitchFamily="49" charset="0"/>
                <a:cs typeface="Consolas" pitchFamily="49" charset="0"/>
              </a:rPr>
              <a:t>y</a:t>
            </a:r>
            <a:endParaRPr kumimoji="1" lang="en-US" altLang="ja-JP" sz="2800" b="0" i="0" u="none" strike="noStrike" kern="1200" cap="none" spc="0" normalizeH="0" baseline="0" noProof="0" dirty="0" smtClean="0">
              <a:ln>
                <a:noFill/>
              </a:ln>
              <a:solidFill>
                <a:schemeClr val="dk1"/>
              </a:solidFill>
              <a:effectLst/>
              <a:uLnTx/>
              <a:uFillTx/>
              <a:latin typeface="Consolas" pitchFamily="49" charset="0"/>
              <a:cs typeface="Consolas" pitchFamily="49" charset="0"/>
            </a:endParaRPr>
          </a:p>
        </p:txBody>
      </p:sp>
      <p:sp>
        <p:nvSpPr>
          <p:cNvPr id="31" name="正方形/長方形 30"/>
          <p:cNvSpPr/>
          <p:nvPr/>
        </p:nvSpPr>
        <p:spPr>
          <a:xfrm>
            <a:off x="1124585" y="3167795"/>
            <a:ext cx="2736304" cy="1557349"/>
          </a:xfrm>
          <a:prstGeom prst="rect">
            <a:avLst/>
          </a:prstGeom>
        </p:spPr>
        <p:txBody>
          <a:bodyPr wrap="square">
            <a:spAutoFit/>
          </a:bodyPr>
          <a:lstStyle/>
          <a:p>
            <a:pPr marL="342900" lvl="0" indent="-342900">
              <a:spcBef>
                <a:spcPct val="20000"/>
              </a:spcBef>
              <a:defRPr/>
            </a:pPr>
            <a:r>
              <a:rPr lang="en-US" altLang="ja-JP" sz="2800" dirty="0" smtClean="0">
                <a:latin typeface="Consolas" pitchFamily="49" charset="0"/>
                <a:cs typeface="Consolas" pitchFamily="49" charset="0"/>
              </a:rPr>
              <a:t>   :</a:t>
            </a:r>
          </a:p>
          <a:p>
            <a:pPr marL="342900" lvl="0" indent="-342900">
              <a:spcBef>
                <a:spcPct val="20000"/>
              </a:spcBef>
              <a:defRPr/>
            </a:pPr>
            <a:r>
              <a:rPr lang="en-US" altLang="ja-JP" sz="2800" dirty="0" smtClean="0">
                <a:latin typeface="Consolas" pitchFamily="49" charset="0"/>
                <a:cs typeface="Consolas" pitchFamily="49" charset="0"/>
              </a:rPr>
              <a:t>call q(</a:t>
            </a:r>
            <a:r>
              <a:rPr lang="en-US" altLang="ja-JP" sz="2800" dirty="0" err="1" smtClean="0">
                <a:latin typeface="Consolas" pitchFamily="49" charset="0"/>
                <a:cs typeface="Consolas" pitchFamily="49" charset="0"/>
              </a:rPr>
              <a:t>a,a</a:t>
            </a:r>
            <a:r>
              <a:rPr lang="en-US" altLang="ja-JP" sz="2800" dirty="0" smtClean="0">
                <a:latin typeface="Consolas" pitchFamily="49" charset="0"/>
                <a:cs typeface="Consolas" pitchFamily="49" charset="0"/>
              </a:rPr>
              <a:t>)</a:t>
            </a:r>
          </a:p>
          <a:p>
            <a:pPr marL="342900" indent="-342900">
              <a:spcBef>
                <a:spcPct val="20000"/>
              </a:spcBef>
              <a:defRPr/>
            </a:pPr>
            <a:r>
              <a:rPr lang="en-US" altLang="ja-JP" sz="2800" dirty="0" smtClean="0">
                <a:latin typeface="Consolas" pitchFamily="49" charset="0"/>
                <a:cs typeface="Consolas" pitchFamily="49" charset="0"/>
              </a:rPr>
              <a:t>   :</a:t>
            </a:r>
            <a:endParaRPr lang="en-US" altLang="ja-JP" sz="2800" dirty="0">
              <a:latin typeface="Consolas" pitchFamily="49" charset="0"/>
              <a:cs typeface="Consolas" pitchFamily="49" charset="0"/>
            </a:endParaRPr>
          </a:p>
        </p:txBody>
      </p:sp>
      <p:cxnSp>
        <p:nvCxnSpPr>
          <p:cNvPr id="32" name="直線矢印コネクタ 31"/>
          <p:cNvCxnSpPr/>
          <p:nvPr/>
        </p:nvCxnSpPr>
        <p:spPr>
          <a:xfrm flipV="1">
            <a:off x="3428841" y="3429000"/>
            <a:ext cx="648072" cy="504056"/>
          </a:xfrm>
          <a:prstGeom prst="straightConnector1">
            <a:avLst/>
          </a:prstGeom>
          <a:ln w="38100">
            <a:tailEnd type="arrow"/>
          </a:ln>
          <a:effectLst/>
        </p:spPr>
        <p:style>
          <a:lnRef idx="2">
            <a:schemeClr val="accent1"/>
          </a:lnRef>
          <a:fillRef idx="0">
            <a:schemeClr val="accent1"/>
          </a:fillRef>
          <a:effectRef idx="1">
            <a:schemeClr val="accent1"/>
          </a:effectRef>
          <a:fontRef idx="minor">
            <a:schemeClr val="tx1"/>
          </a:fontRef>
        </p:style>
      </p:cxnSp>
      <p:cxnSp>
        <p:nvCxnSpPr>
          <p:cNvPr id="33" name="直線矢印コネクタ 32"/>
          <p:cNvCxnSpPr/>
          <p:nvPr/>
        </p:nvCxnSpPr>
        <p:spPr>
          <a:xfrm flipH="1">
            <a:off x="3068801" y="4149080"/>
            <a:ext cx="1728192" cy="216024"/>
          </a:xfrm>
          <a:prstGeom prst="straightConnector1">
            <a:avLst/>
          </a:prstGeom>
          <a:ln w="38100">
            <a:tailEnd type="arrow"/>
          </a:ln>
          <a:effectLst/>
        </p:spPr>
        <p:style>
          <a:lnRef idx="2">
            <a:schemeClr val="accent1"/>
          </a:lnRef>
          <a:fillRef idx="0">
            <a:schemeClr val="accent1"/>
          </a:fillRef>
          <a:effectRef idx="1">
            <a:schemeClr val="accent1"/>
          </a:effectRef>
          <a:fontRef idx="minor">
            <a:schemeClr val="tx1"/>
          </a:fontRef>
        </p:style>
      </p:cxnSp>
      <p:sp>
        <p:nvSpPr>
          <p:cNvPr id="34" name="四角形吹き出し 33"/>
          <p:cNvSpPr/>
          <p:nvPr/>
        </p:nvSpPr>
        <p:spPr>
          <a:xfrm>
            <a:off x="4283968" y="4725144"/>
            <a:ext cx="3816424" cy="576064"/>
          </a:xfrm>
          <a:prstGeom prst="wedgeRectCallout">
            <a:avLst>
              <a:gd name="adj1" fmla="val -59778"/>
              <a:gd name="adj2" fmla="val -12734"/>
            </a:avLst>
          </a:prstGeom>
          <a:ln w="38100"/>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2400" dirty="0">
                <a:latin typeface="メイリオ" pitchFamily="50" charset="-128"/>
                <a:ea typeface="メイリオ" pitchFamily="50" charset="-128"/>
                <a:cs typeface="メイリオ" pitchFamily="50" charset="-128"/>
              </a:rPr>
              <a:t>記憶域</a:t>
            </a:r>
            <a:r>
              <a:rPr lang="ja-JP" altLang="en-US" sz="2400" dirty="0" smtClean="0">
                <a:latin typeface="メイリオ" pitchFamily="50" charset="-128"/>
                <a:ea typeface="メイリオ" pitchFamily="50" charset="-128"/>
                <a:cs typeface="メイリオ" pitchFamily="50" charset="-128"/>
              </a:rPr>
              <a:t>を復元不可</a:t>
            </a:r>
            <a:r>
              <a:rPr lang="en-US" altLang="ja-JP" sz="2400" dirty="0" smtClean="0">
                <a:latin typeface="メイリオ" pitchFamily="50" charset="-128"/>
                <a:ea typeface="メイリオ" pitchFamily="50" charset="-128"/>
                <a:cs typeface="メイリオ" pitchFamily="50" charset="-128"/>
              </a:rPr>
              <a:t>(</a:t>
            </a:r>
            <a:r>
              <a:rPr lang="ja-JP" altLang="en-US" sz="2400" b="1" dirty="0" smtClean="0">
                <a:solidFill>
                  <a:schemeClr val="accent2"/>
                </a:solidFill>
                <a:latin typeface="メイリオ" pitchFamily="50" charset="-128"/>
                <a:ea typeface="メイリオ" pitchFamily="50" charset="-128"/>
                <a:cs typeface="メイリオ" pitchFamily="50" charset="-128"/>
              </a:rPr>
              <a:t>非可逆</a:t>
            </a:r>
            <a:r>
              <a:rPr lang="en-US" altLang="ja-JP" sz="2400" dirty="0" smtClean="0">
                <a:latin typeface="メイリオ" pitchFamily="50" charset="-128"/>
                <a:ea typeface="メイリオ" pitchFamily="50" charset="-128"/>
                <a:cs typeface="メイリオ" pitchFamily="50" charset="-128"/>
              </a:rPr>
              <a:t>)</a:t>
            </a:r>
          </a:p>
        </p:txBody>
      </p:sp>
      <p:sp>
        <p:nvSpPr>
          <p:cNvPr id="24" name="四角形吹き出し 23"/>
          <p:cNvSpPr/>
          <p:nvPr/>
        </p:nvSpPr>
        <p:spPr>
          <a:xfrm>
            <a:off x="6300192" y="3861048"/>
            <a:ext cx="2376264" cy="576064"/>
          </a:xfrm>
          <a:prstGeom prst="wedgeRectCallout">
            <a:avLst>
              <a:gd name="adj1" fmla="val -31653"/>
              <a:gd name="adj2" fmla="val -90108"/>
            </a:avLst>
          </a:prstGeom>
          <a:ln w="38100"/>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2400" b="1" dirty="0" smtClean="0">
                <a:solidFill>
                  <a:schemeClr val="accent2"/>
                </a:solidFill>
                <a:latin typeface="メイリオ" pitchFamily="50" charset="-128"/>
                <a:ea typeface="メイリオ" pitchFamily="50" charset="-128"/>
                <a:cs typeface="メイリオ" pitchFamily="50" charset="-128"/>
              </a:rPr>
              <a:t>エイリアシング</a:t>
            </a:r>
            <a:endParaRPr lang="en-US" altLang="ja-JP" sz="2400" b="1" dirty="0" smtClean="0">
              <a:solidFill>
                <a:schemeClr val="accent2"/>
              </a:solidFill>
              <a:latin typeface="メイリオ" pitchFamily="50" charset="-128"/>
              <a:ea typeface="メイリオ" pitchFamily="50" charset="-128"/>
              <a:cs typeface="メイリオ" pitchFamily="50" charset="-128"/>
            </a:endParaRPr>
          </a:p>
        </p:txBody>
      </p:sp>
      <p:sp>
        <p:nvSpPr>
          <p:cNvPr id="45" name="テキスト ボックス 44"/>
          <p:cNvSpPr txBox="1"/>
          <p:nvPr/>
        </p:nvSpPr>
        <p:spPr>
          <a:xfrm>
            <a:off x="1242446" y="1817416"/>
            <a:ext cx="6647974" cy="523220"/>
          </a:xfrm>
          <a:prstGeom prst="rect">
            <a:avLst/>
          </a:prstGeom>
          <a:ln w="38100"/>
        </p:spPr>
        <p:style>
          <a:lnRef idx="2">
            <a:schemeClr val="accent2"/>
          </a:lnRef>
          <a:fillRef idx="1">
            <a:schemeClr val="lt1"/>
          </a:fillRef>
          <a:effectRef idx="0">
            <a:schemeClr val="accent2"/>
          </a:effectRef>
          <a:fontRef idx="minor">
            <a:schemeClr val="dk1"/>
          </a:fontRef>
        </p:style>
        <p:txBody>
          <a:bodyPr wrap="none" rtlCol="0">
            <a:spAutoFit/>
          </a:bodyPr>
          <a:lstStyle/>
          <a:p>
            <a:r>
              <a:rPr lang="ja-JP" altLang="en-US" sz="2800" dirty="0" smtClean="0">
                <a:latin typeface="メイリオ" pitchFamily="50" charset="-128"/>
                <a:ea typeface="メイリオ" pitchFamily="50" charset="-128"/>
                <a:cs typeface="メイリオ" pitchFamily="50" charset="-128"/>
              </a:rPr>
              <a:t>仮引数に同一の変数を渡してはならない</a:t>
            </a:r>
            <a:endParaRPr kumimoji="1" lang="en-US" altLang="ja-JP" sz="2800" dirty="0" smtClean="0">
              <a:latin typeface="メイリオ" pitchFamily="50" charset="-128"/>
              <a:ea typeface="メイリオ" pitchFamily="50" charset="-128"/>
              <a:cs typeface="メイリオ" pitchFamily="50" charset="-128"/>
            </a:endParaRPr>
          </a:p>
        </p:txBody>
      </p:sp>
      <p:sp>
        <p:nvSpPr>
          <p:cNvPr id="11" name="角丸四角形吹き出し 10"/>
          <p:cNvSpPr/>
          <p:nvPr/>
        </p:nvSpPr>
        <p:spPr>
          <a:xfrm>
            <a:off x="575048" y="2678440"/>
            <a:ext cx="3213833" cy="504056"/>
          </a:xfrm>
          <a:prstGeom prst="wedgeRoundRectCallout">
            <a:avLst>
              <a:gd name="adj1" fmla="val 205"/>
              <a:gd name="adj2" fmla="val 99363"/>
              <a:gd name="adj3" fmla="val 16667"/>
            </a:avLst>
          </a:prstGeom>
          <a:ln w="38100"/>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graphicFrame>
        <p:nvGraphicFramePr>
          <p:cNvPr id="12" name="表 11"/>
          <p:cNvGraphicFramePr>
            <a:graphicFrameLocks noGrp="1"/>
          </p:cNvGraphicFramePr>
          <p:nvPr>
            <p:extLst>
              <p:ext uri="{D42A27DB-BD31-4B8C-83A1-F6EECF244321}">
                <p14:modId xmlns:p14="http://schemas.microsoft.com/office/powerpoint/2010/main" xmlns="" val="1041392674"/>
              </p:ext>
            </p:extLst>
          </p:nvPr>
        </p:nvGraphicFramePr>
        <p:xfrm>
          <a:off x="251520" y="2755776"/>
          <a:ext cx="3600400" cy="457200"/>
        </p:xfrm>
        <a:graphic>
          <a:graphicData uri="http://schemas.openxmlformats.org/drawingml/2006/table">
            <a:tbl>
              <a:tblPr firstRow="1" bandRow="1">
                <a:tableStyleId>{2D5ABB26-0587-4C30-8999-92F81FD0307C}</a:tableStyleId>
              </a:tblPr>
              <a:tblGrid>
                <a:gridCol w="1080120"/>
                <a:gridCol w="360040"/>
                <a:gridCol w="648072"/>
                <a:gridCol w="432048"/>
                <a:gridCol w="648072"/>
                <a:gridCol w="432048"/>
              </a:tblGrid>
              <a:tr h="370840">
                <a:tc>
                  <a:txBody>
                    <a:bodyPr/>
                    <a:lstStyle/>
                    <a:p>
                      <a:pPr algn="r"/>
                      <a:r>
                        <a:rPr kumimoji="1" lang="ja-JP" altLang="en-US" sz="2400" dirty="0" smtClean="0">
                          <a:latin typeface="メイリオ" pitchFamily="50" charset="-128"/>
                          <a:ea typeface="メイリオ" pitchFamily="50" charset="-128"/>
                          <a:cs typeface="メイリオ" pitchFamily="50" charset="-128"/>
                        </a:rPr>
                        <a:t>状態</a:t>
                      </a:r>
                      <a:endParaRPr kumimoji="1" lang="ja-JP" altLang="en-US" sz="2400" dirty="0">
                        <a:latin typeface="メイリオ" pitchFamily="50" charset="-128"/>
                        <a:ea typeface="メイリオ" pitchFamily="50" charset="-128"/>
                        <a:cs typeface="メイリオ" pitchFamily="50" charset="-128"/>
                      </a:endParaRPr>
                    </a:p>
                  </a:txBody>
                  <a:tcPr/>
                </a:tc>
                <a:tc>
                  <a:txBody>
                    <a:bodyPr/>
                    <a:lstStyle/>
                    <a:p>
                      <a:r>
                        <a:rPr kumimoji="1" lang="en-US" altLang="ja-JP" sz="2400" dirty="0" smtClean="0">
                          <a:latin typeface="メイリオ" pitchFamily="50" charset="-128"/>
                          <a:ea typeface="メイリオ" pitchFamily="50" charset="-128"/>
                          <a:cs typeface="メイリオ" pitchFamily="50" charset="-128"/>
                        </a:rPr>
                        <a:t>{</a:t>
                      </a:r>
                      <a:endParaRPr kumimoji="1" lang="ja-JP" altLang="en-US" sz="2400" dirty="0">
                        <a:latin typeface="メイリオ" pitchFamily="50" charset="-128"/>
                        <a:ea typeface="メイリオ" pitchFamily="50" charset="-128"/>
                        <a:cs typeface="メイリオ" pitchFamily="50" charset="-128"/>
                      </a:endParaRPr>
                    </a:p>
                  </a:txBody>
                  <a:tcPr/>
                </a:tc>
                <a:tc>
                  <a:txBody>
                    <a:bodyPr/>
                    <a:lstStyle/>
                    <a:p>
                      <a:pPr algn="ctr"/>
                      <a:r>
                        <a:rPr kumimoji="1" lang="en-US" altLang="ja-JP" sz="2400" dirty="0" smtClean="0">
                          <a:latin typeface="Consolas" pitchFamily="49" charset="0"/>
                          <a:ea typeface="メイリオ" pitchFamily="50" charset="-128"/>
                          <a:cs typeface="Consolas" pitchFamily="49" charset="0"/>
                        </a:rPr>
                        <a:t>a</a:t>
                      </a:r>
                      <a:endParaRPr kumimoji="1" lang="ja-JP" altLang="en-US" sz="2400" dirty="0">
                        <a:latin typeface="Consolas" pitchFamily="49" charset="0"/>
                        <a:ea typeface="メイリオ" pitchFamily="50" charset="-128"/>
                        <a:cs typeface="Consolas" pitchFamily="49" charset="0"/>
                      </a:endParaRPr>
                    </a:p>
                  </a:txBody>
                  <a:tcPr/>
                </a:tc>
                <a:tc>
                  <a:txBody>
                    <a:bodyPr/>
                    <a:lstStyle/>
                    <a:p>
                      <a:pPr algn="ctr"/>
                      <a:endParaRPr kumimoji="1" lang="ja-JP" altLang="en-US" sz="2400" dirty="0">
                        <a:latin typeface="Consolas" pitchFamily="49" charset="0"/>
                        <a:ea typeface="メイリオ" pitchFamily="50" charset="-128"/>
                        <a:cs typeface="Consolas" pitchFamily="49" charset="0"/>
                      </a:endParaRPr>
                    </a:p>
                  </a:txBody>
                  <a:tcPr/>
                </a:tc>
                <a:tc>
                  <a:txBody>
                    <a:bodyPr/>
                    <a:lstStyle/>
                    <a:p>
                      <a:pPr algn="ctr"/>
                      <a:r>
                        <a:rPr kumimoji="1" lang="en-US" altLang="ja-JP" sz="2400" i="1" dirty="0" smtClean="0">
                          <a:latin typeface="Consolas" pitchFamily="49" charset="0"/>
                          <a:ea typeface="メイリオ" pitchFamily="50" charset="-128"/>
                          <a:cs typeface="Consolas" pitchFamily="49" charset="0"/>
                        </a:rPr>
                        <a:t>v</a:t>
                      </a:r>
                      <a:endParaRPr kumimoji="1" lang="ja-JP" altLang="en-US" sz="2400" i="1" dirty="0">
                        <a:latin typeface="Consolas" pitchFamily="49" charset="0"/>
                        <a:ea typeface="メイリオ" pitchFamily="50" charset="-128"/>
                        <a:cs typeface="Consolas" pitchFamily="49" charset="0"/>
                      </a:endParaRPr>
                    </a:p>
                  </a:txBody>
                  <a:tcPr/>
                </a:tc>
                <a:tc>
                  <a:txBody>
                    <a:bodyPr/>
                    <a:lstStyle/>
                    <a:p>
                      <a:r>
                        <a:rPr kumimoji="1" lang="en-US" altLang="ja-JP" sz="2400" dirty="0" smtClean="0">
                          <a:latin typeface="メイリオ" pitchFamily="50" charset="-128"/>
                          <a:ea typeface="メイリオ" pitchFamily="50" charset="-128"/>
                          <a:cs typeface="メイリオ" pitchFamily="50" charset="-128"/>
                        </a:rPr>
                        <a:t>}</a:t>
                      </a:r>
                      <a:endParaRPr kumimoji="1" lang="ja-JP" altLang="en-US" sz="2400" dirty="0">
                        <a:latin typeface="メイリオ" pitchFamily="50" charset="-128"/>
                        <a:ea typeface="メイリオ" pitchFamily="50" charset="-128"/>
                        <a:cs typeface="メイリオ" pitchFamily="50" charset="-128"/>
                      </a:endParaRPr>
                    </a:p>
                  </a:txBody>
                  <a:tcPr/>
                </a:tc>
              </a:tr>
            </a:tbl>
          </a:graphicData>
        </a:graphic>
      </p:graphicFrame>
      <p:graphicFrame>
        <p:nvGraphicFramePr>
          <p:cNvPr id="13" name="Object 6"/>
          <p:cNvGraphicFramePr>
            <a:graphicFrameLocks noChangeAspect="1"/>
          </p:cNvGraphicFramePr>
          <p:nvPr/>
        </p:nvGraphicFramePr>
        <p:xfrm>
          <a:off x="2420729" y="2822456"/>
          <a:ext cx="358775" cy="307975"/>
        </p:xfrm>
        <a:graphic>
          <a:graphicData uri="http://schemas.openxmlformats.org/presentationml/2006/ole">
            <p:oleObj spid="_x0000_s131074" name="数式" r:id="rId4" imgW="203261" imgH="152033" progId="Equation.3">
              <p:embed/>
            </p:oleObj>
          </a:graphicData>
        </a:graphic>
      </p:graphicFrame>
      <p:sp>
        <p:nvSpPr>
          <p:cNvPr id="14" name="角丸四角形吹き出し 13"/>
          <p:cNvSpPr/>
          <p:nvPr/>
        </p:nvSpPr>
        <p:spPr>
          <a:xfrm>
            <a:off x="539552" y="4725144"/>
            <a:ext cx="3213833" cy="576064"/>
          </a:xfrm>
          <a:prstGeom prst="wedgeRoundRectCallout">
            <a:avLst>
              <a:gd name="adj1" fmla="val 2267"/>
              <a:gd name="adj2" fmla="val -99726"/>
              <a:gd name="adj3" fmla="val 16667"/>
            </a:avLst>
          </a:prstGeom>
          <a:ln w="38100"/>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graphicFrame>
        <p:nvGraphicFramePr>
          <p:cNvPr id="15" name="表 14"/>
          <p:cNvGraphicFramePr>
            <a:graphicFrameLocks noGrp="1"/>
          </p:cNvGraphicFramePr>
          <p:nvPr>
            <p:extLst>
              <p:ext uri="{D42A27DB-BD31-4B8C-83A1-F6EECF244321}">
                <p14:modId xmlns:p14="http://schemas.microsoft.com/office/powerpoint/2010/main" xmlns="" val="2096353187"/>
              </p:ext>
            </p:extLst>
          </p:nvPr>
        </p:nvGraphicFramePr>
        <p:xfrm>
          <a:off x="216024" y="4802480"/>
          <a:ext cx="3600400" cy="457200"/>
        </p:xfrm>
        <a:graphic>
          <a:graphicData uri="http://schemas.openxmlformats.org/drawingml/2006/table">
            <a:tbl>
              <a:tblPr firstRow="1" bandRow="1">
                <a:tableStyleId>{2D5ABB26-0587-4C30-8999-92F81FD0307C}</a:tableStyleId>
              </a:tblPr>
              <a:tblGrid>
                <a:gridCol w="1080120"/>
                <a:gridCol w="360040"/>
                <a:gridCol w="648072"/>
                <a:gridCol w="432048"/>
                <a:gridCol w="648072"/>
                <a:gridCol w="432048"/>
              </a:tblGrid>
              <a:tr h="370840">
                <a:tc>
                  <a:txBody>
                    <a:bodyPr/>
                    <a:lstStyle/>
                    <a:p>
                      <a:pPr algn="r"/>
                      <a:r>
                        <a:rPr kumimoji="1" lang="ja-JP" altLang="en-US" sz="2400" dirty="0" smtClean="0">
                          <a:latin typeface="メイリオ" pitchFamily="50" charset="-128"/>
                          <a:ea typeface="メイリオ" pitchFamily="50" charset="-128"/>
                          <a:cs typeface="メイリオ" pitchFamily="50" charset="-128"/>
                        </a:rPr>
                        <a:t>状態</a:t>
                      </a:r>
                      <a:endParaRPr kumimoji="1" lang="ja-JP" altLang="en-US" sz="2400" dirty="0">
                        <a:latin typeface="メイリオ" pitchFamily="50" charset="-128"/>
                        <a:ea typeface="メイリオ" pitchFamily="50" charset="-128"/>
                        <a:cs typeface="メイリオ" pitchFamily="50" charset="-128"/>
                      </a:endParaRPr>
                    </a:p>
                  </a:txBody>
                  <a:tcPr/>
                </a:tc>
                <a:tc>
                  <a:txBody>
                    <a:bodyPr/>
                    <a:lstStyle/>
                    <a:p>
                      <a:r>
                        <a:rPr kumimoji="1" lang="en-US" altLang="ja-JP" sz="2400" dirty="0" smtClean="0">
                          <a:latin typeface="メイリオ" pitchFamily="50" charset="-128"/>
                          <a:ea typeface="メイリオ" pitchFamily="50" charset="-128"/>
                          <a:cs typeface="メイリオ" pitchFamily="50" charset="-128"/>
                        </a:rPr>
                        <a:t>{</a:t>
                      </a:r>
                      <a:endParaRPr kumimoji="1" lang="ja-JP" altLang="en-US" sz="2400" dirty="0">
                        <a:latin typeface="メイリオ" pitchFamily="50" charset="-128"/>
                        <a:ea typeface="メイリオ" pitchFamily="50" charset="-128"/>
                        <a:cs typeface="メイリオ" pitchFamily="50" charset="-128"/>
                      </a:endParaRPr>
                    </a:p>
                  </a:txBody>
                  <a:tcPr/>
                </a:tc>
                <a:tc>
                  <a:txBody>
                    <a:bodyPr/>
                    <a:lstStyle/>
                    <a:p>
                      <a:pPr algn="ctr"/>
                      <a:r>
                        <a:rPr kumimoji="1" lang="en-US" altLang="ja-JP" sz="2400" dirty="0" smtClean="0">
                          <a:latin typeface="Consolas" pitchFamily="49" charset="0"/>
                          <a:ea typeface="メイリオ" pitchFamily="50" charset="-128"/>
                          <a:cs typeface="Consolas" pitchFamily="49" charset="0"/>
                        </a:rPr>
                        <a:t>a</a:t>
                      </a:r>
                      <a:endParaRPr kumimoji="1" lang="ja-JP" altLang="en-US" sz="2400" dirty="0">
                        <a:latin typeface="Consolas" pitchFamily="49" charset="0"/>
                        <a:ea typeface="メイリオ" pitchFamily="50" charset="-128"/>
                        <a:cs typeface="Consolas" pitchFamily="49" charset="0"/>
                      </a:endParaRPr>
                    </a:p>
                  </a:txBody>
                  <a:tcPr/>
                </a:tc>
                <a:tc>
                  <a:txBody>
                    <a:bodyPr/>
                    <a:lstStyle/>
                    <a:p>
                      <a:pPr algn="ctr"/>
                      <a:endParaRPr kumimoji="1" lang="ja-JP" altLang="en-US" sz="2400" dirty="0">
                        <a:latin typeface="Consolas" pitchFamily="49" charset="0"/>
                        <a:ea typeface="メイリオ" pitchFamily="50" charset="-128"/>
                        <a:cs typeface="Consolas" pitchFamily="49" charset="0"/>
                      </a:endParaRPr>
                    </a:p>
                  </a:txBody>
                  <a:tcPr/>
                </a:tc>
                <a:tc>
                  <a:txBody>
                    <a:bodyPr/>
                    <a:lstStyle/>
                    <a:p>
                      <a:pPr algn="ctr"/>
                      <a:r>
                        <a:rPr kumimoji="1" lang="en-US" altLang="ja-JP" sz="2400" dirty="0" smtClean="0">
                          <a:latin typeface="Consolas" pitchFamily="49" charset="0"/>
                          <a:ea typeface="メイリオ" pitchFamily="50" charset="-128"/>
                          <a:cs typeface="Consolas" pitchFamily="49" charset="0"/>
                        </a:rPr>
                        <a:t>0</a:t>
                      </a:r>
                      <a:endParaRPr kumimoji="1" lang="ja-JP" altLang="en-US" sz="2400" dirty="0">
                        <a:latin typeface="Consolas" pitchFamily="49" charset="0"/>
                        <a:ea typeface="メイリオ" pitchFamily="50" charset="-128"/>
                        <a:cs typeface="Consolas" pitchFamily="49" charset="0"/>
                      </a:endParaRPr>
                    </a:p>
                  </a:txBody>
                  <a:tcPr/>
                </a:tc>
                <a:tc>
                  <a:txBody>
                    <a:bodyPr/>
                    <a:lstStyle/>
                    <a:p>
                      <a:r>
                        <a:rPr kumimoji="1" lang="en-US" altLang="ja-JP" sz="2400" dirty="0" smtClean="0">
                          <a:latin typeface="メイリオ" pitchFamily="50" charset="-128"/>
                          <a:ea typeface="メイリオ" pitchFamily="50" charset="-128"/>
                          <a:cs typeface="メイリオ" pitchFamily="50" charset="-128"/>
                        </a:rPr>
                        <a:t>}</a:t>
                      </a:r>
                      <a:endParaRPr kumimoji="1" lang="ja-JP" altLang="en-US" sz="2400" dirty="0">
                        <a:latin typeface="メイリオ" pitchFamily="50" charset="-128"/>
                        <a:ea typeface="メイリオ" pitchFamily="50" charset="-128"/>
                        <a:cs typeface="メイリオ" pitchFamily="50" charset="-128"/>
                      </a:endParaRPr>
                    </a:p>
                  </a:txBody>
                  <a:tcPr/>
                </a:tc>
              </a:tr>
            </a:tbl>
          </a:graphicData>
        </a:graphic>
      </p:graphicFrame>
      <p:graphicFrame>
        <p:nvGraphicFramePr>
          <p:cNvPr id="16" name="Object 6"/>
          <p:cNvGraphicFramePr>
            <a:graphicFrameLocks noChangeAspect="1"/>
          </p:cNvGraphicFramePr>
          <p:nvPr/>
        </p:nvGraphicFramePr>
        <p:xfrm>
          <a:off x="2385233" y="4869160"/>
          <a:ext cx="358775" cy="307975"/>
        </p:xfrm>
        <a:graphic>
          <a:graphicData uri="http://schemas.openxmlformats.org/presentationml/2006/ole">
            <p:oleObj spid="_x0000_s131075" name="数式" r:id="rId5" imgW="203261" imgH="152033" progId="Equation.3">
              <p:embed/>
            </p:oleObj>
          </a:graphicData>
        </a:graphic>
      </p:graphicFrame>
      <p:sp>
        <p:nvSpPr>
          <p:cNvPr id="22" name="テキスト ボックス 21"/>
          <p:cNvSpPr txBox="1"/>
          <p:nvPr/>
        </p:nvSpPr>
        <p:spPr>
          <a:xfrm>
            <a:off x="2915816" y="5589240"/>
            <a:ext cx="5211683" cy="954107"/>
          </a:xfrm>
          <a:prstGeom prst="rect">
            <a:avLst/>
          </a:prstGeom>
          <a:noFill/>
        </p:spPr>
        <p:txBody>
          <a:bodyPr wrap="none" rtlCol="0">
            <a:spAutoFit/>
          </a:bodyPr>
          <a:lstStyle/>
          <a:p>
            <a:r>
              <a:rPr lang="ja-JP" altLang="en-US" sz="2800" b="1" dirty="0" smtClean="0">
                <a:solidFill>
                  <a:schemeClr val="accent2"/>
                </a:solidFill>
                <a:latin typeface="メイリオ" pitchFamily="50" charset="-128"/>
                <a:ea typeface="メイリオ" pitchFamily="50" charset="-128"/>
                <a:cs typeface="メイリオ" pitchFamily="50" charset="-128"/>
              </a:rPr>
              <a:t>エイリアスの出現を防ぐために</a:t>
            </a:r>
            <a:endParaRPr lang="en-US" altLang="ja-JP" sz="2800" b="1" dirty="0" smtClean="0">
              <a:solidFill>
                <a:schemeClr val="accent2"/>
              </a:solidFill>
              <a:latin typeface="メイリオ" pitchFamily="50" charset="-128"/>
              <a:ea typeface="メイリオ" pitchFamily="50" charset="-128"/>
              <a:cs typeface="メイリオ" pitchFamily="50" charset="-128"/>
            </a:endParaRPr>
          </a:p>
          <a:p>
            <a:r>
              <a:rPr lang="ja-JP" altLang="en-US" sz="2800" b="1" dirty="0" smtClean="0">
                <a:solidFill>
                  <a:schemeClr val="accent2"/>
                </a:solidFill>
                <a:latin typeface="メイリオ" pitchFamily="50" charset="-128"/>
                <a:ea typeface="メイリオ" pitchFamily="50" charset="-128"/>
                <a:cs typeface="メイリオ" pitchFamily="50" charset="-128"/>
              </a:rPr>
              <a:t>制約が厳しい</a:t>
            </a:r>
            <a:endParaRPr kumimoji="1" lang="ja-JP" altLang="en-US" sz="2800" b="1" dirty="0">
              <a:solidFill>
                <a:schemeClr val="accent2"/>
              </a:solidFill>
              <a:latin typeface="メイリオ" pitchFamily="50" charset="-128"/>
              <a:ea typeface="メイリオ" pitchFamily="50" charset="-128"/>
              <a:cs typeface="メイリオ" pitchFamily="50" charset="-128"/>
            </a:endParaRPr>
          </a:p>
        </p:txBody>
      </p:sp>
      <p:sp>
        <p:nvSpPr>
          <p:cNvPr id="19" name="正方形/長方形 18"/>
          <p:cNvSpPr/>
          <p:nvPr/>
        </p:nvSpPr>
        <p:spPr>
          <a:xfrm>
            <a:off x="1233309" y="1268760"/>
            <a:ext cx="902811" cy="523220"/>
          </a:xfrm>
          <a:prstGeom prst="rect">
            <a:avLst/>
          </a:prstGeom>
          <a:ln>
            <a:solidFill>
              <a:schemeClr val="accent2"/>
            </a:solidFill>
          </a:ln>
        </p:spPr>
        <p:style>
          <a:lnRef idx="2">
            <a:schemeClr val="accent2">
              <a:shade val="50000"/>
            </a:schemeClr>
          </a:lnRef>
          <a:fillRef idx="1">
            <a:schemeClr val="accent2"/>
          </a:fillRef>
          <a:effectRef idx="0">
            <a:schemeClr val="accent2"/>
          </a:effectRef>
          <a:fontRef idx="minor">
            <a:schemeClr val="lt1"/>
          </a:fontRef>
        </p:style>
        <p:txBody>
          <a:bodyPr wrap="none">
            <a:spAutoFit/>
          </a:bodyPr>
          <a:lstStyle/>
          <a:p>
            <a:r>
              <a:rPr lang="ja-JP" altLang="en-US" sz="2800" dirty="0">
                <a:latin typeface="メイリオ" pitchFamily="50" charset="-128"/>
                <a:ea typeface="メイリオ" pitchFamily="50" charset="-128"/>
                <a:cs typeface="メイリオ" pitchFamily="50" charset="-128"/>
              </a:rPr>
              <a:t>制約</a:t>
            </a:r>
            <a:endParaRPr lang="ja-JP" altLang="en-US" sz="2800" dirty="0"/>
          </a:p>
        </p:txBody>
      </p:sp>
    </p:spTree>
    <p:extLst>
      <p:ext uri="{BB962C8B-B14F-4D97-AF65-F5344CB8AC3E}">
        <p14:creationId xmlns:p14="http://schemas.microsoft.com/office/powerpoint/2010/main" xmlns="" val="4190798562"/>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fade">
                                      <p:cBhvr>
                                        <p:cTn id="7" dur="500"/>
                                        <p:tgtEl>
                                          <p:spTgt spid="3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4"/>
                                        </p:tgtEl>
                                        <p:attrNameLst>
                                          <p:attrName>style.visibility</p:attrName>
                                        </p:attrNameLst>
                                      </p:cBhvr>
                                      <p:to>
                                        <p:strVal val="visible"/>
                                      </p:to>
                                    </p:set>
                                    <p:animEffect transition="in" filter="fade">
                                      <p:cBhvr>
                                        <p:cTn id="10" dur="500"/>
                                        <p:tgtEl>
                                          <p:spTgt spid="24"/>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3"/>
                                        </p:tgtEl>
                                        <p:attrNameLst>
                                          <p:attrName>style.visibility</p:attrName>
                                        </p:attrNameLst>
                                      </p:cBhvr>
                                      <p:to>
                                        <p:strVal val="visible"/>
                                      </p:to>
                                    </p:set>
                                    <p:animEffect transition="in" filter="fade">
                                      <p:cBhvr>
                                        <p:cTn id="15" dur="500"/>
                                        <p:tgtEl>
                                          <p:spTgt spid="33"/>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fade">
                                      <p:cBhvr>
                                        <p:cTn id="18" dur="500"/>
                                        <p:tgtEl>
                                          <p:spTgt spid="14"/>
                                        </p:tgtEl>
                                      </p:cBhvr>
                                    </p:animEffect>
                                  </p:childTnLst>
                                </p:cTn>
                              </p:par>
                              <p:par>
                                <p:cTn id="19" presetID="10" presetClass="entr" presetSubtype="0" fill="hold" nodeType="withEffect">
                                  <p:stCondLst>
                                    <p:cond delay="0"/>
                                  </p:stCondLst>
                                  <p:childTnLst>
                                    <p:set>
                                      <p:cBhvr>
                                        <p:cTn id="20" dur="1" fill="hold">
                                          <p:stCondLst>
                                            <p:cond delay="0"/>
                                          </p:stCondLst>
                                        </p:cTn>
                                        <p:tgtEl>
                                          <p:spTgt spid="16"/>
                                        </p:tgtEl>
                                        <p:attrNameLst>
                                          <p:attrName>style.visibility</p:attrName>
                                        </p:attrNameLst>
                                      </p:cBhvr>
                                      <p:to>
                                        <p:strVal val="visible"/>
                                      </p:to>
                                    </p:set>
                                    <p:animEffect transition="in" filter="fade">
                                      <p:cBhvr>
                                        <p:cTn id="21" dur="500"/>
                                        <p:tgtEl>
                                          <p:spTgt spid="16"/>
                                        </p:tgtEl>
                                      </p:cBhvr>
                                    </p:animEffect>
                                  </p:childTnLst>
                                </p:cTn>
                              </p:par>
                              <p:par>
                                <p:cTn id="22" presetID="10" presetClass="entr" presetSubtype="0" fill="hold" nodeType="withEffect">
                                  <p:stCondLst>
                                    <p:cond delay="0"/>
                                  </p:stCondLst>
                                  <p:childTnLst>
                                    <p:set>
                                      <p:cBhvr>
                                        <p:cTn id="23" dur="1" fill="hold">
                                          <p:stCondLst>
                                            <p:cond delay="0"/>
                                          </p:stCondLst>
                                        </p:cTn>
                                        <p:tgtEl>
                                          <p:spTgt spid="15"/>
                                        </p:tgtEl>
                                        <p:attrNameLst>
                                          <p:attrName>style.visibility</p:attrName>
                                        </p:attrNameLst>
                                      </p:cBhvr>
                                      <p:to>
                                        <p:strVal val="visible"/>
                                      </p:to>
                                    </p:set>
                                    <p:animEffect transition="in" filter="fade">
                                      <p:cBhvr>
                                        <p:cTn id="24" dur="500"/>
                                        <p:tgtEl>
                                          <p:spTgt spid="15"/>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22"/>
                                        </p:tgtEl>
                                        <p:attrNameLst>
                                          <p:attrName>style.visibility</p:attrName>
                                        </p:attrNameLst>
                                      </p:cBhvr>
                                      <p:to>
                                        <p:strVal val="visible"/>
                                      </p:to>
                                    </p:set>
                                    <p:animEffect transition="in" filter="fade">
                                      <p:cBhvr>
                                        <p:cTn id="29" dur="500"/>
                                        <p:tgtEl>
                                          <p:spTgt spid="22"/>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34"/>
                                        </p:tgtEl>
                                        <p:attrNameLst>
                                          <p:attrName>style.visibility</p:attrName>
                                        </p:attrNameLst>
                                      </p:cBhvr>
                                      <p:to>
                                        <p:strVal val="visible"/>
                                      </p:to>
                                    </p:set>
                                    <p:animEffect transition="in" filter="fade">
                                      <p:cBhvr>
                                        <p:cTn id="32"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animBg="1"/>
      <p:bldP spid="24" grpId="0" animBg="1"/>
      <p:bldP spid="14" grpId="0" animBg="1"/>
      <p:bldP spid="2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配列変数への代入における制約</a:t>
            </a:r>
            <a:endParaRPr kumimoji="1" lang="ja-JP" altLang="en-US" dirty="0"/>
          </a:p>
        </p:txBody>
      </p:sp>
      <p:sp>
        <p:nvSpPr>
          <p:cNvPr id="4" name="スライド番号プレースホルダ 3"/>
          <p:cNvSpPr>
            <a:spLocks noGrp="1"/>
          </p:cNvSpPr>
          <p:nvPr>
            <p:ph type="sldNum" sz="quarter" idx="12"/>
          </p:nvPr>
        </p:nvSpPr>
        <p:spPr/>
        <p:txBody>
          <a:bodyPr/>
          <a:lstStyle/>
          <a:p>
            <a:fld id="{FB9213B3-A603-404F-A78E-5B4CD0115AC6}" type="slidenum">
              <a:rPr kumimoji="1" lang="ja-JP" altLang="en-US" smtClean="0"/>
              <a:pPr/>
              <a:t>5</a:t>
            </a:fld>
            <a:endParaRPr kumimoji="1" lang="ja-JP" altLang="en-US" dirty="0"/>
          </a:p>
        </p:txBody>
      </p:sp>
      <p:sp>
        <p:nvSpPr>
          <p:cNvPr id="5" name="テキスト ボックス 4"/>
          <p:cNvSpPr txBox="1"/>
          <p:nvPr/>
        </p:nvSpPr>
        <p:spPr>
          <a:xfrm>
            <a:off x="1236394" y="1970837"/>
            <a:ext cx="6647974" cy="954107"/>
          </a:xfrm>
          <a:prstGeom prst="rect">
            <a:avLst/>
          </a:prstGeom>
          <a:ln w="38100"/>
        </p:spPr>
        <p:style>
          <a:lnRef idx="2">
            <a:schemeClr val="accent2"/>
          </a:lnRef>
          <a:fillRef idx="1">
            <a:schemeClr val="lt1"/>
          </a:fillRef>
          <a:effectRef idx="0">
            <a:schemeClr val="accent2"/>
          </a:effectRef>
          <a:fontRef idx="minor">
            <a:schemeClr val="dk1"/>
          </a:fontRef>
        </p:style>
        <p:txBody>
          <a:bodyPr wrap="none" rtlCol="0">
            <a:spAutoFit/>
          </a:bodyPr>
          <a:lstStyle/>
          <a:p>
            <a:r>
              <a:rPr lang="ja-JP" altLang="en-US" sz="2800" dirty="0" smtClean="0">
                <a:latin typeface="メイリオ" pitchFamily="50" charset="-128"/>
                <a:ea typeface="メイリオ" pitchFamily="50" charset="-128"/>
                <a:cs typeface="メイリオ" pitchFamily="50" charset="-128"/>
              </a:rPr>
              <a:t>代入が行われる</a:t>
            </a:r>
            <a:r>
              <a:rPr kumimoji="1" lang="ja-JP" altLang="en-US" sz="2800" dirty="0" smtClean="0">
                <a:latin typeface="メイリオ" pitchFamily="50" charset="-128"/>
                <a:ea typeface="メイリオ" pitchFamily="50" charset="-128"/>
                <a:cs typeface="メイリオ" pitchFamily="50" charset="-128"/>
              </a:rPr>
              <a:t>配列変数が</a:t>
            </a:r>
            <a:endParaRPr kumimoji="1" lang="en-US" altLang="ja-JP" sz="2800" dirty="0" smtClean="0">
              <a:latin typeface="メイリオ" pitchFamily="50" charset="-128"/>
              <a:ea typeface="メイリオ" pitchFamily="50" charset="-128"/>
              <a:cs typeface="メイリオ" pitchFamily="50" charset="-128"/>
            </a:endParaRPr>
          </a:p>
          <a:p>
            <a:r>
              <a:rPr kumimoji="1" lang="ja-JP" altLang="en-US" sz="2800" dirty="0" smtClean="0">
                <a:latin typeface="メイリオ" pitchFamily="50" charset="-128"/>
                <a:ea typeface="メイリオ" pitchFamily="50" charset="-128"/>
                <a:cs typeface="メイリオ" pitchFamily="50" charset="-128"/>
              </a:rPr>
              <a:t>左辺の添字や右辺に出現してはならない</a:t>
            </a:r>
            <a:endParaRPr kumimoji="1" lang="ja-JP" altLang="en-US" sz="2800" dirty="0">
              <a:latin typeface="メイリオ" pitchFamily="50" charset="-128"/>
              <a:ea typeface="メイリオ" pitchFamily="50" charset="-128"/>
              <a:cs typeface="メイリオ" pitchFamily="50" charset="-128"/>
            </a:endParaRPr>
          </a:p>
        </p:txBody>
      </p:sp>
      <p:sp>
        <p:nvSpPr>
          <p:cNvPr id="17" name="四角形吹き出し 16"/>
          <p:cNvSpPr/>
          <p:nvPr/>
        </p:nvSpPr>
        <p:spPr>
          <a:xfrm>
            <a:off x="6732240" y="4221088"/>
            <a:ext cx="2088232" cy="576064"/>
          </a:xfrm>
          <a:prstGeom prst="wedgeRectCallout">
            <a:avLst>
              <a:gd name="adj1" fmla="val -64035"/>
              <a:gd name="adj2" fmla="val 4855"/>
            </a:avLst>
          </a:prstGeom>
          <a:ln w="38100"/>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2400" dirty="0" smtClean="0">
                <a:latin typeface="メイリオ" pitchFamily="50" charset="-128"/>
                <a:ea typeface="メイリオ" pitchFamily="50" charset="-128"/>
                <a:cs typeface="メイリオ" pitchFamily="50" charset="-128"/>
              </a:rPr>
              <a:t>記述不可能</a:t>
            </a:r>
            <a:endParaRPr lang="en-US" altLang="ja-JP" sz="2400" dirty="0" smtClean="0">
              <a:latin typeface="メイリオ" pitchFamily="50" charset="-128"/>
              <a:ea typeface="メイリオ" pitchFamily="50" charset="-128"/>
              <a:cs typeface="メイリオ" pitchFamily="50" charset="-128"/>
            </a:endParaRPr>
          </a:p>
        </p:txBody>
      </p:sp>
      <p:sp>
        <p:nvSpPr>
          <p:cNvPr id="7" name="テキスト ボックス 6"/>
          <p:cNvSpPr txBox="1"/>
          <p:nvPr/>
        </p:nvSpPr>
        <p:spPr>
          <a:xfrm>
            <a:off x="611560" y="4221088"/>
            <a:ext cx="5902578" cy="523220"/>
          </a:xfrm>
          <a:prstGeom prst="rect">
            <a:avLst/>
          </a:prstGeom>
          <a:noFill/>
        </p:spPr>
        <p:txBody>
          <a:bodyPr wrap="none" rtlCol="0">
            <a:spAutoFit/>
          </a:bodyPr>
          <a:lstStyle/>
          <a:p>
            <a:r>
              <a:rPr lang="en-US" altLang="ja-JP" sz="2800" dirty="0" smtClean="0">
                <a:latin typeface="Consolas" pitchFamily="49" charset="0"/>
                <a:cs typeface="Consolas" pitchFamily="49" charset="0"/>
              </a:rPr>
              <a:t>fib[i+2] += fib[i+1] + fib[</a:t>
            </a:r>
            <a:r>
              <a:rPr lang="en-US" altLang="ja-JP" sz="2800" dirty="0" err="1" smtClean="0">
                <a:latin typeface="Consolas" pitchFamily="49" charset="0"/>
                <a:cs typeface="Consolas" pitchFamily="49" charset="0"/>
              </a:rPr>
              <a:t>i</a:t>
            </a:r>
            <a:r>
              <a:rPr lang="en-US" altLang="ja-JP" sz="2800" dirty="0" smtClean="0">
                <a:latin typeface="Consolas" pitchFamily="49" charset="0"/>
                <a:cs typeface="Consolas" pitchFamily="49" charset="0"/>
              </a:rPr>
              <a:t>]</a:t>
            </a:r>
            <a:endParaRPr kumimoji="1" lang="ja-JP" altLang="en-US" sz="2800" dirty="0">
              <a:latin typeface="Consolas" pitchFamily="49" charset="0"/>
              <a:cs typeface="Consolas" pitchFamily="49" charset="0"/>
            </a:endParaRPr>
          </a:p>
        </p:txBody>
      </p:sp>
      <p:sp>
        <p:nvSpPr>
          <p:cNvPr id="19" name="角丸四角形吹き出し 18"/>
          <p:cNvSpPr/>
          <p:nvPr/>
        </p:nvSpPr>
        <p:spPr>
          <a:xfrm>
            <a:off x="683568" y="3501008"/>
            <a:ext cx="6552728" cy="576064"/>
          </a:xfrm>
          <a:prstGeom prst="wedgeRoundRectCallout">
            <a:avLst>
              <a:gd name="adj1" fmla="val -44773"/>
              <a:gd name="adj2" fmla="val -130"/>
              <a:gd name="adj3" fmla="val 16667"/>
            </a:avLst>
          </a:prstGeom>
          <a:ln w="38100"/>
        </p:spPr>
        <p:style>
          <a:lnRef idx="2">
            <a:schemeClr val="accent1"/>
          </a:lnRef>
          <a:fillRef idx="1">
            <a:schemeClr val="lt1"/>
          </a:fillRef>
          <a:effectRef idx="0">
            <a:schemeClr val="accent1"/>
          </a:effectRef>
          <a:fontRef idx="minor">
            <a:schemeClr val="dk1"/>
          </a:fontRef>
        </p:style>
        <p:txBody>
          <a:bodyPr rtlCol="0" anchor="ctr"/>
          <a:lstStyle/>
          <a:p>
            <a:r>
              <a:rPr kumimoji="1" lang="ja-JP" altLang="en-US" dirty="0" smtClean="0"/>
              <a:t>状態</a:t>
            </a:r>
            <a:r>
              <a:rPr kumimoji="1" lang="en-US" altLang="ja-JP" dirty="0" smtClean="0"/>
              <a:t> </a:t>
            </a:r>
            <a:r>
              <a:rPr kumimoji="1" lang="en-US" altLang="ja-JP" dirty="0" smtClean="0">
                <a:latin typeface="Consolas"/>
                <a:cs typeface="Consolas"/>
              </a:rPr>
              <a:t>{ fib[i+2]   0,    fib[i+1]   </a:t>
            </a:r>
            <a:r>
              <a:rPr kumimoji="1" lang="en-US" altLang="ja-JP" i="1" dirty="0" smtClean="0">
                <a:latin typeface="Consolas"/>
                <a:cs typeface="Consolas"/>
              </a:rPr>
              <a:t>v</a:t>
            </a:r>
            <a:r>
              <a:rPr kumimoji="1" lang="en-US" altLang="ja-JP" baseline="-25000" dirty="0" smtClean="0">
                <a:latin typeface="Consolas"/>
                <a:cs typeface="Consolas"/>
              </a:rPr>
              <a:t>1</a:t>
            </a:r>
            <a:r>
              <a:rPr kumimoji="1" lang="en-US" altLang="ja-JP" dirty="0" smtClean="0">
                <a:latin typeface="Consolas"/>
                <a:cs typeface="Consolas"/>
              </a:rPr>
              <a:t>, fib[</a:t>
            </a:r>
            <a:r>
              <a:rPr kumimoji="1" lang="en-US" altLang="ja-JP" dirty="0" err="1" smtClean="0">
                <a:latin typeface="Consolas"/>
                <a:cs typeface="Consolas"/>
              </a:rPr>
              <a:t>i</a:t>
            </a:r>
            <a:r>
              <a:rPr lang="en-US" altLang="ja-JP" dirty="0" smtClean="0">
                <a:latin typeface="Consolas"/>
                <a:cs typeface="Consolas"/>
              </a:rPr>
              <a:t>]   </a:t>
            </a:r>
            <a:r>
              <a:rPr lang="en-US" altLang="ja-JP" i="1" dirty="0" smtClean="0">
                <a:latin typeface="Consolas"/>
                <a:cs typeface="Consolas"/>
              </a:rPr>
              <a:t>v</a:t>
            </a:r>
            <a:r>
              <a:rPr lang="en-US" altLang="ja-JP" baseline="-25000" dirty="0" smtClean="0">
                <a:latin typeface="Consolas"/>
                <a:cs typeface="Consolas"/>
              </a:rPr>
              <a:t>2</a:t>
            </a:r>
            <a:r>
              <a:rPr lang="en-US" altLang="ja-JP" dirty="0" smtClean="0">
                <a:latin typeface="Consolas"/>
                <a:cs typeface="Consolas"/>
              </a:rPr>
              <a:t>}</a:t>
            </a:r>
            <a:endParaRPr kumimoji="1" lang="ja-JP" altLang="en-US" dirty="0">
              <a:latin typeface="Consolas"/>
              <a:cs typeface="Consolas"/>
            </a:endParaRPr>
          </a:p>
        </p:txBody>
      </p:sp>
      <p:sp>
        <p:nvSpPr>
          <p:cNvPr id="23" name="テキスト ボックス 22"/>
          <p:cNvSpPr txBox="1"/>
          <p:nvPr/>
        </p:nvSpPr>
        <p:spPr>
          <a:xfrm>
            <a:off x="5148064" y="5714092"/>
            <a:ext cx="3416320" cy="523220"/>
          </a:xfrm>
          <a:prstGeom prst="rect">
            <a:avLst/>
          </a:prstGeom>
          <a:noFill/>
        </p:spPr>
        <p:txBody>
          <a:bodyPr wrap="none" rtlCol="0">
            <a:spAutoFit/>
          </a:bodyPr>
          <a:lstStyle/>
          <a:p>
            <a:r>
              <a:rPr lang="ja-JP" altLang="en-US" sz="2800" b="1" dirty="0" smtClean="0">
                <a:solidFill>
                  <a:schemeClr val="accent2"/>
                </a:solidFill>
                <a:latin typeface="メイリオ" pitchFamily="50" charset="-128"/>
                <a:ea typeface="メイリオ" pitchFamily="50" charset="-128"/>
                <a:cs typeface="メイリオ" pitchFamily="50" charset="-128"/>
              </a:rPr>
              <a:t>制約が非常に厳しい</a:t>
            </a:r>
            <a:endParaRPr kumimoji="1" lang="ja-JP" altLang="en-US" sz="2800" b="1" dirty="0">
              <a:solidFill>
                <a:schemeClr val="accent2"/>
              </a:solidFill>
              <a:latin typeface="メイリオ" pitchFamily="50" charset="-128"/>
              <a:ea typeface="メイリオ" pitchFamily="50" charset="-128"/>
              <a:cs typeface="メイリオ" pitchFamily="50" charset="-128"/>
            </a:endParaRPr>
          </a:p>
        </p:txBody>
      </p:sp>
      <p:sp>
        <p:nvSpPr>
          <p:cNvPr id="3" name="正方形/長方形 2"/>
          <p:cNvSpPr/>
          <p:nvPr/>
        </p:nvSpPr>
        <p:spPr>
          <a:xfrm>
            <a:off x="1233309" y="1431317"/>
            <a:ext cx="902811" cy="523220"/>
          </a:xfrm>
          <a:prstGeom prst="rect">
            <a:avLst/>
          </a:prstGeom>
          <a:ln>
            <a:solidFill>
              <a:schemeClr val="accent2"/>
            </a:solidFill>
          </a:ln>
        </p:spPr>
        <p:style>
          <a:lnRef idx="2">
            <a:schemeClr val="accent2">
              <a:shade val="50000"/>
            </a:schemeClr>
          </a:lnRef>
          <a:fillRef idx="1">
            <a:schemeClr val="accent2"/>
          </a:fillRef>
          <a:effectRef idx="0">
            <a:schemeClr val="accent2"/>
          </a:effectRef>
          <a:fontRef idx="minor">
            <a:schemeClr val="lt1"/>
          </a:fontRef>
        </p:style>
        <p:txBody>
          <a:bodyPr wrap="none">
            <a:spAutoFit/>
          </a:bodyPr>
          <a:lstStyle/>
          <a:p>
            <a:r>
              <a:rPr lang="ja-JP" altLang="en-US" sz="2800" dirty="0">
                <a:latin typeface="メイリオ" pitchFamily="50" charset="-128"/>
                <a:ea typeface="メイリオ" pitchFamily="50" charset="-128"/>
                <a:cs typeface="メイリオ" pitchFamily="50" charset="-128"/>
              </a:rPr>
              <a:t>制約</a:t>
            </a:r>
            <a:endParaRPr lang="ja-JP" altLang="en-US" sz="2800" dirty="0"/>
          </a:p>
        </p:txBody>
      </p:sp>
      <p:sp>
        <p:nvSpPr>
          <p:cNvPr id="24" name="角丸四角形吹き出し 23"/>
          <p:cNvSpPr/>
          <p:nvPr/>
        </p:nvSpPr>
        <p:spPr>
          <a:xfrm>
            <a:off x="701842" y="4941168"/>
            <a:ext cx="6534454" cy="576064"/>
          </a:xfrm>
          <a:prstGeom prst="wedgeRoundRectCallout">
            <a:avLst>
              <a:gd name="adj1" fmla="val -46403"/>
              <a:gd name="adj2" fmla="val -3302"/>
              <a:gd name="adj3" fmla="val 16667"/>
            </a:avLst>
          </a:prstGeom>
          <a:ln w="38100"/>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dirty="0" smtClean="0"/>
              <a:t>状態</a:t>
            </a:r>
            <a:r>
              <a:rPr kumimoji="1" lang="en-US" altLang="ja-JP" dirty="0" smtClean="0"/>
              <a:t> </a:t>
            </a:r>
            <a:r>
              <a:rPr kumimoji="1" lang="en-US" altLang="ja-JP" dirty="0" smtClean="0">
                <a:latin typeface="Consolas"/>
                <a:cs typeface="Consolas"/>
              </a:rPr>
              <a:t>{ fib[i+2]   </a:t>
            </a:r>
            <a:r>
              <a:rPr lang="en-US" altLang="ja-JP" i="1" dirty="0">
                <a:latin typeface="Consolas"/>
                <a:cs typeface="Consolas"/>
              </a:rPr>
              <a:t>v</a:t>
            </a:r>
            <a:r>
              <a:rPr lang="en-US" altLang="ja-JP" baseline="-25000" dirty="0">
                <a:latin typeface="Consolas"/>
                <a:cs typeface="Consolas"/>
              </a:rPr>
              <a:t>1</a:t>
            </a:r>
            <a:r>
              <a:rPr kumimoji="1" lang="en-US" altLang="ja-JP" dirty="0" smtClean="0">
                <a:latin typeface="Consolas"/>
                <a:cs typeface="Consolas"/>
              </a:rPr>
              <a:t>+</a:t>
            </a:r>
            <a:r>
              <a:rPr lang="en-US" altLang="ja-JP" i="1" dirty="0" smtClean="0">
                <a:latin typeface="Consolas"/>
                <a:cs typeface="Consolas"/>
              </a:rPr>
              <a:t>v</a:t>
            </a:r>
            <a:r>
              <a:rPr lang="en-US" altLang="ja-JP" baseline="-25000" dirty="0" smtClean="0">
                <a:latin typeface="Consolas"/>
                <a:cs typeface="Consolas"/>
              </a:rPr>
              <a:t>2</a:t>
            </a:r>
            <a:r>
              <a:rPr kumimoji="1" lang="en-US" altLang="ja-JP" dirty="0" smtClean="0">
                <a:latin typeface="Consolas"/>
                <a:cs typeface="Consolas"/>
              </a:rPr>
              <a:t>, fib[i+1]   </a:t>
            </a:r>
            <a:r>
              <a:rPr kumimoji="1" lang="en-US" altLang="ja-JP" i="1" dirty="0" smtClean="0">
                <a:latin typeface="Consolas"/>
                <a:cs typeface="Consolas"/>
              </a:rPr>
              <a:t>v</a:t>
            </a:r>
            <a:r>
              <a:rPr kumimoji="1" lang="en-US" altLang="ja-JP" baseline="-25000" dirty="0" smtClean="0">
                <a:latin typeface="Consolas"/>
                <a:cs typeface="Consolas"/>
              </a:rPr>
              <a:t>1</a:t>
            </a:r>
            <a:r>
              <a:rPr kumimoji="1" lang="en-US" altLang="ja-JP" dirty="0" smtClean="0">
                <a:latin typeface="Consolas"/>
                <a:cs typeface="Consolas"/>
              </a:rPr>
              <a:t>, fib[</a:t>
            </a:r>
            <a:r>
              <a:rPr kumimoji="1" lang="en-US" altLang="ja-JP" dirty="0" err="1" smtClean="0">
                <a:latin typeface="Consolas"/>
                <a:cs typeface="Consolas"/>
              </a:rPr>
              <a:t>i</a:t>
            </a:r>
            <a:r>
              <a:rPr lang="en-US" altLang="ja-JP" dirty="0" smtClean="0">
                <a:latin typeface="Consolas"/>
                <a:cs typeface="Consolas"/>
              </a:rPr>
              <a:t>]   </a:t>
            </a:r>
            <a:r>
              <a:rPr lang="en-US" altLang="ja-JP" i="1" dirty="0" smtClean="0">
                <a:latin typeface="Consolas"/>
                <a:cs typeface="Consolas"/>
              </a:rPr>
              <a:t>v</a:t>
            </a:r>
            <a:r>
              <a:rPr lang="en-US" altLang="ja-JP" baseline="-25000" dirty="0" smtClean="0">
                <a:latin typeface="Consolas"/>
                <a:cs typeface="Consolas"/>
              </a:rPr>
              <a:t>2</a:t>
            </a:r>
            <a:r>
              <a:rPr lang="en-US" altLang="ja-JP" dirty="0" smtClean="0">
                <a:latin typeface="Consolas"/>
                <a:cs typeface="Consolas"/>
              </a:rPr>
              <a:t>}</a:t>
            </a:r>
            <a:endParaRPr kumimoji="1" lang="ja-JP" altLang="en-US" dirty="0">
              <a:latin typeface="Consolas"/>
              <a:cs typeface="Consolas"/>
            </a:endParaRPr>
          </a:p>
        </p:txBody>
      </p:sp>
      <p:graphicFrame>
        <p:nvGraphicFramePr>
          <p:cNvPr id="11" name="Object 6"/>
          <p:cNvGraphicFramePr>
            <a:graphicFrameLocks noChangeAspect="1"/>
          </p:cNvGraphicFramePr>
          <p:nvPr>
            <p:extLst>
              <p:ext uri="{D42A27DB-BD31-4B8C-83A1-F6EECF244321}">
                <p14:modId xmlns:p14="http://schemas.microsoft.com/office/powerpoint/2010/main" xmlns="" val="1396312706"/>
              </p:ext>
            </p:extLst>
          </p:nvPr>
        </p:nvGraphicFramePr>
        <p:xfrm>
          <a:off x="2655394" y="3681832"/>
          <a:ext cx="288032" cy="247249"/>
        </p:xfrm>
        <a:graphic>
          <a:graphicData uri="http://schemas.openxmlformats.org/presentationml/2006/ole">
            <p:oleObj spid="_x0000_s132098" name="数式" r:id="rId4" imgW="203261" imgH="152033" progId="Equation.3">
              <p:embed/>
            </p:oleObj>
          </a:graphicData>
        </a:graphic>
      </p:graphicFrame>
      <p:graphicFrame>
        <p:nvGraphicFramePr>
          <p:cNvPr id="12" name="Object 6"/>
          <p:cNvGraphicFramePr>
            <a:graphicFrameLocks noChangeAspect="1"/>
          </p:cNvGraphicFramePr>
          <p:nvPr>
            <p:extLst>
              <p:ext uri="{D42A27DB-BD31-4B8C-83A1-F6EECF244321}">
                <p14:modId xmlns:p14="http://schemas.microsoft.com/office/powerpoint/2010/main" xmlns="" val="1682886396"/>
              </p:ext>
            </p:extLst>
          </p:nvPr>
        </p:nvGraphicFramePr>
        <p:xfrm>
          <a:off x="4780437" y="3689426"/>
          <a:ext cx="288032" cy="247249"/>
        </p:xfrm>
        <a:graphic>
          <a:graphicData uri="http://schemas.openxmlformats.org/presentationml/2006/ole">
            <p:oleObj spid="_x0000_s132099" name="数式" r:id="rId5" imgW="203261" imgH="152033" progId="Equation.3">
              <p:embed/>
            </p:oleObj>
          </a:graphicData>
        </a:graphic>
      </p:graphicFrame>
      <p:graphicFrame>
        <p:nvGraphicFramePr>
          <p:cNvPr id="13" name="Object 6"/>
          <p:cNvGraphicFramePr>
            <a:graphicFrameLocks noChangeAspect="1"/>
          </p:cNvGraphicFramePr>
          <p:nvPr>
            <p:extLst>
              <p:ext uri="{D42A27DB-BD31-4B8C-83A1-F6EECF244321}">
                <p14:modId xmlns:p14="http://schemas.microsoft.com/office/powerpoint/2010/main" xmlns="" val="1671252613"/>
              </p:ext>
            </p:extLst>
          </p:nvPr>
        </p:nvGraphicFramePr>
        <p:xfrm>
          <a:off x="6372200" y="3680224"/>
          <a:ext cx="288032" cy="247249"/>
        </p:xfrm>
        <a:graphic>
          <a:graphicData uri="http://schemas.openxmlformats.org/presentationml/2006/ole">
            <p:oleObj spid="_x0000_s132100" name="数式" r:id="rId6" imgW="203261" imgH="152033" progId="Equation.3">
              <p:embed/>
            </p:oleObj>
          </a:graphicData>
        </a:graphic>
      </p:graphicFrame>
      <p:graphicFrame>
        <p:nvGraphicFramePr>
          <p:cNvPr id="14" name="Object 6"/>
          <p:cNvGraphicFramePr>
            <a:graphicFrameLocks noChangeAspect="1"/>
          </p:cNvGraphicFramePr>
          <p:nvPr>
            <p:extLst>
              <p:ext uri="{D42A27DB-BD31-4B8C-83A1-F6EECF244321}">
                <p14:modId xmlns:p14="http://schemas.microsoft.com/office/powerpoint/2010/main" xmlns="" val="357523086"/>
              </p:ext>
            </p:extLst>
          </p:nvPr>
        </p:nvGraphicFramePr>
        <p:xfrm>
          <a:off x="2664596" y="5127575"/>
          <a:ext cx="288032" cy="247249"/>
        </p:xfrm>
        <a:graphic>
          <a:graphicData uri="http://schemas.openxmlformats.org/presentationml/2006/ole">
            <p:oleObj spid="_x0000_s132101" name="数式" r:id="rId7" imgW="203261" imgH="152033" progId="Equation.3">
              <p:embed/>
            </p:oleObj>
          </a:graphicData>
        </a:graphic>
      </p:graphicFrame>
      <p:graphicFrame>
        <p:nvGraphicFramePr>
          <p:cNvPr id="15" name="Object 6"/>
          <p:cNvGraphicFramePr>
            <a:graphicFrameLocks noChangeAspect="1"/>
          </p:cNvGraphicFramePr>
          <p:nvPr>
            <p:extLst>
              <p:ext uri="{D42A27DB-BD31-4B8C-83A1-F6EECF244321}">
                <p14:modId xmlns:p14="http://schemas.microsoft.com/office/powerpoint/2010/main" xmlns="" val="2113338794"/>
              </p:ext>
            </p:extLst>
          </p:nvPr>
        </p:nvGraphicFramePr>
        <p:xfrm>
          <a:off x="4852445" y="5135169"/>
          <a:ext cx="288032" cy="247249"/>
        </p:xfrm>
        <a:graphic>
          <a:graphicData uri="http://schemas.openxmlformats.org/presentationml/2006/ole">
            <p:oleObj spid="_x0000_s132102" name="数式" r:id="rId8" imgW="203261" imgH="152033" progId="Equation.3">
              <p:embed/>
            </p:oleObj>
          </a:graphicData>
        </a:graphic>
      </p:graphicFrame>
      <p:graphicFrame>
        <p:nvGraphicFramePr>
          <p:cNvPr id="16" name="Object 6"/>
          <p:cNvGraphicFramePr>
            <a:graphicFrameLocks noChangeAspect="1"/>
          </p:cNvGraphicFramePr>
          <p:nvPr>
            <p:extLst>
              <p:ext uri="{D42A27DB-BD31-4B8C-83A1-F6EECF244321}">
                <p14:modId xmlns:p14="http://schemas.microsoft.com/office/powerpoint/2010/main" xmlns="" val="3747267169"/>
              </p:ext>
            </p:extLst>
          </p:nvPr>
        </p:nvGraphicFramePr>
        <p:xfrm>
          <a:off x="6444208" y="5125967"/>
          <a:ext cx="288032" cy="247249"/>
        </p:xfrm>
        <a:graphic>
          <a:graphicData uri="http://schemas.openxmlformats.org/presentationml/2006/ole">
            <p:oleObj spid="_x0000_s132103" name="数式" r:id="rId9" imgW="203261" imgH="152033" progId="Equation.3">
              <p:embed/>
            </p:oleObj>
          </a:graphicData>
        </a:graphic>
      </p:graphicFrame>
    </p:spTree>
    <p:extLst>
      <p:ext uri="{BB962C8B-B14F-4D97-AF65-F5344CB8AC3E}">
        <p14:creationId xmlns:p14="http://schemas.microsoft.com/office/powerpoint/2010/main" xmlns="" val="36468407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アプローチ</a:t>
            </a:r>
            <a:endParaRPr kumimoji="1" lang="ja-JP" altLang="en-US" dirty="0"/>
          </a:p>
        </p:txBody>
      </p:sp>
      <p:sp>
        <p:nvSpPr>
          <p:cNvPr id="3" name="コンテンツ プレースホルダ 2"/>
          <p:cNvSpPr>
            <a:spLocks noGrp="1"/>
          </p:cNvSpPr>
          <p:nvPr>
            <p:ph idx="1"/>
          </p:nvPr>
        </p:nvSpPr>
        <p:spPr>
          <a:xfrm>
            <a:off x="457200" y="1600200"/>
            <a:ext cx="9011344" cy="5257800"/>
          </a:xfrm>
        </p:spPr>
        <p:txBody>
          <a:bodyPr>
            <a:normAutofit/>
          </a:bodyPr>
          <a:lstStyle/>
          <a:p>
            <a:pPr>
              <a:buNone/>
            </a:pPr>
            <a:r>
              <a:rPr kumimoji="1" lang="ja-JP" altLang="en-US" sz="2400" b="1" dirty="0" smtClean="0"/>
              <a:t>引数渡し機構の拡張</a:t>
            </a:r>
            <a:endParaRPr kumimoji="1" lang="en-US" altLang="ja-JP" sz="2400" b="1" dirty="0" smtClean="0"/>
          </a:p>
          <a:p>
            <a:pPr>
              <a:buNone/>
            </a:pPr>
            <a:r>
              <a:rPr lang="ja-JP" altLang="en-US" sz="2000" dirty="0" smtClean="0"/>
              <a:t>実引数として以下を引渡し可能に拡張</a:t>
            </a:r>
            <a:endParaRPr lang="en-US" altLang="ja-JP" sz="1800" dirty="0" smtClean="0"/>
          </a:p>
          <a:p>
            <a:pPr>
              <a:buNone/>
            </a:pPr>
            <a:r>
              <a:rPr lang="ja-JP" altLang="en-US" sz="2000" dirty="0" smtClean="0"/>
              <a:t>・大域変数</a:t>
            </a:r>
            <a:endParaRPr lang="en-US" altLang="ja-JP" sz="2000" dirty="0" smtClean="0"/>
          </a:p>
          <a:p>
            <a:pPr>
              <a:buNone/>
            </a:pPr>
            <a:r>
              <a:rPr lang="ja-JP" altLang="en-US" sz="2000" dirty="0" smtClean="0"/>
              <a:t>・添え字付き配列変数とその参照</a:t>
            </a:r>
            <a:endParaRPr lang="en-US" altLang="ja-JP" sz="2000" dirty="0" smtClean="0"/>
          </a:p>
          <a:p>
            <a:pPr>
              <a:buNone/>
            </a:pPr>
            <a:r>
              <a:rPr lang="ja-JP" altLang="en-US" sz="2000" dirty="0" smtClean="0"/>
              <a:t>・同一の参照をもつ変数</a:t>
            </a:r>
            <a:endParaRPr lang="en-US" altLang="ja-JP" sz="2000" dirty="0" smtClean="0"/>
          </a:p>
          <a:p>
            <a:pPr>
              <a:buNone/>
            </a:pPr>
            <a:r>
              <a:rPr kumimoji="1" lang="ja-JP" altLang="en-US" sz="2400" dirty="0" smtClean="0"/>
              <a:t>　　</a:t>
            </a:r>
            <a:endParaRPr kumimoji="1" lang="en-US" altLang="ja-JP" sz="2400" dirty="0" smtClean="0"/>
          </a:p>
          <a:p>
            <a:pPr>
              <a:buNone/>
            </a:pPr>
            <a:r>
              <a:rPr kumimoji="1" lang="en-US" altLang="ja-JP" sz="2400" b="1" dirty="0" smtClean="0"/>
              <a:t>	</a:t>
            </a:r>
            <a:r>
              <a:rPr kumimoji="1" lang="ja-JP" altLang="en-US" sz="2400" b="1" dirty="0" smtClean="0"/>
              <a:t>エイリアスの導入</a:t>
            </a:r>
            <a:endParaRPr kumimoji="1" lang="en-US" altLang="ja-JP" sz="2400" b="1" dirty="0" smtClean="0"/>
          </a:p>
          <a:p>
            <a:pPr>
              <a:buNone/>
            </a:pPr>
            <a:r>
              <a:rPr lang="ja-JP" altLang="en-US" sz="2000" b="1" dirty="0" smtClean="0">
                <a:solidFill>
                  <a:schemeClr val="accent2"/>
                </a:solidFill>
              </a:rPr>
              <a:t>　</a:t>
            </a:r>
            <a:r>
              <a:rPr lang="en-US" altLang="ja-JP" sz="2000" b="1" dirty="0" smtClean="0">
                <a:solidFill>
                  <a:schemeClr val="accent2"/>
                </a:solidFill>
              </a:rPr>
              <a:t>	</a:t>
            </a:r>
            <a:r>
              <a:rPr lang="ja-JP" altLang="en-US" sz="2000" b="1" dirty="0" smtClean="0">
                <a:solidFill>
                  <a:schemeClr val="accent2"/>
                </a:solidFill>
              </a:rPr>
              <a:t>　　非可逆</a:t>
            </a:r>
            <a:r>
              <a:rPr lang="ja-JP" altLang="en-US" sz="2000" dirty="0" smtClean="0"/>
              <a:t>の要因</a:t>
            </a:r>
            <a:endParaRPr lang="en-US" altLang="ja-JP" sz="2000" dirty="0" smtClean="0"/>
          </a:p>
          <a:p>
            <a:pPr>
              <a:buNone/>
            </a:pPr>
            <a:r>
              <a:rPr lang="ja-JP" altLang="en-US" sz="2400" dirty="0" smtClean="0"/>
              <a:t>　　</a:t>
            </a:r>
            <a:endParaRPr lang="en-US" altLang="ja-JP" sz="2000" dirty="0" smtClean="0"/>
          </a:p>
          <a:p>
            <a:pPr>
              <a:buNone/>
            </a:pPr>
            <a:r>
              <a:rPr lang="ja-JP" altLang="en-US" sz="2400" b="1" dirty="0" smtClean="0"/>
              <a:t>環境・記憶域モデルの導入</a:t>
            </a:r>
            <a:endParaRPr lang="en-US" altLang="ja-JP" sz="2400" b="1" dirty="0" smtClean="0"/>
          </a:p>
          <a:p>
            <a:pPr>
              <a:buNone/>
            </a:pPr>
            <a:r>
              <a:rPr lang="ja-JP" altLang="en-US" sz="2400" b="1" dirty="0" smtClean="0"/>
              <a:t>　　　　　</a:t>
            </a:r>
            <a:endParaRPr lang="en-US" altLang="ja-JP" sz="2400" dirty="0" smtClean="0"/>
          </a:p>
          <a:p>
            <a:pPr>
              <a:buNone/>
            </a:pPr>
            <a:endParaRPr lang="en-US" altLang="ja-JP" sz="1200" b="1" dirty="0" smtClean="0"/>
          </a:p>
          <a:p>
            <a:pPr>
              <a:buNone/>
            </a:pPr>
            <a:r>
              <a:rPr lang="ja-JP" altLang="en-US" sz="2400" b="1" dirty="0" smtClean="0">
                <a:solidFill>
                  <a:schemeClr val="accent2"/>
                </a:solidFill>
              </a:rPr>
              <a:t>可逆性の保証の達成</a:t>
            </a:r>
            <a:endParaRPr lang="en-US" altLang="ja-JP" sz="2000" dirty="0" smtClean="0"/>
          </a:p>
        </p:txBody>
      </p:sp>
      <p:sp>
        <p:nvSpPr>
          <p:cNvPr id="4" name="スライド番号プレースホルダ 3"/>
          <p:cNvSpPr>
            <a:spLocks noGrp="1"/>
          </p:cNvSpPr>
          <p:nvPr>
            <p:ph type="sldNum" sz="quarter" idx="12"/>
          </p:nvPr>
        </p:nvSpPr>
        <p:spPr/>
        <p:txBody>
          <a:bodyPr/>
          <a:lstStyle/>
          <a:p>
            <a:fld id="{FB9213B3-A603-404F-A78E-5B4CD0115AC6}" type="slidenum">
              <a:rPr kumimoji="1" lang="ja-JP" altLang="en-US" smtClean="0"/>
              <a:pPr/>
              <a:t>6</a:t>
            </a:fld>
            <a:endParaRPr kumimoji="1" lang="ja-JP" altLang="en-US"/>
          </a:p>
        </p:txBody>
      </p:sp>
      <p:sp>
        <p:nvSpPr>
          <p:cNvPr id="6" name="正方形/長方形 5"/>
          <p:cNvSpPr/>
          <p:nvPr/>
        </p:nvSpPr>
        <p:spPr>
          <a:xfrm>
            <a:off x="539552" y="2348880"/>
            <a:ext cx="3888432" cy="1152128"/>
          </a:xfrm>
          <a:prstGeom prst="rect">
            <a:avLst/>
          </a:prstGeom>
          <a:noFill/>
          <a:ln w="38100"/>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cxnSp>
        <p:nvCxnSpPr>
          <p:cNvPr id="8" name="直線矢印コネクタ 7"/>
          <p:cNvCxnSpPr/>
          <p:nvPr/>
        </p:nvCxnSpPr>
        <p:spPr>
          <a:xfrm>
            <a:off x="1691680" y="3501008"/>
            <a:ext cx="0" cy="43204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9" name="正方形/長方形 8"/>
          <p:cNvSpPr/>
          <p:nvPr/>
        </p:nvSpPr>
        <p:spPr>
          <a:xfrm>
            <a:off x="899592" y="3933056"/>
            <a:ext cx="1512168" cy="432048"/>
          </a:xfrm>
          <a:prstGeom prst="rect">
            <a:avLst/>
          </a:prstGeom>
          <a:noFill/>
          <a:ln w="38100"/>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cxnSp>
        <p:nvCxnSpPr>
          <p:cNvPr id="12" name="直線矢印コネクタ 11"/>
          <p:cNvCxnSpPr/>
          <p:nvPr/>
        </p:nvCxnSpPr>
        <p:spPr>
          <a:xfrm>
            <a:off x="1691680" y="4653136"/>
            <a:ext cx="0" cy="504056"/>
          </a:xfrm>
          <a:prstGeom prst="straightConnector1">
            <a:avLst/>
          </a:prstGeom>
          <a:ln w="38100">
            <a:tailEnd type="arrow"/>
          </a:ln>
        </p:spPr>
        <p:style>
          <a:lnRef idx="1">
            <a:schemeClr val="accent2"/>
          </a:lnRef>
          <a:fillRef idx="0">
            <a:schemeClr val="accent2"/>
          </a:fillRef>
          <a:effectRef idx="0">
            <a:schemeClr val="accent2"/>
          </a:effectRef>
          <a:fontRef idx="minor">
            <a:schemeClr val="tx1"/>
          </a:fontRef>
        </p:style>
      </p:cxnSp>
      <p:sp>
        <p:nvSpPr>
          <p:cNvPr id="17" name="下矢印 16"/>
          <p:cNvSpPr/>
          <p:nvPr/>
        </p:nvSpPr>
        <p:spPr>
          <a:xfrm>
            <a:off x="1403648" y="5661248"/>
            <a:ext cx="576064" cy="504056"/>
          </a:xfrm>
          <a:prstGeom prst="downArrow">
            <a:avLst/>
          </a:prstGeom>
          <a:ln w="38100"/>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18" name="右中かっこ 17"/>
          <p:cNvSpPr/>
          <p:nvPr/>
        </p:nvSpPr>
        <p:spPr>
          <a:xfrm>
            <a:off x="4788024" y="1700808"/>
            <a:ext cx="216024" cy="1872208"/>
          </a:xfrm>
          <a:prstGeom prst="righ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9" name="テキスト ボックス 18"/>
          <p:cNvSpPr txBox="1"/>
          <p:nvPr/>
        </p:nvSpPr>
        <p:spPr>
          <a:xfrm>
            <a:off x="5076056" y="2361074"/>
            <a:ext cx="4031873" cy="707886"/>
          </a:xfrm>
          <a:prstGeom prst="rect">
            <a:avLst/>
          </a:prstGeom>
          <a:noFill/>
        </p:spPr>
        <p:txBody>
          <a:bodyPr wrap="none" rtlCol="0">
            <a:spAutoFit/>
          </a:bodyPr>
          <a:lstStyle/>
          <a:p>
            <a:r>
              <a:rPr kumimoji="1" lang="ja-JP" altLang="en-US" sz="2000" dirty="0" smtClean="0">
                <a:latin typeface="メイリオ" pitchFamily="50" charset="-128"/>
                <a:ea typeface="メイリオ" pitchFamily="50" charset="-128"/>
                <a:cs typeface="メイリオ" pitchFamily="50" charset="-128"/>
              </a:rPr>
              <a:t>プロシージャ呼び出し</a:t>
            </a:r>
            <a:r>
              <a:rPr lang="ja-JP" altLang="en-US" sz="2000" dirty="0" smtClean="0">
                <a:latin typeface="メイリオ" pitchFamily="50" charset="-128"/>
                <a:ea typeface="メイリオ" pitchFamily="50" charset="-128"/>
                <a:cs typeface="メイリオ" pitchFamily="50" charset="-128"/>
              </a:rPr>
              <a:t>をおこなう</a:t>
            </a:r>
            <a:endParaRPr lang="en-US" altLang="ja-JP" sz="2000" dirty="0" smtClean="0">
              <a:latin typeface="メイリオ" pitchFamily="50" charset="-128"/>
              <a:ea typeface="メイリオ" pitchFamily="50" charset="-128"/>
              <a:cs typeface="メイリオ" pitchFamily="50" charset="-128"/>
            </a:endParaRPr>
          </a:p>
          <a:p>
            <a:r>
              <a:rPr kumimoji="1" lang="ja-JP" altLang="en-US" sz="2000" dirty="0" smtClean="0">
                <a:latin typeface="メイリオ" pitchFamily="50" charset="-128"/>
                <a:ea typeface="メイリオ" pitchFamily="50" charset="-128"/>
                <a:cs typeface="メイリオ" pitchFamily="50" charset="-128"/>
              </a:rPr>
              <a:t>プログラム記述の容易化</a:t>
            </a:r>
            <a:endParaRPr kumimoji="1" lang="ja-JP" altLang="en-US" sz="2000" dirty="0">
              <a:latin typeface="メイリオ" pitchFamily="50" charset="-128"/>
              <a:ea typeface="メイリオ" pitchFamily="50" charset="-128"/>
              <a:cs typeface="メイリオ" pitchFamily="50" charset="-128"/>
            </a:endParaRPr>
          </a:p>
        </p:txBody>
      </p:sp>
      <p:sp>
        <p:nvSpPr>
          <p:cNvPr id="21" name="正方形/長方形 20"/>
          <p:cNvSpPr/>
          <p:nvPr/>
        </p:nvSpPr>
        <p:spPr>
          <a:xfrm>
            <a:off x="5261103" y="5097378"/>
            <a:ext cx="3775393" cy="707886"/>
          </a:xfrm>
          <a:prstGeom prst="rect">
            <a:avLst/>
          </a:prstGeom>
        </p:spPr>
        <p:txBody>
          <a:bodyPr wrap="none">
            <a:spAutoFit/>
          </a:bodyPr>
          <a:lstStyle/>
          <a:p>
            <a:r>
              <a:rPr lang="ja-JP" altLang="en-US" sz="2000" dirty="0" smtClean="0">
                <a:latin typeface="メイリオ" pitchFamily="50" charset="-128"/>
                <a:ea typeface="メイリオ" pitchFamily="50" charset="-128"/>
                <a:cs typeface="メイリオ" pitchFamily="50" charset="-128"/>
              </a:rPr>
              <a:t>プロシージャ呼び出し，代入の</a:t>
            </a:r>
            <a:endParaRPr lang="en-US" altLang="ja-JP" sz="2000" dirty="0" smtClean="0">
              <a:latin typeface="メイリオ" pitchFamily="50" charset="-128"/>
              <a:ea typeface="メイリオ" pitchFamily="50" charset="-128"/>
              <a:cs typeface="メイリオ" pitchFamily="50" charset="-128"/>
            </a:endParaRPr>
          </a:p>
          <a:p>
            <a:r>
              <a:rPr lang="ja-JP" altLang="en-US" sz="2000" dirty="0" smtClean="0">
                <a:latin typeface="メイリオ" pitchFamily="50" charset="-128"/>
                <a:ea typeface="メイリオ" pitchFamily="50" charset="-128"/>
                <a:cs typeface="メイリオ" pitchFamily="50" charset="-128"/>
              </a:rPr>
              <a:t>制約緩和</a:t>
            </a:r>
            <a:endParaRPr lang="ja-JP" altLang="en-US" sz="2000" dirty="0">
              <a:latin typeface="メイリオ" pitchFamily="50" charset="-128"/>
              <a:ea typeface="メイリオ" pitchFamily="50" charset="-128"/>
              <a:cs typeface="メイリオ" pitchFamily="50" charset="-128"/>
            </a:endParaRPr>
          </a:p>
        </p:txBody>
      </p:sp>
      <p:sp>
        <p:nvSpPr>
          <p:cNvPr id="22" name="右中かっこ 21"/>
          <p:cNvSpPr/>
          <p:nvPr/>
        </p:nvSpPr>
        <p:spPr>
          <a:xfrm>
            <a:off x="4788024" y="5097378"/>
            <a:ext cx="216024" cy="648072"/>
          </a:xfrm>
          <a:prstGeom prst="righ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グループ化 18"/>
          <p:cNvGrpSpPr/>
          <p:nvPr/>
        </p:nvGrpSpPr>
        <p:grpSpPr>
          <a:xfrm>
            <a:off x="611560" y="1232668"/>
            <a:ext cx="7848872" cy="5450073"/>
            <a:chOff x="0" y="1340768"/>
            <a:chExt cx="9540552" cy="6624736"/>
          </a:xfrm>
        </p:grpSpPr>
        <p:pic>
          <p:nvPicPr>
            <p:cNvPr id="79873" name="Picture 1"/>
            <p:cNvPicPr>
              <a:picLocks noChangeAspect="1" noChangeArrowheads="1"/>
            </p:cNvPicPr>
            <p:nvPr/>
          </p:nvPicPr>
          <p:blipFill>
            <a:blip r:embed="rId2" cstate="print"/>
            <a:srcRect/>
            <a:stretch>
              <a:fillRect/>
            </a:stretch>
          </p:blipFill>
          <p:spPr bwMode="auto">
            <a:xfrm>
              <a:off x="0" y="1340768"/>
              <a:ext cx="6419850" cy="2771775"/>
            </a:xfrm>
            <a:prstGeom prst="rect">
              <a:avLst/>
            </a:prstGeom>
            <a:noFill/>
            <a:ln w="9525">
              <a:noFill/>
              <a:miter lim="800000"/>
              <a:headEnd/>
              <a:tailEnd/>
            </a:ln>
          </p:spPr>
        </p:pic>
        <p:pic>
          <p:nvPicPr>
            <p:cNvPr id="79875" name="Picture 3"/>
            <p:cNvPicPr>
              <a:picLocks noChangeAspect="1" noChangeArrowheads="1"/>
            </p:cNvPicPr>
            <p:nvPr/>
          </p:nvPicPr>
          <p:blipFill>
            <a:blip r:embed="rId3" cstate="print"/>
            <a:srcRect/>
            <a:stretch>
              <a:fillRect/>
            </a:stretch>
          </p:blipFill>
          <p:spPr bwMode="auto">
            <a:xfrm>
              <a:off x="4716016" y="3710930"/>
              <a:ext cx="1504950" cy="438150"/>
            </a:xfrm>
            <a:prstGeom prst="rect">
              <a:avLst/>
            </a:prstGeom>
            <a:noFill/>
            <a:ln w="9525">
              <a:noFill/>
              <a:miter lim="800000"/>
              <a:headEnd/>
              <a:tailEnd/>
            </a:ln>
          </p:spPr>
        </p:pic>
        <p:pic>
          <p:nvPicPr>
            <p:cNvPr id="79877" name="Picture 5"/>
            <p:cNvPicPr>
              <a:picLocks noChangeAspect="1" noChangeArrowheads="1"/>
            </p:cNvPicPr>
            <p:nvPr/>
          </p:nvPicPr>
          <p:blipFill>
            <a:blip r:embed="rId4" cstate="print"/>
            <a:srcRect/>
            <a:stretch>
              <a:fillRect/>
            </a:stretch>
          </p:blipFill>
          <p:spPr bwMode="auto">
            <a:xfrm>
              <a:off x="2555776" y="4149080"/>
              <a:ext cx="4105275" cy="1400175"/>
            </a:xfrm>
            <a:prstGeom prst="rect">
              <a:avLst/>
            </a:prstGeom>
            <a:noFill/>
            <a:ln w="9525">
              <a:noFill/>
              <a:miter lim="800000"/>
              <a:headEnd/>
              <a:tailEnd/>
            </a:ln>
          </p:spPr>
        </p:pic>
        <p:pic>
          <p:nvPicPr>
            <p:cNvPr id="79878" name="Picture 6"/>
            <p:cNvPicPr>
              <a:picLocks noChangeAspect="1" noChangeArrowheads="1"/>
            </p:cNvPicPr>
            <p:nvPr/>
          </p:nvPicPr>
          <p:blipFill>
            <a:blip r:embed="rId5" cstate="print"/>
            <a:srcRect/>
            <a:stretch>
              <a:fillRect/>
            </a:stretch>
          </p:blipFill>
          <p:spPr bwMode="auto">
            <a:xfrm>
              <a:off x="5940152" y="5157192"/>
              <a:ext cx="2505075" cy="390525"/>
            </a:xfrm>
            <a:prstGeom prst="rect">
              <a:avLst/>
            </a:prstGeom>
            <a:noFill/>
            <a:ln w="9525">
              <a:noFill/>
              <a:miter lim="800000"/>
              <a:headEnd/>
              <a:tailEnd/>
            </a:ln>
          </p:spPr>
        </p:pic>
        <p:pic>
          <p:nvPicPr>
            <p:cNvPr id="79879" name="Picture 7"/>
            <p:cNvPicPr>
              <a:picLocks noChangeAspect="1" noChangeArrowheads="1"/>
            </p:cNvPicPr>
            <p:nvPr/>
          </p:nvPicPr>
          <p:blipFill>
            <a:blip r:embed="rId6" cstate="print"/>
            <a:srcRect/>
            <a:stretch>
              <a:fillRect/>
            </a:stretch>
          </p:blipFill>
          <p:spPr bwMode="auto">
            <a:xfrm>
              <a:off x="2555776" y="5589240"/>
              <a:ext cx="1200150" cy="457200"/>
            </a:xfrm>
            <a:prstGeom prst="rect">
              <a:avLst/>
            </a:prstGeom>
            <a:noFill/>
            <a:ln w="9525">
              <a:noFill/>
              <a:miter lim="800000"/>
              <a:headEnd/>
              <a:tailEnd/>
            </a:ln>
          </p:spPr>
        </p:pic>
        <p:pic>
          <p:nvPicPr>
            <p:cNvPr id="79880" name="Picture 8"/>
            <p:cNvPicPr>
              <a:picLocks noChangeAspect="1" noChangeArrowheads="1"/>
            </p:cNvPicPr>
            <p:nvPr/>
          </p:nvPicPr>
          <p:blipFill>
            <a:blip r:embed="rId7" cstate="print"/>
            <a:srcRect/>
            <a:stretch>
              <a:fillRect/>
            </a:stretch>
          </p:blipFill>
          <p:spPr bwMode="auto">
            <a:xfrm>
              <a:off x="4283968" y="5661248"/>
              <a:ext cx="733425" cy="371475"/>
            </a:xfrm>
            <a:prstGeom prst="rect">
              <a:avLst/>
            </a:prstGeom>
            <a:noFill/>
            <a:ln w="9525">
              <a:noFill/>
              <a:miter lim="800000"/>
              <a:headEnd/>
              <a:tailEnd/>
            </a:ln>
          </p:spPr>
        </p:pic>
        <p:pic>
          <p:nvPicPr>
            <p:cNvPr id="79881" name="Picture 9"/>
            <p:cNvPicPr>
              <a:picLocks noChangeAspect="1" noChangeArrowheads="1"/>
            </p:cNvPicPr>
            <p:nvPr/>
          </p:nvPicPr>
          <p:blipFill>
            <a:blip r:embed="rId8" cstate="print"/>
            <a:srcRect/>
            <a:stretch>
              <a:fillRect/>
            </a:stretch>
          </p:blipFill>
          <p:spPr bwMode="auto">
            <a:xfrm>
              <a:off x="339402" y="6060504"/>
              <a:ext cx="9201150" cy="1905000"/>
            </a:xfrm>
            <a:prstGeom prst="rect">
              <a:avLst/>
            </a:prstGeom>
            <a:noFill/>
            <a:ln w="9525">
              <a:noFill/>
              <a:miter lim="800000"/>
              <a:headEnd/>
              <a:tailEnd/>
            </a:ln>
          </p:spPr>
        </p:pic>
        <p:pic>
          <p:nvPicPr>
            <p:cNvPr id="79883" name="Picture 11"/>
            <p:cNvPicPr>
              <a:picLocks noChangeAspect="1" noChangeArrowheads="1"/>
            </p:cNvPicPr>
            <p:nvPr/>
          </p:nvPicPr>
          <p:blipFill>
            <a:blip r:embed="rId9" cstate="print"/>
            <a:srcRect/>
            <a:stretch>
              <a:fillRect/>
            </a:stretch>
          </p:blipFill>
          <p:spPr bwMode="auto">
            <a:xfrm>
              <a:off x="3848869" y="5589240"/>
              <a:ext cx="219075" cy="447675"/>
            </a:xfrm>
            <a:prstGeom prst="rect">
              <a:avLst/>
            </a:prstGeom>
            <a:noFill/>
            <a:ln w="9525">
              <a:noFill/>
              <a:miter lim="800000"/>
              <a:headEnd/>
              <a:tailEnd/>
            </a:ln>
          </p:spPr>
        </p:pic>
        <p:pic>
          <p:nvPicPr>
            <p:cNvPr id="17" name="Picture 11"/>
            <p:cNvPicPr>
              <a:picLocks noChangeAspect="1" noChangeArrowheads="1"/>
            </p:cNvPicPr>
            <p:nvPr/>
          </p:nvPicPr>
          <p:blipFill>
            <a:blip r:embed="rId9" cstate="print"/>
            <a:srcRect/>
            <a:stretch>
              <a:fillRect/>
            </a:stretch>
          </p:blipFill>
          <p:spPr bwMode="auto">
            <a:xfrm>
              <a:off x="5505053" y="5157192"/>
              <a:ext cx="219075" cy="447675"/>
            </a:xfrm>
            <a:prstGeom prst="rect">
              <a:avLst/>
            </a:prstGeom>
            <a:noFill/>
            <a:ln w="9525">
              <a:noFill/>
              <a:miter lim="800000"/>
              <a:headEnd/>
              <a:tailEnd/>
            </a:ln>
          </p:spPr>
        </p:pic>
        <p:pic>
          <p:nvPicPr>
            <p:cNvPr id="18" name="Picture 11"/>
            <p:cNvPicPr>
              <a:picLocks noChangeAspect="1" noChangeArrowheads="1"/>
            </p:cNvPicPr>
            <p:nvPr/>
          </p:nvPicPr>
          <p:blipFill>
            <a:blip r:embed="rId9" cstate="print"/>
            <a:srcRect/>
            <a:stretch>
              <a:fillRect/>
            </a:stretch>
          </p:blipFill>
          <p:spPr bwMode="auto">
            <a:xfrm>
              <a:off x="4352925" y="3701405"/>
              <a:ext cx="219075" cy="447675"/>
            </a:xfrm>
            <a:prstGeom prst="rect">
              <a:avLst/>
            </a:prstGeom>
            <a:noFill/>
            <a:ln w="9525">
              <a:noFill/>
              <a:miter lim="800000"/>
              <a:headEnd/>
              <a:tailEnd/>
            </a:ln>
          </p:spPr>
        </p:pic>
      </p:grpSp>
      <p:sp>
        <p:nvSpPr>
          <p:cNvPr id="2" name="タイトル 1"/>
          <p:cNvSpPr>
            <a:spLocks noGrp="1"/>
          </p:cNvSpPr>
          <p:nvPr>
            <p:ph type="title"/>
          </p:nvPr>
        </p:nvSpPr>
        <p:spPr/>
        <p:txBody>
          <a:bodyPr/>
          <a:lstStyle/>
          <a:p>
            <a:r>
              <a:rPr kumimoji="1" lang="ja-JP" altLang="en-US" dirty="0" smtClean="0"/>
              <a:t>構文規則</a:t>
            </a:r>
            <a:endParaRPr kumimoji="1" lang="ja-JP" altLang="en-US" dirty="0"/>
          </a:p>
        </p:txBody>
      </p:sp>
      <p:sp>
        <p:nvSpPr>
          <p:cNvPr id="4" name="スライド番号プレースホルダ 3"/>
          <p:cNvSpPr>
            <a:spLocks noGrp="1"/>
          </p:cNvSpPr>
          <p:nvPr>
            <p:ph type="sldNum" sz="quarter" idx="12"/>
          </p:nvPr>
        </p:nvSpPr>
        <p:spPr/>
        <p:txBody>
          <a:bodyPr/>
          <a:lstStyle/>
          <a:p>
            <a:fld id="{FB9213B3-A603-404F-A78E-5B4CD0115AC6}" type="slidenum">
              <a:rPr kumimoji="1" lang="ja-JP" altLang="en-US" smtClean="0"/>
              <a:pPr/>
              <a:t>7</a:t>
            </a:fld>
            <a:endParaRPr kumimoji="1" lang="ja-JP" altLang="en-US"/>
          </a:p>
        </p:txBody>
      </p:sp>
      <p:sp>
        <p:nvSpPr>
          <p:cNvPr id="16" name="正方形/長方形 15"/>
          <p:cNvSpPr/>
          <p:nvPr/>
        </p:nvSpPr>
        <p:spPr>
          <a:xfrm>
            <a:off x="3177525" y="4365104"/>
            <a:ext cx="1800200" cy="360040"/>
          </a:xfrm>
          <a:prstGeom prst="rect">
            <a:avLst/>
          </a:prstGeom>
          <a:noFill/>
          <a:ln w="38100"/>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20" name="正方形/長方形 19"/>
          <p:cNvSpPr/>
          <p:nvPr/>
        </p:nvSpPr>
        <p:spPr>
          <a:xfrm>
            <a:off x="5508104" y="4365104"/>
            <a:ext cx="2088232" cy="360040"/>
          </a:xfrm>
          <a:prstGeom prst="rect">
            <a:avLst/>
          </a:prstGeom>
          <a:noFill/>
          <a:ln w="38100"/>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21" name="四角形吹き出し 20"/>
          <p:cNvSpPr/>
          <p:nvPr/>
        </p:nvSpPr>
        <p:spPr>
          <a:xfrm>
            <a:off x="6660232" y="3068960"/>
            <a:ext cx="2088232" cy="1008112"/>
          </a:xfrm>
          <a:prstGeom prst="wedgeRectCallout">
            <a:avLst>
              <a:gd name="adj1" fmla="val -56597"/>
              <a:gd name="adj2" fmla="val 68295"/>
            </a:avLst>
          </a:prstGeom>
          <a:ln w="38100"/>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2400" dirty="0" smtClean="0">
                <a:latin typeface="メイリオ" pitchFamily="50" charset="-128"/>
                <a:ea typeface="メイリオ" pitchFamily="50" charset="-128"/>
                <a:cs typeface="メイリオ" pitchFamily="50" charset="-128"/>
              </a:rPr>
              <a:t>実引数を</a:t>
            </a:r>
            <a:r>
              <a:rPr lang="en-US" altLang="ja-JP" sz="2400" dirty="0" smtClean="0">
                <a:latin typeface="メイリオ" pitchFamily="50" charset="-128"/>
                <a:ea typeface="メイリオ" pitchFamily="50" charset="-128"/>
                <a:cs typeface="メイリオ" pitchFamily="50" charset="-128"/>
              </a:rPr>
              <a:t/>
            </a:r>
            <a:br>
              <a:rPr lang="en-US" altLang="ja-JP" sz="2400" dirty="0" smtClean="0">
                <a:latin typeface="メイリオ" pitchFamily="50" charset="-128"/>
                <a:ea typeface="メイリオ" pitchFamily="50" charset="-128"/>
                <a:cs typeface="メイリオ" pitchFamily="50" charset="-128"/>
              </a:rPr>
            </a:br>
            <a:r>
              <a:rPr lang="ja-JP" altLang="en-US" sz="2400" dirty="0" smtClean="0">
                <a:latin typeface="メイリオ" pitchFamily="50" charset="-128"/>
                <a:ea typeface="メイリオ" pitchFamily="50" charset="-128"/>
                <a:cs typeface="メイリオ" pitchFamily="50" charset="-128"/>
              </a:rPr>
              <a:t>式に拡張</a:t>
            </a:r>
            <a:endParaRPr lang="en-US" altLang="ja-JP" sz="2400" dirty="0" smtClean="0">
              <a:latin typeface="メイリオ" pitchFamily="50" charset="-128"/>
              <a:ea typeface="メイリオ" pitchFamily="50" charset="-128"/>
              <a:cs typeface="メイリオ" pitchFamily="50" charset="-128"/>
            </a:endParaRPr>
          </a:p>
        </p:txBody>
      </p:sp>
      <p:sp>
        <p:nvSpPr>
          <p:cNvPr id="22" name="正方形/長方形 21"/>
          <p:cNvSpPr/>
          <p:nvPr/>
        </p:nvSpPr>
        <p:spPr>
          <a:xfrm>
            <a:off x="3131840" y="1196752"/>
            <a:ext cx="360040" cy="360040"/>
          </a:xfrm>
          <a:prstGeom prst="rect">
            <a:avLst/>
          </a:prstGeom>
          <a:noFill/>
          <a:ln w="38100"/>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23" name="正方形/長方形 22"/>
          <p:cNvSpPr/>
          <p:nvPr/>
        </p:nvSpPr>
        <p:spPr>
          <a:xfrm>
            <a:off x="4572000" y="2348880"/>
            <a:ext cx="1080120" cy="360040"/>
          </a:xfrm>
          <a:prstGeom prst="rect">
            <a:avLst/>
          </a:prstGeom>
          <a:noFill/>
          <a:ln w="38100"/>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24" name="四角形吹き出し 23"/>
          <p:cNvSpPr/>
          <p:nvPr/>
        </p:nvSpPr>
        <p:spPr>
          <a:xfrm>
            <a:off x="5868144" y="908720"/>
            <a:ext cx="3024336" cy="1008112"/>
          </a:xfrm>
          <a:prstGeom prst="wedgeRectCallout">
            <a:avLst>
              <a:gd name="adj1" fmla="val -70547"/>
              <a:gd name="adj2" fmla="val 85253"/>
            </a:avLst>
          </a:prstGeom>
          <a:ln w="38100"/>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2400" dirty="0" smtClean="0">
                <a:latin typeface="メイリオ" pitchFamily="50" charset="-128"/>
                <a:ea typeface="メイリオ" pitchFamily="50" charset="-128"/>
                <a:cs typeface="メイリオ" pitchFamily="50" charset="-128"/>
              </a:rPr>
              <a:t>大域変数と局所変数</a:t>
            </a:r>
            <a:r>
              <a:rPr lang="en-US" altLang="ja-JP" sz="2400" dirty="0" smtClean="0">
                <a:latin typeface="メイリオ" pitchFamily="50" charset="-128"/>
                <a:ea typeface="メイリオ" pitchFamily="50" charset="-128"/>
                <a:cs typeface="メイリオ" pitchFamily="50" charset="-128"/>
              </a:rPr>
              <a:t/>
            </a:r>
            <a:br>
              <a:rPr lang="en-US" altLang="ja-JP" sz="2400" dirty="0" smtClean="0">
                <a:latin typeface="メイリオ" pitchFamily="50" charset="-128"/>
                <a:ea typeface="メイリオ" pitchFamily="50" charset="-128"/>
                <a:cs typeface="メイリオ" pitchFamily="50" charset="-128"/>
              </a:rPr>
            </a:br>
            <a:r>
              <a:rPr lang="en-US" altLang="ja-JP" sz="2400" dirty="0">
                <a:latin typeface="メイリオ" pitchFamily="50" charset="-128"/>
                <a:ea typeface="メイリオ" pitchFamily="50" charset="-128"/>
                <a:cs typeface="メイリオ" pitchFamily="50" charset="-128"/>
              </a:rPr>
              <a:t>(</a:t>
            </a:r>
            <a:r>
              <a:rPr lang="ja-JP" altLang="en-US" sz="2400" dirty="0" smtClean="0">
                <a:latin typeface="メイリオ" pitchFamily="50" charset="-128"/>
                <a:ea typeface="メイリオ" pitchFamily="50" charset="-128"/>
                <a:cs typeface="メイリオ" pitchFamily="50" charset="-128"/>
              </a:rPr>
              <a:t>複数のスコープ</a:t>
            </a:r>
            <a:r>
              <a:rPr lang="en-US" altLang="ja-JP" sz="2400" dirty="0" smtClean="0">
                <a:latin typeface="メイリオ" pitchFamily="50" charset="-128"/>
                <a:ea typeface="メイリオ" pitchFamily="50" charset="-128"/>
                <a:cs typeface="メイリオ" pitchFamily="50" charset="-128"/>
              </a:rPr>
              <a:t>)</a:t>
            </a:r>
          </a:p>
        </p:txBody>
      </p:sp>
      <p:sp>
        <p:nvSpPr>
          <p:cNvPr id="25" name="四角形吹き出し 24"/>
          <p:cNvSpPr/>
          <p:nvPr/>
        </p:nvSpPr>
        <p:spPr>
          <a:xfrm>
            <a:off x="5868144" y="908720"/>
            <a:ext cx="3275856" cy="1008112"/>
          </a:xfrm>
          <a:prstGeom prst="wedgeRectCallout">
            <a:avLst>
              <a:gd name="adj1" fmla="val -111208"/>
              <a:gd name="adj2" fmla="val -4381"/>
            </a:avLst>
          </a:prstGeom>
          <a:ln w="38100"/>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2400" dirty="0" smtClean="0">
                <a:latin typeface="メイリオ" pitchFamily="50" charset="-128"/>
                <a:ea typeface="メイリオ" pitchFamily="50" charset="-128"/>
                <a:cs typeface="メイリオ" pitchFamily="50" charset="-128"/>
              </a:rPr>
              <a:t>大域変数と局所変数</a:t>
            </a:r>
            <a:r>
              <a:rPr lang="en-US" altLang="ja-JP" sz="2400" dirty="0" smtClean="0">
                <a:latin typeface="メイリオ" pitchFamily="50" charset="-128"/>
                <a:ea typeface="メイリオ" pitchFamily="50" charset="-128"/>
                <a:cs typeface="メイリオ" pitchFamily="50" charset="-128"/>
              </a:rPr>
              <a:t/>
            </a:r>
            <a:br>
              <a:rPr lang="en-US" altLang="ja-JP" sz="2400" dirty="0" smtClean="0">
                <a:latin typeface="メイリオ" pitchFamily="50" charset="-128"/>
                <a:ea typeface="メイリオ" pitchFamily="50" charset="-128"/>
                <a:cs typeface="メイリオ" pitchFamily="50" charset="-128"/>
              </a:rPr>
            </a:br>
            <a:r>
              <a:rPr lang="en-US" altLang="ja-JP" sz="2400" dirty="0">
                <a:latin typeface="メイリオ" pitchFamily="50" charset="-128"/>
                <a:ea typeface="メイリオ" pitchFamily="50" charset="-128"/>
                <a:cs typeface="メイリオ" pitchFamily="50" charset="-128"/>
              </a:rPr>
              <a:t>(</a:t>
            </a:r>
            <a:r>
              <a:rPr lang="ja-JP" altLang="en-US" sz="2400" dirty="0" smtClean="0">
                <a:latin typeface="メイリオ" pitchFamily="50" charset="-128"/>
                <a:ea typeface="メイリオ" pitchFamily="50" charset="-128"/>
                <a:cs typeface="メイリオ" pitchFamily="50" charset="-128"/>
              </a:rPr>
              <a:t>複数の変数スコープ</a:t>
            </a:r>
            <a:r>
              <a:rPr lang="en-US" altLang="ja-JP" sz="2400" dirty="0" smtClean="0">
                <a:latin typeface="メイリオ" pitchFamily="50" charset="-128"/>
                <a:ea typeface="メイリオ" pitchFamily="50" charset="-128"/>
                <a:cs typeface="メイリオ" pitchFamily="50" charset="-128"/>
              </a:rPr>
              <a:t>)</a:t>
            </a:r>
          </a:p>
        </p:txBody>
      </p:sp>
    </p:spTree>
    <p:extLst>
      <p:ext uri="{BB962C8B-B14F-4D97-AF65-F5344CB8AC3E}">
        <p14:creationId xmlns:p14="http://schemas.microsoft.com/office/powerpoint/2010/main" xmlns="" val="29084810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意味領域</a:t>
            </a:r>
            <a:endParaRPr kumimoji="1" lang="ja-JP" altLang="en-US" dirty="0"/>
          </a:p>
        </p:txBody>
      </p:sp>
      <p:sp>
        <p:nvSpPr>
          <p:cNvPr id="4" name="スライド番号プレースホルダ 3"/>
          <p:cNvSpPr>
            <a:spLocks noGrp="1"/>
          </p:cNvSpPr>
          <p:nvPr>
            <p:ph type="sldNum" sz="quarter" idx="12"/>
          </p:nvPr>
        </p:nvSpPr>
        <p:spPr/>
        <p:txBody>
          <a:bodyPr/>
          <a:lstStyle/>
          <a:p>
            <a:fld id="{FB9213B3-A603-404F-A78E-5B4CD0115AC6}" type="slidenum">
              <a:rPr kumimoji="1" lang="ja-JP" altLang="en-US" smtClean="0"/>
              <a:pPr/>
              <a:t>8</a:t>
            </a:fld>
            <a:endParaRPr kumimoji="1" lang="ja-JP" altLang="en-US"/>
          </a:p>
        </p:txBody>
      </p:sp>
      <p:pic>
        <p:nvPicPr>
          <p:cNvPr id="83971" name="Picture 3"/>
          <p:cNvPicPr>
            <a:picLocks noChangeAspect="1" noChangeArrowheads="1"/>
          </p:cNvPicPr>
          <p:nvPr/>
        </p:nvPicPr>
        <p:blipFill>
          <a:blip r:embed="rId3" cstate="print"/>
          <a:srcRect/>
          <a:stretch>
            <a:fillRect/>
          </a:stretch>
        </p:blipFill>
        <p:spPr bwMode="auto">
          <a:xfrm>
            <a:off x="1835696" y="1340768"/>
            <a:ext cx="5051823" cy="2175693"/>
          </a:xfrm>
          <a:prstGeom prst="rect">
            <a:avLst/>
          </a:prstGeom>
          <a:noFill/>
          <a:ln w="9525">
            <a:noFill/>
            <a:miter lim="800000"/>
            <a:headEnd/>
            <a:tailEnd/>
          </a:ln>
        </p:spPr>
      </p:pic>
      <p:sp>
        <p:nvSpPr>
          <p:cNvPr id="7" name="正方形/長方形 6"/>
          <p:cNvSpPr/>
          <p:nvPr/>
        </p:nvSpPr>
        <p:spPr>
          <a:xfrm>
            <a:off x="1907704" y="2204864"/>
            <a:ext cx="4968552" cy="936104"/>
          </a:xfrm>
          <a:prstGeom prst="rect">
            <a:avLst/>
          </a:prstGeom>
          <a:noFill/>
          <a:ln w="38100"/>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grpSp>
        <p:nvGrpSpPr>
          <p:cNvPr id="8" name="グループ化 7"/>
          <p:cNvGrpSpPr/>
          <p:nvPr/>
        </p:nvGrpSpPr>
        <p:grpSpPr>
          <a:xfrm>
            <a:off x="1259632" y="3885627"/>
            <a:ext cx="6606197" cy="2207669"/>
            <a:chOff x="771922" y="2323865"/>
            <a:chExt cx="7616502" cy="2545295"/>
          </a:xfrm>
        </p:grpSpPr>
        <p:pic>
          <p:nvPicPr>
            <p:cNvPr id="9" name="Picture 6"/>
            <p:cNvPicPr>
              <a:picLocks noChangeAspect="1" noChangeArrowheads="1"/>
            </p:cNvPicPr>
            <p:nvPr/>
          </p:nvPicPr>
          <p:blipFill>
            <a:blip r:embed="rId4" cstate="print"/>
            <a:srcRect/>
            <a:stretch>
              <a:fillRect/>
            </a:stretch>
          </p:blipFill>
          <p:spPr bwMode="auto">
            <a:xfrm>
              <a:off x="5558054" y="2564904"/>
              <a:ext cx="814146" cy="300608"/>
            </a:xfrm>
            <a:prstGeom prst="rect">
              <a:avLst/>
            </a:prstGeom>
            <a:noFill/>
            <a:ln w="9525">
              <a:noFill/>
              <a:miter lim="800000"/>
              <a:headEnd/>
              <a:tailEnd/>
            </a:ln>
          </p:spPr>
        </p:pic>
        <p:pic>
          <p:nvPicPr>
            <p:cNvPr id="10" name="Picture 5"/>
            <p:cNvPicPr>
              <a:picLocks noChangeAspect="1" noChangeArrowheads="1"/>
            </p:cNvPicPr>
            <p:nvPr/>
          </p:nvPicPr>
          <p:blipFill>
            <a:blip r:embed="rId5" cstate="print"/>
            <a:srcRect/>
            <a:stretch>
              <a:fillRect/>
            </a:stretch>
          </p:blipFill>
          <p:spPr bwMode="auto">
            <a:xfrm>
              <a:off x="2771800" y="2577480"/>
              <a:ext cx="640202" cy="290462"/>
            </a:xfrm>
            <a:prstGeom prst="rect">
              <a:avLst/>
            </a:prstGeom>
            <a:noFill/>
            <a:ln w="9525">
              <a:noFill/>
              <a:miter lim="800000"/>
              <a:headEnd/>
              <a:tailEnd/>
            </a:ln>
          </p:spPr>
        </p:pic>
        <p:pic>
          <p:nvPicPr>
            <p:cNvPr id="11" name="Picture 2"/>
            <p:cNvPicPr>
              <a:picLocks noChangeAspect="1" noChangeArrowheads="1"/>
            </p:cNvPicPr>
            <p:nvPr/>
          </p:nvPicPr>
          <p:blipFill>
            <a:blip r:embed="rId6" cstate="print"/>
            <a:srcRect/>
            <a:stretch>
              <a:fillRect/>
            </a:stretch>
          </p:blipFill>
          <p:spPr bwMode="auto">
            <a:xfrm>
              <a:off x="771922" y="2323915"/>
              <a:ext cx="1783854" cy="385005"/>
            </a:xfrm>
            <a:prstGeom prst="rect">
              <a:avLst/>
            </a:prstGeom>
            <a:noFill/>
            <a:ln w="9525">
              <a:noFill/>
              <a:miter lim="800000"/>
              <a:headEnd/>
              <a:tailEnd/>
            </a:ln>
          </p:spPr>
        </p:pic>
        <p:pic>
          <p:nvPicPr>
            <p:cNvPr id="12" name="Picture 3"/>
            <p:cNvPicPr>
              <a:picLocks noChangeAspect="1" noChangeArrowheads="1"/>
            </p:cNvPicPr>
            <p:nvPr/>
          </p:nvPicPr>
          <p:blipFill>
            <a:blip r:embed="rId7" cstate="print"/>
            <a:srcRect/>
            <a:stretch>
              <a:fillRect/>
            </a:stretch>
          </p:blipFill>
          <p:spPr bwMode="auto">
            <a:xfrm>
              <a:off x="4163566" y="2339398"/>
              <a:ext cx="840482" cy="369522"/>
            </a:xfrm>
            <a:prstGeom prst="rect">
              <a:avLst/>
            </a:prstGeom>
            <a:noFill/>
            <a:ln w="9525">
              <a:noFill/>
              <a:miter lim="800000"/>
              <a:headEnd/>
              <a:tailEnd/>
            </a:ln>
          </p:spPr>
        </p:pic>
        <p:pic>
          <p:nvPicPr>
            <p:cNvPr id="13" name="Picture 4"/>
            <p:cNvPicPr>
              <a:picLocks noChangeAspect="1" noChangeArrowheads="1"/>
            </p:cNvPicPr>
            <p:nvPr/>
          </p:nvPicPr>
          <p:blipFill>
            <a:blip r:embed="rId8" cstate="print"/>
            <a:srcRect/>
            <a:stretch>
              <a:fillRect/>
            </a:stretch>
          </p:blipFill>
          <p:spPr bwMode="auto">
            <a:xfrm>
              <a:off x="6444208" y="2323865"/>
              <a:ext cx="1944216" cy="385055"/>
            </a:xfrm>
            <a:prstGeom prst="rect">
              <a:avLst/>
            </a:prstGeom>
            <a:noFill/>
            <a:ln w="9525">
              <a:noFill/>
              <a:miter lim="800000"/>
              <a:headEnd/>
              <a:tailEnd/>
            </a:ln>
          </p:spPr>
        </p:pic>
        <p:sp>
          <p:nvSpPr>
            <p:cNvPr id="14" name="正方形/長方形 13"/>
            <p:cNvSpPr/>
            <p:nvPr/>
          </p:nvSpPr>
          <p:spPr>
            <a:xfrm>
              <a:off x="971600" y="2708920"/>
              <a:ext cx="1440160" cy="216024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sz="1600" dirty="0" smtClean="0">
                  <a:latin typeface="メイリオ" pitchFamily="50" charset="-128"/>
                  <a:ea typeface="メイリオ" pitchFamily="50" charset="-128"/>
                  <a:cs typeface="メイリオ" pitchFamily="50" charset="-128"/>
                </a:rPr>
                <a:t>a</a:t>
              </a:r>
            </a:p>
            <a:p>
              <a:pPr algn="ctr"/>
              <a:endParaRPr lang="en-US" altLang="ja-JP" sz="1600" dirty="0" smtClean="0">
                <a:latin typeface="メイリオ" pitchFamily="50" charset="-128"/>
                <a:ea typeface="メイリオ" pitchFamily="50" charset="-128"/>
                <a:cs typeface="メイリオ" pitchFamily="50" charset="-128"/>
              </a:endParaRPr>
            </a:p>
            <a:p>
              <a:pPr algn="ctr"/>
              <a:r>
                <a:rPr lang="en-US" altLang="ja-JP" sz="1600" dirty="0" smtClean="0">
                  <a:latin typeface="メイリオ" pitchFamily="50" charset="-128"/>
                  <a:ea typeface="メイリオ" pitchFamily="50" charset="-128"/>
                  <a:cs typeface="メイリオ" pitchFamily="50" charset="-128"/>
                </a:rPr>
                <a:t>b</a:t>
              </a:r>
            </a:p>
            <a:p>
              <a:pPr algn="ctr"/>
              <a:endParaRPr lang="en-US" altLang="ja-JP" sz="1600" dirty="0" smtClean="0">
                <a:latin typeface="メイリオ" pitchFamily="50" charset="-128"/>
                <a:ea typeface="メイリオ" pitchFamily="50" charset="-128"/>
                <a:cs typeface="メイリオ" pitchFamily="50" charset="-128"/>
              </a:endParaRPr>
            </a:p>
            <a:p>
              <a:pPr algn="ctr"/>
              <a:r>
                <a:rPr lang="en-US" altLang="ja-JP" sz="1600" dirty="0" smtClean="0">
                  <a:latin typeface="メイリオ" pitchFamily="50" charset="-128"/>
                  <a:ea typeface="メイリオ" pitchFamily="50" charset="-128"/>
                  <a:cs typeface="メイリオ" pitchFamily="50" charset="-128"/>
                </a:rPr>
                <a:t>c</a:t>
              </a:r>
            </a:p>
            <a:p>
              <a:pPr algn="ctr"/>
              <a:endParaRPr lang="en-US" altLang="ja-JP" sz="1600" dirty="0" smtClean="0">
                <a:latin typeface="メイリオ" pitchFamily="50" charset="-128"/>
                <a:ea typeface="メイリオ" pitchFamily="50" charset="-128"/>
                <a:cs typeface="メイリオ" pitchFamily="50" charset="-128"/>
              </a:endParaRPr>
            </a:p>
            <a:p>
              <a:pPr algn="ctr"/>
              <a:r>
                <a:rPr lang="en-US" altLang="ja-JP" sz="1600" dirty="0" smtClean="0">
                  <a:latin typeface="メイリオ" pitchFamily="50" charset="-128"/>
                  <a:ea typeface="メイリオ" pitchFamily="50" charset="-128"/>
                  <a:cs typeface="メイリオ" pitchFamily="50" charset="-128"/>
                </a:rPr>
                <a:t>{</a:t>
              </a:r>
              <a:r>
                <a:rPr lang="en-US" altLang="ja-JP" sz="1600" i="1" dirty="0" smtClean="0">
                  <a:latin typeface="メイリオ" pitchFamily="50" charset="-128"/>
                  <a:ea typeface="メイリオ" pitchFamily="50" charset="-128"/>
                  <a:cs typeface="メイリオ" pitchFamily="50" charset="-128"/>
                </a:rPr>
                <a:t>next</a:t>
              </a:r>
              <a:r>
                <a:rPr lang="en-US" altLang="ja-JP" sz="1600" dirty="0" smtClean="0">
                  <a:latin typeface="メイリオ" pitchFamily="50" charset="-128"/>
                  <a:ea typeface="メイリオ" pitchFamily="50" charset="-128"/>
                  <a:cs typeface="メイリオ" pitchFamily="50" charset="-128"/>
                </a:rPr>
                <a:t>}</a:t>
              </a:r>
            </a:p>
          </p:txBody>
        </p:sp>
        <p:sp>
          <p:nvSpPr>
            <p:cNvPr id="15" name="正方形/長方形 14"/>
            <p:cNvSpPr/>
            <p:nvPr/>
          </p:nvSpPr>
          <p:spPr>
            <a:xfrm>
              <a:off x="3851920" y="2708920"/>
              <a:ext cx="1440160" cy="216024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sz="1600" dirty="0" smtClean="0">
                  <a:latin typeface="メイリオ" pitchFamily="50" charset="-128"/>
                  <a:ea typeface="メイリオ" pitchFamily="50" charset="-128"/>
                  <a:cs typeface="メイリオ" pitchFamily="50" charset="-128"/>
                </a:rPr>
                <a:t>1</a:t>
              </a:r>
            </a:p>
            <a:p>
              <a:pPr algn="ctr"/>
              <a:endParaRPr lang="en-US" altLang="ja-JP" sz="1600" dirty="0" smtClean="0">
                <a:latin typeface="メイリオ" pitchFamily="50" charset="-128"/>
                <a:ea typeface="メイリオ" pitchFamily="50" charset="-128"/>
                <a:cs typeface="メイリオ" pitchFamily="50" charset="-128"/>
              </a:endParaRPr>
            </a:p>
            <a:p>
              <a:pPr algn="ctr"/>
              <a:r>
                <a:rPr lang="en-US" altLang="ja-JP" sz="1600" dirty="0" smtClean="0">
                  <a:latin typeface="メイリオ" pitchFamily="50" charset="-128"/>
                  <a:ea typeface="メイリオ" pitchFamily="50" charset="-128"/>
                  <a:cs typeface="メイリオ" pitchFamily="50" charset="-128"/>
                </a:rPr>
                <a:t>2</a:t>
              </a:r>
            </a:p>
            <a:p>
              <a:pPr algn="ctr"/>
              <a:endParaRPr lang="en-US" altLang="ja-JP" sz="1600" dirty="0" smtClean="0">
                <a:latin typeface="メイリオ" pitchFamily="50" charset="-128"/>
                <a:ea typeface="メイリオ" pitchFamily="50" charset="-128"/>
                <a:cs typeface="メイリオ" pitchFamily="50" charset="-128"/>
              </a:endParaRPr>
            </a:p>
            <a:p>
              <a:pPr algn="ctr"/>
              <a:r>
                <a:rPr lang="en-US" altLang="ja-JP" sz="1600" dirty="0" smtClean="0">
                  <a:latin typeface="メイリオ" pitchFamily="50" charset="-128"/>
                  <a:ea typeface="メイリオ" pitchFamily="50" charset="-128"/>
                  <a:cs typeface="メイリオ" pitchFamily="50" charset="-128"/>
                </a:rPr>
                <a:t>3</a:t>
              </a:r>
            </a:p>
            <a:p>
              <a:pPr algn="ctr"/>
              <a:endParaRPr lang="en-US" altLang="ja-JP" sz="1600" dirty="0" smtClean="0">
                <a:latin typeface="メイリオ" pitchFamily="50" charset="-128"/>
                <a:ea typeface="メイリオ" pitchFamily="50" charset="-128"/>
                <a:cs typeface="メイリオ" pitchFamily="50" charset="-128"/>
              </a:endParaRPr>
            </a:p>
            <a:p>
              <a:pPr algn="ctr"/>
              <a:r>
                <a:rPr lang="en-US" altLang="ja-JP" sz="1600" dirty="0" smtClean="0">
                  <a:latin typeface="メイリオ" pitchFamily="50" charset="-128"/>
                  <a:ea typeface="メイリオ" pitchFamily="50" charset="-128"/>
                  <a:cs typeface="メイリオ" pitchFamily="50" charset="-128"/>
                </a:rPr>
                <a:t>4</a:t>
              </a:r>
              <a:endParaRPr lang="en-US" altLang="ja-JP" sz="1600" dirty="0" smtClean="0">
                <a:latin typeface="メイリオ" pitchFamily="50" charset="-128"/>
                <a:ea typeface="メイリオ" pitchFamily="50" charset="-128"/>
                <a:cs typeface="メイリオ" pitchFamily="50" charset="-128"/>
              </a:endParaRPr>
            </a:p>
          </p:txBody>
        </p:sp>
        <p:sp>
          <p:nvSpPr>
            <p:cNvPr id="16" name="正方形/長方形 15"/>
            <p:cNvSpPr/>
            <p:nvPr/>
          </p:nvSpPr>
          <p:spPr>
            <a:xfrm>
              <a:off x="6732240" y="2708920"/>
              <a:ext cx="1440160" cy="216024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sz="1600" dirty="0" smtClean="0">
                  <a:latin typeface="メイリオ" pitchFamily="50" charset="-128"/>
                  <a:ea typeface="メイリオ" pitchFamily="50" charset="-128"/>
                  <a:cs typeface="メイリオ" pitchFamily="50" charset="-128"/>
                </a:rPr>
                <a:t>193</a:t>
              </a:r>
            </a:p>
            <a:p>
              <a:pPr algn="ctr"/>
              <a:endParaRPr kumimoji="1" lang="en-US" altLang="ja-JP" sz="1600" dirty="0" smtClean="0">
                <a:latin typeface="メイリオ" pitchFamily="50" charset="-128"/>
                <a:ea typeface="メイリオ" pitchFamily="50" charset="-128"/>
                <a:cs typeface="メイリオ" pitchFamily="50" charset="-128"/>
              </a:endParaRPr>
            </a:p>
            <a:p>
              <a:pPr algn="ctr"/>
              <a:r>
                <a:rPr lang="en-US" altLang="ja-JP" sz="1600" dirty="0" smtClean="0">
                  <a:latin typeface="メイリオ" pitchFamily="50" charset="-128"/>
                  <a:ea typeface="メイリオ" pitchFamily="50" charset="-128"/>
                  <a:cs typeface="メイリオ" pitchFamily="50" charset="-128"/>
                </a:rPr>
                <a:t>2014</a:t>
              </a:r>
            </a:p>
            <a:p>
              <a:pPr algn="ctr"/>
              <a:endParaRPr kumimoji="1" lang="en-US" altLang="ja-JP" sz="1600" dirty="0" smtClean="0">
                <a:latin typeface="メイリオ" pitchFamily="50" charset="-128"/>
                <a:ea typeface="メイリオ" pitchFamily="50" charset="-128"/>
                <a:cs typeface="メイリオ" pitchFamily="50" charset="-128"/>
              </a:endParaRPr>
            </a:p>
            <a:p>
              <a:pPr algn="ctr"/>
              <a:endParaRPr lang="en-US" altLang="ja-JP" sz="1600" dirty="0" smtClean="0">
                <a:latin typeface="メイリオ" pitchFamily="50" charset="-128"/>
                <a:ea typeface="メイリオ" pitchFamily="50" charset="-128"/>
                <a:cs typeface="メイリオ" pitchFamily="50" charset="-128"/>
              </a:endParaRPr>
            </a:p>
            <a:p>
              <a:pPr algn="ctr"/>
              <a:endParaRPr kumimoji="1" lang="en-US" altLang="ja-JP" sz="1600" dirty="0" smtClean="0">
                <a:latin typeface="メイリオ" pitchFamily="50" charset="-128"/>
                <a:ea typeface="メイリオ" pitchFamily="50" charset="-128"/>
                <a:cs typeface="メイリオ" pitchFamily="50" charset="-128"/>
              </a:endParaRPr>
            </a:p>
            <a:p>
              <a:pPr algn="ctr"/>
              <a:r>
                <a:rPr kumimoji="1" lang="en-US" altLang="ja-JP" sz="1600" dirty="0" smtClean="0">
                  <a:latin typeface="メイリオ" pitchFamily="50" charset="-128"/>
                  <a:ea typeface="メイリオ" pitchFamily="50" charset="-128"/>
                  <a:cs typeface="メイリオ" pitchFamily="50" charset="-128"/>
                </a:rPr>
                <a:t>{</a:t>
              </a:r>
              <a:r>
                <a:rPr kumimoji="1" lang="en-US" altLang="ja-JP" sz="1600" i="1" dirty="0" err="1" smtClean="0">
                  <a:latin typeface="メイリオ" pitchFamily="50" charset="-128"/>
                  <a:ea typeface="メイリオ" pitchFamily="50" charset="-128"/>
                  <a:cs typeface="メイリオ" pitchFamily="50" charset="-128"/>
                </a:rPr>
                <a:t>undef</a:t>
              </a:r>
              <a:r>
                <a:rPr kumimoji="1" lang="en-US" altLang="ja-JP" sz="1600" dirty="0" smtClean="0">
                  <a:latin typeface="メイリオ" pitchFamily="50" charset="-128"/>
                  <a:ea typeface="メイリオ" pitchFamily="50" charset="-128"/>
                  <a:cs typeface="メイリオ" pitchFamily="50" charset="-128"/>
                </a:rPr>
                <a:t>}</a:t>
              </a:r>
            </a:p>
          </p:txBody>
        </p:sp>
        <p:cxnSp>
          <p:nvCxnSpPr>
            <p:cNvPr id="17" name="直線矢印コネクタ 16"/>
            <p:cNvCxnSpPr/>
            <p:nvPr/>
          </p:nvCxnSpPr>
          <p:spPr>
            <a:xfrm>
              <a:off x="1979712" y="2924944"/>
              <a:ext cx="2376264" cy="0"/>
            </a:xfrm>
            <a:prstGeom prst="straightConnector1">
              <a:avLst/>
            </a:prstGeom>
            <a:ln w="38100">
              <a:prstDash val="sysDot"/>
              <a:tailEnd type="arrow"/>
            </a:ln>
          </p:spPr>
          <p:style>
            <a:lnRef idx="1">
              <a:schemeClr val="accent1"/>
            </a:lnRef>
            <a:fillRef idx="0">
              <a:schemeClr val="accent1"/>
            </a:fillRef>
            <a:effectRef idx="0">
              <a:schemeClr val="accent1"/>
            </a:effectRef>
            <a:fontRef idx="minor">
              <a:schemeClr val="tx1"/>
            </a:fontRef>
          </p:style>
        </p:cxnSp>
        <p:cxnSp>
          <p:nvCxnSpPr>
            <p:cNvPr id="18" name="直線矢印コネクタ 17"/>
            <p:cNvCxnSpPr/>
            <p:nvPr/>
          </p:nvCxnSpPr>
          <p:spPr>
            <a:xfrm>
              <a:off x="1979712" y="3501008"/>
              <a:ext cx="2376264" cy="0"/>
            </a:xfrm>
            <a:prstGeom prst="straightConnector1">
              <a:avLst/>
            </a:prstGeom>
            <a:ln w="38100">
              <a:prstDash val="sysDot"/>
              <a:tailEnd type="arrow"/>
            </a:ln>
          </p:spPr>
          <p:style>
            <a:lnRef idx="1">
              <a:schemeClr val="accent1"/>
            </a:lnRef>
            <a:fillRef idx="0">
              <a:schemeClr val="accent1"/>
            </a:fillRef>
            <a:effectRef idx="0">
              <a:schemeClr val="accent1"/>
            </a:effectRef>
            <a:fontRef idx="minor">
              <a:schemeClr val="tx1"/>
            </a:fontRef>
          </p:style>
        </p:cxnSp>
        <p:cxnSp>
          <p:nvCxnSpPr>
            <p:cNvPr id="19" name="直線矢印コネクタ 18"/>
            <p:cNvCxnSpPr/>
            <p:nvPr/>
          </p:nvCxnSpPr>
          <p:spPr>
            <a:xfrm flipV="1">
              <a:off x="1979712" y="3573016"/>
              <a:ext cx="2376264" cy="432048"/>
            </a:xfrm>
            <a:prstGeom prst="straightConnector1">
              <a:avLst/>
            </a:prstGeom>
            <a:ln w="38100">
              <a:prstDash val="sysDot"/>
              <a:tailEnd type="arrow"/>
            </a:ln>
          </p:spPr>
          <p:style>
            <a:lnRef idx="1">
              <a:schemeClr val="accent1"/>
            </a:lnRef>
            <a:fillRef idx="0">
              <a:schemeClr val="accent1"/>
            </a:fillRef>
            <a:effectRef idx="0">
              <a:schemeClr val="accent1"/>
            </a:effectRef>
            <a:fontRef idx="minor">
              <a:schemeClr val="tx1"/>
            </a:fontRef>
          </p:style>
        </p:cxnSp>
        <p:cxnSp>
          <p:nvCxnSpPr>
            <p:cNvPr id="20" name="直線矢印コネクタ 19"/>
            <p:cNvCxnSpPr/>
            <p:nvPr/>
          </p:nvCxnSpPr>
          <p:spPr>
            <a:xfrm flipV="1">
              <a:off x="2123728" y="4038956"/>
              <a:ext cx="2218071" cy="542173"/>
            </a:xfrm>
            <a:prstGeom prst="straightConnector1">
              <a:avLst/>
            </a:prstGeom>
            <a:ln w="38100">
              <a:prstDash val="sysDot"/>
              <a:tailEnd type="arrow"/>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p:nvPr/>
          </p:nvCxnSpPr>
          <p:spPr>
            <a:xfrm>
              <a:off x="4860032" y="2924944"/>
              <a:ext cx="2160240" cy="0"/>
            </a:xfrm>
            <a:prstGeom prst="straightConnector1">
              <a:avLst/>
            </a:prstGeom>
            <a:ln w="38100">
              <a:prstDash val="sysDot"/>
              <a:tailEnd type="arrow"/>
            </a:ln>
          </p:spPr>
          <p:style>
            <a:lnRef idx="1">
              <a:schemeClr val="accent1"/>
            </a:lnRef>
            <a:fillRef idx="0">
              <a:schemeClr val="accent1"/>
            </a:fillRef>
            <a:effectRef idx="0">
              <a:schemeClr val="accent1"/>
            </a:effectRef>
            <a:fontRef idx="minor">
              <a:schemeClr val="tx1"/>
            </a:fontRef>
          </p:style>
        </p:cxnSp>
        <p:cxnSp>
          <p:nvCxnSpPr>
            <p:cNvPr id="22" name="直線矢印コネクタ 21"/>
            <p:cNvCxnSpPr/>
            <p:nvPr/>
          </p:nvCxnSpPr>
          <p:spPr>
            <a:xfrm>
              <a:off x="4860032" y="3429000"/>
              <a:ext cx="2160240" cy="0"/>
            </a:xfrm>
            <a:prstGeom prst="straightConnector1">
              <a:avLst/>
            </a:prstGeom>
            <a:ln w="38100">
              <a:prstDash val="sysDot"/>
              <a:tailEnd type="arrow"/>
            </a:ln>
          </p:spPr>
          <p:style>
            <a:lnRef idx="1">
              <a:schemeClr val="accent1"/>
            </a:lnRef>
            <a:fillRef idx="0">
              <a:schemeClr val="accent1"/>
            </a:fillRef>
            <a:effectRef idx="0">
              <a:schemeClr val="accent1"/>
            </a:effectRef>
            <a:fontRef idx="minor">
              <a:schemeClr val="tx1"/>
            </a:fontRef>
          </p:style>
        </p:cxnSp>
      </p:grpSp>
      <p:cxnSp>
        <p:nvCxnSpPr>
          <p:cNvPr id="27" name="直線矢印コネクタ 26"/>
          <p:cNvCxnSpPr/>
          <p:nvPr/>
        </p:nvCxnSpPr>
        <p:spPr>
          <a:xfrm>
            <a:off x="4788024" y="5877272"/>
            <a:ext cx="1873691" cy="0"/>
          </a:xfrm>
          <a:prstGeom prst="straightConnector1">
            <a:avLst/>
          </a:prstGeom>
          <a:ln w="38100">
            <a:prstDash val="sysDot"/>
            <a:tailEnd type="arrow"/>
          </a:ln>
        </p:spPr>
        <p:style>
          <a:lnRef idx="1">
            <a:schemeClr val="accent1"/>
          </a:lnRef>
          <a:fillRef idx="0">
            <a:schemeClr val="accent1"/>
          </a:fillRef>
          <a:effectRef idx="0">
            <a:schemeClr val="accent1"/>
          </a:effectRef>
          <a:fontRef idx="minor">
            <a:schemeClr val="tx1"/>
          </a:fontRef>
        </p:style>
      </p:cxnSp>
      <p:cxnSp>
        <p:nvCxnSpPr>
          <p:cNvPr id="24" name="直線矢印コネクタ 23"/>
          <p:cNvCxnSpPr/>
          <p:nvPr/>
        </p:nvCxnSpPr>
        <p:spPr>
          <a:xfrm>
            <a:off x="4788024" y="5373216"/>
            <a:ext cx="1872208" cy="360040"/>
          </a:xfrm>
          <a:prstGeom prst="straightConnector1">
            <a:avLst/>
          </a:prstGeom>
          <a:ln w="38100">
            <a:prstDash val="sysDot"/>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9794417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判断</a:t>
            </a:r>
            <a:endParaRPr kumimoji="1" lang="ja-JP" altLang="en-US" dirty="0"/>
          </a:p>
        </p:txBody>
      </p:sp>
      <p:sp>
        <p:nvSpPr>
          <p:cNvPr id="3" name="コンテンツ プレースホルダ 2"/>
          <p:cNvSpPr>
            <a:spLocks noGrp="1"/>
          </p:cNvSpPr>
          <p:nvPr>
            <p:ph idx="1"/>
          </p:nvPr>
        </p:nvSpPr>
        <p:spPr/>
        <p:txBody>
          <a:bodyPr>
            <a:normAutofit/>
          </a:bodyPr>
          <a:lstStyle/>
          <a:p>
            <a:pPr>
              <a:buNone/>
            </a:pPr>
            <a:endParaRPr kumimoji="1" lang="en-US" altLang="ja-JP" sz="2400" dirty="0" smtClean="0"/>
          </a:p>
          <a:p>
            <a:pPr>
              <a:buNone/>
            </a:pPr>
            <a:endParaRPr lang="en-US" altLang="ja-JP" sz="2400" dirty="0" smtClean="0"/>
          </a:p>
          <a:p>
            <a:pPr>
              <a:buNone/>
            </a:pPr>
            <a:endParaRPr kumimoji="1" lang="en-US" altLang="ja-JP" sz="2400" dirty="0" smtClean="0"/>
          </a:p>
          <a:p>
            <a:pPr>
              <a:buNone/>
            </a:pPr>
            <a:endParaRPr lang="en-US" altLang="ja-JP" sz="2400" dirty="0" smtClean="0"/>
          </a:p>
          <a:p>
            <a:pPr>
              <a:buNone/>
            </a:pPr>
            <a:endParaRPr kumimoji="1" lang="en-US" altLang="ja-JP" sz="2400" dirty="0" smtClean="0"/>
          </a:p>
          <a:p>
            <a:pPr>
              <a:buNone/>
            </a:pPr>
            <a:endParaRPr kumimoji="1" lang="en-US" altLang="ja-JP" sz="2400" dirty="0" smtClean="0"/>
          </a:p>
          <a:p>
            <a:pPr>
              <a:buNone/>
            </a:pPr>
            <a:endParaRPr kumimoji="1" lang="en-US" altLang="ja-JP" sz="2400" dirty="0" smtClean="0"/>
          </a:p>
          <a:p>
            <a:pPr>
              <a:buNone/>
            </a:pPr>
            <a:endParaRPr kumimoji="1" lang="en-US" altLang="ja-JP" sz="2400" dirty="0" smtClean="0"/>
          </a:p>
          <a:p>
            <a:pPr>
              <a:buNone/>
            </a:pPr>
            <a:r>
              <a:rPr kumimoji="1" lang="ja-JP" altLang="en-US" sz="2400" dirty="0" smtClean="0"/>
              <a:t>既存の判断を環境・記憶域モデルに更新する形で作成</a:t>
            </a:r>
            <a:endParaRPr kumimoji="1" lang="ja-JP" altLang="en-US" sz="2400" dirty="0"/>
          </a:p>
        </p:txBody>
      </p:sp>
      <p:sp>
        <p:nvSpPr>
          <p:cNvPr id="4" name="スライド番号プレースホルダ 3"/>
          <p:cNvSpPr>
            <a:spLocks noGrp="1"/>
          </p:cNvSpPr>
          <p:nvPr>
            <p:ph type="sldNum" sz="quarter" idx="12"/>
          </p:nvPr>
        </p:nvSpPr>
        <p:spPr/>
        <p:txBody>
          <a:bodyPr/>
          <a:lstStyle/>
          <a:p>
            <a:fld id="{FB9213B3-A603-404F-A78E-5B4CD0115AC6}" type="slidenum">
              <a:rPr kumimoji="1" lang="ja-JP" altLang="en-US" smtClean="0"/>
              <a:pPr/>
              <a:t>9</a:t>
            </a:fld>
            <a:endParaRPr kumimoji="1" lang="ja-JP" altLang="en-US"/>
          </a:p>
        </p:txBody>
      </p:sp>
      <p:pic>
        <p:nvPicPr>
          <p:cNvPr id="74753" name="Picture 1"/>
          <p:cNvPicPr>
            <a:picLocks noChangeAspect="1" noChangeArrowheads="1"/>
          </p:cNvPicPr>
          <p:nvPr/>
        </p:nvPicPr>
        <p:blipFill>
          <a:blip r:embed="rId2" cstate="print"/>
          <a:srcRect/>
          <a:stretch>
            <a:fillRect/>
          </a:stretch>
        </p:blipFill>
        <p:spPr bwMode="auto">
          <a:xfrm>
            <a:off x="323528" y="1391394"/>
            <a:ext cx="8334375" cy="333375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4164</TotalTime>
  <Words>1654</Words>
  <Application>Microsoft Office PowerPoint</Application>
  <PresentationFormat>画面に合わせる (4:3)</PresentationFormat>
  <Paragraphs>302</Paragraphs>
  <Slides>23</Slides>
  <Notes>16</Notes>
  <HiddenSlides>0</HiddenSlides>
  <MMClips>0</MMClips>
  <ScaleCrop>false</ScaleCrop>
  <HeadingPairs>
    <vt:vector size="6" baseType="variant">
      <vt:variant>
        <vt:lpstr>テーマ</vt:lpstr>
      </vt:variant>
      <vt:variant>
        <vt:i4>1</vt:i4>
      </vt:variant>
      <vt:variant>
        <vt:lpstr>埋め込まれた OLE サーバー</vt:lpstr>
      </vt:variant>
      <vt:variant>
        <vt:i4>1</vt:i4>
      </vt:variant>
      <vt:variant>
        <vt:lpstr>スライド タイトル</vt:lpstr>
      </vt:variant>
      <vt:variant>
        <vt:i4>23</vt:i4>
      </vt:variant>
    </vt:vector>
  </HeadingPairs>
  <TitlesOfParts>
    <vt:vector size="25" baseType="lpstr">
      <vt:lpstr>Office テーマ</vt:lpstr>
      <vt:lpstr>数式</vt:lpstr>
      <vt:lpstr>可逆プログラミング言語の 引数渡し機構の拡張</vt:lpstr>
      <vt:lpstr>可逆プログラミング言語</vt:lpstr>
      <vt:lpstr>Janus[1][2]</vt:lpstr>
      <vt:lpstr>プロシージャ呼び出しにおける制約</vt:lpstr>
      <vt:lpstr>配列変数への代入における制約</vt:lpstr>
      <vt:lpstr>アプローチ</vt:lpstr>
      <vt:lpstr>構文規則</vt:lpstr>
      <vt:lpstr>意味領域</vt:lpstr>
      <vt:lpstr>判断</vt:lpstr>
      <vt:lpstr>環境と記憶域の更新</vt:lpstr>
      <vt:lpstr>文の実行の推論規則の例（1/3）</vt:lpstr>
      <vt:lpstr>文の実行の推論規則の例（2/3）</vt:lpstr>
      <vt:lpstr>文の実行の推論規則の例（3/3）</vt:lpstr>
      <vt:lpstr>文の実行の判断の可逆性</vt:lpstr>
      <vt:lpstr>逆文の存在</vt:lpstr>
      <vt:lpstr>代入の最適化（1/2）</vt:lpstr>
      <vt:lpstr>代入の最適化（2/2）</vt:lpstr>
      <vt:lpstr>関連研究（1/2）</vt:lpstr>
      <vt:lpstr>関連研究（2/2）</vt:lpstr>
      <vt:lpstr>まとめ/今後の課題</vt:lpstr>
      <vt:lpstr>参考文献</vt:lpstr>
      <vt:lpstr>既存のJanusでは書けなかった例</vt:lpstr>
      <vt:lpstr>代入の推論規則</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Shinkai Yoshiyuki</dc:creator>
  <cp:lastModifiedBy>Shinkai Yoshiyuki</cp:lastModifiedBy>
  <cp:revision>401</cp:revision>
  <dcterms:created xsi:type="dcterms:W3CDTF">2014-03-04T02:17:48Z</dcterms:created>
  <dcterms:modified xsi:type="dcterms:W3CDTF">2014-03-12T15:50:09Z</dcterms:modified>
</cp:coreProperties>
</file>