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37B72983-71C0-4450-91FB-E19EF1C0A2B7}">
  <a:tblStyle styleId="{37B72983-71C0-4450-91FB-E19EF1C0A2B7}" styleName="Table_0">
    <a:wholeTbl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</a:tcStyle>
    </a:wholeTb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Shape 18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Shape 20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Shape 21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Shape 22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Shape 2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Shape 24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Shape 25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Shape 25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Shape 26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Shape 2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Shape 28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ja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5.png"/><Relationship Id="rId4" Type="http://schemas.openxmlformats.org/officeDocument/2006/relationships/image" Target="../media/image16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9.png"/><Relationship Id="rId4" Type="http://schemas.openxmlformats.org/officeDocument/2006/relationships/image" Target="../media/image10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Relationship Id="rId3" Type="http://schemas.openxmlformats.org/officeDocument/2006/relationships/hyperlink" Target="http://qiita.com/natmark/items/5a0d05625d2c0e73777d" TargetMode="External"/><Relationship Id="rId4" Type="http://schemas.openxmlformats.org/officeDocument/2006/relationships/hyperlink" Target="http://profesores.elo.utfsm.cl/~agv/elo329/Java/javamakefile.html" TargetMode="External"/><Relationship Id="rId5" Type="http://schemas.openxmlformats.org/officeDocument/2006/relationships/hyperlink" Target="http://www-or.amp.i.kyoto-u.ac.jp/algo-eng/db/template/README.template" TargetMode="External"/><Relationship Id="rId6" Type="http://schemas.openxmlformats.org/officeDocument/2006/relationships/hyperlink" Target="http://www.tohoho-web.com/java/index.htm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8" y="3547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 sz="4800"/>
              <a:t>ゲーム性をもった</a:t>
            </a:r>
          </a:p>
          <a:p>
            <a:pPr lvl="0" rtl="0">
              <a:spcBef>
                <a:spcPts val="0"/>
              </a:spcBef>
              <a:buNone/>
            </a:pPr>
            <a:r>
              <a:rPr lang="ja" sz="4800"/>
              <a:t>セルオートマトンの設計と実装</a:t>
            </a:r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97750" y="2754100"/>
            <a:ext cx="8520600" cy="1994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l">
              <a:spcBef>
                <a:spcPts val="0"/>
              </a:spcBef>
              <a:buNone/>
            </a:pPr>
            <a:r>
              <a:rPr lang="ja"/>
              <a:t>2014SE020 廣瀬 隼大　　2014SE059 増田 大輝 </a:t>
            </a:r>
          </a:p>
          <a:p>
            <a:pPr lvl="0" algn="l">
              <a:spcBef>
                <a:spcPts val="0"/>
              </a:spcBef>
              <a:buNone/>
            </a:pPr>
            <a:r>
              <a:rPr lang="ja"/>
              <a:t>2014SE089 柴田 心太郎　2014SE112 安田 拓也</a:t>
            </a:r>
          </a:p>
          <a:p>
            <a:pPr lvl="0" algn="l">
              <a:spcBef>
                <a:spcPts val="0"/>
              </a:spcBef>
              <a:buNone/>
            </a:pPr>
            <a:r>
              <a:rPr lang="ja"/>
              <a:t>2014SE114 矢澤 拓海</a:t>
            </a:r>
          </a:p>
          <a:p>
            <a:pPr lvl="0">
              <a:spcBef>
                <a:spcPts val="0"/>
              </a:spcBef>
              <a:buNone/>
            </a:pPr>
            <a:r>
              <a:rPr lang="ja"/>
              <a:t> </a:t>
            </a:r>
          </a:p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ja" sz="3600"/>
              <a:t>コンテキスト</a:t>
            </a:r>
            <a:r>
              <a:rPr lang="ja" sz="3600"/>
              <a:t>図</a:t>
            </a:r>
          </a:p>
        </p:txBody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236650" y="11399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pic>
        <p:nvPicPr>
          <p:cNvPr descr="context.png" id="129" name="Shape 1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7375" y="2210824"/>
            <a:ext cx="8609249" cy="1866474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Shape 13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131" name="Shape 1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ja" sz="3600"/>
              <a:t>データフロー図</a:t>
            </a:r>
          </a:p>
        </p:txBody>
      </p:sp>
      <p:pic>
        <p:nvPicPr>
          <p:cNvPr descr="DFD1.png" id="137" name="Shape 1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395728"/>
            <a:ext cx="8520601" cy="286657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Shape 13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139" name="Shape 13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ja" sz="3600"/>
              <a:t>データフロー図</a:t>
            </a:r>
          </a:p>
        </p:txBody>
      </p:sp>
      <p:pic>
        <p:nvPicPr>
          <p:cNvPr descr="DFD2_2" id="145" name="Shape 14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566049"/>
            <a:ext cx="9144000" cy="3970900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Shape 146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147" name="Shape 1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ja" sz="3600"/>
              <a:t>データフロー図</a:t>
            </a:r>
          </a:p>
        </p:txBody>
      </p:sp>
      <p:pic>
        <p:nvPicPr>
          <p:cNvPr descr="DFD2_3" id="153" name="Shape 1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4774" y="1400114"/>
            <a:ext cx="8520601" cy="3188934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Shape 15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155" name="Shape 15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ja" sz="3600"/>
              <a:t>実装</a:t>
            </a:r>
          </a:p>
        </p:txBody>
      </p:sp>
      <p:sp>
        <p:nvSpPr>
          <p:cNvPr id="161" name="Shape 161"/>
          <p:cNvSpPr txBox="1"/>
          <p:nvPr>
            <p:ph idx="1" type="body"/>
          </p:nvPr>
        </p:nvSpPr>
        <p:spPr>
          <a:xfrm>
            <a:off x="311700" y="12775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ja" sz="3000"/>
              <a:t>変更点</a:t>
            </a:r>
          </a:p>
          <a:p>
            <a:pPr indent="-381000" lvl="0" marL="457200" rtl="0">
              <a:lnSpc>
                <a:spcPct val="150000"/>
              </a:lnSpc>
              <a:spcBef>
                <a:spcPts val="0"/>
              </a:spcBef>
              <a:buSzPct val="100000"/>
              <a:buAutoNum type="arabicPeriod"/>
            </a:pPr>
            <a:r>
              <a:rPr lang="ja" sz="2400"/>
              <a:t>セルの色を5色に変更</a:t>
            </a:r>
          </a:p>
          <a:p>
            <a:pPr indent="-381000" lvl="0" marL="457200" rtl="0">
              <a:lnSpc>
                <a:spcPct val="150000"/>
              </a:lnSpc>
              <a:spcBef>
                <a:spcPts val="0"/>
              </a:spcBef>
              <a:buSzPct val="100000"/>
              <a:buAutoNum type="arabicPeriod"/>
            </a:pPr>
            <a:r>
              <a:rPr lang="ja" sz="2400"/>
              <a:t>遷移規則の変更</a:t>
            </a:r>
          </a:p>
          <a:p>
            <a:pPr indent="-381000" lvl="0" marL="457200" rtl="0">
              <a:lnSpc>
                <a:spcPct val="150000"/>
              </a:lnSpc>
              <a:spcBef>
                <a:spcPts val="0"/>
              </a:spcBef>
              <a:buSzPct val="100000"/>
              <a:buAutoNum type="arabicPeriod"/>
            </a:pPr>
            <a:r>
              <a:rPr lang="ja" sz="2400"/>
              <a:t>外周のランダム配置</a:t>
            </a:r>
          </a:p>
          <a:p>
            <a:pPr indent="-381000" lvl="0" marL="457200" rtl="0">
              <a:lnSpc>
                <a:spcPct val="150000"/>
              </a:lnSpc>
              <a:spcBef>
                <a:spcPts val="0"/>
              </a:spcBef>
              <a:buSzPct val="100000"/>
              <a:buAutoNum type="arabicPeriod"/>
            </a:pPr>
            <a:r>
              <a:rPr lang="ja" sz="2400"/>
              <a:t>セルの回転</a:t>
            </a:r>
          </a:p>
          <a:p>
            <a:pPr indent="-381000" lvl="0" marL="457200" rtl="0">
              <a:lnSpc>
                <a:spcPct val="150000"/>
              </a:lnSpc>
              <a:spcBef>
                <a:spcPts val="0"/>
              </a:spcBef>
              <a:buSzPct val="100000"/>
              <a:buAutoNum type="arabicPeriod"/>
            </a:pPr>
            <a:r>
              <a:rPr lang="ja" sz="2400"/>
              <a:t>スコアとゲームオーバー表示</a:t>
            </a:r>
          </a:p>
          <a:p>
            <a:pPr lvl="0" rtl="0">
              <a:spcBef>
                <a:spcPts val="0"/>
              </a:spcBef>
              <a:buNone/>
            </a:pPr>
            <a:r>
              <a:rPr lang="ja" sz="2400"/>
              <a:t>　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162" name="Shape 16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163" name="Shape 16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57200" lvl="0" marL="457200" rtl="0" algn="ctr">
              <a:spcBef>
                <a:spcPts val="0"/>
              </a:spcBef>
              <a:buSzPct val="100000"/>
              <a:buAutoNum type="arabicPeriod"/>
            </a:pPr>
            <a:r>
              <a:rPr lang="ja" sz="3600"/>
              <a:t>セルの色を5色に変更</a:t>
            </a:r>
          </a:p>
        </p:txBody>
      </p:sp>
      <p:sp>
        <p:nvSpPr>
          <p:cNvPr id="169" name="Shape 169"/>
          <p:cNvSpPr txBox="1"/>
          <p:nvPr>
            <p:ph idx="1" type="body"/>
          </p:nvPr>
        </p:nvSpPr>
        <p:spPr>
          <a:xfrm>
            <a:off x="311700" y="11889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 sz="2400"/>
              <a:t>方法</a:t>
            </a:r>
          </a:p>
          <a:p>
            <a:pPr lvl="0">
              <a:spcBef>
                <a:spcPts val="0"/>
              </a:spcBef>
              <a:buNone/>
            </a:pPr>
            <a:r>
              <a:rPr lang="ja" sz="2400"/>
              <a:t>セルの型を boolean 型から int 型に変換</a:t>
            </a:r>
          </a:p>
          <a:p>
            <a:pPr lvl="0" rtl="0">
              <a:spcBef>
                <a:spcPts val="0"/>
              </a:spcBef>
              <a:buNone/>
            </a:pPr>
            <a:r>
              <a:rPr lang="ja" sz="2400"/>
              <a:t>誕生セルの色は近傍セル内の数字の合計から算出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pic>
        <p:nvPicPr>
          <p:cNvPr descr="1.png" id="170" name="Shape 17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87978" y="3509978"/>
            <a:ext cx="1512424" cy="151242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.png" id="171" name="Shape 17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63125" y="3477975"/>
            <a:ext cx="1576450" cy="1576450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Shape 172"/>
          <p:cNvSpPr/>
          <p:nvPr/>
        </p:nvSpPr>
        <p:spPr>
          <a:xfrm>
            <a:off x="3331025" y="3813037"/>
            <a:ext cx="1506300" cy="9063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3" name="Shape 17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174" name="Shape 17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57200" lvl="0" marL="457200" rtl="0" algn="ctr">
              <a:spcBef>
                <a:spcPts val="0"/>
              </a:spcBef>
              <a:buSzPct val="100000"/>
              <a:buAutoNum type="arabicPeriod"/>
            </a:pPr>
            <a:r>
              <a:rPr lang="ja" sz="3600"/>
              <a:t>セルの色を5色に変更</a:t>
            </a:r>
          </a:p>
        </p:txBody>
      </p:sp>
      <p:sp>
        <p:nvSpPr>
          <p:cNvPr id="180" name="Shape 180"/>
          <p:cNvSpPr txBox="1"/>
          <p:nvPr>
            <p:ph idx="1" type="body"/>
          </p:nvPr>
        </p:nvSpPr>
        <p:spPr>
          <a:xfrm>
            <a:off x="311700" y="11889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pic>
        <p:nvPicPr>
          <p:cNvPr descr="Screenshot_from_2017-07-23 16:47:07.png" id="181" name="Shape 18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31737" y="1321073"/>
            <a:ext cx="2499612" cy="34163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creenshot_from_2017-07-23 16:52:25.png" id="182" name="Shape 18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1449" y="1472816"/>
            <a:ext cx="2624161" cy="3416399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Shape 183"/>
          <p:cNvSpPr/>
          <p:nvPr/>
        </p:nvSpPr>
        <p:spPr>
          <a:xfrm>
            <a:off x="3824812" y="2510525"/>
            <a:ext cx="1506300" cy="9063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4" name="Shape 18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185" name="Shape 18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ja" sz="3600"/>
              <a:t>2. 遷移規則の変更</a:t>
            </a:r>
          </a:p>
        </p:txBody>
      </p:sp>
      <p:sp>
        <p:nvSpPr>
          <p:cNvPr id="191" name="Shape 191"/>
          <p:cNvSpPr txBox="1"/>
          <p:nvPr>
            <p:ph idx="1" type="body"/>
          </p:nvPr>
        </p:nvSpPr>
        <p:spPr>
          <a:xfrm>
            <a:off x="311700" y="1201200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 sz="2400"/>
              <a:t>方法</a:t>
            </a:r>
          </a:p>
          <a:p>
            <a:pPr lvl="0">
              <a:spcBef>
                <a:spcPts val="0"/>
              </a:spcBef>
              <a:buNone/>
            </a:pPr>
            <a:r>
              <a:rPr lang="ja" sz="2400"/>
              <a:t>9近傍から13近傍に変更</a:t>
            </a:r>
          </a:p>
          <a:p>
            <a:pPr lvl="0">
              <a:spcBef>
                <a:spcPts val="0"/>
              </a:spcBef>
              <a:buNone/>
            </a:pPr>
            <a:r>
              <a:rPr lang="ja" sz="2400"/>
              <a:t>3つ以上連続して隣接しているかの判定</a:t>
            </a:r>
          </a:p>
          <a:p>
            <a:pPr lvl="0" rtl="0">
              <a:spcBef>
                <a:spcPts val="0"/>
              </a:spcBef>
              <a:buNone/>
            </a:pPr>
            <a:r>
              <a:rPr lang="ja" sz="2400"/>
              <a:t>同じ色が3つ以上隣あった場合に死亡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pic>
        <p:nvPicPr>
          <p:cNvPr descr="3.png" id="192" name="Shape 19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13862" y="3726312"/>
            <a:ext cx="1095375" cy="10953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4.png" id="193" name="Shape 19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04762" y="3790262"/>
            <a:ext cx="1114425" cy="1114425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Shape 194"/>
          <p:cNvSpPr/>
          <p:nvPr/>
        </p:nvSpPr>
        <p:spPr>
          <a:xfrm>
            <a:off x="3735150" y="3869875"/>
            <a:ext cx="1506300" cy="9063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5" name="Shape 19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196" name="Shape 196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graphicFrame>
        <p:nvGraphicFramePr>
          <p:cNvPr id="197" name="Shape 197"/>
          <p:cNvGraphicFramePr/>
          <p:nvPr/>
        </p:nvGraphicFramePr>
        <p:xfrm>
          <a:off x="6659350" y="13512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{37B72983-71C0-4450-91FB-E19EF1C0A2B7}</a:tableStyleId>
              </a:tblPr>
              <a:tblGrid>
                <a:gridCol w="478075"/>
                <a:gridCol w="478075"/>
                <a:gridCol w="478075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graphicFrame>
        <p:nvGraphicFramePr>
          <p:cNvPr id="198" name="Shape 198"/>
          <p:cNvGraphicFramePr/>
          <p:nvPr/>
        </p:nvGraphicFramePr>
        <p:xfrm>
          <a:off x="7091050" y="9702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{37B72983-71C0-4450-91FB-E19EF1C0A2B7}</a:tableStyleId>
              </a:tblPr>
              <a:tblGrid>
                <a:gridCol w="52795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graphicFrame>
        <p:nvGraphicFramePr>
          <p:cNvPr id="199" name="Shape 199"/>
          <p:cNvGraphicFramePr/>
          <p:nvPr/>
        </p:nvGraphicFramePr>
        <p:xfrm>
          <a:off x="6131400" y="17322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{37B72983-71C0-4450-91FB-E19EF1C0A2B7}</a:tableStyleId>
              </a:tblPr>
              <a:tblGrid>
                <a:gridCol w="52795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graphicFrame>
        <p:nvGraphicFramePr>
          <p:cNvPr id="200" name="Shape 200"/>
          <p:cNvGraphicFramePr/>
          <p:nvPr/>
        </p:nvGraphicFramePr>
        <p:xfrm>
          <a:off x="8093575" y="17322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{37B72983-71C0-4450-91FB-E19EF1C0A2B7}</a:tableStyleId>
              </a:tblPr>
              <a:tblGrid>
                <a:gridCol w="52795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graphicFrame>
        <p:nvGraphicFramePr>
          <p:cNvPr id="201" name="Shape 201"/>
          <p:cNvGraphicFramePr/>
          <p:nvPr/>
        </p:nvGraphicFramePr>
        <p:xfrm>
          <a:off x="7112487" y="24942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{37B72983-71C0-4450-91FB-E19EF1C0A2B7}</a:tableStyleId>
              </a:tblPr>
              <a:tblGrid>
                <a:gridCol w="52795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ja" sz="3600"/>
              <a:t>3. 外周のランダム配置</a:t>
            </a:r>
          </a:p>
        </p:txBody>
      </p:sp>
      <p:sp>
        <p:nvSpPr>
          <p:cNvPr id="207" name="Shape 207"/>
          <p:cNvSpPr txBox="1"/>
          <p:nvPr>
            <p:ph idx="1" type="body"/>
          </p:nvPr>
        </p:nvSpPr>
        <p:spPr>
          <a:xfrm>
            <a:off x="311700" y="11889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 sz="3000"/>
              <a:t>方法</a:t>
            </a:r>
          </a:p>
          <a:p>
            <a:pPr lvl="0">
              <a:spcBef>
                <a:spcPts val="0"/>
              </a:spcBef>
              <a:buNone/>
            </a:pPr>
            <a:r>
              <a:rPr lang="ja" sz="2400"/>
              <a:t>全てのセルに対して今何番目かをカウント</a:t>
            </a:r>
          </a:p>
          <a:p>
            <a:pPr lvl="0">
              <a:spcBef>
                <a:spcPts val="0"/>
              </a:spcBef>
              <a:buNone/>
            </a:pPr>
            <a:r>
              <a:rPr lang="ja" sz="2400"/>
              <a:t>カウントで外周のセルを判断</a:t>
            </a:r>
          </a:p>
          <a:p>
            <a:pPr lvl="0" rtl="0">
              <a:spcBef>
                <a:spcPts val="0"/>
              </a:spcBef>
              <a:buNone/>
            </a:pPr>
            <a:r>
              <a:rPr lang="ja" sz="2400"/>
              <a:t>外周のセルの状態をランダムで上書き</a:t>
            </a:r>
          </a:p>
        </p:txBody>
      </p:sp>
      <p:sp>
        <p:nvSpPr>
          <p:cNvPr id="208" name="Shape 20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209" name="Shape 20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ja" sz="3600"/>
              <a:t>3. 外周のランダム配置</a:t>
            </a:r>
          </a:p>
        </p:txBody>
      </p:sp>
      <p:sp>
        <p:nvSpPr>
          <p:cNvPr id="215" name="Shape 215"/>
          <p:cNvSpPr txBox="1"/>
          <p:nvPr>
            <p:ph idx="1" type="body"/>
          </p:nvPr>
        </p:nvSpPr>
        <p:spPr>
          <a:xfrm>
            <a:off x="311700" y="11889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pic>
        <p:nvPicPr>
          <p:cNvPr descr="Screenshot_from_2017-07-23 17:48:04.png" id="216" name="Shape 2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97550" y="1188974"/>
            <a:ext cx="2890400" cy="3929824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Shape 21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218" name="Shape 21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ja" sz="3600"/>
              <a:t>目次</a:t>
            </a:r>
          </a:p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236650" y="1139975"/>
            <a:ext cx="8520600" cy="3844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buNone/>
            </a:pPr>
            <a:r>
              <a:rPr lang="ja" sz="2400"/>
              <a:t>・</a:t>
            </a:r>
            <a:r>
              <a:rPr lang="ja" sz="2400"/>
              <a:t>概要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None/>
            </a:pPr>
            <a:r>
              <a:rPr lang="ja" sz="2400"/>
              <a:t>・使用したツール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None/>
            </a:pPr>
            <a:r>
              <a:rPr lang="ja" sz="2400"/>
              <a:t>・目標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None/>
            </a:pPr>
            <a:r>
              <a:rPr lang="ja" sz="2400"/>
              <a:t>・設計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None/>
            </a:pPr>
            <a:r>
              <a:rPr lang="ja" sz="2400"/>
              <a:t>・実装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ja" sz="2400"/>
              <a:t>・テスト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None/>
            </a:pPr>
            <a:r>
              <a:rPr lang="ja" sz="2400"/>
              <a:t>・結果</a:t>
            </a:r>
          </a:p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65" name="Shape 6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ja" sz="3600"/>
              <a:t>4. セルの回転</a:t>
            </a:r>
          </a:p>
        </p:txBody>
      </p:sp>
      <p:sp>
        <p:nvSpPr>
          <p:cNvPr id="224" name="Shape 224"/>
          <p:cNvSpPr txBox="1"/>
          <p:nvPr>
            <p:ph idx="1" type="body"/>
          </p:nvPr>
        </p:nvSpPr>
        <p:spPr>
          <a:xfrm>
            <a:off x="311700" y="11889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 sz="3000"/>
              <a:t>方法</a:t>
            </a:r>
          </a:p>
          <a:p>
            <a:pPr lvl="0">
              <a:spcBef>
                <a:spcPts val="0"/>
              </a:spcBef>
              <a:buNone/>
            </a:pPr>
            <a:r>
              <a:rPr lang="ja" sz="3000"/>
              <a:t>インターフェイスでフレームから各セルを参照</a:t>
            </a:r>
          </a:p>
          <a:p>
            <a:pPr lvl="0">
              <a:spcBef>
                <a:spcPts val="0"/>
              </a:spcBef>
              <a:buNone/>
            </a:pPr>
            <a:r>
              <a:rPr lang="ja" sz="3000"/>
              <a:t>セルの状態を時計回りに入れ替え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30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30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pic>
        <p:nvPicPr>
          <p:cNvPr descr="7.png" id="225" name="Shape 2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83953" y="3780028"/>
            <a:ext cx="1236900" cy="1236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8.png" id="226" name="Shape 2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29303" y="3780028"/>
            <a:ext cx="1236900" cy="1236900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Shape 227"/>
          <p:cNvSpPr/>
          <p:nvPr/>
        </p:nvSpPr>
        <p:spPr>
          <a:xfrm>
            <a:off x="3735150" y="3869875"/>
            <a:ext cx="1506300" cy="9063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8" name="Shape 22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229" name="Shape 22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ja" sz="3600"/>
              <a:t>5</a:t>
            </a:r>
            <a:r>
              <a:rPr lang="ja" sz="3600"/>
              <a:t>. </a:t>
            </a:r>
            <a:r>
              <a:rPr lang="ja" sz="3600"/>
              <a:t>スコア GameOver の表示</a:t>
            </a:r>
            <a:r>
              <a:rPr lang="ja" sz="3600"/>
              <a:t> </a:t>
            </a:r>
          </a:p>
        </p:txBody>
      </p:sp>
      <p:sp>
        <p:nvSpPr>
          <p:cNvPr id="235" name="Shape 235"/>
          <p:cNvSpPr txBox="1"/>
          <p:nvPr>
            <p:ph idx="1" type="body"/>
          </p:nvPr>
        </p:nvSpPr>
        <p:spPr>
          <a:xfrm>
            <a:off x="311700" y="11889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 sz="3000"/>
              <a:t>方法</a:t>
            </a:r>
          </a:p>
          <a:p>
            <a:pPr lvl="0">
              <a:spcBef>
                <a:spcPts val="0"/>
              </a:spcBef>
              <a:buNone/>
            </a:pPr>
            <a:r>
              <a:rPr lang="ja" sz="3000"/>
              <a:t>遷移規則のクラスに返り値をとるように変更</a:t>
            </a:r>
          </a:p>
          <a:p>
            <a:pPr lvl="0">
              <a:spcBef>
                <a:spcPts val="0"/>
              </a:spcBef>
              <a:buNone/>
            </a:pPr>
            <a:r>
              <a:rPr lang="ja" sz="3000"/>
              <a:t>単位時間ごとの最後にスコアとセルの合計数の更新</a:t>
            </a:r>
          </a:p>
          <a:p>
            <a:pPr lvl="0" rtl="0">
              <a:spcBef>
                <a:spcPts val="0"/>
              </a:spcBef>
              <a:buNone/>
            </a:pPr>
            <a:r>
              <a:rPr lang="ja" sz="3000"/>
              <a:t>セルの合計が一定数を越えると停止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236" name="Shape 236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237" name="Shape 23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ja" sz="3600"/>
              <a:t>5. スコア GameOver の表示 </a:t>
            </a:r>
          </a:p>
        </p:txBody>
      </p:sp>
      <p:sp>
        <p:nvSpPr>
          <p:cNvPr id="243" name="Shape 243"/>
          <p:cNvSpPr txBox="1"/>
          <p:nvPr>
            <p:ph idx="1" type="body"/>
          </p:nvPr>
        </p:nvSpPr>
        <p:spPr>
          <a:xfrm>
            <a:off x="311700" y="11889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sz="30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pic>
        <p:nvPicPr>
          <p:cNvPr descr="5.png" id="244" name="Shape 2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2800" y="1691374"/>
            <a:ext cx="2627424" cy="262742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6.png" id="245" name="Shape 24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97298" y="1789348"/>
            <a:ext cx="2529450" cy="2529450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Shape 246"/>
          <p:cNvSpPr/>
          <p:nvPr/>
        </p:nvSpPr>
        <p:spPr>
          <a:xfrm>
            <a:off x="3747400" y="2828925"/>
            <a:ext cx="1506300" cy="9186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7" name="Shape 2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248" name="Shape 24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ja" sz="3600"/>
              <a:t>テスト</a:t>
            </a:r>
          </a:p>
        </p:txBody>
      </p:sp>
      <p:sp>
        <p:nvSpPr>
          <p:cNvPr id="254" name="Shape 254"/>
          <p:cNvSpPr txBox="1"/>
          <p:nvPr>
            <p:ph idx="1" type="body"/>
          </p:nvPr>
        </p:nvSpPr>
        <p:spPr>
          <a:xfrm>
            <a:off x="250475" y="1505500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ja" sz="3000"/>
              <a:t>クリック時のテスト</a:t>
            </a:r>
          </a:p>
          <a:p>
            <a:pPr indent="-419100" lvl="0" marL="457200" rtl="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ja" sz="3000"/>
              <a:t>遷移規則による死亡のテスト</a:t>
            </a:r>
          </a:p>
          <a:p>
            <a:pPr indent="-419100" lvl="0" marL="457200" rtl="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ja" sz="3000"/>
              <a:t>誕生するセルの色のテスト</a:t>
            </a:r>
          </a:p>
          <a:p>
            <a:pPr indent="-419100" lvl="0" marL="457200" rtl="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ja" sz="3000"/>
              <a:t>ボタンの反応のテスト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255" name="Shape 25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256" name="Shape 256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ja" sz="3600"/>
              <a:t>結果</a:t>
            </a:r>
          </a:p>
        </p:txBody>
      </p:sp>
      <p:sp>
        <p:nvSpPr>
          <p:cNvPr id="262" name="Shape 262"/>
          <p:cNvSpPr txBox="1"/>
          <p:nvPr>
            <p:ph idx="1" type="body"/>
          </p:nvPr>
        </p:nvSpPr>
        <p:spPr>
          <a:xfrm>
            <a:off x="311700" y="1332100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ja" sz="2400"/>
              <a:t>シンプルな LifeGame ルールに新たなをルールを付加</a:t>
            </a:r>
          </a:p>
          <a:p>
            <a:pPr indent="-381000" lvl="0" marL="457200" rtl="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ja" sz="2400"/>
              <a:t>クリックでセルの移動</a:t>
            </a:r>
          </a:p>
          <a:p>
            <a:pPr indent="-381000" lvl="0" marL="457200" rtl="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ja" sz="2400"/>
              <a:t>ゲームとして成り立つように Score と GameOver 表示</a:t>
            </a:r>
          </a:p>
          <a:p>
            <a:pPr indent="-381000" lvl="0" marL="457200" rtl="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ja" sz="2400"/>
              <a:t>Github を</a:t>
            </a:r>
            <a:r>
              <a:rPr lang="ja" sz="2400"/>
              <a:t>理解し、共同での開発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263" name="Shape 263"/>
          <p:cNvSpPr txBox="1"/>
          <p:nvPr/>
        </p:nvSpPr>
        <p:spPr>
          <a:xfrm>
            <a:off x="3845375" y="3682900"/>
            <a:ext cx="3086100" cy="10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 sz="4800">
                <a:solidFill>
                  <a:srgbClr val="FF0000"/>
                </a:solidFill>
              </a:rPr>
              <a:t>達成</a:t>
            </a:r>
          </a:p>
        </p:txBody>
      </p:sp>
      <p:sp>
        <p:nvSpPr>
          <p:cNvPr id="264" name="Shape 26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265" name="Shape 26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ja" sz="3600"/>
              <a:t>ゲームについての考察</a:t>
            </a:r>
          </a:p>
        </p:txBody>
      </p:sp>
      <p:sp>
        <p:nvSpPr>
          <p:cNvPr id="271" name="Shape 271"/>
          <p:cNvSpPr txBox="1"/>
          <p:nvPr>
            <p:ph idx="1" type="body"/>
          </p:nvPr>
        </p:nvSpPr>
        <p:spPr>
          <a:xfrm>
            <a:off x="311700" y="1332100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ja" sz="2400"/>
              <a:t>今後の改善点</a:t>
            </a:r>
          </a:p>
          <a:p>
            <a:pPr indent="-381000" lvl="0" marL="457200" rtl="0">
              <a:lnSpc>
                <a:spcPct val="200000"/>
              </a:lnSpc>
              <a:spcBef>
                <a:spcPts val="0"/>
              </a:spcBef>
              <a:buSzPct val="100000"/>
            </a:pPr>
            <a:r>
              <a:rPr lang="ja" sz="2400"/>
              <a:t>遷移までの時間，敗北条件の吟味</a:t>
            </a:r>
          </a:p>
          <a:p>
            <a:pPr indent="-381000" lvl="0" marL="457200" rtl="0">
              <a:lnSpc>
                <a:spcPct val="200000"/>
              </a:lnSpc>
              <a:spcBef>
                <a:spcPts val="0"/>
              </a:spcBef>
              <a:buSzPct val="100000"/>
            </a:pPr>
            <a:r>
              <a:rPr lang="ja" sz="2400"/>
              <a:t>盤面の安定(固定)状態</a:t>
            </a:r>
          </a:p>
          <a:p>
            <a:pPr indent="-381000" lvl="0" marL="457200" rtl="0">
              <a:lnSpc>
                <a:spcPct val="200000"/>
              </a:lnSpc>
              <a:spcBef>
                <a:spcPts val="0"/>
              </a:spcBef>
              <a:buSzPct val="100000"/>
            </a:pPr>
            <a:r>
              <a:rPr lang="ja" sz="2400"/>
              <a:t>レイアウト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272" name="Shape 27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273" name="Shape 27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ja" sz="3600"/>
              <a:t>開発ツールについての考察</a:t>
            </a:r>
          </a:p>
        </p:txBody>
      </p:sp>
      <p:sp>
        <p:nvSpPr>
          <p:cNvPr id="279" name="Shape 27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 sz="2400"/>
              <a:t> 　</a:t>
            </a:r>
          </a:p>
          <a:p>
            <a:pPr lvl="0" rtl="0">
              <a:spcBef>
                <a:spcPts val="0"/>
              </a:spcBef>
              <a:buNone/>
            </a:pPr>
            <a:r>
              <a:rPr lang="ja" sz="2400"/>
              <a:t>Github</a:t>
            </a:r>
          </a:p>
          <a:p>
            <a:pPr indent="-381000" lvl="0" marL="457200" rtl="0">
              <a:lnSpc>
                <a:spcPct val="200000"/>
              </a:lnSpc>
              <a:spcBef>
                <a:spcPts val="0"/>
              </a:spcBef>
              <a:buSzPct val="100000"/>
            </a:pPr>
            <a:r>
              <a:rPr lang="ja" sz="2400"/>
              <a:t>プログラムが競合した時，競合部分が表示され変更が便利</a:t>
            </a:r>
          </a:p>
          <a:p>
            <a:pPr indent="-381000" lvl="0" marL="457200">
              <a:spcBef>
                <a:spcPts val="0"/>
              </a:spcBef>
              <a:buSzPct val="100000"/>
            </a:pPr>
            <a:r>
              <a:rPr lang="ja" sz="2400"/>
              <a:t>変更履歴が残る</a:t>
            </a:r>
          </a:p>
        </p:txBody>
      </p:sp>
      <p:sp>
        <p:nvSpPr>
          <p:cNvPr id="280" name="Shape 28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281" name="Shape 28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ja"/>
              <a:t>参考文献</a:t>
            </a:r>
          </a:p>
        </p:txBody>
      </p:sp>
      <p:sp>
        <p:nvSpPr>
          <p:cNvPr id="287" name="Shape 28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6985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ja">
                <a:solidFill>
                  <a:schemeClr val="dk1"/>
                </a:solidFill>
              </a:rPr>
              <a:t>　1)森田 憲一:可逆計算,pp.87--92,近代科学社(2012)</a:t>
            </a:r>
          </a:p>
          <a:p>
            <a:pPr indent="-6985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-6985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ja">
                <a:solidFill>
                  <a:schemeClr val="dk1"/>
                </a:solidFill>
              </a:rPr>
              <a:t>　2)「Javaでライフゲームを作る」　</a:t>
            </a:r>
            <a:r>
              <a:rPr b="1" lang="ja" u="sng">
                <a:solidFill>
                  <a:srgbClr val="1155CC"/>
                </a:solidFill>
                <a:hlinkClick r:id="rId3"/>
              </a:rPr>
              <a:t>http://qiita.com/natmark/items/5a0d05625d2c0e73777d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ja">
                <a:solidFill>
                  <a:schemeClr val="dk1"/>
                </a:solidFill>
              </a:rPr>
              <a:t>　3)「Making for Java Programe」</a:t>
            </a:r>
            <a:r>
              <a:rPr b="1" lang="ja" u="sng">
                <a:solidFill>
                  <a:srgbClr val="1155CC"/>
                </a:solidFill>
                <a:hlinkClick r:id="rId4"/>
              </a:rPr>
              <a:t>http://profesores.elo.utfsm.cl/~agv/elo329/Java/javamakefile.html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ja">
                <a:solidFill>
                  <a:schemeClr val="dk1"/>
                </a:solidFill>
              </a:rPr>
              <a:t>    4)「READMEの書き方」</a:t>
            </a:r>
            <a:r>
              <a:rPr b="1" lang="ja" u="sng">
                <a:solidFill>
                  <a:srgbClr val="1155CC"/>
                </a:solidFill>
                <a:hlinkClick r:id="rId5"/>
              </a:rPr>
              <a:t>http://www-or.amp.i.kyoto-u.ac.jp/algo-eng/db/template/README.template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ja">
                <a:solidFill>
                  <a:schemeClr val="dk1"/>
                </a:solidFill>
              </a:rPr>
              <a:t>　5)とほほのWWW入門」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ja" u="sng">
                <a:solidFill>
                  <a:srgbClr val="1155CC"/>
                </a:solidFill>
                <a:hlinkClick r:id="rId6"/>
              </a:rPr>
              <a:t>http://www.tohoho-web.com/java/index.htm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8" name="Shape 28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289" name="Shape 28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x="311700" y="4315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ja" sz="3600"/>
              <a:t>概要</a:t>
            </a:r>
          </a:p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236650" y="165432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ja" sz="2400"/>
              <a:t>既存の LifeGame[2] を利用して、決められた規則に従ったゲームを製作する</a:t>
            </a:r>
          </a:p>
          <a:p>
            <a:pPr lvl="0">
              <a:spcBef>
                <a:spcPts val="0"/>
              </a:spcBef>
              <a:buNone/>
            </a:pPr>
            <a:r>
              <a:rPr lang="ja" sz="2400"/>
              <a:t>遷移を見るだけでなく、プレイヤーが干渉でできるようなシステムを導入する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ja" sz="3600"/>
              <a:t>開発に使用したツール</a:t>
            </a:r>
          </a:p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236650" y="11399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SzPct val="100000"/>
            </a:pPr>
            <a:r>
              <a:rPr lang="ja" sz="2400"/>
              <a:t>Java</a:t>
            </a:r>
          </a:p>
          <a:p>
            <a:pPr lvl="0">
              <a:spcBef>
                <a:spcPts val="0"/>
              </a:spcBef>
              <a:buNone/>
            </a:pPr>
            <a:r>
              <a:rPr lang="ja" sz="2400"/>
              <a:t>ゲーム制作に使用　</a:t>
            </a:r>
          </a:p>
          <a:p>
            <a:pPr lvl="0" rtl="0">
              <a:spcBef>
                <a:spcPts val="0"/>
              </a:spcBef>
              <a:buNone/>
            </a:pPr>
            <a:r>
              <a:rPr lang="ja" sz="2400"/>
              <a:t>LifeGameの基盤を使用</a:t>
            </a:r>
          </a:p>
          <a:p>
            <a:pPr indent="-381000" lvl="0" marL="457200" rtl="0">
              <a:spcBef>
                <a:spcPts val="0"/>
              </a:spcBef>
              <a:buSzPct val="100000"/>
            </a:pPr>
            <a:r>
              <a:rPr lang="ja" sz="2400"/>
              <a:t>Github</a:t>
            </a:r>
          </a:p>
          <a:p>
            <a:pPr lvl="0" rtl="0">
              <a:spcBef>
                <a:spcPts val="0"/>
              </a:spcBef>
              <a:buNone/>
            </a:pPr>
            <a:r>
              <a:rPr lang="ja" sz="2400"/>
              <a:t>プログラムの共有、変更点の解説に使用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pic>
        <p:nvPicPr>
          <p:cNvPr descr="Screenshot_from_2017-07-25 17:38:24.png" id="80" name="Shape 8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72600" y="1371575"/>
            <a:ext cx="2745809" cy="3416399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Shape 8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82" name="Shape 8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ja" sz="3600"/>
              <a:t>開発に使用したツール</a:t>
            </a:r>
          </a:p>
        </p:txBody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236650" y="11399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SzPct val="100000"/>
            </a:pPr>
            <a:r>
              <a:rPr lang="ja" sz="2400"/>
              <a:t>MakeFile</a:t>
            </a:r>
          </a:p>
          <a:p>
            <a:pPr lvl="0" rtl="0">
              <a:spcBef>
                <a:spcPts val="0"/>
              </a:spcBef>
              <a:buNone/>
            </a:pPr>
            <a:r>
              <a:rPr lang="ja" sz="2400"/>
              <a:t>make で一度に複数のファイルをコンパイル</a:t>
            </a:r>
          </a:p>
          <a:p>
            <a:pPr lvl="0" rtl="0">
              <a:spcBef>
                <a:spcPts val="0"/>
              </a:spcBef>
              <a:buNone/>
            </a:pPr>
            <a:r>
              <a:rPr lang="ja" sz="2400"/>
              <a:t>変更点のみをコンパイル</a:t>
            </a:r>
          </a:p>
          <a:p>
            <a:pPr indent="-381000" lvl="0" marL="457200" rtl="0">
              <a:spcBef>
                <a:spcPts val="0"/>
              </a:spcBef>
              <a:buSzPct val="100000"/>
            </a:pPr>
            <a:r>
              <a:rPr lang="ja" sz="2400"/>
              <a:t>Google Drive</a:t>
            </a:r>
          </a:p>
          <a:p>
            <a:pPr lvl="0" rtl="0">
              <a:spcBef>
                <a:spcPts val="0"/>
              </a:spcBef>
              <a:buNone/>
            </a:pPr>
            <a:r>
              <a:rPr lang="ja" sz="2400"/>
              <a:t>会議中のメモの共有化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89" name="Shape 8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90" name="Shape 9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ja" sz="3600"/>
              <a:t>目的</a:t>
            </a:r>
          </a:p>
        </p:txBody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311700" y="15402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SzPct val="100000"/>
            </a:pPr>
            <a:r>
              <a:rPr lang="ja" sz="2400"/>
              <a:t>開発ツール Github を学ぶ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indent="-381000" lvl="0" marL="457200" rtl="0">
              <a:spcBef>
                <a:spcPts val="0"/>
              </a:spcBef>
              <a:buSzPct val="100000"/>
            </a:pPr>
            <a:r>
              <a:rPr lang="ja" sz="2400"/>
              <a:t>設計したとおりの遷移規則で動く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indent="-381000" lvl="0" marL="457200" rtl="0">
              <a:spcBef>
                <a:spcPts val="0"/>
              </a:spcBef>
              <a:buSzPct val="100000"/>
            </a:pPr>
            <a:r>
              <a:rPr lang="ja" sz="2400"/>
              <a:t>ゲームとして成り立つように Score と GameOver 表示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97" name="Shape 9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98" name="Shape 9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ja" sz="3600"/>
              <a:t>目標</a:t>
            </a:r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311700" y="15402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SzPct val="100000"/>
            </a:pPr>
            <a:r>
              <a:rPr lang="ja" sz="2400"/>
              <a:t>シンプルな LifeGame ルールに新たなをルールを付加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indent="-381000" lvl="0" marL="457200" rtl="0">
              <a:spcBef>
                <a:spcPts val="0"/>
              </a:spcBef>
              <a:buSzPct val="100000"/>
            </a:pPr>
            <a:r>
              <a:rPr lang="ja" sz="2400"/>
              <a:t>クリックでセルの移動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indent="-381000" lvl="0" marL="457200" rtl="0">
              <a:spcBef>
                <a:spcPts val="0"/>
              </a:spcBef>
              <a:buSzPct val="100000"/>
            </a:pPr>
            <a:r>
              <a:rPr lang="ja" sz="2400"/>
              <a:t>ゲームとして成り立つように Score と GameOver 表示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105" name="Shape 10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106" name="Shape 106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ja" sz="3600"/>
              <a:t>設計</a:t>
            </a:r>
          </a:p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311700" y="12775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ja" sz="3000"/>
              <a:t>ルール設計</a:t>
            </a:r>
          </a:p>
          <a:p>
            <a:pPr indent="-381000" lvl="0" marL="457200" rtl="0">
              <a:lnSpc>
                <a:spcPct val="150000"/>
              </a:lnSpc>
              <a:spcBef>
                <a:spcPts val="0"/>
              </a:spcBef>
              <a:buSzPct val="100000"/>
              <a:buAutoNum type="arabicPeriod"/>
            </a:pPr>
            <a:r>
              <a:rPr lang="ja" sz="2400"/>
              <a:t>スタートをクリックし、ゲームを開始</a:t>
            </a:r>
          </a:p>
          <a:p>
            <a:pPr indent="-381000" lvl="0" marL="457200" rtl="0">
              <a:lnSpc>
                <a:spcPct val="150000"/>
              </a:lnSpc>
              <a:spcBef>
                <a:spcPts val="0"/>
              </a:spcBef>
              <a:buSzPct val="100000"/>
              <a:buAutoNum type="arabicPeriod"/>
            </a:pPr>
            <a:r>
              <a:rPr lang="ja" sz="2400"/>
              <a:t>セルをクリックで回転させ、３つつなげて消去</a:t>
            </a:r>
          </a:p>
          <a:p>
            <a:pPr indent="-381000" lvl="0" marL="457200" rtl="0">
              <a:lnSpc>
                <a:spcPct val="150000"/>
              </a:lnSpc>
              <a:spcBef>
                <a:spcPts val="0"/>
              </a:spcBef>
              <a:buSzPct val="100000"/>
              <a:buAutoNum type="arabicPeriod"/>
            </a:pPr>
            <a:r>
              <a:rPr lang="ja" sz="2400"/>
              <a:t>枠内のセルが１２０を越えたら Game Over と表示し終了</a:t>
            </a:r>
          </a:p>
          <a:p>
            <a:pPr lvl="0" rtl="0">
              <a:spcBef>
                <a:spcPts val="0"/>
              </a:spcBef>
              <a:buNone/>
            </a:pPr>
            <a:r>
              <a:rPr lang="ja" sz="2400"/>
              <a:t>　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113" name="Shape 11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114" name="Shape 11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idx="1" type="body"/>
          </p:nvPr>
        </p:nvSpPr>
        <p:spPr>
          <a:xfrm>
            <a:off x="311700" y="1434150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ja" sz="2400"/>
              <a:t>画面に14×14個のセルが配置</a:t>
            </a:r>
          </a:p>
          <a:p>
            <a:pPr indent="-3810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ja" sz="2400"/>
              <a:t>セルには生状態と死状態の2種類、生状態は黄、赤、緑、青の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/>
              <a:t>　4種類</a:t>
            </a:r>
          </a:p>
          <a:p>
            <a:pPr indent="-381000" lvl="0" marL="457200" rtl="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ja" sz="2400"/>
              <a:t>シンプルなライフゲームの規則に新たな規則を付加</a:t>
            </a:r>
          </a:p>
          <a:p>
            <a:pPr indent="-381000" lvl="0" marL="457200" rtl="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ja" sz="2400"/>
              <a:t>クリックでセルの移動</a:t>
            </a:r>
          </a:p>
          <a:p>
            <a:pPr indent="-381000" lvl="0" marL="45720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ja" sz="2400"/>
              <a:t>ゲームとして成り立つ様に Score と Gameover の表示</a:t>
            </a:r>
          </a:p>
        </p:txBody>
      </p:sp>
      <p:sp>
        <p:nvSpPr>
          <p:cNvPr id="120" name="Shape 1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ja" sz="3600"/>
              <a:t>要求定義</a:t>
            </a:r>
          </a:p>
        </p:txBody>
      </p:sp>
      <p:sp>
        <p:nvSpPr>
          <p:cNvPr id="121" name="Shape 12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  <p:sp>
        <p:nvSpPr>
          <p:cNvPr id="122" name="Shape 12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ja"/>
              <a:t>‹#›</a:t>
            </a:fld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