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E3AF0F79-8119-4D80-8C50-80FFD788847D}">
  <a:tblStyle styleId="{E3AF0F79-8119-4D80-8C50-80FFD788847D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www-dataとは、phpでPostgreSQLのデータベースに接続する際のユーザ名である。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ja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2.png"/><Relationship Id="rId4" Type="http://schemas.openxmlformats.org/officeDocument/2006/relationships/image" Target="../media/image0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4.png"/><Relationship Id="rId4" Type="http://schemas.openxmlformats.org/officeDocument/2006/relationships/image" Target="../media/image0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ja" sz="6000"/>
              <a:t>学生のための</a:t>
            </a:r>
          </a:p>
          <a:p>
            <a:pPr lvl="0">
              <a:spcBef>
                <a:spcPts val="0"/>
              </a:spcBef>
              <a:buNone/>
            </a:pPr>
            <a:r>
              <a:rPr lang="ja" sz="6000"/>
              <a:t>授業評価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ja" sz="2400">
                <a:solidFill>
                  <a:schemeClr val="dk1"/>
                </a:solidFill>
              </a:rPr>
              <a:t>担当教員：横山　哲郎</a:t>
            </a:r>
          </a:p>
          <a:p>
            <a:pPr lv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j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2011SE286</a:t>
            </a:r>
            <a:r>
              <a:rPr lang="ja" sz="2400">
                <a:solidFill>
                  <a:schemeClr val="dk1"/>
                </a:solidFill>
              </a:rPr>
              <a:t>　渡邉　将匡</a:t>
            </a:r>
          </a:p>
          <a:p>
            <a:pPr lv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j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2014SE112</a:t>
            </a:r>
            <a:r>
              <a:rPr lang="ja" sz="2400">
                <a:solidFill>
                  <a:schemeClr val="dk1"/>
                </a:solidFill>
              </a:rPr>
              <a:t>　安田　拓也</a:t>
            </a:r>
          </a:p>
          <a:p>
            <a:pPr lv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j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2014SE003</a:t>
            </a:r>
            <a:r>
              <a:rPr lang="ja" sz="2400">
                <a:solidFill>
                  <a:schemeClr val="dk1"/>
                </a:solidFill>
              </a:rPr>
              <a:t>　赤羽　里帆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/>
        </p:nvSpPr>
        <p:spPr>
          <a:xfrm>
            <a:off x="-309600" y="872900"/>
            <a:ext cx="9827700" cy="43845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 txBox="1"/>
          <p:nvPr>
            <p:ph type="title"/>
          </p:nvPr>
        </p:nvSpPr>
        <p:spPr>
          <a:xfrm>
            <a:off x="343950" y="22530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ソートページ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4304825" y="2444750"/>
            <a:ext cx="635400" cy="75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3000"/>
              <a:t>→</a:t>
            </a:r>
          </a:p>
        </p:txBody>
      </p:sp>
      <p:pic>
        <p:nvPicPr>
          <p:cNvPr descr="ソートページ.png"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1587" y="1152475"/>
            <a:ext cx="3286125" cy="3543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ソートページ(結果).png" id="114" name="Shape 1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67325" y="1152475"/>
            <a:ext cx="2371725" cy="2676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新たに付与するデータベースのテーブル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 flipH="1" rot="-4739700">
            <a:off x="7980564" y="4272767"/>
            <a:ext cx="320595" cy="180036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　</a:t>
            </a:r>
          </a:p>
        </p:txBody>
      </p:sp>
      <p:graphicFrame>
        <p:nvGraphicFramePr>
          <p:cNvPr id="121" name="Shape 121"/>
          <p:cNvGraphicFramePr/>
          <p:nvPr/>
        </p:nvGraphicFramePr>
        <p:xfrm>
          <a:off x="459150" y="1247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{E3AF0F79-8119-4D80-8C50-80FFD788847D}</a:tableStyleId>
              </a:tblPr>
              <a:tblGrid>
                <a:gridCol w="1738700"/>
                <a:gridCol w="1288125"/>
              </a:tblGrid>
              <a:tr h="669800">
                <a:tc>
                  <a:txBody>
                    <a:bodyPr>
                      <a:noAutofit/>
                    </a:bodyPr>
                    <a:lstStyle/>
                    <a:p>
                      <a:pPr indent="4686300"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3000"/>
                        <a:t>投票</a:t>
                      </a:r>
                      <a:r>
                        <a:rPr lang="ja" sz="3000"/>
                        <a:t>項目</a:t>
                      </a:r>
                    </a:p>
                  </a:txBody>
                  <a:tcPr marT="19050" marB="19050" marR="28575" marL="28575" anchor="b">
                    <a:solidFill>
                      <a:srgbClr val="00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50" marB="19050" marR="28575" marL="28575" anchor="b"/>
                </a:tc>
              </a:tr>
              <a:tr h="5788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b="1" lang="ja" sz="1800"/>
                        <a:t>主</a:t>
                      </a:r>
                      <a:r>
                        <a:rPr b="1" lang="ja" sz="1800"/>
                        <a:t>キー</a:t>
                      </a:r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一</a:t>
                      </a:r>
                      <a:r>
                        <a:rPr lang="ja" sz="1800"/>
                        <a:t>意性有り</a:t>
                      </a:r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</a:tr>
              <a:tr h="333725">
                <a:tc>
                  <a:txBody>
                    <a:bodyPr>
                      <a:noAutofit/>
                    </a:bodyPr>
                    <a:lstStyle/>
                    <a:p>
                      <a:pPr indent="4686300"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項目ID</a:t>
                      </a:r>
                    </a:p>
                  </a:txBody>
                  <a:tcPr marT="19050" marB="19050" marR="28575" marL="2857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項目名</a:t>
                      </a:r>
                    </a:p>
                  </a:txBody>
                  <a:tcPr marT="19050" marB="19050" marR="28575" marL="28575" anchor="b"/>
                </a:tc>
              </a:tr>
            </a:tbl>
          </a:graphicData>
        </a:graphic>
      </p:graphicFrame>
      <p:graphicFrame>
        <p:nvGraphicFramePr>
          <p:cNvPr id="122" name="Shape 122"/>
          <p:cNvGraphicFramePr/>
          <p:nvPr/>
        </p:nvGraphicFramePr>
        <p:xfrm>
          <a:off x="3967650" y="1214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{E3AF0F79-8119-4D80-8C50-80FFD788847D}</a:tableStyleId>
              </a:tblPr>
              <a:tblGrid>
                <a:gridCol w="1757150"/>
                <a:gridCol w="792650"/>
                <a:gridCol w="1215325"/>
                <a:gridCol w="125372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3000"/>
                        <a:t>投票総計</a:t>
                      </a:r>
                    </a:p>
                  </a:txBody>
                  <a:tcPr marT="19050" marB="19050" marR="28575" marL="28575" anchor="b">
                    <a:solidFill>
                      <a:srgbClr val="00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50" marB="19050" marR="28575" marL="2857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50" marB="19050" marR="28575" marL="2857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50" marB="19050" marR="28575" marL="28575" anchor="b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b="1" lang="ja" sz="1800"/>
                        <a:t>主キー</a:t>
                      </a:r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b="1" lang="ja" sz="1800"/>
                        <a:t>主キー</a:t>
                      </a:r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デフォルト 0</a:t>
                      </a:r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デフォルト 0</a:t>
                      </a:r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外部キー</a:t>
                      </a:r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外部キー</a:t>
                      </a:r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19050" marB="19050" marR="28575" marL="28575" anchor="b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講義</a:t>
                      </a:r>
                      <a:r>
                        <a:rPr lang="ja" sz="1800"/>
                        <a:t>番号</a:t>
                      </a:r>
                    </a:p>
                  </a:txBody>
                  <a:tcPr marT="19050" marB="19050" marR="28575" marL="2857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項目ID</a:t>
                      </a:r>
                    </a:p>
                  </a:txBody>
                  <a:tcPr marT="19050" marB="19050" marR="28575" marL="2857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合計得点</a:t>
                      </a:r>
                    </a:p>
                  </a:txBody>
                  <a:tcPr marT="19050" marB="19050" marR="28575" marL="2857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ja" sz="1800"/>
                        <a:t>投票人数</a:t>
                      </a:r>
                    </a:p>
                  </a:txBody>
                  <a:tcPr marT="19050" marB="19050" marR="28575" marL="2857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登録補助ページ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・講義名と投票項目名を選択し、合計点数の増加分と投票人数の増加分を入力する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・その後、ボタンを押すと確認ページに遷移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・最終的にデータベース更新、登録用のクエリを生成する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・ある程度の間違いはエラーとして指摘してくれる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・UPDATEかINSERTかは、自動的に判断してくれる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/>
        </p:nvSpPr>
        <p:spPr>
          <a:xfrm>
            <a:off x="-659175" y="862900"/>
            <a:ext cx="10147200" cy="44145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311700" y="22530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登録補助ページ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5073550" y="2245200"/>
            <a:ext cx="629100" cy="653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3600"/>
              <a:t>→</a:t>
            </a:r>
          </a:p>
        </p:txBody>
      </p:sp>
      <p:pic>
        <p:nvPicPr>
          <p:cNvPr descr="登録補助ページ.png"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7137" y="1065200"/>
            <a:ext cx="4714875" cy="3590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登録補助ページ(確認).png" id="137" name="Shape 1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84175" y="1065200"/>
            <a:ext cx="3124200" cy="37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/>
        </p:nvSpPr>
        <p:spPr>
          <a:xfrm>
            <a:off x="-359550" y="912850"/>
            <a:ext cx="10307100" cy="43443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 txBox="1"/>
          <p:nvPr>
            <p:ph type="title"/>
          </p:nvPr>
        </p:nvSpPr>
        <p:spPr>
          <a:xfrm>
            <a:off x="311700" y="2852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ja"/>
              <a:t>登録補助ページ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登録補助ページ(結果).png" id="145" name="Shape 1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499" y="1102549"/>
            <a:ext cx="8700999" cy="2075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代替案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i="1" lang="ja" sz="3000" u="sng">
                <a:solidFill>
                  <a:schemeClr val="dk1"/>
                </a:solidFill>
              </a:rPr>
              <a:t>PORTA上に投票ページを設置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・二回目以降の授業登録時に、投票を強制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・もしくは回答することで何らかの特典を付与(クーポン券など)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実現可能性(主案)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ja" sz="2400" u="sng">
                <a:solidFill>
                  <a:srgbClr val="0000FF"/>
                </a:solidFill>
              </a:rPr>
              <a:t>可能であるだろう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・質問の数が5~9程度の少ない項目ですることで、回答するのに面倒と思われることが少なくなる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・講義の15回目のアンケート実施を避けることで、最後の講義だけ出席するような不真面目な生徒がアンケートに回答することをある程度排除できる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・完全無記名であるため、気を遣うことなく本音を書くことができる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実現可能性(代替案)</a:t>
            </a:r>
          </a:p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ja" sz="2400" u="sng">
                <a:solidFill>
                  <a:srgbClr val="FF0000"/>
                </a:solidFill>
              </a:rPr>
              <a:t>厳しいと思われる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・強制すれば、テキトーに記入されかねない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・特典を付与すると、新たなコストがかかる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・そもそもPORTAが使いにくく、特定のページ以外は閲覧しないので、リンクなどは見てもらえない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今後の課題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・今回実装したソートページ、データベースは5段階評価のみに対応しているが、2択による評価にも対応できるようにする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・セキュリティーについてさらに考慮できるようにする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・ソートページ、登録補助ページのデザイン、使いやすさを考慮できるようにする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i="1" lang="ja" sz="4800"/>
              <a:t>まとめ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311700" y="134982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2400">
                <a:solidFill>
                  <a:schemeClr val="dk1"/>
                </a:solidFill>
              </a:rPr>
              <a:t>・学生のための授業評価を行うことができそうな方法と、マークシートのデザインを提案した</a:t>
            </a:r>
          </a:p>
          <a:p>
            <a:pPr lvl="0">
              <a:spcBef>
                <a:spcPts val="0"/>
              </a:spcBef>
              <a:buNone/>
            </a:pPr>
            <a:r>
              <a:rPr lang="ja" sz="2400">
                <a:solidFill>
                  <a:schemeClr val="dk1"/>
                </a:solidFill>
              </a:rPr>
              <a:t>・集計した項目によるソート、集計した点数の登録の簡略化が技術的に可能であることを示した</a:t>
            </a:r>
          </a:p>
          <a:p>
            <a:pPr lvl="0">
              <a:spcBef>
                <a:spcPts val="0"/>
              </a:spcBef>
              <a:buNone/>
            </a:pPr>
            <a:r>
              <a:rPr lang="ja" sz="2400">
                <a:solidFill>
                  <a:schemeClr val="dk1"/>
                </a:solidFill>
              </a:rPr>
              <a:t>・今後の課題は多い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皆さんは履修科目をどのように決めますか？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・先輩に楽単の科目名が何かを聞いて選ぶ</a:t>
            </a:r>
          </a:p>
          <a:p>
            <a:pPr lvl="0">
              <a:spcBef>
                <a:spcPts val="0"/>
              </a:spcBef>
              <a:buNone/>
            </a:pPr>
            <a:r>
              <a:rPr lang="ja"/>
              <a:t>・友達が簡単といっていた先生の科目を選ぶ</a:t>
            </a:r>
          </a:p>
          <a:p>
            <a:pPr lvl="0" rtl="0">
              <a:spcBef>
                <a:spcPts val="0"/>
              </a:spcBef>
              <a:buNone/>
            </a:pPr>
            <a:r>
              <a:rPr lang="ja"/>
              <a:t>・シラバスを読んで</a:t>
            </a:r>
            <a:r>
              <a:rPr lang="ja"/>
              <a:t>テストやレポートの軽そうな科目を選ぶ　</a:t>
            </a:r>
          </a:p>
          <a:p>
            <a:pPr lvl="0">
              <a:spcBef>
                <a:spcPts val="0"/>
              </a:spcBef>
              <a:buNone/>
            </a:pPr>
            <a:r>
              <a:rPr lang="ja"/>
              <a:t>　　　　　　　　　　　　　　　　　　　　　　　　　　　　　　　　　　　　　　　　　　　　　　　　　　　　　　　　　　　　　　　　　　　　　　　　　　　．．．.etc</a:t>
            </a:r>
          </a:p>
          <a:p>
            <a:pPr lvl="0" algn="ctr">
              <a:spcBef>
                <a:spcPts val="0"/>
              </a:spcBef>
              <a:buNone/>
            </a:pPr>
            <a:r>
              <a:rPr lang="ja" sz="3600">
                <a:solidFill>
                  <a:srgbClr val="FF0000"/>
                </a:solidFill>
              </a:rPr>
              <a:t>毎回情報を集めるのが大変！！！！！！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ja" sz="2400"/>
              <a:t>なぜ情報を集めるのが大変なのか？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ja" sz="3000">
                <a:solidFill>
                  <a:srgbClr val="FF0000"/>
                </a:solidFill>
              </a:rPr>
              <a:t>PORTAが使いづらい！！！！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ja" sz="3000">
                <a:solidFill>
                  <a:srgbClr val="FF0000"/>
                </a:solidFill>
              </a:rPr>
              <a:t>今の授業評価では知りたい情報が足りない！！！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ja" sz="3000">
                <a:solidFill>
                  <a:srgbClr val="FF0000"/>
                </a:solidFill>
              </a:rPr>
              <a:t>そもそも授業評価はテキトーに書かれてる！！！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ja" sz="3000">
                <a:solidFill>
                  <a:srgbClr val="FF0000"/>
                </a:solidFill>
              </a:rPr>
              <a:t>授業評価結果がどこにあるのか分からない！！！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623400" y="741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36666"/>
              <a:buFont typeface="Arial"/>
              <a:buNone/>
            </a:pPr>
            <a:r>
              <a:rPr lang="ja" sz="3000">
                <a:solidFill>
                  <a:srgbClr val="FF0000"/>
                </a:solidFill>
              </a:rPr>
              <a:t>つまり・・・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615850"/>
            <a:ext cx="8520600" cy="244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ja" sz="4800">
                <a:solidFill>
                  <a:srgbClr val="FF0000"/>
                </a:solidFill>
              </a:rPr>
              <a:t>PORTAと授業評価が</a:t>
            </a:r>
          </a:p>
          <a:p>
            <a:pPr lv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ja" sz="4800">
                <a:solidFill>
                  <a:srgbClr val="FF0000"/>
                </a:solidFill>
              </a:rPr>
              <a:t>ほとんど役に立たない！！！！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2400"/>
              <a:t>そこで．．．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>
                <a:solidFill>
                  <a:schemeClr val="dk1"/>
                </a:solidFill>
              </a:rPr>
              <a:t>学生の、</a:t>
            </a:r>
          </a:p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>
                <a:solidFill>
                  <a:schemeClr val="dk1"/>
                </a:solidFill>
              </a:rPr>
              <a:t>学生による、</a:t>
            </a:r>
          </a:p>
          <a:p>
            <a: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>
                <a:solidFill>
                  <a:schemeClr val="dk1"/>
                </a:solidFill>
              </a:rPr>
              <a:t>学</a:t>
            </a:r>
            <a:r>
              <a:rPr lang="ja" sz="3600">
                <a:solidFill>
                  <a:schemeClr val="dk1"/>
                </a:solidFill>
              </a:rPr>
              <a:t>生のための授業評価を作りたい！！！</a:t>
            </a:r>
          </a:p>
          <a:p>
            <a: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ja"/>
              <a:t>方法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ja" sz="2400">
                <a:solidFill>
                  <a:srgbClr val="000000"/>
                </a:solidFill>
              </a:rPr>
              <a:t>・第13回や第14回で、マークシートによって授業評価を行い集計を取る</a:t>
            </a:r>
          </a:p>
          <a:p>
            <a:pPr lvl="0">
              <a:spcBef>
                <a:spcPts val="0"/>
              </a:spcBef>
              <a:buNone/>
            </a:pPr>
            <a:r>
              <a:rPr lang="ja" sz="2400">
                <a:solidFill>
                  <a:srgbClr val="000000"/>
                </a:solidFill>
              </a:rPr>
              <a:t>・授業評価方法は5段階評価から1つをマークする簡易なもの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>
                <a:solidFill>
                  <a:srgbClr val="000000"/>
                </a:solidFill>
              </a:rPr>
              <a:t>・評価項目は7±2までを予定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 txBox="1"/>
          <p:nvPr/>
        </p:nvSpPr>
        <p:spPr>
          <a:xfrm>
            <a:off x="0" y="0"/>
            <a:ext cx="3000000" cy="101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成果物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11700" y="1177500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・マークシートのデザイン案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・データベースのテーブル(PosegreSQL)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・集めたデータを入力することで評価をつけ、更にそれらの教科を評価の高い順に表示してくれるphpページを作成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　　　　　→以降、ソートページとする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chemeClr val="dk1"/>
                </a:solidFill>
              </a:rPr>
              <a:t>・データベースへの登録を補助するphpページを作成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　　　　　→以降、登録補助ページとする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マークシートデザイン案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・項目は7±2まで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・名前は仮称だが、元からある授業評価とは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　被らないようにしたい</a:t>
            </a:r>
          </a:p>
        </p:txBody>
      </p:sp>
      <p:pic>
        <p:nvPicPr>
          <p:cNvPr id="99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4499" y="173699"/>
            <a:ext cx="3655848" cy="4796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/>
              <a:t>ソートページ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・投票項目名と投票方法(合計、平均)を選び、ボタンを押すと結果を降順で表示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・”ある講義をどの学科が受けられるか”という情報がデータベースにあれば、学科による絞込みも可能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・シラバスへのリンクがデータベースにあれば、講義名がリンクになる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・データベースはPostgreSQLで作成</a:t>
            </a:r>
          </a:p>
          <a:p>
            <a:pPr lvl="0">
              <a:spcBef>
                <a:spcPts val="0"/>
              </a:spcBef>
              <a:buNone/>
            </a:pPr>
            <a:r>
              <a:rPr lang="ja">
                <a:solidFill>
                  <a:srgbClr val="000000"/>
                </a:solidFill>
              </a:rPr>
              <a:t>・ビューを作成し、”www-data”ユーザの権限はselectのみ付与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