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0"/>
  </p:notesMasterIdLst>
  <p:sldIdLst>
    <p:sldId id="256" r:id="rId2"/>
    <p:sldId id="276" r:id="rId3"/>
    <p:sldId id="278" r:id="rId4"/>
    <p:sldId id="258" r:id="rId5"/>
    <p:sldId id="280" r:id="rId6"/>
    <p:sldId id="281" r:id="rId7"/>
    <p:sldId id="295" r:id="rId8"/>
    <p:sldId id="257" r:id="rId9"/>
    <p:sldId id="261" r:id="rId10"/>
    <p:sldId id="274" r:id="rId11"/>
    <p:sldId id="264" r:id="rId12"/>
    <p:sldId id="275" r:id="rId13"/>
    <p:sldId id="282" r:id="rId14"/>
    <p:sldId id="283" r:id="rId15"/>
    <p:sldId id="284" r:id="rId16"/>
    <p:sldId id="285" r:id="rId17"/>
    <p:sldId id="288" r:id="rId18"/>
    <p:sldId id="290" r:id="rId19"/>
    <p:sldId id="291" r:id="rId20"/>
    <p:sldId id="292" r:id="rId21"/>
    <p:sldId id="293" r:id="rId22"/>
    <p:sldId id="260" r:id="rId23"/>
    <p:sldId id="269" r:id="rId24"/>
    <p:sldId id="265" r:id="rId25"/>
    <p:sldId id="273" r:id="rId26"/>
    <p:sldId id="266" r:id="rId27"/>
    <p:sldId id="267" r:id="rId28"/>
    <p:sldId id="294" r:id="rId29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00" autoAdjust="0"/>
    <p:restoredTop sz="94394" autoAdjust="0"/>
  </p:normalViewPr>
  <p:slideViewPr>
    <p:cSldViewPr snapToGrid="0" showGuides="1">
      <p:cViewPr varScale="1">
        <p:scale>
          <a:sx n="74" d="100"/>
          <a:sy n="74" d="100"/>
        </p:scale>
        <p:origin x="168" y="66"/>
      </p:cViewPr>
      <p:guideLst>
        <p:guide orient="horz" pos="2137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3602F1-7A5C-48F5-A042-13DF4B8FF49B}" type="datetimeFigureOut">
              <a:rPr kumimoji="1" lang="ja-JP" altLang="en-US" smtClean="0"/>
              <a:t>2017/7/25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9EBC93-9411-4A01-8C8B-9B5E7FF8BC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82210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9EBC93-9411-4A01-8C8B-9B5E7FF8BCCF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12567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9EBC93-9411-4A01-8C8B-9B5E7FF8BCCF}" type="slidenum">
              <a:rPr kumimoji="1" lang="ja-JP" altLang="en-US" smtClean="0"/>
              <a:t>26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04124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25151-C6EA-4601-AC24-5BF87984BEB7}" type="datetime1">
              <a:rPr kumimoji="1" lang="ja-JP" altLang="en-US" smtClean="0"/>
              <a:t>2017/7/25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CC6D9-967A-4799-96DF-DA263BD295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9049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6553F-4E9F-4E27-A244-9F508E813465}" type="datetime1">
              <a:rPr kumimoji="1" lang="ja-JP" altLang="en-US" smtClean="0"/>
              <a:t>2017/7/25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CC6D9-967A-4799-96DF-DA263BD295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6106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0113B-03B1-4FC1-8000-B44B7E146042}" type="datetime1">
              <a:rPr kumimoji="1" lang="ja-JP" altLang="en-US" smtClean="0"/>
              <a:t>2017/7/25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CC6D9-967A-4799-96DF-DA263BD295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1056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24EF6-EE2C-4880-861E-5832915DA122}" type="datetime1">
              <a:rPr kumimoji="1" lang="ja-JP" altLang="en-US" smtClean="0"/>
              <a:t>2017/7/25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CC6D9-967A-4799-96DF-DA263BD295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0243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52663-87F4-4BF8-99AB-585F6034A5E2}" type="datetime1">
              <a:rPr kumimoji="1" lang="ja-JP" altLang="en-US" smtClean="0"/>
              <a:t>2017/7/25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CC6D9-967A-4799-96DF-DA263BD295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67241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926F0-57A4-4A5A-A404-73E5A7BB63EB}" type="datetime1">
              <a:rPr kumimoji="1" lang="ja-JP" altLang="en-US" smtClean="0"/>
              <a:t>2017/7/25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CC6D9-967A-4799-96DF-DA263BD295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7280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76AF6-E287-444C-9B6A-00B295019351}" type="datetime1">
              <a:rPr kumimoji="1" lang="ja-JP" altLang="en-US" smtClean="0"/>
              <a:t>2017/7/25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CC6D9-967A-4799-96DF-DA263BD295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1238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CCD26-FB87-43C7-8C67-0562FF239754}" type="datetime1">
              <a:rPr kumimoji="1" lang="ja-JP" altLang="en-US" smtClean="0"/>
              <a:t>2017/7/25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CC6D9-967A-4799-96DF-DA263BD295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75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55D00-5022-4B04-8EB3-38FA46A43FF7}" type="datetime1">
              <a:rPr kumimoji="1" lang="ja-JP" altLang="en-US" smtClean="0"/>
              <a:t>2017/7/25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CC6D9-967A-4799-96DF-DA263BD295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7015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29B20-A36B-46B0-BDB6-82280570217F}" type="datetime1">
              <a:rPr kumimoji="1" lang="ja-JP" altLang="en-US" smtClean="0"/>
              <a:t>2017/7/25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CC6D9-967A-4799-96DF-DA263BD295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939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2C33F-7632-49FA-9BEB-357B19204FE7}" type="datetime1">
              <a:rPr kumimoji="1" lang="ja-JP" altLang="en-US" smtClean="0"/>
              <a:t>2017/7/25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CC6D9-967A-4799-96DF-DA263BD295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0183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5552A1-C91B-4A49-BBB9-60BD2CB1D58A}" type="datetime1">
              <a:rPr kumimoji="1" lang="ja-JP" altLang="en-US" smtClean="0"/>
              <a:t>2017/7/25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ACC6D9-967A-4799-96DF-DA263BD295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2795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Relationship Id="rId9" Type="http://schemas.openxmlformats.org/officeDocument/2006/relationships/image" Target="../media/image1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emf"/><Relationship Id="rId4" Type="http://schemas.openxmlformats.org/officeDocument/2006/relationships/image" Target="../media/image2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emf"/><Relationship Id="rId5" Type="http://schemas.openxmlformats.org/officeDocument/2006/relationships/image" Target="../media/image11.emf"/><Relationship Id="rId4" Type="http://schemas.openxmlformats.org/officeDocument/2006/relationships/image" Target="../media/image10.emf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1.e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3.emf"/><Relationship Id="rId4" Type="http://schemas.openxmlformats.org/officeDocument/2006/relationships/image" Target="../media/image22.emf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66651" y="1041400"/>
            <a:ext cx="10258697" cy="2387600"/>
          </a:xfrm>
        </p:spPr>
        <p:txBody>
          <a:bodyPr>
            <a:normAutofit/>
          </a:bodyPr>
          <a:lstStyle/>
          <a:p>
            <a:r>
              <a:rPr kumimoji="1" lang="ja-JP" altLang="en-US" sz="4400" dirty="0" smtClean="0"/>
              <a:t>可逆プログラミング言語</a:t>
            </a:r>
            <a:r>
              <a:rPr kumimoji="1" lang="en-US" altLang="ja-JP" sz="4400" dirty="0" smtClean="0"/>
              <a:t>R-WHILE</a:t>
            </a:r>
            <a:r>
              <a:rPr kumimoji="1" lang="ja-JP" altLang="en-US" sz="4400" dirty="0" smtClean="0"/>
              <a:t>による</a:t>
            </a:r>
            <a:r>
              <a:rPr kumimoji="1" lang="en-US" altLang="ja-JP" sz="4400" dirty="0" smtClean="0"/>
              <a:t/>
            </a:r>
            <a:br>
              <a:rPr kumimoji="1" lang="en-US" altLang="ja-JP" sz="4400" dirty="0" smtClean="0"/>
            </a:br>
            <a:r>
              <a:rPr kumimoji="1" lang="ja-JP" altLang="en-US" sz="4400" dirty="0" smtClean="0"/>
              <a:t>万能可逆チューリング機械の構成</a:t>
            </a:r>
            <a:endParaRPr kumimoji="1" lang="ja-JP" altLang="en-US" sz="4400" dirty="0"/>
          </a:p>
        </p:txBody>
      </p:sp>
      <p:sp>
        <p:nvSpPr>
          <p:cNvPr id="4" name="サブタイトル 3"/>
          <p:cNvSpPr>
            <a:spLocks noGrp="1"/>
          </p:cNvSpPr>
          <p:nvPr>
            <p:ph type="subTitle" idx="1"/>
          </p:nvPr>
        </p:nvSpPr>
        <p:spPr>
          <a:xfrm>
            <a:off x="1480781" y="4079710"/>
            <a:ext cx="9230436" cy="1655762"/>
          </a:xfrm>
        </p:spPr>
        <p:txBody>
          <a:bodyPr>
            <a:normAutofit fontScale="92500" lnSpcReduction="10000"/>
          </a:bodyPr>
          <a:lstStyle/>
          <a:p>
            <a:r>
              <a:rPr kumimoji="1" lang="en-US" altLang="ja-JP" sz="3600" dirty="0" smtClean="0"/>
              <a:t>2014SE006 </a:t>
            </a:r>
            <a:r>
              <a:rPr kumimoji="1" lang="ja-JP" altLang="en-US" sz="3600" dirty="0" smtClean="0"/>
              <a:t>青木　崚</a:t>
            </a:r>
            <a:endParaRPr kumimoji="1" lang="en-US" altLang="ja-JP" sz="3600" dirty="0" smtClean="0"/>
          </a:p>
          <a:p>
            <a:r>
              <a:rPr kumimoji="1" lang="en-US" altLang="ja-JP" sz="3600" dirty="0" smtClean="0"/>
              <a:t>    2014SE059 </a:t>
            </a:r>
            <a:r>
              <a:rPr kumimoji="1" lang="ja-JP" altLang="en-US" sz="3600" dirty="0" smtClean="0"/>
              <a:t>増田　大輝</a:t>
            </a:r>
            <a:endParaRPr kumimoji="1" lang="en-US" altLang="ja-JP" sz="3600" dirty="0" smtClean="0"/>
          </a:p>
          <a:p>
            <a:r>
              <a:rPr lang="en-US" altLang="ja-JP" sz="3600" dirty="0" smtClean="0"/>
              <a:t>        2014SE089 </a:t>
            </a:r>
            <a:r>
              <a:rPr lang="ja-JP" altLang="en-US" sz="3600" dirty="0"/>
              <a:t>柴田　心太郎</a:t>
            </a:r>
            <a:endParaRPr lang="en-US" altLang="ja-JP" sz="3600" dirty="0"/>
          </a:p>
          <a:p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754497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907"/>
    </mc:Choice>
    <mc:Fallback xmlns="">
      <p:transition spd="slow" advTm="7907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8200" y="14088"/>
            <a:ext cx="10515600" cy="1325563"/>
          </a:xfrm>
        </p:spPr>
        <p:txBody>
          <a:bodyPr/>
          <a:lstStyle/>
          <a:p>
            <a:pPr algn="ctr"/>
            <a:r>
              <a:rPr lang="ja-JP" altLang="en-US" dirty="0" smtClean="0">
                <a:solidFill>
                  <a:prstClr val="black"/>
                </a:solidFill>
                <a:latin typeface="ＭＳ Ｐゴシック" panose="020B0600070205080204" pitchFamily="50" charset="-128"/>
              </a:rPr>
              <a:t>チューリング</a:t>
            </a:r>
            <a:r>
              <a:rPr lang="ja-JP" altLang="en-US" dirty="0">
                <a:solidFill>
                  <a:prstClr val="black"/>
                </a:solidFill>
                <a:latin typeface="ＭＳ Ｐゴシック" panose="020B0600070205080204" pitchFamily="50" charset="-128"/>
              </a:rPr>
              <a:t>機械</a:t>
            </a:r>
            <a:r>
              <a:rPr lang="ja-JP" altLang="en-US" dirty="0" smtClean="0"/>
              <a:t>の動作例</a:t>
            </a:r>
            <a:endParaRPr kumimoji="1" lang="ja-JP" altLang="en-US" dirty="0"/>
          </a:p>
        </p:txBody>
      </p:sp>
      <p:grpSp>
        <p:nvGrpSpPr>
          <p:cNvPr id="5" name="グループ化 4"/>
          <p:cNvGrpSpPr/>
          <p:nvPr/>
        </p:nvGrpSpPr>
        <p:grpSpPr>
          <a:xfrm>
            <a:off x="838199" y="2346960"/>
            <a:ext cx="4581059" cy="1860550"/>
            <a:chOff x="7348167" y="3052292"/>
            <a:chExt cx="4573376" cy="2100000"/>
          </a:xfrm>
        </p:grpSpPr>
        <p:grpSp>
          <p:nvGrpSpPr>
            <p:cNvPr id="6" name="グループ化 5"/>
            <p:cNvGrpSpPr/>
            <p:nvPr/>
          </p:nvGrpSpPr>
          <p:grpSpPr>
            <a:xfrm>
              <a:off x="7637172" y="3052292"/>
              <a:ext cx="4211391" cy="750196"/>
              <a:chOff x="7637172" y="3052292"/>
              <a:chExt cx="4211391" cy="750196"/>
            </a:xfrm>
          </p:grpSpPr>
          <p:cxnSp>
            <p:nvCxnSpPr>
              <p:cNvPr id="17" name="直線コネクタ 16"/>
              <p:cNvCxnSpPr/>
              <p:nvPr/>
            </p:nvCxnSpPr>
            <p:spPr>
              <a:xfrm>
                <a:off x="7637172" y="3799268"/>
                <a:ext cx="4211391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直線コネクタ 17"/>
              <p:cNvCxnSpPr/>
              <p:nvPr/>
            </p:nvCxnSpPr>
            <p:spPr>
              <a:xfrm>
                <a:off x="7637172" y="3052292"/>
                <a:ext cx="4211391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直線コネクタ 18"/>
              <p:cNvCxnSpPr/>
              <p:nvPr/>
            </p:nvCxnSpPr>
            <p:spPr>
              <a:xfrm>
                <a:off x="8500056" y="305229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直線コネクタ 19"/>
              <p:cNvCxnSpPr/>
              <p:nvPr/>
            </p:nvCxnSpPr>
            <p:spPr>
              <a:xfrm>
                <a:off x="9015211" y="305229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直線コネクタ 20"/>
              <p:cNvCxnSpPr/>
              <p:nvPr/>
            </p:nvCxnSpPr>
            <p:spPr>
              <a:xfrm>
                <a:off x="9517488" y="305229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直線コネクタ 21"/>
              <p:cNvCxnSpPr/>
              <p:nvPr/>
            </p:nvCxnSpPr>
            <p:spPr>
              <a:xfrm>
                <a:off x="9994006" y="305229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直線コネクタ 22"/>
              <p:cNvCxnSpPr/>
              <p:nvPr/>
            </p:nvCxnSpPr>
            <p:spPr>
              <a:xfrm>
                <a:off x="10468377" y="305551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直線コネクタ 23"/>
              <p:cNvCxnSpPr/>
              <p:nvPr/>
            </p:nvCxnSpPr>
            <p:spPr>
              <a:xfrm>
                <a:off x="10932017" y="305551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" name="グループ化 6"/>
            <p:cNvGrpSpPr/>
            <p:nvPr/>
          </p:nvGrpSpPr>
          <p:grpSpPr>
            <a:xfrm>
              <a:off x="7348167" y="3332485"/>
              <a:ext cx="688250" cy="152932"/>
              <a:chOff x="2074859" y="4885104"/>
              <a:chExt cx="696740" cy="186592"/>
            </a:xfrm>
          </p:grpSpPr>
          <p:sp>
            <p:nvSpPr>
              <p:cNvPr id="14" name="フローチャート: 結合子 13"/>
              <p:cNvSpPr/>
              <p:nvPr/>
            </p:nvSpPr>
            <p:spPr>
              <a:xfrm>
                <a:off x="2074859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5" name="フローチャート: 結合子 14"/>
              <p:cNvSpPr/>
              <p:nvPr/>
            </p:nvSpPr>
            <p:spPr>
              <a:xfrm>
                <a:off x="2336019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6" name="フローチャート: 結合子 15"/>
              <p:cNvSpPr/>
              <p:nvPr/>
            </p:nvSpPr>
            <p:spPr>
              <a:xfrm>
                <a:off x="2613338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8" name="グループ化 7"/>
            <p:cNvGrpSpPr/>
            <p:nvPr/>
          </p:nvGrpSpPr>
          <p:grpSpPr>
            <a:xfrm>
              <a:off x="11373683" y="3372583"/>
              <a:ext cx="547860" cy="146493"/>
              <a:chOff x="2074859" y="4885104"/>
              <a:chExt cx="696740" cy="186592"/>
            </a:xfrm>
          </p:grpSpPr>
          <p:sp>
            <p:nvSpPr>
              <p:cNvPr id="11" name="フローチャート: 結合子 10"/>
              <p:cNvSpPr/>
              <p:nvPr/>
            </p:nvSpPr>
            <p:spPr>
              <a:xfrm>
                <a:off x="2074859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フローチャート: 結合子 11"/>
              <p:cNvSpPr/>
              <p:nvPr/>
            </p:nvSpPr>
            <p:spPr>
              <a:xfrm>
                <a:off x="2336019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3" name="フローチャート: 結合子 12"/>
              <p:cNvSpPr/>
              <p:nvPr/>
            </p:nvSpPr>
            <p:spPr>
              <a:xfrm>
                <a:off x="2613338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cxnSp>
          <p:nvCxnSpPr>
            <p:cNvPr id="9" name="直線矢印コネクタ 8"/>
            <p:cNvCxnSpPr/>
            <p:nvPr/>
          </p:nvCxnSpPr>
          <p:spPr>
            <a:xfrm flipV="1">
              <a:off x="9284677" y="3799268"/>
              <a:ext cx="0" cy="720969"/>
            </a:xfrm>
            <a:prstGeom prst="straightConnector1">
              <a:avLst/>
            </a:prstGeom>
            <a:ln w="76200">
              <a:solidFill>
                <a:schemeClr val="tx1"/>
              </a:solidFill>
              <a:headEnd type="non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正方形/長方形 9"/>
                <p:cNvSpPr/>
                <p:nvPr/>
              </p:nvSpPr>
              <p:spPr>
                <a:xfrm>
                  <a:off x="8765931" y="4520237"/>
                  <a:ext cx="1037492" cy="632055"/>
                </a:xfrm>
                <a:prstGeom prst="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1" lang="en-US" altLang="ja-JP" sz="32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ja-JP" sz="3200" b="0" i="1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a:rPr kumimoji="1" lang="en-US" altLang="ja-JP" sz="32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oMath>
                    </m:oMathPara>
                  </a14:m>
                  <a:endParaRPr kumimoji="1" lang="ja-JP" altLang="en-US" sz="3200" dirty="0"/>
                </a:p>
              </p:txBody>
            </p:sp>
          </mc:Choice>
          <mc:Fallback xmlns="">
            <p:sp>
              <p:nvSpPr>
                <p:cNvPr id="10" name="正方形/長方形 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765931" y="4520237"/>
                  <a:ext cx="1037492" cy="632055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5" name="グループ化 24"/>
          <p:cNvGrpSpPr/>
          <p:nvPr/>
        </p:nvGrpSpPr>
        <p:grpSpPr>
          <a:xfrm>
            <a:off x="6986100" y="2346960"/>
            <a:ext cx="4581059" cy="1860550"/>
            <a:chOff x="7348167" y="3052292"/>
            <a:chExt cx="4573376" cy="2100000"/>
          </a:xfrm>
        </p:grpSpPr>
        <p:grpSp>
          <p:nvGrpSpPr>
            <p:cNvPr id="26" name="グループ化 25"/>
            <p:cNvGrpSpPr/>
            <p:nvPr/>
          </p:nvGrpSpPr>
          <p:grpSpPr>
            <a:xfrm>
              <a:off x="7637172" y="3052292"/>
              <a:ext cx="4211391" cy="750196"/>
              <a:chOff x="7637172" y="3052292"/>
              <a:chExt cx="4211391" cy="750196"/>
            </a:xfrm>
          </p:grpSpPr>
          <p:cxnSp>
            <p:nvCxnSpPr>
              <p:cNvPr id="37" name="直線コネクタ 36"/>
              <p:cNvCxnSpPr/>
              <p:nvPr/>
            </p:nvCxnSpPr>
            <p:spPr>
              <a:xfrm>
                <a:off x="7637172" y="3799268"/>
                <a:ext cx="4211391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直線コネクタ 37"/>
              <p:cNvCxnSpPr/>
              <p:nvPr/>
            </p:nvCxnSpPr>
            <p:spPr>
              <a:xfrm>
                <a:off x="7637172" y="3052292"/>
                <a:ext cx="4211391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直線コネクタ 38"/>
              <p:cNvCxnSpPr/>
              <p:nvPr/>
            </p:nvCxnSpPr>
            <p:spPr>
              <a:xfrm>
                <a:off x="8500056" y="305229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直線コネクタ 39"/>
              <p:cNvCxnSpPr/>
              <p:nvPr/>
            </p:nvCxnSpPr>
            <p:spPr>
              <a:xfrm>
                <a:off x="9015211" y="305229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直線コネクタ 40"/>
              <p:cNvCxnSpPr/>
              <p:nvPr/>
            </p:nvCxnSpPr>
            <p:spPr>
              <a:xfrm>
                <a:off x="9517488" y="305229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直線コネクタ 41"/>
              <p:cNvCxnSpPr/>
              <p:nvPr/>
            </p:nvCxnSpPr>
            <p:spPr>
              <a:xfrm>
                <a:off x="9994006" y="305229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直線コネクタ 42"/>
              <p:cNvCxnSpPr/>
              <p:nvPr/>
            </p:nvCxnSpPr>
            <p:spPr>
              <a:xfrm>
                <a:off x="10468377" y="305551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直線コネクタ 43"/>
              <p:cNvCxnSpPr/>
              <p:nvPr/>
            </p:nvCxnSpPr>
            <p:spPr>
              <a:xfrm>
                <a:off x="10932017" y="305551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7" name="グループ化 26"/>
            <p:cNvGrpSpPr/>
            <p:nvPr/>
          </p:nvGrpSpPr>
          <p:grpSpPr>
            <a:xfrm>
              <a:off x="7348167" y="3332485"/>
              <a:ext cx="688250" cy="152932"/>
              <a:chOff x="2074859" y="4885104"/>
              <a:chExt cx="696740" cy="186592"/>
            </a:xfrm>
          </p:grpSpPr>
          <p:sp>
            <p:nvSpPr>
              <p:cNvPr id="34" name="フローチャート: 結合子 33"/>
              <p:cNvSpPr/>
              <p:nvPr/>
            </p:nvSpPr>
            <p:spPr>
              <a:xfrm>
                <a:off x="2074859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5" name="フローチャート: 結合子 34"/>
              <p:cNvSpPr/>
              <p:nvPr/>
            </p:nvSpPr>
            <p:spPr>
              <a:xfrm>
                <a:off x="2336019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6" name="フローチャート: 結合子 35"/>
              <p:cNvSpPr/>
              <p:nvPr/>
            </p:nvSpPr>
            <p:spPr>
              <a:xfrm>
                <a:off x="2613338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28" name="グループ化 27"/>
            <p:cNvGrpSpPr/>
            <p:nvPr/>
          </p:nvGrpSpPr>
          <p:grpSpPr>
            <a:xfrm>
              <a:off x="11373683" y="3372583"/>
              <a:ext cx="547860" cy="146493"/>
              <a:chOff x="2074859" y="4885104"/>
              <a:chExt cx="696740" cy="186592"/>
            </a:xfrm>
          </p:grpSpPr>
          <p:sp>
            <p:nvSpPr>
              <p:cNvPr id="31" name="フローチャート: 結合子 30"/>
              <p:cNvSpPr/>
              <p:nvPr/>
            </p:nvSpPr>
            <p:spPr>
              <a:xfrm>
                <a:off x="2074859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2" name="フローチャート: 結合子 31"/>
              <p:cNvSpPr/>
              <p:nvPr/>
            </p:nvSpPr>
            <p:spPr>
              <a:xfrm>
                <a:off x="2336019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3" name="フローチャート: 結合子 32"/>
              <p:cNvSpPr/>
              <p:nvPr/>
            </p:nvSpPr>
            <p:spPr>
              <a:xfrm>
                <a:off x="2613338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cxnSp>
          <p:nvCxnSpPr>
            <p:cNvPr id="29" name="直線矢印コネクタ 28"/>
            <p:cNvCxnSpPr/>
            <p:nvPr/>
          </p:nvCxnSpPr>
          <p:spPr>
            <a:xfrm flipV="1">
              <a:off x="9284677" y="3799268"/>
              <a:ext cx="0" cy="720969"/>
            </a:xfrm>
            <a:prstGeom prst="straightConnector1">
              <a:avLst/>
            </a:prstGeom>
            <a:ln w="76200">
              <a:solidFill>
                <a:schemeClr val="tx1"/>
              </a:solidFill>
              <a:headEnd type="non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正方形/長方形 29"/>
                <p:cNvSpPr/>
                <p:nvPr/>
              </p:nvSpPr>
              <p:spPr>
                <a:xfrm>
                  <a:off x="8765931" y="4520237"/>
                  <a:ext cx="1037492" cy="632055"/>
                </a:xfrm>
                <a:prstGeom prst="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1" lang="en-US" altLang="ja-JP" sz="32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ja-JP" sz="3200" b="0" i="1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a:rPr kumimoji="1" lang="en-US" altLang="ja-JP" sz="32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kumimoji="1" lang="ja-JP" altLang="en-US" sz="3200" dirty="0"/>
                </a:p>
              </p:txBody>
            </p:sp>
          </mc:Choice>
          <mc:Fallback xmlns="">
            <p:sp>
              <p:nvSpPr>
                <p:cNvPr id="30" name="正方形/長方形 2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765931" y="4520237"/>
                  <a:ext cx="1037492" cy="632055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45" name="テキスト ボックス 44"/>
          <p:cNvSpPr txBox="1"/>
          <p:nvPr/>
        </p:nvSpPr>
        <p:spPr>
          <a:xfrm>
            <a:off x="2079624" y="2192546"/>
            <a:ext cx="23317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800" dirty="0"/>
              <a:t>b</a:t>
            </a:r>
            <a:r>
              <a:rPr lang="en-US" altLang="ja-JP" sz="4800" dirty="0" smtClean="0"/>
              <a:t> 1 1 0 b</a:t>
            </a:r>
            <a:endParaRPr kumimoji="1" lang="ja-JP" altLang="en-US" sz="4800" dirty="0"/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8201614" y="2215231"/>
            <a:ext cx="23317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800" dirty="0"/>
              <a:t>b</a:t>
            </a:r>
            <a:r>
              <a:rPr lang="en-US" altLang="ja-JP" sz="4800" dirty="0" smtClean="0"/>
              <a:t> 0 1 0 b</a:t>
            </a:r>
            <a:endParaRPr kumimoji="1" lang="ja-JP" altLang="en-US" sz="4800" dirty="0"/>
          </a:p>
        </p:txBody>
      </p:sp>
      <p:grpSp>
        <p:nvGrpSpPr>
          <p:cNvPr id="47" name="グループ化 46"/>
          <p:cNvGrpSpPr/>
          <p:nvPr/>
        </p:nvGrpSpPr>
        <p:grpSpPr>
          <a:xfrm>
            <a:off x="838199" y="4795605"/>
            <a:ext cx="4581059" cy="1858622"/>
            <a:chOff x="7348167" y="3052292"/>
            <a:chExt cx="4573376" cy="2097824"/>
          </a:xfrm>
        </p:grpSpPr>
        <p:grpSp>
          <p:nvGrpSpPr>
            <p:cNvPr id="48" name="グループ化 47"/>
            <p:cNvGrpSpPr/>
            <p:nvPr/>
          </p:nvGrpSpPr>
          <p:grpSpPr>
            <a:xfrm>
              <a:off x="7637172" y="3052292"/>
              <a:ext cx="4211391" cy="750196"/>
              <a:chOff x="7637172" y="3052292"/>
              <a:chExt cx="4211391" cy="750196"/>
            </a:xfrm>
          </p:grpSpPr>
          <p:cxnSp>
            <p:nvCxnSpPr>
              <p:cNvPr id="59" name="直線コネクタ 58"/>
              <p:cNvCxnSpPr/>
              <p:nvPr/>
            </p:nvCxnSpPr>
            <p:spPr>
              <a:xfrm>
                <a:off x="7637172" y="3799268"/>
                <a:ext cx="4211391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直線コネクタ 59"/>
              <p:cNvCxnSpPr/>
              <p:nvPr/>
            </p:nvCxnSpPr>
            <p:spPr>
              <a:xfrm>
                <a:off x="7637172" y="3052292"/>
                <a:ext cx="4211391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直線コネクタ 60"/>
              <p:cNvCxnSpPr/>
              <p:nvPr/>
            </p:nvCxnSpPr>
            <p:spPr>
              <a:xfrm>
                <a:off x="8500056" y="305229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直線コネクタ 61"/>
              <p:cNvCxnSpPr/>
              <p:nvPr/>
            </p:nvCxnSpPr>
            <p:spPr>
              <a:xfrm>
                <a:off x="9015211" y="305229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直線コネクタ 62"/>
              <p:cNvCxnSpPr/>
              <p:nvPr/>
            </p:nvCxnSpPr>
            <p:spPr>
              <a:xfrm>
                <a:off x="9517488" y="305229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直線コネクタ 63"/>
              <p:cNvCxnSpPr/>
              <p:nvPr/>
            </p:nvCxnSpPr>
            <p:spPr>
              <a:xfrm>
                <a:off x="9994006" y="305229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直線コネクタ 64"/>
              <p:cNvCxnSpPr/>
              <p:nvPr/>
            </p:nvCxnSpPr>
            <p:spPr>
              <a:xfrm>
                <a:off x="10468377" y="305551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直線コネクタ 65"/>
              <p:cNvCxnSpPr/>
              <p:nvPr/>
            </p:nvCxnSpPr>
            <p:spPr>
              <a:xfrm>
                <a:off x="10932017" y="305551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9" name="グループ化 48"/>
            <p:cNvGrpSpPr/>
            <p:nvPr/>
          </p:nvGrpSpPr>
          <p:grpSpPr>
            <a:xfrm>
              <a:off x="7348167" y="3332485"/>
              <a:ext cx="688250" cy="152932"/>
              <a:chOff x="2074859" y="4885104"/>
              <a:chExt cx="696740" cy="186592"/>
            </a:xfrm>
          </p:grpSpPr>
          <p:sp>
            <p:nvSpPr>
              <p:cNvPr id="56" name="フローチャート: 結合子 55"/>
              <p:cNvSpPr/>
              <p:nvPr/>
            </p:nvSpPr>
            <p:spPr>
              <a:xfrm>
                <a:off x="2074859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7" name="フローチャート: 結合子 56"/>
              <p:cNvSpPr/>
              <p:nvPr/>
            </p:nvSpPr>
            <p:spPr>
              <a:xfrm>
                <a:off x="2336019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8" name="フローチャート: 結合子 57"/>
              <p:cNvSpPr/>
              <p:nvPr/>
            </p:nvSpPr>
            <p:spPr>
              <a:xfrm>
                <a:off x="2613338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50" name="グループ化 49"/>
            <p:cNvGrpSpPr/>
            <p:nvPr/>
          </p:nvGrpSpPr>
          <p:grpSpPr>
            <a:xfrm>
              <a:off x="11373683" y="3372583"/>
              <a:ext cx="547860" cy="146493"/>
              <a:chOff x="2074859" y="4885104"/>
              <a:chExt cx="696740" cy="186592"/>
            </a:xfrm>
          </p:grpSpPr>
          <p:sp>
            <p:nvSpPr>
              <p:cNvPr id="53" name="フローチャート: 結合子 52"/>
              <p:cNvSpPr/>
              <p:nvPr/>
            </p:nvSpPr>
            <p:spPr>
              <a:xfrm>
                <a:off x="2074859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4" name="フローチャート: 結合子 53"/>
              <p:cNvSpPr/>
              <p:nvPr/>
            </p:nvSpPr>
            <p:spPr>
              <a:xfrm>
                <a:off x="2336019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5" name="フローチャート: 結合子 54"/>
              <p:cNvSpPr/>
              <p:nvPr/>
            </p:nvSpPr>
            <p:spPr>
              <a:xfrm>
                <a:off x="2613338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cxnSp>
          <p:nvCxnSpPr>
            <p:cNvPr id="51" name="直線矢印コネクタ 50"/>
            <p:cNvCxnSpPr/>
            <p:nvPr/>
          </p:nvCxnSpPr>
          <p:spPr>
            <a:xfrm flipV="1">
              <a:off x="9792484" y="3799268"/>
              <a:ext cx="0" cy="720969"/>
            </a:xfrm>
            <a:prstGeom prst="straightConnector1">
              <a:avLst/>
            </a:prstGeom>
            <a:ln w="76200">
              <a:solidFill>
                <a:schemeClr val="tx1"/>
              </a:solidFill>
              <a:headEnd type="non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2" name="正方形/長方形 51"/>
                <p:cNvSpPr/>
                <p:nvPr/>
              </p:nvSpPr>
              <p:spPr>
                <a:xfrm>
                  <a:off x="9284677" y="4518061"/>
                  <a:ext cx="1037492" cy="632055"/>
                </a:xfrm>
                <a:prstGeom prst="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1" lang="en-US" altLang="ja-JP" sz="32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ja-JP" sz="3200" b="0" i="1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a:rPr kumimoji="1" lang="en-US" altLang="ja-JP" sz="3200" b="0" i="1" smtClean="0">
                                <a:latin typeface="Cambria Math" panose="02040503050406030204" pitchFamily="18" charset="0"/>
                              </a:rPr>
                              <m:t>𝑓</m:t>
                            </m:r>
                          </m:sub>
                        </m:sSub>
                      </m:oMath>
                    </m:oMathPara>
                  </a14:m>
                  <a:endParaRPr kumimoji="1" lang="ja-JP" altLang="en-US" sz="3200" dirty="0"/>
                </a:p>
              </p:txBody>
            </p:sp>
          </mc:Choice>
          <mc:Fallback xmlns="">
            <p:sp>
              <p:nvSpPr>
                <p:cNvPr id="52" name="正方形/長方形 5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284677" y="4518061"/>
                  <a:ext cx="1037492" cy="632055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87" name="テキスト ボックス 86"/>
          <p:cNvSpPr txBox="1"/>
          <p:nvPr/>
        </p:nvSpPr>
        <p:spPr>
          <a:xfrm>
            <a:off x="2079624" y="4696097"/>
            <a:ext cx="23317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800" dirty="0"/>
              <a:t>b</a:t>
            </a:r>
            <a:r>
              <a:rPr lang="en-US" altLang="ja-JP" sz="4800" dirty="0" smtClean="0"/>
              <a:t> 0 1 0 b</a:t>
            </a:r>
            <a:endParaRPr kumimoji="1" lang="ja-JP" altLang="en-US" sz="4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9" name="テキスト ボックス 88"/>
              <p:cNvSpPr txBox="1"/>
              <p:nvPr/>
            </p:nvSpPr>
            <p:spPr>
              <a:xfrm>
                <a:off x="838199" y="1337293"/>
                <a:ext cx="5311006" cy="55771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ja-JP" altLang="en-US" sz="2800" b="0" i="1" smtClean="0">
                          <a:latin typeface="Cambria Math" panose="02040503050406030204" pitchFamily="18" charset="0"/>
                        </a:rPr>
                        <m:t>𝛿</m:t>
                      </m:r>
                      <m:r>
                        <a:rPr kumimoji="1" lang="en-US" altLang="ja-JP" sz="2800" b="0" i="1" smtClean="0">
                          <a:latin typeface="Cambria Math" panose="02040503050406030204" pitchFamily="18" charset="0"/>
                        </a:rPr>
                        <m:t>={</m:t>
                      </m:r>
                      <m:d>
                        <m:dPr>
                          <m:begChr m:val="["/>
                          <m:endChr m:val="]"/>
                          <m:ctrlPr>
                            <a:rPr kumimoji="1" lang="en-US" altLang="ja-JP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kumimoji="1" lang="en-US" altLang="ja-JP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kumimoji="1" lang="en-US" altLang="ja-JP" sz="2800" b="0" i="1" smtClean="0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e>
                            <m:sub>
                              <m:r>
                                <a:rPr kumimoji="1" lang="en-US" altLang="ja-JP" sz="28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kumimoji="1" lang="en-US" altLang="ja-JP" sz="2800" b="0" i="1" smtClean="0">
                              <a:latin typeface="Cambria Math" panose="02040503050406030204" pitchFamily="18" charset="0"/>
                            </a:rPr>
                            <m:t>,&lt;1,0&gt;,</m:t>
                          </m:r>
                          <m:sSub>
                            <m:sSubPr>
                              <m:ctrlPr>
                                <a:rPr kumimoji="1" lang="en-US" altLang="ja-JP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kumimoji="1" lang="en-US" altLang="ja-JP" sz="2800" b="0" i="1" smtClean="0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e>
                            <m:sub>
                              <m:r>
                                <a:rPr kumimoji="1" lang="en-US" altLang="ja-JP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kumimoji="1" lang="en-US" altLang="ja-JP" sz="2800" b="0" i="1" smtClean="0">
                          <a:latin typeface="Cambria Math" panose="02040503050406030204" pitchFamily="18" charset="0"/>
                        </a:rPr>
                        <m:t>,[</m:t>
                      </m:r>
                      <m:sSub>
                        <m:sSubPr>
                          <m:ctrlPr>
                            <a:rPr kumimoji="1" lang="en-US" altLang="ja-JP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ja-JP" sz="2800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  <m:sub>
                          <m:r>
                            <a:rPr kumimoji="1" lang="en-US" altLang="ja-JP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kumimoji="1" lang="en-US" altLang="ja-JP" sz="2800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kumimoji="1" lang="en-US" altLang="ja-JP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→,</m:t>
                      </m:r>
                      <m:sSub>
                        <m:sSubPr>
                          <m:ctrlPr>
                            <a:rPr kumimoji="1" lang="en-US" altLang="ja-JP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ja-JP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𝑞</m:t>
                          </m:r>
                        </m:e>
                        <m:sub>
                          <m:r>
                            <a:rPr kumimoji="1" lang="en-US" altLang="ja-JP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𝑓</m:t>
                          </m:r>
                        </m:sub>
                      </m:sSub>
                      <m:r>
                        <a:rPr kumimoji="1" lang="en-US" altLang="ja-JP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]}</m:t>
                      </m:r>
                    </m:oMath>
                  </m:oMathPara>
                </a14:m>
                <a:endParaRPr kumimoji="1" lang="ja-JP" altLang="en-US" sz="2800" dirty="0"/>
              </a:p>
            </p:txBody>
          </p:sp>
        </mc:Choice>
        <mc:Fallback xmlns="">
          <p:sp>
            <p:nvSpPr>
              <p:cNvPr id="89" name="テキスト ボックス 8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199" y="1337293"/>
                <a:ext cx="5311006" cy="557717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4" name="右矢印 93"/>
          <p:cNvSpPr/>
          <p:nvPr/>
        </p:nvSpPr>
        <p:spPr>
          <a:xfrm>
            <a:off x="5883554" y="2432881"/>
            <a:ext cx="792480" cy="590662"/>
          </a:xfrm>
          <a:prstGeom prst="rightArrow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95" name="右矢印 94"/>
          <p:cNvSpPr/>
          <p:nvPr/>
        </p:nvSpPr>
        <p:spPr>
          <a:xfrm rot="8277938">
            <a:off x="5988359" y="4041608"/>
            <a:ext cx="1404052" cy="590662"/>
          </a:xfrm>
          <a:prstGeom prst="rightArrow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1868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4901"/>
    </mc:Choice>
    <mc:Fallback xmlns="">
      <p:transition spd="slow" advTm="74901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01688" y="0"/>
            <a:ext cx="10515600" cy="1325563"/>
          </a:xfrm>
        </p:spPr>
        <p:txBody>
          <a:bodyPr/>
          <a:lstStyle/>
          <a:p>
            <a:pPr algn="ctr"/>
            <a:r>
              <a:rPr kumimoji="1" lang="ja-JP" altLang="en-US" dirty="0" smtClean="0"/>
              <a:t>可逆チューリング機械の定義</a:t>
            </a:r>
            <a:endParaRPr kumimoji="1" lang="ja-JP" altLang="en-US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72838" y="1461594"/>
            <a:ext cx="40591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・局所的に前方決定的</a:t>
            </a:r>
            <a:endParaRPr kumimoji="1" lang="ja-JP" altLang="en-US" sz="32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6629483" y="1468273"/>
            <a:ext cx="40591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・局所的に後方決定的</a:t>
            </a:r>
            <a:endParaRPr kumimoji="1" lang="ja-JP" altLang="en-US" sz="32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472838" y="4914887"/>
            <a:ext cx="824296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・</a:t>
            </a:r>
            <a:r>
              <a:rPr lang="ja-JP" altLang="en-US" sz="3200" dirty="0" smtClean="0"/>
              <a:t>初期状態</a:t>
            </a:r>
            <a:r>
              <a:rPr lang="ja-JP" altLang="en-US" sz="3200" dirty="0"/>
              <a:t>へ</a:t>
            </a:r>
            <a:r>
              <a:rPr kumimoji="1" lang="ja-JP" altLang="en-US" sz="3200" dirty="0" smtClean="0"/>
              <a:t>の遷移、</a:t>
            </a:r>
            <a:r>
              <a:rPr lang="ja-JP" altLang="en-US" sz="3200" dirty="0" smtClean="0"/>
              <a:t>最終状態から</a:t>
            </a:r>
            <a:r>
              <a:rPr kumimoji="1" lang="ja-JP" altLang="en-US" sz="3200" dirty="0" smtClean="0"/>
              <a:t>の遷移なし</a:t>
            </a:r>
            <a:endParaRPr kumimoji="1" lang="ja-JP" altLang="en-US" sz="3200" dirty="0"/>
          </a:p>
        </p:txBody>
      </p:sp>
      <p:grpSp>
        <p:nvGrpSpPr>
          <p:cNvPr id="3" name="グループ化 2"/>
          <p:cNvGrpSpPr/>
          <p:nvPr/>
        </p:nvGrpSpPr>
        <p:grpSpPr>
          <a:xfrm>
            <a:off x="1666022" y="2279786"/>
            <a:ext cx="2296509" cy="2256546"/>
            <a:chOff x="1213945" y="4511209"/>
            <a:chExt cx="2296509" cy="2256546"/>
          </a:xfrm>
        </p:grpSpPr>
        <p:sp>
          <p:nvSpPr>
            <p:cNvPr id="9" name="フローチャート: 結合子 8"/>
            <p:cNvSpPr/>
            <p:nvPr/>
          </p:nvSpPr>
          <p:spPr>
            <a:xfrm>
              <a:off x="1213945" y="5271850"/>
              <a:ext cx="756744" cy="756745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00" dirty="0"/>
            </a:p>
          </p:txBody>
        </p:sp>
        <p:sp>
          <p:nvSpPr>
            <p:cNvPr id="10" name="フローチャート: 結合子 9"/>
            <p:cNvSpPr/>
            <p:nvPr/>
          </p:nvSpPr>
          <p:spPr>
            <a:xfrm>
              <a:off x="2753710" y="4511209"/>
              <a:ext cx="756744" cy="756745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 dirty="0"/>
            </a:p>
          </p:txBody>
        </p:sp>
        <p:sp>
          <p:nvSpPr>
            <p:cNvPr id="11" name="フローチャート: 結合子 10"/>
            <p:cNvSpPr/>
            <p:nvPr/>
          </p:nvSpPr>
          <p:spPr>
            <a:xfrm>
              <a:off x="2753710" y="6011010"/>
              <a:ext cx="756744" cy="756745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6" name="直線矢印コネクタ 15"/>
            <p:cNvCxnSpPr>
              <a:stCxn id="9" idx="7"/>
              <a:endCxn id="10" idx="2"/>
            </p:cNvCxnSpPr>
            <p:nvPr/>
          </p:nvCxnSpPr>
          <p:spPr>
            <a:xfrm flipV="1">
              <a:off x="1859866" y="4889582"/>
              <a:ext cx="893844" cy="493091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矢印コネクタ 16"/>
            <p:cNvCxnSpPr>
              <a:endCxn id="11" idx="2"/>
            </p:cNvCxnSpPr>
            <p:nvPr/>
          </p:nvCxnSpPr>
          <p:spPr>
            <a:xfrm>
              <a:off x="1894366" y="5885887"/>
              <a:ext cx="859344" cy="503496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グループ化 14"/>
          <p:cNvGrpSpPr/>
          <p:nvPr/>
        </p:nvGrpSpPr>
        <p:grpSpPr>
          <a:xfrm>
            <a:off x="7605648" y="2338773"/>
            <a:ext cx="2517227" cy="2272310"/>
            <a:chOff x="7236372" y="4511209"/>
            <a:chExt cx="2517227" cy="2272310"/>
          </a:xfrm>
        </p:grpSpPr>
        <p:sp>
          <p:nvSpPr>
            <p:cNvPr id="12" name="フローチャート: 結合子 11"/>
            <p:cNvSpPr/>
            <p:nvPr/>
          </p:nvSpPr>
          <p:spPr>
            <a:xfrm>
              <a:off x="8996855" y="5254264"/>
              <a:ext cx="756744" cy="756745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フローチャート: 結合子 12"/>
            <p:cNvSpPr/>
            <p:nvPr/>
          </p:nvSpPr>
          <p:spPr>
            <a:xfrm>
              <a:off x="7236372" y="4511209"/>
              <a:ext cx="756744" cy="756745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フローチャート: 結合子 13"/>
            <p:cNvSpPr/>
            <p:nvPr/>
          </p:nvSpPr>
          <p:spPr>
            <a:xfrm>
              <a:off x="7236372" y="6026774"/>
              <a:ext cx="756744" cy="756745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9" name="直線矢印コネクタ 18"/>
            <p:cNvCxnSpPr>
              <a:endCxn id="12" idx="1"/>
            </p:cNvCxnSpPr>
            <p:nvPr/>
          </p:nvCxnSpPr>
          <p:spPr>
            <a:xfrm>
              <a:off x="8008416" y="4887774"/>
              <a:ext cx="1099262" cy="477313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矢印コネクタ 20"/>
            <p:cNvCxnSpPr>
              <a:endCxn id="12" idx="3"/>
            </p:cNvCxnSpPr>
            <p:nvPr/>
          </p:nvCxnSpPr>
          <p:spPr>
            <a:xfrm flipV="1">
              <a:off x="8008416" y="5900186"/>
              <a:ext cx="1099262" cy="50496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3" name="直線コネクタ 22"/>
          <p:cNvCxnSpPr/>
          <p:nvPr/>
        </p:nvCxnSpPr>
        <p:spPr>
          <a:xfrm>
            <a:off x="3197317" y="2305073"/>
            <a:ext cx="758128" cy="69338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コネクタ 24"/>
          <p:cNvCxnSpPr/>
          <p:nvPr/>
        </p:nvCxnSpPr>
        <p:spPr>
          <a:xfrm flipV="1">
            <a:off x="3197317" y="2321309"/>
            <a:ext cx="701849" cy="64322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フローチャート: 結合子 28"/>
              <p:cNvSpPr/>
              <p:nvPr/>
            </p:nvSpPr>
            <p:spPr>
              <a:xfrm>
                <a:off x="7390576" y="5714003"/>
                <a:ext cx="756744" cy="756745"/>
              </a:xfrm>
              <a:prstGeom prst="flowChartConnector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ja-JP" sz="3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ja-JP" sz="3200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  <m:sub>
                          <m:r>
                            <a:rPr kumimoji="1" lang="en-US" altLang="ja-JP" sz="32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sub>
                      </m:sSub>
                    </m:oMath>
                  </m:oMathPara>
                </a14:m>
                <a:endParaRPr kumimoji="1" lang="ja-JP" altLang="en-US" sz="3200" dirty="0"/>
              </a:p>
            </p:txBody>
          </p:sp>
        </mc:Choice>
        <mc:Fallback xmlns="">
          <p:sp>
            <p:nvSpPr>
              <p:cNvPr id="29" name="フローチャート: 結合子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90576" y="5714003"/>
                <a:ext cx="756744" cy="756745"/>
              </a:xfrm>
              <a:prstGeom prst="flowChartConnector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0" name="直線矢印コネクタ 29"/>
          <p:cNvCxnSpPr>
            <a:endCxn id="33" idx="2"/>
          </p:cNvCxnSpPr>
          <p:nvPr/>
        </p:nvCxnSpPr>
        <p:spPr>
          <a:xfrm>
            <a:off x="8147320" y="6106421"/>
            <a:ext cx="1102428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フローチャート: 結合子 32"/>
          <p:cNvSpPr/>
          <p:nvPr/>
        </p:nvSpPr>
        <p:spPr>
          <a:xfrm>
            <a:off x="9249748" y="5728048"/>
            <a:ext cx="756744" cy="756745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4" name="直線コネクタ 33"/>
          <p:cNvCxnSpPr/>
          <p:nvPr/>
        </p:nvCxnSpPr>
        <p:spPr>
          <a:xfrm>
            <a:off x="9248364" y="5760824"/>
            <a:ext cx="758128" cy="69338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/>
          <p:nvPr/>
        </p:nvCxnSpPr>
        <p:spPr>
          <a:xfrm flipV="1">
            <a:off x="9248364" y="5777060"/>
            <a:ext cx="701849" cy="64322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フローチャート: 結合子 38"/>
          <p:cNvSpPr/>
          <p:nvPr/>
        </p:nvSpPr>
        <p:spPr>
          <a:xfrm>
            <a:off x="1418928" y="5701276"/>
            <a:ext cx="756744" cy="756745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フローチャート: 結合子 40"/>
              <p:cNvSpPr/>
              <p:nvPr/>
            </p:nvSpPr>
            <p:spPr>
              <a:xfrm>
                <a:off x="3303089" y="5750288"/>
                <a:ext cx="756744" cy="756745"/>
              </a:xfrm>
              <a:prstGeom prst="flowChartConnector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ja-JP" sz="36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ja-JP" sz="3600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  <m:sub>
                          <m:r>
                            <a:rPr kumimoji="1" lang="en-US" altLang="ja-JP" sz="36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kumimoji="1" lang="ja-JP" altLang="en-US" sz="3600" dirty="0"/>
              </a:p>
            </p:txBody>
          </p:sp>
        </mc:Choice>
        <mc:Fallback xmlns="">
          <p:sp>
            <p:nvSpPr>
              <p:cNvPr id="41" name="フローチャート: 結合子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3089" y="5750288"/>
                <a:ext cx="756744" cy="756745"/>
              </a:xfrm>
              <a:prstGeom prst="flowChartConnector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2" name="直線矢印コネクタ 41"/>
          <p:cNvCxnSpPr/>
          <p:nvPr/>
        </p:nvCxnSpPr>
        <p:spPr>
          <a:xfrm>
            <a:off x="2203812" y="6106421"/>
            <a:ext cx="1102428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8" name="グループ化 37"/>
          <p:cNvGrpSpPr/>
          <p:nvPr/>
        </p:nvGrpSpPr>
        <p:grpSpPr>
          <a:xfrm>
            <a:off x="3303089" y="5750591"/>
            <a:ext cx="758128" cy="693385"/>
            <a:chOff x="10337683" y="5249691"/>
            <a:chExt cx="758128" cy="693385"/>
          </a:xfrm>
        </p:grpSpPr>
        <p:cxnSp>
          <p:nvCxnSpPr>
            <p:cNvPr id="36" name="直線コネクタ 35"/>
            <p:cNvCxnSpPr/>
            <p:nvPr/>
          </p:nvCxnSpPr>
          <p:spPr>
            <a:xfrm>
              <a:off x="10337683" y="5249691"/>
              <a:ext cx="758128" cy="69338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線コネクタ 36"/>
            <p:cNvCxnSpPr/>
            <p:nvPr/>
          </p:nvCxnSpPr>
          <p:spPr>
            <a:xfrm flipV="1">
              <a:off x="10337683" y="5265927"/>
              <a:ext cx="701849" cy="64322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8927323" y="6332560"/>
            <a:ext cx="2743200" cy="365125"/>
          </a:xfrm>
        </p:spPr>
        <p:txBody>
          <a:bodyPr/>
          <a:lstStyle/>
          <a:p>
            <a:fld id="{C5ACC6D9-967A-4799-96DF-DA263BD2958A}" type="slidenum">
              <a:rPr kumimoji="1" lang="ja-JP" altLang="en-US" smtClean="0"/>
              <a:t>11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57031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4914"/>
    </mc:Choice>
    <mc:Fallback xmlns="">
      <p:transition spd="slow" advTm="24914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CC6D9-967A-4799-96DF-DA263BD2958A}" type="slidenum">
              <a:rPr kumimoji="1" lang="ja-JP" altLang="en-US" smtClean="0"/>
              <a:t>12</a:t>
            </a:fld>
            <a:endParaRPr kumimoji="1" lang="ja-JP" altLang="en-US"/>
          </a:p>
        </p:txBody>
      </p:sp>
      <p:sp>
        <p:nvSpPr>
          <p:cNvPr id="5" name="タイトル 1"/>
          <p:cNvSpPr>
            <a:spLocks noGrp="1"/>
          </p:cNvSpPr>
          <p:nvPr>
            <p:ph type="title"/>
          </p:nvPr>
        </p:nvSpPr>
        <p:spPr>
          <a:xfrm>
            <a:off x="566670" y="0"/>
            <a:ext cx="10750618" cy="1325563"/>
          </a:xfrm>
        </p:spPr>
        <p:txBody>
          <a:bodyPr/>
          <a:lstStyle/>
          <a:p>
            <a:pPr algn="ctr"/>
            <a:r>
              <a:rPr lang="ja-JP" altLang="en-US" dirty="0" smtClean="0">
                <a:solidFill>
                  <a:prstClr val="black"/>
                </a:solidFill>
                <a:latin typeface="ＭＳ Ｐゴシック" panose="020B0600070205080204" pitchFamily="50" charset="-128"/>
              </a:rPr>
              <a:t>可逆チューリング</a:t>
            </a:r>
            <a:r>
              <a:rPr lang="ja-JP" altLang="en-US" dirty="0">
                <a:solidFill>
                  <a:prstClr val="black"/>
                </a:solidFill>
                <a:latin typeface="ＭＳ Ｐゴシック" panose="020B0600070205080204" pitchFamily="50" charset="-128"/>
              </a:rPr>
              <a:t>機械</a:t>
            </a:r>
            <a:r>
              <a:rPr lang="ja-JP" altLang="en-US" dirty="0" smtClean="0">
                <a:solidFill>
                  <a:prstClr val="black"/>
                </a:solidFill>
                <a:latin typeface="ＭＳ Ｐゴシック" panose="020B0600070205080204" pitchFamily="50" charset="-128"/>
              </a:rPr>
              <a:t>の定義を満たさない例</a:t>
            </a:r>
            <a:endParaRPr kumimoji="1" lang="ja-JP" altLang="en-US" dirty="0"/>
          </a:p>
        </p:txBody>
      </p:sp>
      <p:grpSp>
        <p:nvGrpSpPr>
          <p:cNvPr id="6" name="グループ化 5"/>
          <p:cNvGrpSpPr/>
          <p:nvPr/>
        </p:nvGrpSpPr>
        <p:grpSpPr>
          <a:xfrm>
            <a:off x="6796271" y="1531938"/>
            <a:ext cx="4581059" cy="1860550"/>
            <a:chOff x="7348167" y="3052292"/>
            <a:chExt cx="4573376" cy="2100000"/>
          </a:xfrm>
        </p:grpSpPr>
        <p:grpSp>
          <p:nvGrpSpPr>
            <p:cNvPr id="7" name="グループ化 6"/>
            <p:cNvGrpSpPr/>
            <p:nvPr/>
          </p:nvGrpSpPr>
          <p:grpSpPr>
            <a:xfrm>
              <a:off x="7637172" y="3052292"/>
              <a:ext cx="4211391" cy="750196"/>
              <a:chOff x="7637172" y="3052292"/>
              <a:chExt cx="4211391" cy="750196"/>
            </a:xfrm>
          </p:grpSpPr>
          <p:cxnSp>
            <p:nvCxnSpPr>
              <p:cNvPr id="18" name="直線コネクタ 17"/>
              <p:cNvCxnSpPr/>
              <p:nvPr/>
            </p:nvCxnSpPr>
            <p:spPr>
              <a:xfrm>
                <a:off x="7637172" y="3799268"/>
                <a:ext cx="4211391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直線コネクタ 18"/>
              <p:cNvCxnSpPr/>
              <p:nvPr/>
            </p:nvCxnSpPr>
            <p:spPr>
              <a:xfrm>
                <a:off x="7637172" y="3052292"/>
                <a:ext cx="4211391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直線コネクタ 19"/>
              <p:cNvCxnSpPr/>
              <p:nvPr/>
            </p:nvCxnSpPr>
            <p:spPr>
              <a:xfrm>
                <a:off x="8500056" y="305229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直線コネクタ 20"/>
              <p:cNvCxnSpPr/>
              <p:nvPr/>
            </p:nvCxnSpPr>
            <p:spPr>
              <a:xfrm>
                <a:off x="9015211" y="305229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直線コネクタ 21"/>
              <p:cNvCxnSpPr/>
              <p:nvPr/>
            </p:nvCxnSpPr>
            <p:spPr>
              <a:xfrm>
                <a:off x="9517488" y="305229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直線コネクタ 22"/>
              <p:cNvCxnSpPr/>
              <p:nvPr/>
            </p:nvCxnSpPr>
            <p:spPr>
              <a:xfrm>
                <a:off x="9994006" y="305229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直線コネクタ 23"/>
              <p:cNvCxnSpPr/>
              <p:nvPr/>
            </p:nvCxnSpPr>
            <p:spPr>
              <a:xfrm>
                <a:off x="10468377" y="305551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直線コネクタ 24"/>
              <p:cNvCxnSpPr/>
              <p:nvPr/>
            </p:nvCxnSpPr>
            <p:spPr>
              <a:xfrm>
                <a:off x="10932017" y="305551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" name="グループ化 7"/>
            <p:cNvGrpSpPr/>
            <p:nvPr/>
          </p:nvGrpSpPr>
          <p:grpSpPr>
            <a:xfrm>
              <a:off x="7348167" y="3332485"/>
              <a:ext cx="688250" cy="152932"/>
              <a:chOff x="2074859" y="4885104"/>
              <a:chExt cx="696740" cy="186592"/>
            </a:xfrm>
          </p:grpSpPr>
          <p:sp>
            <p:nvSpPr>
              <p:cNvPr id="15" name="フローチャート: 結合子 14"/>
              <p:cNvSpPr/>
              <p:nvPr/>
            </p:nvSpPr>
            <p:spPr>
              <a:xfrm>
                <a:off x="2074859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6" name="フローチャート: 結合子 15"/>
              <p:cNvSpPr/>
              <p:nvPr/>
            </p:nvSpPr>
            <p:spPr>
              <a:xfrm>
                <a:off x="2336019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7" name="フローチャート: 結合子 16"/>
              <p:cNvSpPr/>
              <p:nvPr/>
            </p:nvSpPr>
            <p:spPr>
              <a:xfrm>
                <a:off x="2613338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9" name="グループ化 8"/>
            <p:cNvGrpSpPr/>
            <p:nvPr/>
          </p:nvGrpSpPr>
          <p:grpSpPr>
            <a:xfrm>
              <a:off x="11373683" y="3372583"/>
              <a:ext cx="547860" cy="146493"/>
              <a:chOff x="2074859" y="4885104"/>
              <a:chExt cx="696740" cy="186592"/>
            </a:xfrm>
          </p:grpSpPr>
          <p:sp>
            <p:nvSpPr>
              <p:cNvPr id="12" name="フローチャート: 結合子 11"/>
              <p:cNvSpPr/>
              <p:nvPr/>
            </p:nvSpPr>
            <p:spPr>
              <a:xfrm>
                <a:off x="2074859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3" name="フローチャート: 結合子 12"/>
              <p:cNvSpPr/>
              <p:nvPr/>
            </p:nvSpPr>
            <p:spPr>
              <a:xfrm>
                <a:off x="2336019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" name="フローチャート: 結合子 13"/>
              <p:cNvSpPr/>
              <p:nvPr/>
            </p:nvSpPr>
            <p:spPr>
              <a:xfrm>
                <a:off x="2613338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cxnSp>
          <p:nvCxnSpPr>
            <p:cNvPr id="10" name="直線矢印コネクタ 9"/>
            <p:cNvCxnSpPr/>
            <p:nvPr/>
          </p:nvCxnSpPr>
          <p:spPr>
            <a:xfrm flipV="1">
              <a:off x="9284677" y="3799268"/>
              <a:ext cx="0" cy="720969"/>
            </a:xfrm>
            <a:prstGeom prst="straightConnector1">
              <a:avLst/>
            </a:prstGeom>
            <a:ln w="76200">
              <a:solidFill>
                <a:schemeClr val="tx1"/>
              </a:solidFill>
              <a:headEnd type="non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正方形/長方形 10"/>
                <p:cNvSpPr/>
                <p:nvPr/>
              </p:nvSpPr>
              <p:spPr>
                <a:xfrm>
                  <a:off x="8765931" y="4520237"/>
                  <a:ext cx="1037492" cy="632055"/>
                </a:xfrm>
                <a:prstGeom prst="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1" lang="en-US" altLang="ja-JP" sz="32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ja-JP" sz="3200" b="0" i="1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a:rPr kumimoji="1" lang="en-US" altLang="ja-JP" sz="32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kumimoji="1" lang="ja-JP" altLang="en-US" sz="3200" dirty="0"/>
                </a:p>
              </p:txBody>
            </p:sp>
          </mc:Choice>
          <mc:Fallback xmlns="">
            <p:sp>
              <p:nvSpPr>
                <p:cNvPr id="11" name="正方形/長方形 1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765931" y="4520237"/>
                  <a:ext cx="1037492" cy="632055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6" name="テキスト ボックス 25"/>
          <p:cNvSpPr txBox="1"/>
          <p:nvPr/>
        </p:nvSpPr>
        <p:spPr>
          <a:xfrm>
            <a:off x="8075611" y="1482764"/>
            <a:ext cx="23317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800" dirty="0"/>
              <a:t>b</a:t>
            </a:r>
            <a:r>
              <a:rPr lang="en-US" altLang="ja-JP" sz="4800" dirty="0" smtClean="0"/>
              <a:t> 0 1 0 b</a:t>
            </a:r>
            <a:endParaRPr kumimoji="1" lang="ja-JP" altLang="en-US" sz="4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テキスト ボックス 26"/>
              <p:cNvSpPr txBox="1"/>
              <p:nvPr/>
            </p:nvSpPr>
            <p:spPr>
              <a:xfrm>
                <a:off x="838199" y="1337293"/>
                <a:ext cx="5381153" cy="1881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ja-JP" altLang="en-US" sz="2800" b="0" i="1" smtClean="0">
                          <a:latin typeface="Cambria Math" panose="02040503050406030204" pitchFamily="18" charset="0"/>
                        </a:rPr>
                        <m:t>𝛿</m:t>
                      </m:r>
                      <m:r>
                        <a:rPr kumimoji="1" lang="en-US" altLang="ja-JP" sz="2800" b="0" i="1" smtClean="0">
                          <a:latin typeface="Cambria Math" panose="02040503050406030204" pitchFamily="18" charset="0"/>
                        </a:rPr>
                        <m:t>={ </m:t>
                      </m:r>
                      <m:d>
                        <m:dPr>
                          <m:begChr m:val="["/>
                          <m:endChr m:val="]"/>
                          <m:ctrlPr>
                            <a:rPr kumimoji="1" lang="en-US" altLang="ja-JP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kumimoji="1" lang="en-US" altLang="ja-JP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kumimoji="1" lang="en-US" altLang="ja-JP" sz="2800" b="0" i="1" smtClean="0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e>
                            <m:sub>
                              <m:r>
                                <a:rPr kumimoji="1" lang="en-US" altLang="ja-JP" sz="28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kumimoji="1" lang="en-US" altLang="ja-JP" sz="2800" b="0" i="1" smtClean="0">
                              <a:latin typeface="Cambria Math" panose="02040503050406030204" pitchFamily="18" charset="0"/>
                            </a:rPr>
                            <m:t>,&lt;1,0&gt;,</m:t>
                          </m:r>
                          <m:sSub>
                            <m:sSubPr>
                              <m:ctrlPr>
                                <a:rPr kumimoji="1" lang="en-US" altLang="ja-JP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kumimoji="1" lang="en-US" altLang="ja-JP" sz="2800" b="0" i="1" smtClean="0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e>
                            <m:sub>
                              <m:r>
                                <a:rPr kumimoji="1" lang="en-US" altLang="ja-JP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kumimoji="1" lang="en-US" altLang="ja-JP" sz="2800" b="0" i="1" smtClean="0">
                          <a:latin typeface="Cambria Math" panose="02040503050406030204" pitchFamily="18" charset="0"/>
                        </a:rPr>
                        <m:t>,</m:t>
                      </m:r>
                      <m:d>
                        <m:dPr>
                          <m:begChr m:val="["/>
                          <m:endChr m:val="]"/>
                          <m:ctrlPr>
                            <a:rPr kumimoji="1" lang="en-US" altLang="ja-JP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kumimoji="1" lang="en-US" altLang="ja-JP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kumimoji="1" lang="en-US" altLang="ja-JP" sz="2800" b="0" i="1" smtClean="0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e>
                            <m:sub>
                              <m:r>
                                <a:rPr kumimoji="1" lang="en-US" altLang="ja-JP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kumimoji="1" lang="en-US" altLang="ja-JP" sz="28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kumimoji="1" lang="en-US" altLang="ja-JP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→,</m:t>
                          </m:r>
                          <m:sSub>
                            <m:sSubPr>
                              <m:ctrlPr>
                                <a:rPr kumimoji="1" lang="en-US" altLang="ja-JP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kumimoji="1" lang="en-US" altLang="ja-JP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𝑞</m:t>
                              </m:r>
                            </m:e>
                            <m:sub>
                              <m:r>
                                <a:rPr kumimoji="1" lang="en-US" altLang="ja-JP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kumimoji="1" lang="en-US" altLang="ja-JP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</m:oMath>
                  </m:oMathPara>
                </a14:m>
                <a:endParaRPr kumimoji="1" lang="en-US" altLang="ja-JP" sz="2800" b="0" i="1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r>
                  <a:rPr lang="en-US" altLang="ja-JP" sz="2800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US" altLang="ja-JP" sz="2800" i="1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        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altLang="ja-JP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ja-JP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ja-JP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a:rPr lang="en-US" altLang="ja-JP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altLang="ja-JP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,&lt;0,0&gt;,</m:t>
                        </m:r>
                        <m:sSub>
                          <m:sSubPr>
                            <m:ctrlPr>
                              <a:rPr lang="en-US" altLang="ja-JP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ja-JP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a:rPr lang="en-US" altLang="ja-JP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e>
                    </m:d>
                    <m:r>
                      <a:rPr lang="en-US" altLang="ja-JP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d>
                      <m:dPr>
                        <m:begChr m:val="["/>
                        <m:endChr m:val="]"/>
                        <m:ctrlPr>
                          <a:rPr lang="en-US" altLang="ja-JP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ja-JP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ja-JP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a:rPr lang="en-US" altLang="ja-JP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  <m:r>
                          <a:rPr lang="en-US" altLang="ja-JP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,→,</m:t>
                        </m:r>
                        <m:sSub>
                          <m:sSubPr>
                            <m:ctrlPr>
                              <a:rPr lang="en-US" altLang="ja-JP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ja-JP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a:rPr lang="en-US" altLang="ja-JP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en-US" altLang="ja-JP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</m:oMath>
                </a14:m>
                <a:endParaRPr kumimoji="1" lang="en-US" altLang="ja-JP" sz="2800" b="0" i="1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r>
                  <a:rPr lang="en-US" altLang="ja-JP" sz="2800" i="1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         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altLang="ja-JP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ja-JP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ja-JP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a:rPr lang="en-US" altLang="ja-JP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altLang="ja-JP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,&lt;0,1&gt;,</m:t>
                        </m:r>
                        <m:sSub>
                          <m:sSubPr>
                            <m:ctrlPr>
                              <a:rPr lang="en-US" altLang="ja-JP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ja-JP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a:rPr lang="en-US" altLang="ja-JP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𝑓</m:t>
                            </m:r>
                          </m:sub>
                        </m:sSub>
                      </m:e>
                    </m:d>
                    <m:r>
                      <a:rPr lang="en-US" altLang="ja-JP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}</m:t>
                    </m:r>
                  </m:oMath>
                </a14:m>
                <a:endParaRPr kumimoji="1" lang="en-US" altLang="ja-JP" sz="2800" b="0" i="1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endParaRPr kumimoji="1" lang="ja-JP" altLang="en-US" sz="2800" dirty="0"/>
              </a:p>
            </p:txBody>
          </p:sp>
        </mc:Choice>
        <mc:Fallback xmlns="">
          <p:sp>
            <p:nvSpPr>
              <p:cNvPr id="27" name="テキスト ボックス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199" y="1337293"/>
                <a:ext cx="5381153" cy="1881221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8" name="グループ化 27"/>
          <p:cNvGrpSpPr/>
          <p:nvPr/>
        </p:nvGrpSpPr>
        <p:grpSpPr>
          <a:xfrm>
            <a:off x="1472840" y="3554569"/>
            <a:ext cx="2944614" cy="2801781"/>
            <a:chOff x="1213945" y="4511209"/>
            <a:chExt cx="2296509" cy="225654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9" name="フローチャート: 結合子 28"/>
                <p:cNvSpPr/>
                <p:nvPr/>
              </p:nvSpPr>
              <p:spPr>
                <a:xfrm>
                  <a:off x="1213945" y="5271850"/>
                  <a:ext cx="756744" cy="756745"/>
                </a:xfrm>
                <a:prstGeom prst="flowChartConnector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1" lang="en-US" altLang="ja-JP" sz="40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ja-JP" sz="4000" b="0" i="1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a:rPr kumimoji="1" lang="en-US" altLang="ja-JP" sz="40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kumimoji="1" lang="ja-JP" altLang="en-US" sz="4000" dirty="0"/>
                </a:p>
              </p:txBody>
            </p:sp>
          </mc:Choice>
          <mc:Fallback xmlns="">
            <p:sp>
              <p:nvSpPr>
                <p:cNvPr id="29" name="フローチャート: 結合子 2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13945" y="5271850"/>
                  <a:ext cx="756744" cy="756745"/>
                </a:xfrm>
                <a:prstGeom prst="flowChartConnector">
                  <a:avLst/>
                </a:prstGeom>
                <a:blipFill rotWithShape="0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フローチャート: 結合子 29"/>
                <p:cNvSpPr/>
                <p:nvPr/>
              </p:nvSpPr>
              <p:spPr>
                <a:xfrm>
                  <a:off x="2753710" y="4511209"/>
                  <a:ext cx="756744" cy="756745"/>
                </a:xfrm>
                <a:prstGeom prst="flowChartConnector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1" lang="en-US" altLang="ja-JP" sz="40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ja-JP" sz="4000" b="0" i="1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a:rPr kumimoji="1" lang="en-US" altLang="ja-JP" sz="40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oMath>
                    </m:oMathPara>
                  </a14:m>
                  <a:endParaRPr kumimoji="1" lang="ja-JP" altLang="en-US" sz="4000" dirty="0"/>
                </a:p>
              </p:txBody>
            </p:sp>
          </mc:Choice>
          <mc:Fallback xmlns="">
            <p:sp>
              <p:nvSpPr>
                <p:cNvPr id="30" name="フローチャート: 結合子 2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53710" y="4511209"/>
                  <a:ext cx="756744" cy="756745"/>
                </a:xfrm>
                <a:prstGeom prst="flowChartConnector">
                  <a:avLst/>
                </a:prstGeom>
                <a:blipFill rotWithShape="0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1" name="フローチャート: 結合子 30"/>
                <p:cNvSpPr/>
                <p:nvPr/>
              </p:nvSpPr>
              <p:spPr>
                <a:xfrm>
                  <a:off x="2753710" y="6011010"/>
                  <a:ext cx="756744" cy="756745"/>
                </a:xfrm>
                <a:prstGeom prst="flowChartConnector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1" lang="en-US" altLang="ja-JP" sz="40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ja-JP" sz="4000" b="0" i="1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a:rPr kumimoji="1" lang="en-US" altLang="ja-JP" sz="4000" b="0" i="1" smtClean="0">
                                <a:latin typeface="Cambria Math" panose="02040503050406030204" pitchFamily="18" charset="0"/>
                              </a:rPr>
                              <m:t>𝑓</m:t>
                            </m:r>
                          </m:sub>
                        </m:sSub>
                      </m:oMath>
                    </m:oMathPara>
                  </a14:m>
                  <a:endParaRPr kumimoji="1" lang="ja-JP" altLang="en-US" sz="4000" dirty="0"/>
                </a:p>
              </p:txBody>
            </p:sp>
          </mc:Choice>
          <mc:Fallback xmlns="">
            <p:sp>
              <p:nvSpPr>
                <p:cNvPr id="31" name="フローチャート: 結合子 3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53710" y="6011010"/>
                  <a:ext cx="756744" cy="756745"/>
                </a:xfrm>
                <a:prstGeom prst="flowChartConnector">
                  <a:avLst/>
                </a:prstGeom>
                <a:blipFill rotWithShape="0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2" name="直線矢印コネクタ 31"/>
            <p:cNvCxnSpPr>
              <a:stCxn id="29" idx="7"/>
              <a:endCxn id="30" idx="2"/>
            </p:cNvCxnSpPr>
            <p:nvPr/>
          </p:nvCxnSpPr>
          <p:spPr>
            <a:xfrm flipV="1">
              <a:off x="1859866" y="4889582"/>
              <a:ext cx="893844" cy="493091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直線矢印コネクタ 32"/>
            <p:cNvCxnSpPr>
              <a:endCxn id="31" idx="2"/>
            </p:cNvCxnSpPr>
            <p:nvPr/>
          </p:nvCxnSpPr>
          <p:spPr>
            <a:xfrm>
              <a:off x="1894366" y="5885887"/>
              <a:ext cx="859344" cy="503496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グループ化 35"/>
          <p:cNvGrpSpPr/>
          <p:nvPr/>
        </p:nvGrpSpPr>
        <p:grpSpPr>
          <a:xfrm>
            <a:off x="7465085" y="3664262"/>
            <a:ext cx="2898768" cy="2692087"/>
            <a:chOff x="7236372" y="4511209"/>
            <a:chExt cx="2517227" cy="227231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7" name="フローチャート: 結合子 36"/>
                <p:cNvSpPr/>
                <p:nvPr/>
              </p:nvSpPr>
              <p:spPr>
                <a:xfrm>
                  <a:off x="8996855" y="5254264"/>
                  <a:ext cx="756744" cy="756745"/>
                </a:xfrm>
                <a:prstGeom prst="flowChartConnector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1" lang="en-US" altLang="ja-JP" sz="40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ja-JP" sz="4000" b="0" i="1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a:rPr kumimoji="1" lang="en-US" altLang="ja-JP" sz="40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kumimoji="1" lang="ja-JP" altLang="en-US" sz="4000" dirty="0"/>
                </a:p>
              </p:txBody>
            </p:sp>
          </mc:Choice>
          <mc:Fallback xmlns="">
            <p:sp>
              <p:nvSpPr>
                <p:cNvPr id="37" name="フローチャート: 結合子 3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996855" y="5254264"/>
                  <a:ext cx="756744" cy="756745"/>
                </a:xfrm>
                <a:prstGeom prst="flowChartConnector">
                  <a:avLst/>
                </a:prstGeom>
                <a:blipFill rotWithShape="0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8" name="フローチャート: 結合子 37"/>
                <p:cNvSpPr/>
                <p:nvPr/>
              </p:nvSpPr>
              <p:spPr>
                <a:xfrm>
                  <a:off x="7236372" y="4511209"/>
                  <a:ext cx="756744" cy="756745"/>
                </a:xfrm>
                <a:prstGeom prst="flowChartConnector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1" lang="en-US" altLang="ja-JP" sz="40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ja-JP" sz="4000" b="0" i="1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a:rPr kumimoji="1" lang="en-US" altLang="ja-JP" sz="40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kumimoji="1" lang="ja-JP" altLang="en-US" sz="4000" dirty="0"/>
                </a:p>
              </p:txBody>
            </p:sp>
          </mc:Choice>
          <mc:Fallback xmlns="">
            <p:sp>
              <p:nvSpPr>
                <p:cNvPr id="38" name="フローチャート: 結合子 3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236372" y="4511209"/>
                  <a:ext cx="756744" cy="756745"/>
                </a:xfrm>
                <a:prstGeom prst="flowChartConnector">
                  <a:avLst/>
                </a:prstGeom>
                <a:blipFill rotWithShape="0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9" name="フローチャート: 結合子 38"/>
                <p:cNvSpPr/>
                <p:nvPr/>
              </p:nvSpPr>
              <p:spPr>
                <a:xfrm>
                  <a:off x="7236372" y="6026774"/>
                  <a:ext cx="756744" cy="756745"/>
                </a:xfrm>
                <a:prstGeom prst="flowChartConnector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1" lang="en-US" altLang="ja-JP" sz="40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ja-JP" sz="4000" b="0" i="1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a:rPr kumimoji="1" lang="en-US" altLang="ja-JP" sz="40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oMath>
                    </m:oMathPara>
                  </a14:m>
                  <a:endParaRPr kumimoji="1" lang="ja-JP" altLang="en-US" sz="4000" dirty="0"/>
                </a:p>
              </p:txBody>
            </p:sp>
          </mc:Choice>
          <mc:Fallback xmlns="">
            <p:sp>
              <p:nvSpPr>
                <p:cNvPr id="39" name="フローチャート: 結合子 3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236372" y="6026774"/>
                  <a:ext cx="756744" cy="756745"/>
                </a:xfrm>
                <a:prstGeom prst="flowChartConnector">
                  <a:avLst/>
                </a:prstGeom>
                <a:blipFill rotWithShape="0"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40" name="直線矢印コネクタ 39"/>
            <p:cNvCxnSpPr>
              <a:endCxn id="37" idx="1"/>
            </p:cNvCxnSpPr>
            <p:nvPr/>
          </p:nvCxnSpPr>
          <p:spPr>
            <a:xfrm>
              <a:off x="8008416" y="4887774"/>
              <a:ext cx="1099262" cy="477313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線矢印コネクタ 40"/>
            <p:cNvCxnSpPr>
              <a:endCxn id="37" idx="3"/>
            </p:cNvCxnSpPr>
            <p:nvPr/>
          </p:nvCxnSpPr>
          <p:spPr>
            <a:xfrm flipV="1">
              <a:off x="8008416" y="5900186"/>
              <a:ext cx="1099262" cy="50496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773320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6545"/>
    </mc:Choice>
    <mc:Fallback xmlns="">
      <p:transition spd="slow" advTm="96545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65861" y="209011"/>
            <a:ext cx="10515600" cy="1325563"/>
          </a:xfrm>
        </p:spPr>
        <p:txBody>
          <a:bodyPr/>
          <a:lstStyle/>
          <a:p>
            <a:r>
              <a:rPr kumimoji="1" lang="ja-JP" altLang="en-US" dirty="0" smtClean="0"/>
              <a:t>非可逆な</a:t>
            </a:r>
            <a:r>
              <a:rPr lang="ja-JP" altLang="en-US" dirty="0" smtClean="0">
                <a:latin typeface="+mn-ea"/>
                <a:ea typeface="+mn-ea"/>
              </a:rPr>
              <a:t>チューリング</a:t>
            </a:r>
            <a:r>
              <a:rPr lang="ja-JP" altLang="en-US" dirty="0">
                <a:latin typeface="+mn-ea"/>
                <a:ea typeface="+mn-ea"/>
              </a:rPr>
              <a:t>機械</a:t>
            </a:r>
            <a:r>
              <a:rPr kumimoji="1" lang="ja-JP" altLang="en-US" dirty="0" smtClean="0"/>
              <a:t>の可逆化</a:t>
            </a:r>
            <a:endParaRPr kumimoji="1" lang="ja-JP" altLang="en-US" dirty="0">
              <a:latin typeface="+mj-ea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二進数</a:t>
            </a:r>
            <a:r>
              <a:rPr lang="ja-JP" altLang="en-US" dirty="0" smtClean="0"/>
              <a:t>に</a:t>
            </a:r>
            <a:r>
              <a:rPr lang="en-US" altLang="ja-JP" dirty="0" smtClean="0"/>
              <a:t>1</a:t>
            </a:r>
            <a:r>
              <a:rPr lang="ja-JP" altLang="en-US" dirty="0" smtClean="0"/>
              <a:t>を足す</a:t>
            </a:r>
            <a:r>
              <a:rPr kumimoji="1" lang="en-US" altLang="ja-JP" dirty="0" smtClean="0"/>
              <a:t>TM</a:t>
            </a:r>
            <a:r>
              <a:rPr kumimoji="1" lang="ja-JP" altLang="en-US" dirty="0" smtClean="0"/>
              <a:t>の遷移規則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CC6D9-967A-4799-96DF-DA263BD2958A}" type="slidenum">
              <a:rPr kumimoji="1" lang="ja-JP" altLang="en-US" smtClean="0"/>
              <a:t>13</a:t>
            </a:fld>
            <a:endParaRPr kumimoji="1" lang="ja-JP" altLang="en-US"/>
          </a:p>
        </p:txBody>
      </p:sp>
      <p:grpSp>
        <p:nvGrpSpPr>
          <p:cNvPr id="6" name="グループ化 5"/>
          <p:cNvGrpSpPr/>
          <p:nvPr/>
        </p:nvGrpSpPr>
        <p:grpSpPr>
          <a:xfrm>
            <a:off x="6796271" y="1531938"/>
            <a:ext cx="4581059" cy="1860550"/>
            <a:chOff x="7348167" y="3052292"/>
            <a:chExt cx="4573376" cy="2100000"/>
          </a:xfrm>
        </p:grpSpPr>
        <p:grpSp>
          <p:nvGrpSpPr>
            <p:cNvPr id="7" name="グループ化 6"/>
            <p:cNvGrpSpPr/>
            <p:nvPr/>
          </p:nvGrpSpPr>
          <p:grpSpPr>
            <a:xfrm>
              <a:off x="7637172" y="3052292"/>
              <a:ext cx="4211391" cy="750196"/>
              <a:chOff x="7637172" y="3052292"/>
              <a:chExt cx="4211391" cy="750196"/>
            </a:xfrm>
          </p:grpSpPr>
          <p:cxnSp>
            <p:nvCxnSpPr>
              <p:cNvPr id="18" name="直線コネクタ 17"/>
              <p:cNvCxnSpPr/>
              <p:nvPr/>
            </p:nvCxnSpPr>
            <p:spPr>
              <a:xfrm>
                <a:off x="7637172" y="3799268"/>
                <a:ext cx="4211391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直線コネクタ 18"/>
              <p:cNvCxnSpPr/>
              <p:nvPr/>
            </p:nvCxnSpPr>
            <p:spPr>
              <a:xfrm>
                <a:off x="7637172" y="3052292"/>
                <a:ext cx="4211391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直線コネクタ 19"/>
              <p:cNvCxnSpPr/>
              <p:nvPr/>
            </p:nvCxnSpPr>
            <p:spPr>
              <a:xfrm>
                <a:off x="8500056" y="305229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直線コネクタ 20"/>
              <p:cNvCxnSpPr/>
              <p:nvPr/>
            </p:nvCxnSpPr>
            <p:spPr>
              <a:xfrm>
                <a:off x="9015211" y="305229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直線コネクタ 21"/>
              <p:cNvCxnSpPr/>
              <p:nvPr/>
            </p:nvCxnSpPr>
            <p:spPr>
              <a:xfrm>
                <a:off x="9517488" y="305229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直線コネクタ 22"/>
              <p:cNvCxnSpPr/>
              <p:nvPr/>
            </p:nvCxnSpPr>
            <p:spPr>
              <a:xfrm>
                <a:off x="9994006" y="305229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直線コネクタ 23"/>
              <p:cNvCxnSpPr/>
              <p:nvPr/>
            </p:nvCxnSpPr>
            <p:spPr>
              <a:xfrm>
                <a:off x="10468377" y="305551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直線コネクタ 24"/>
              <p:cNvCxnSpPr/>
              <p:nvPr/>
            </p:nvCxnSpPr>
            <p:spPr>
              <a:xfrm>
                <a:off x="10932017" y="305551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" name="グループ化 7"/>
            <p:cNvGrpSpPr/>
            <p:nvPr/>
          </p:nvGrpSpPr>
          <p:grpSpPr>
            <a:xfrm>
              <a:off x="7348167" y="3332485"/>
              <a:ext cx="688250" cy="152932"/>
              <a:chOff x="2074859" y="4885104"/>
              <a:chExt cx="696740" cy="186592"/>
            </a:xfrm>
          </p:grpSpPr>
          <p:sp>
            <p:nvSpPr>
              <p:cNvPr id="15" name="フローチャート: 結合子 14"/>
              <p:cNvSpPr/>
              <p:nvPr/>
            </p:nvSpPr>
            <p:spPr>
              <a:xfrm>
                <a:off x="2074859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6" name="フローチャート: 結合子 15"/>
              <p:cNvSpPr/>
              <p:nvPr/>
            </p:nvSpPr>
            <p:spPr>
              <a:xfrm>
                <a:off x="2336019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7" name="フローチャート: 結合子 16"/>
              <p:cNvSpPr/>
              <p:nvPr/>
            </p:nvSpPr>
            <p:spPr>
              <a:xfrm>
                <a:off x="2613338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9" name="グループ化 8"/>
            <p:cNvGrpSpPr/>
            <p:nvPr/>
          </p:nvGrpSpPr>
          <p:grpSpPr>
            <a:xfrm>
              <a:off x="11373683" y="3372583"/>
              <a:ext cx="547860" cy="146493"/>
              <a:chOff x="2074859" y="4885104"/>
              <a:chExt cx="696740" cy="186592"/>
            </a:xfrm>
          </p:grpSpPr>
          <p:sp>
            <p:nvSpPr>
              <p:cNvPr id="12" name="フローチャート: 結合子 11"/>
              <p:cNvSpPr/>
              <p:nvPr/>
            </p:nvSpPr>
            <p:spPr>
              <a:xfrm>
                <a:off x="2074859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3" name="フローチャート: 結合子 12"/>
              <p:cNvSpPr/>
              <p:nvPr/>
            </p:nvSpPr>
            <p:spPr>
              <a:xfrm>
                <a:off x="2336019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" name="フローチャート: 結合子 13"/>
              <p:cNvSpPr/>
              <p:nvPr/>
            </p:nvSpPr>
            <p:spPr>
              <a:xfrm>
                <a:off x="2613338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cxnSp>
          <p:nvCxnSpPr>
            <p:cNvPr id="10" name="直線矢印コネクタ 9"/>
            <p:cNvCxnSpPr/>
            <p:nvPr/>
          </p:nvCxnSpPr>
          <p:spPr>
            <a:xfrm flipV="1">
              <a:off x="9284677" y="3799268"/>
              <a:ext cx="0" cy="720969"/>
            </a:xfrm>
            <a:prstGeom prst="straightConnector1">
              <a:avLst/>
            </a:prstGeom>
            <a:ln w="76200">
              <a:solidFill>
                <a:schemeClr val="tx1"/>
              </a:solidFill>
              <a:headEnd type="non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正方形/長方形 10"/>
                <p:cNvSpPr/>
                <p:nvPr/>
              </p:nvSpPr>
              <p:spPr>
                <a:xfrm>
                  <a:off x="8765931" y="4520237"/>
                  <a:ext cx="1037492" cy="632055"/>
                </a:xfrm>
                <a:prstGeom prst="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1" lang="en-US" altLang="ja-JP" sz="32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ja-JP" sz="3200" b="0" i="1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a:rPr kumimoji="1" lang="en-US" altLang="ja-JP" sz="32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oMath>
                    </m:oMathPara>
                  </a14:m>
                  <a:endParaRPr kumimoji="1" lang="ja-JP" altLang="en-US" sz="3200" dirty="0"/>
                </a:p>
              </p:txBody>
            </p:sp>
          </mc:Choice>
          <mc:Fallback xmlns="">
            <p:sp>
              <p:nvSpPr>
                <p:cNvPr id="11" name="正方形/長方形 1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765931" y="4520237"/>
                  <a:ext cx="1037492" cy="632055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6" name="テキスト ボックス 25"/>
          <p:cNvSpPr txBox="1"/>
          <p:nvPr/>
        </p:nvSpPr>
        <p:spPr>
          <a:xfrm>
            <a:off x="8075611" y="1482764"/>
            <a:ext cx="23317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800" dirty="0"/>
              <a:t>b</a:t>
            </a:r>
            <a:r>
              <a:rPr lang="en-US" altLang="ja-JP" sz="4800" dirty="0" smtClean="0"/>
              <a:t> 1 1 0 b</a:t>
            </a:r>
            <a:endParaRPr kumimoji="1" lang="ja-JP" altLang="en-US" sz="4800" dirty="0"/>
          </a:p>
        </p:txBody>
      </p:sp>
      <p:grpSp>
        <p:nvGrpSpPr>
          <p:cNvPr id="27" name="グループ化 26"/>
          <p:cNvGrpSpPr/>
          <p:nvPr/>
        </p:nvGrpSpPr>
        <p:grpSpPr>
          <a:xfrm>
            <a:off x="7465085" y="3664262"/>
            <a:ext cx="2898768" cy="2692087"/>
            <a:chOff x="7236372" y="4511209"/>
            <a:chExt cx="2517227" cy="2272310"/>
          </a:xfrm>
        </p:grpSpPr>
        <p:sp>
          <p:nvSpPr>
            <p:cNvPr id="28" name="フローチャート: 結合子 27"/>
            <p:cNvSpPr/>
            <p:nvPr/>
          </p:nvSpPr>
          <p:spPr>
            <a:xfrm>
              <a:off x="8996855" y="5254264"/>
              <a:ext cx="756744" cy="756745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4000" dirty="0" smtClean="0"/>
                <a:t>1</a:t>
              </a:r>
              <a:endParaRPr kumimoji="1" lang="ja-JP" altLang="en-US" sz="4000" dirty="0"/>
            </a:p>
          </p:txBody>
        </p:sp>
        <p:sp>
          <p:nvSpPr>
            <p:cNvPr id="29" name="フローチャート: 結合子 28"/>
            <p:cNvSpPr/>
            <p:nvPr/>
          </p:nvSpPr>
          <p:spPr>
            <a:xfrm>
              <a:off x="7236372" y="4511209"/>
              <a:ext cx="756744" cy="756745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4000" dirty="0"/>
                <a:t>0</a:t>
              </a:r>
              <a:endParaRPr kumimoji="1" lang="ja-JP" altLang="en-US" sz="4000" dirty="0"/>
            </a:p>
          </p:txBody>
        </p:sp>
        <p:sp>
          <p:nvSpPr>
            <p:cNvPr id="30" name="フローチャート: 結合子 29"/>
            <p:cNvSpPr/>
            <p:nvPr/>
          </p:nvSpPr>
          <p:spPr>
            <a:xfrm>
              <a:off x="7236372" y="6026774"/>
              <a:ext cx="756744" cy="756745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4000" dirty="0" smtClean="0"/>
                <a:t>b</a:t>
              </a:r>
              <a:endParaRPr kumimoji="1" lang="ja-JP" altLang="en-US" sz="4000" dirty="0"/>
            </a:p>
          </p:txBody>
        </p:sp>
        <p:cxnSp>
          <p:nvCxnSpPr>
            <p:cNvPr id="31" name="直線矢印コネクタ 30"/>
            <p:cNvCxnSpPr>
              <a:endCxn id="28" idx="1"/>
            </p:cNvCxnSpPr>
            <p:nvPr/>
          </p:nvCxnSpPr>
          <p:spPr>
            <a:xfrm>
              <a:off x="8008416" y="4887774"/>
              <a:ext cx="1099262" cy="477313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直線矢印コネクタ 31"/>
            <p:cNvCxnSpPr>
              <a:endCxn id="28" idx="3"/>
            </p:cNvCxnSpPr>
            <p:nvPr/>
          </p:nvCxnSpPr>
          <p:spPr>
            <a:xfrm flipV="1">
              <a:off x="8008416" y="5900186"/>
              <a:ext cx="1099262" cy="50496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5" name="図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1397" y="2443991"/>
            <a:ext cx="2777916" cy="4201190"/>
          </a:xfrm>
          <a:prstGeom prst="rect">
            <a:avLst/>
          </a:prstGeom>
        </p:spPr>
      </p:pic>
      <p:sp>
        <p:nvSpPr>
          <p:cNvPr id="33" name="正方形/長方形 32"/>
          <p:cNvSpPr/>
          <p:nvPr/>
        </p:nvSpPr>
        <p:spPr>
          <a:xfrm>
            <a:off x="1111397" y="3949669"/>
            <a:ext cx="2215165" cy="1043188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5" name="図 3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02136" y="2978555"/>
            <a:ext cx="2591623" cy="971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46532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非可逆</a:t>
            </a:r>
            <a:r>
              <a:rPr lang="ja-JP" altLang="en-US" dirty="0" smtClean="0"/>
              <a:t>な</a:t>
            </a:r>
            <a:r>
              <a:rPr lang="ja-JP" altLang="en-US" dirty="0">
                <a:latin typeface="+mn-ea"/>
              </a:rPr>
              <a:t>チューリング機械</a:t>
            </a:r>
            <a:r>
              <a:rPr lang="ja-JP" altLang="en-US" dirty="0" smtClean="0"/>
              <a:t>の可逆化</a:t>
            </a:r>
            <a:r>
              <a:rPr lang="ja-JP" altLang="en-US" dirty="0" smtClean="0">
                <a:latin typeface="+mj-ea"/>
              </a:rPr>
              <a:t>１</a:t>
            </a:r>
            <a:endParaRPr kumimoji="1" lang="ja-JP" altLang="en-US" dirty="0"/>
          </a:p>
        </p:txBody>
      </p:sp>
      <p:pic>
        <p:nvPicPr>
          <p:cNvPr id="5" name="コンテンツ プレースホルダー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84761" y="1690688"/>
            <a:ext cx="4809742" cy="4837399"/>
          </a:xfrm>
          <a:prstGeom prst="rect">
            <a:avLst/>
          </a:prstGeom>
        </p:spPr>
      </p:pic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CC6D9-967A-4799-96DF-DA263BD2958A}" type="slidenum">
              <a:rPr kumimoji="1" lang="ja-JP" altLang="en-US" smtClean="0"/>
              <a:t>14</a:t>
            </a:fld>
            <a:endParaRPr kumimoji="1" lang="ja-JP" altLang="en-US"/>
          </a:p>
        </p:txBody>
      </p:sp>
      <p:sp>
        <p:nvSpPr>
          <p:cNvPr id="33" name="コンテンツ プレースホルダー 2"/>
          <p:cNvSpPr txBox="1">
            <a:spLocks/>
          </p:cNvSpPr>
          <p:nvPr/>
        </p:nvSpPr>
        <p:spPr>
          <a:xfrm>
            <a:off x="1405944" y="2370137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ja-JP" dirty="0" smtClean="0"/>
          </a:p>
          <a:p>
            <a:endParaRPr lang="en-US" altLang="ja-JP" dirty="0" smtClean="0"/>
          </a:p>
          <a:p>
            <a:r>
              <a:rPr lang="ja-JP" altLang="en-US" dirty="0" smtClean="0"/>
              <a:t>可逆化した</a:t>
            </a:r>
            <a:r>
              <a:rPr lang="en-US" altLang="ja-JP" dirty="0" smtClean="0"/>
              <a:t>TM</a:t>
            </a:r>
            <a:r>
              <a:rPr lang="ja-JP" altLang="en-US" dirty="0" smtClean="0"/>
              <a:t>の遷移規則</a:t>
            </a:r>
            <a:endParaRPr lang="ja-JP" altLang="en-US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036471" y="1980735"/>
            <a:ext cx="41083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dirty="0" smtClean="0"/>
              <a:t>1</a:t>
            </a:r>
            <a:r>
              <a:rPr kumimoji="1" lang="ja-JP" altLang="en-US" sz="3600" dirty="0" smtClean="0"/>
              <a:t>テープでの可逆化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8572764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CC6D9-967A-4799-96DF-DA263BD2958A}" type="slidenum">
              <a:rPr kumimoji="1" lang="ja-JP" altLang="en-US" smtClean="0"/>
              <a:t>15</a:t>
            </a:fld>
            <a:endParaRPr kumimoji="1" lang="ja-JP" altLang="en-US"/>
          </a:p>
        </p:txBody>
      </p:sp>
      <p:grpSp>
        <p:nvGrpSpPr>
          <p:cNvPr id="5" name="グループ化 4"/>
          <p:cNvGrpSpPr/>
          <p:nvPr/>
        </p:nvGrpSpPr>
        <p:grpSpPr>
          <a:xfrm>
            <a:off x="838200" y="1235724"/>
            <a:ext cx="4581059" cy="1860550"/>
            <a:chOff x="7348167" y="3052292"/>
            <a:chExt cx="4573376" cy="2100000"/>
          </a:xfrm>
        </p:grpSpPr>
        <p:grpSp>
          <p:nvGrpSpPr>
            <p:cNvPr id="6" name="グループ化 5"/>
            <p:cNvGrpSpPr/>
            <p:nvPr/>
          </p:nvGrpSpPr>
          <p:grpSpPr>
            <a:xfrm>
              <a:off x="7637172" y="3052292"/>
              <a:ext cx="4211391" cy="750196"/>
              <a:chOff x="7637172" y="3052292"/>
              <a:chExt cx="4211391" cy="750196"/>
            </a:xfrm>
          </p:grpSpPr>
          <p:cxnSp>
            <p:nvCxnSpPr>
              <p:cNvPr id="17" name="直線コネクタ 16"/>
              <p:cNvCxnSpPr/>
              <p:nvPr/>
            </p:nvCxnSpPr>
            <p:spPr>
              <a:xfrm>
                <a:off x="7637172" y="3799268"/>
                <a:ext cx="4211391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直線コネクタ 17"/>
              <p:cNvCxnSpPr/>
              <p:nvPr/>
            </p:nvCxnSpPr>
            <p:spPr>
              <a:xfrm>
                <a:off x="7637172" y="3052292"/>
                <a:ext cx="4211391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直線コネクタ 18"/>
              <p:cNvCxnSpPr/>
              <p:nvPr/>
            </p:nvCxnSpPr>
            <p:spPr>
              <a:xfrm>
                <a:off x="8500056" y="305229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直線コネクタ 19"/>
              <p:cNvCxnSpPr/>
              <p:nvPr/>
            </p:nvCxnSpPr>
            <p:spPr>
              <a:xfrm>
                <a:off x="9015211" y="305229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直線コネクタ 20"/>
              <p:cNvCxnSpPr/>
              <p:nvPr/>
            </p:nvCxnSpPr>
            <p:spPr>
              <a:xfrm>
                <a:off x="9517488" y="305229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直線コネクタ 21"/>
              <p:cNvCxnSpPr/>
              <p:nvPr/>
            </p:nvCxnSpPr>
            <p:spPr>
              <a:xfrm>
                <a:off x="9994006" y="305229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直線コネクタ 22"/>
              <p:cNvCxnSpPr/>
              <p:nvPr/>
            </p:nvCxnSpPr>
            <p:spPr>
              <a:xfrm>
                <a:off x="10468377" y="305551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直線コネクタ 23"/>
              <p:cNvCxnSpPr/>
              <p:nvPr/>
            </p:nvCxnSpPr>
            <p:spPr>
              <a:xfrm>
                <a:off x="10932017" y="305551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" name="グループ化 6"/>
            <p:cNvGrpSpPr/>
            <p:nvPr/>
          </p:nvGrpSpPr>
          <p:grpSpPr>
            <a:xfrm>
              <a:off x="7348167" y="3332485"/>
              <a:ext cx="688250" cy="152932"/>
              <a:chOff x="2074859" y="4885104"/>
              <a:chExt cx="696740" cy="186592"/>
            </a:xfrm>
          </p:grpSpPr>
          <p:sp>
            <p:nvSpPr>
              <p:cNvPr id="14" name="フローチャート: 結合子 13"/>
              <p:cNvSpPr/>
              <p:nvPr/>
            </p:nvSpPr>
            <p:spPr>
              <a:xfrm>
                <a:off x="2074859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5" name="フローチャート: 結合子 14"/>
              <p:cNvSpPr/>
              <p:nvPr/>
            </p:nvSpPr>
            <p:spPr>
              <a:xfrm>
                <a:off x="2336019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6" name="フローチャート: 結合子 15"/>
              <p:cNvSpPr/>
              <p:nvPr/>
            </p:nvSpPr>
            <p:spPr>
              <a:xfrm>
                <a:off x="2613338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8" name="グループ化 7"/>
            <p:cNvGrpSpPr/>
            <p:nvPr/>
          </p:nvGrpSpPr>
          <p:grpSpPr>
            <a:xfrm>
              <a:off x="11373683" y="3372583"/>
              <a:ext cx="547860" cy="146493"/>
              <a:chOff x="2074859" y="4885104"/>
              <a:chExt cx="696740" cy="186592"/>
            </a:xfrm>
          </p:grpSpPr>
          <p:sp>
            <p:nvSpPr>
              <p:cNvPr id="11" name="フローチャート: 結合子 10"/>
              <p:cNvSpPr/>
              <p:nvPr/>
            </p:nvSpPr>
            <p:spPr>
              <a:xfrm>
                <a:off x="2074859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フローチャート: 結合子 11"/>
              <p:cNvSpPr/>
              <p:nvPr/>
            </p:nvSpPr>
            <p:spPr>
              <a:xfrm>
                <a:off x="2336019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3" name="フローチャート: 結合子 12"/>
              <p:cNvSpPr/>
              <p:nvPr/>
            </p:nvSpPr>
            <p:spPr>
              <a:xfrm>
                <a:off x="2613338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cxnSp>
          <p:nvCxnSpPr>
            <p:cNvPr id="9" name="直線矢印コネクタ 8"/>
            <p:cNvCxnSpPr/>
            <p:nvPr/>
          </p:nvCxnSpPr>
          <p:spPr>
            <a:xfrm flipV="1">
              <a:off x="9284677" y="3799268"/>
              <a:ext cx="0" cy="720969"/>
            </a:xfrm>
            <a:prstGeom prst="straightConnector1">
              <a:avLst/>
            </a:prstGeom>
            <a:ln w="76200">
              <a:solidFill>
                <a:schemeClr val="tx1"/>
              </a:solidFill>
              <a:headEnd type="non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正方形/長方形 9"/>
                <p:cNvSpPr/>
                <p:nvPr/>
              </p:nvSpPr>
              <p:spPr>
                <a:xfrm>
                  <a:off x="8765931" y="4520237"/>
                  <a:ext cx="1037492" cy="632055"/>
                </a:xfrm>
                <a:prstGeom prst="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1" lang="en-US" altLang="ja-JP" sz="32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ja-JP" sz="3200" b="0" i="1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a:rPr kumimoji="1" lang="en-US" altLang="ja-JP" sz="32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oMath>
                    </m:oMathPara>
                  </a14:m>
                  <a:endParaRPr kumimoji="1" lang="ja-JP" altLang="en-US" sz="3200" dirty="0"/>
                </a:p>
              </p:txBody>
            </p:sp>
          </mc:Choice>
          <mc:Fallback xmlns="">
            <p:sp>
              <p:nvSpPr>
                <p:cNvPr id="10" name="正方形/長方形 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765931" y="4520237"/>
                  <a:ext cx="1037492" cy="632055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5" name="テキスト ボックス 24"/>
          <p:cNvSpPr txBox="1"/>
          <p:nvPr/>
        </p:nvSpPr>
        <p:spPr>
          <a:xfrm>
            <a:off x="7550963" y="1150854"/>
            <a:ext cx="23317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800" dirty="0"/>
              <a:t>b</a:t>
            </a:r>
            <a:r>
              <a:rPr lang="en-US" altLang="ja-JP" sz="4800" dirty="0" smtClean="0"/>
              <a:t> </a:t>
            </a:r>
            <a:r>
              <a:rPr lang="en-US" altLang="ja-JP" sz="4800" dirty="0"/>
              <a:t>1 </a:t>
            </a:r>
            <a:r>
              <a:rPr lang="en-US" altLang="ja-JP" sz="4800" dirty="0" smtClean="0"/>
              <a:t>b </a:t>
            </a:r>
            <a:r>
              <a:rPr lang="en-US" altLang="ja-JP" sz="4800" dirty="0" err="1" smtClean="0"/>
              <a:t>b</a:t>
            </a:r>
            <a:r>
              <a:rPr lang="en-US" altLang="ja-JP" sz="4800" dirty="0" smtClean="0"/>
              <a:t> b</a:t>
            </a:r>
            <a:endParaRPr kumimoji="1" lang="ja-JP" altLang="en-US" sz="4800" dirty="0"/>
          </a:p>
        </p:txBody>
      </p:sp>
      <p:grpSp>
        <p:nvGrpSpPr>
          <p:cNvPr id="26" name="グループ化 25"/>
          <p:cNvGrpSpPr/>
          <p:nvPr/>
        </p:nvGrpSpPr>
        <p:grpSpPr>
          <a:xfrm>
            <a:off x="1091884" y="4275819"/>
            <a:ext cx="3240026" cy="896543"/>
            <a:chOff x="6966782" y="5168724"/>
            <a:chExt cx="2813568" cy="756745"/>
          </a:xfrm>
        </p:grpSpPr>
        <p:sp>
          <p:nvSpPr>
            <p:cNvPr id="27" name="フローチャート: 結合子 26"/>
            <p:cNvSpPr/>
            <p:nvPr/>
          </p:nvSpPr>
          <p:spPr>
            <a:xfrm>
              <a:off x="9023606" y="5168724"/>
              <a:ext cx="756744" cy="756745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4000" dirty="0" smtClean="0"/>
                <a:t>1</a:t>
              </a:r>
              <a:endParaRPr kumimoji="1" lang="ja-JP" altLang="en-US" sz="4000" dirty="0"/>
            </a:p>
          </p:txBody>
        </p:sp>
        <p:sp>
          <p:nvSpPr>
            <p:cNvPr id="28" name="フローチャート: 結合子 27"/>
            <p:cNvSpPr/>
            <p:nvPr/>
          </p:nvSpPr>
          <p:spPr>
            <a:xfrm>
              <a:off x="6966782" y="5168724"/>
              <a:ext cx="756744" cy="756745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4000" dirty="0"/>
                <a:t>0</a:t>
              </a:r>
              <a:endParaRPr kumimoji="1" lang="ja-JP" altLang="en-US" sz="4000" dirty="0"/>
            </a:p>
          </p:txBody>
        </p:sp>
        <p:cxnSp>
          <p:nvCxnSpPr>
            <p:cNvPr id="30" name="直線矢印コネクタ 29"/>
            <p:cNvCxnSpPr/>
            <p:nvPr/>
          </p:nvCxnSpPr>
          <p:spPr>
            <a:xfrm flipV="1">
              <a:off x="7735986" y="5529532"/>
              <a:ext cx="1275159" cy="8584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4" name="図 3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6145" y="5752631"/>
            <a:ext cx="2983636" cy="780004"/>
          </a:xfrm>
          <a:prstGeom prst="rect">
            <a:avLst/>
          </a:prstGeom>
        </p:spPr>
      </p:pic>
      <p:grpSp>
        <p:nvGrpSpPr>
          <p:cNvPr id="35" name="グループ化 34"/>
          <p:cNvGrpSpPr/>
          <p:nvPr/>
        </p:nvGrpSpPr>
        <p:grpSpPr>
          <a:xfrm>
            <a:off x="6343387" y="1240776"/>
            <a:ext cx="4581059" cy="1880739"/>
            <a:chOff x="7348167" y="3052292"/>
            <a:chExt cx="4573376" cy="2122787"/>
          </a:xfrm>
        </p:grpSpPr>
        <p:grpSp>
          <p:nvGrpSpPr>
            <p:cNvPr id="36" name="グループ化 35"/>
            <p:cNvGrpSpPr/>
            <p:nvPr/>
          </p:nvGrpSpPr>
          <p:grpSpPr>
            <a:xfrm>
              <a:off x="7637172" y="3052292"/>
              <a:ext cx="4211391" cy="750196"/>
              <a:chOff x="7637172" y="3052292"/>
              <a:chExt cx="4211391" cy="750196"/>
            </a:xfrm>
          </p:grpSpPr>
          <p:cxnSp>
            <p:nvCxnSpPr>
              <p:cNvPr id="47" name="直線コネクタ 46"/>
              <p:cNvCxnSpPr/>
              <p:nvPr/>
            </p:nvCxnSpPr>
            <p:spPr>
              <a:xfrm>
                <a:off x="7637172" y="3799268"/>
                <a:ext cx="4211391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直線コネクタ 47"/>
              <p:cNvCxnSpPr/>
              <p:nvPr/>
            </p:nvCxnSpPr>
            <p:spPr>
              <a:xfrm>
                <a:off x="7637172" y="3052292"/>
                <a:ext cx="4211391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直線コネクタ 48"/>
              <p:cNvCxnSpPr/>
              <p:nvPr/>
            </p:nvCxnSpPr>
            <p:spPr>
              <a:xfrm>
                <a:off x="8500056" y="305229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直線コネクタ 49"/>
              <p:cNvCxnSpPr/>
              <p:nvPr/>
            </p:nvCxnSpPr>
            <p:spPr>
              <a:xfrm>
                <a:off x="9015211" y="305229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直線コネクタ 50"/>
              <p:cNvCxnSpPr/>
              <p:nvPr/>
            </p:nvCxnSpPr>
            <p:spPr>
              <a:xfrm>
                <a:off x="9517488" y="305229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直線コネクタ 51"/>
              <p:cNvCxnSpPr/>
              <p:nvPr/>
            </p:nvCxnSpPr>
            <p:spPr>
              <a:xfrm>
                <a:off x="9994006" y="305229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直線コネクタ 52"/>
              <p:cNvCxnSpPr/>
              <p:nvPr/>
            </p:nvCxnSpPr>
            <p:spPr>
              <a:xfrm>
                <a:off x="10468377" y="305551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直線コネクタ 53"/>
              <p:cNvCxnSpPr/>
              <p:nvPr/>
            </p:nvCxnSpPr>
            <p:spPr>
              <a:xfrm>
                <a:off x="10932017" y="305551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7" name="グループ化 36"/>
            <p:cNvGrpSpPr/>
            <p:nvPr/>
          </p:nvGrpSpPr>
          <p:grpSpPr>
            <a:xfrm>
              <a:off x="7348167" y="3332485"/>
              <a:ext cx="688250" cy="152932"/>
              <a:chOff x="2074859" y="4885104"/>
              <a:chExt cx="696740" cy="186592"/>
            </a:xfrm>
          </p:grpSpPr>
          <p:sp>
            <p:nvSpPr>
              <p:cNvPr id="44" name="フローチャート: 結合子 43"/>
              <p:cNvSpPr/>
              <p:nvPr/>
            </p:nvSpPr>
            <p:spPr>
              <a:xfrm>
                <a:off x="2074859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5" name="フローチャート: 結合子 44"/>
              <p:cNvSpPr/>
              <p:nvPr/>
            </p:nvSpPr>
            <p:spPr>
              <a:xfrm>
                <a:off x="2336019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6" name="フローチャート: 結合子 45"/>
              <p:cNvSpPr/>
              <p:nvPr/>
            </p:nvSpPr>
            <p:spPr>
              <a:xfrm>
                <a:off x="2613338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38" name="グループ化 37"/>
            <p:cNvGrpSpPr/>
            <p:nvPr/>
          </p:nvGrpSpPr>
          <p:grpSpPr>
            <a:xfrm>
              <a:off x="11373683" y="3372583"/>
              <a:ext cx="547860" cy="146493"/>
              <a:chOff x="2074859" y="4885104"/>
              <a:chExt cx="696740" cy="186592"/>
            </a:xfrm>
          </p:grpSpPr>
          <p:sp>
            <p:nvSpPr>
              <p:cNvPr id="41" name="フローチャート: 結合子 40"/>
              <p:cNvSpPr/>
              <p:nvPr/>
            </p:nvSpPr>
            <p:spPr>
              <a:xfrm>
                <a:off x="2074859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2" name="フローチャート: 結合子 41"/>
              <p:cNvSpPr/>
              <p:nvPr/>
            </p:nvSpPr>
            <p:spPr>
              <a:xfrm>
                <a:off x="2336019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3" name="フローチャート: 結合子 42"/>
              <p:cNvSpPr/>
              <p:nvPr/>
            </p:nvSpPr>
            <p:spPr>
              <a:xfrm>
                <a:off x="2613338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cxnSp>
          <p:nvCxnSpPr>
            <p:cNvPr id="39" name="直線矢印コネクタ 38"/>
            <p:cNvCxnSpPr/>
            <p:nvPr/>
          </p:nvCxnSpPr>
          <p:spPr>
            <a:xfrm flipV="1">
              <a:off x="9264724" y="3822055"/>
              <a:ext cx="0" cy="720968"/>
            </a:xfrm>
            <a:prstGeom prst="straightConnector1">
              <a:avLst/>
            </a:prstGeom>
            <a:ln w="76200">
              <a:solidFill>
                <a:schemeClr val="tx1"/>
              </a:solidFill>
              <a:headEnd type="non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0" name="正方形/長方形 39"/>
                <p:cNvSpPr/>
                <p:nvPr/>
              </p:nvSpPr>
              <p:spPr>
                <a:xfrm>
                  <a:off x="8745978" y="4543024"/>
                  <a:ext cx="1037492" cy="632055"/>
                </a:xfrm>
                <a:prstGeom prst="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1" lang="en-US" altLang="ja-JP" sz="32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ja-JP" sz="3200" b="0" i="1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a:rPr kumimoji="1" lang="en-US" altLang="ja-JP" sz="32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</m:oMath>
                    </m:oMathPara>
                  </a14:m>
                  <a:endParaRPr kumimoji="1" lang="ja-JP" altLang="en-US" sz="3200" dirty="0"/>
                </a:p>
              </p:txBody>
            </p:sp>
          </mc:Choice>
          <mc:Fallback xmlns="">
            <p:sp>
              <p:nvSpPr>
                <p:cNvPr id="40" name="正方形/長方形 3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745978" y="4543024"/>
                  <a:ext cx="1037492" cy="632055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6" name="グループ化 55"/>
          <p:cNvGrpSpPr/>
          <p:nvPr/>
        </p:nvGrpSpPr>
        <p:grpSpPr>
          <a:xfrm>
            <a:off x="7465993" y="4240871"/>
            <a:ext cx="3240026" cy="896543"/>
            <a:chOff x="6966782" y="5168724"/>
            <a:chExt cx="2813568" cy="756745"/>
          </a:xfrm>
        </p:grpSpPr>
        <p:sp>
          <p:nvSpPr>
            <p:cNvPr id="57" name="フローチャート: 結合子 56"/>
            <p:cNvSpPr/>
            <p:nvPr/>
          </p:nvSpPr>
          <p:spPr>
            <a:xfrm>
              <a:off x="9023606" y="5168724"/>
              <a:ext cx="756744" cy="756745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4000" dirty="0" smtClean="0"/>
                <a:t>1</a:t>
              </a:r>
              <a:endParaRPr kumimoji="1" lang="ja-JP" altLang="en-US" sz="4000" dirty="0"/>
            </a:p>
          </p:txBody>
        </p:sp>
        <p:sp>
          <p:nvSpPr>
            <p:cNvPr id="58" name="フローチャート: 結合子 57"/>
            <p:cNvSpPr/>
            <p:nvPr/>
          </p:nvSpPr>
          <p:spPr>
            <a:xfrm>
              <a:off x="6966782" y="5168724"/>
              <a:ext cx="756744" cy="756745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4000" dirty="0" smtClean="0"/>
                <a:t>b</a:t>
              </a:r>
              <a:endParaRPr kumimoji="1" lang="ja-JP" altLang="en-US" sz="4000" dirty="0"/>
            </a:p>
          </p:txBody>
        </p:sp>
        <p:cxnSp>
          <p:nvCxnSpPr>
            <p:cNvPr id="59" name="直線矢印コネクタ 58"/>
            <p:cNvCxnSpPr/>
            <p:nvPr/>
          </p:nvCxnSpPr>
          <p:spPr>
            <a:xfrm flipV="1">
              <a:off x="7735986" y="5529532"/>
              <a:ext cx="1275159" cy="8584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1" name="テキスト ボックス 60"/>
          <p:cNvSpPr txBox="1"/>
          <p:nvPr/>
        </p:nvSpPr>
        <p:spPr>
          <a:xfrm>
            <a:off x="2101027" y="1136216"/>
            <a:ext cx="23317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800" dirty="0"/>
              <a:t>b</a:t>
            </a:r>
            <a:r>
              <a:rPr lang="en-US" altLang="ja-JP" sz="4800" dirty="0" smtClean="0"/>
              <a:t> 1 1 0 b</a:t>
            </a:r>
            <a:endParaRPr kumimoji="1" lang="ja-JP" altLang="en-US" sz="4800" dirty="0"/>
          </a:p>
        </p:txBody>
      </p:sp>
      <p:pic>
        <p:nvPicPr>
          <p:cNvPr id="62" name="図 6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63542" y="5757990"/>
            <a:ext cx="2844926" cy="677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29650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1704819"/>
            <a:ext cx="10515600" cy="4351338"/>
          </a:xfrm>
        </p:spPr>
        <p:txBody>
          <a:bodyPr/>
          <a:lstStyle/>
          <a:p>
            <a:endParaRPr lang="en-US" altLang="ja-JP" dirty="0" smtClean="0"/>
          </a:p>
          <a:p>
            <a:endParaRPr lang="en-US" altLang="ja-JP" sz="1000" dirty="0" smtClean="0"/>
          </a:p>
          <a:p>
            <a:r>
              <a:rPr lang="ja-JP" altLang="en-US" dirty="0" smtClean="0"/>
              <a:t>３</a:t>
            </a:r>
            <a:r>
              <a:rPr kumimoji="1" lang="ja-JP" altLang="en-US" dirty="0" smtClean="0"/>
              <a:t>テープＴＭの定義</a:t>
            </a:r>
            <a:endParaRPr kumimoji="1" lang="en-US" altLang="ja-JP" dirty="0" smtClean="0"/>
          </a:p>
          <a:p>
            <a:endParaRPr lang="en-US" altLang="ja-JP" dirty="0"/>
          </a:p>
          <a:p>
            <a:endParaRPr kumimoji="1" lang="en-US" altLang="ja-JP" dirty="0" smtClean="0"/>
          </a:p>
          <a:p>
            <a:pPr marL="0" indent="0">
              <a:buNone/>
            </a:pPr>
            <a:endParaRPr kumimoji="1" lang="en-US" altLang="ja-JP" dirty="0" smtClean="0"/>
          </a:p>
          <a:p>
            <a:endParaRPr lang="en-US" altLang="ja-JP" dirty="0"/>
          </a:p>
          <a:p>
            <a:endParaRPr kumimoji="1" lang="en-US" altLang="ja-JP" dirty="0" smtClean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CC6D9-967A-4799-96DF-DA263BD2958A}" type="slidenum">
              <a:rPr kumimoji="1" lang="ja-JP" altLang="en-US" smtClean="0"/>
              <a:t>16</a:t>
            </a:fld>
            <a:endParaRPr kumimoji="1" lang="ja-JP" altLang="en-US"/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838200" y="32067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dirty="0" smtClean="0"/>
              <a:t>非可逆な</a:t>
            </a:r>
            <a:r>
              <a:rPr lang="ja-JP" altLang="en-US" dirty="0">
                <a:latin typeface="+mn-ea"/>
              </a:rPr>
              <a:t>チューリング機械</a:t>
            </a:r>
            <a:r>
              <a:rPr lang="ja-JP" altLang="en-US" dirty="0" smtClean="0"/>
              <a:t>の可逆化</a:t>
            </a:r>
            <a:r>
              <a:rPr lang="ja-JP" altLang="en-US" dirty="0" smtClean="0">
                <a:latin typeface="+mj-ea"/>
              </a:rPr>
              <a:t>２</a:t>
            </a:r>
            <a:endParaRPr lang="ja-JP" altLang="en-US" dirty="0"/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7017" y="3154658"/>
            <a:ext cx="7294712" cy="870516"/>
          </a:xfrm>
          <a:prstGeom prst="rect">
            <a:avLst/>
          </a:prstGeom>
        </p:spPr>
      </p:pic>
      <p:pic>
        <p:nvPicPr>
          <p:cNvPr id="8" name="図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7604" y="4192065"/>
            <a:ext cx="6312758" cy="655912"/>
          </a:xfrm>
          <a:prstGeom prst="rect">
            <a:avLst/>
          </a:prstGeom>
        </p:spPr>
      </p:pic>
      <p:pic>
        <p:nvPicPr>
          <p:cNvPr id="21" name="図 2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29840" y="5416266"/>
            <a:ext cx="1167981" cy="464182"/>
          </a:xfrm>
          <a:prstGeom prst="rect">
            <a:avLst/>
          </a:prstGeom>
        </p:spPr>
      </p:pic>
      <p:pic>
        <p:nvPicPr>
          <p:cNvPr id="22" name="図 2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97821" y="5416266"/>
            <a:ext cx="8976779" cy="509028"/>
          </a:xfrm>
          <a:prstGeom prst="rect">
            <a:avLst/>
          </a:prstGeom>
        </p:spPr>
      </p:pic>
      <p:pic>
        <p:nvPicPr>
          <p:cNvPr id="23" name="図 2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97604" y="6052275"/>
            <a:ext cx="3509246" cy="445505"/>
          </a:xfrm>
          <a:prstGeom prst="rect">
            <a:avLst/>
          </a:prstGeom>
        </p:spPr>
      </p:pic>
      <p:sp>
        <p:nvSpPr>
          <p:cNvPr id="24" name="角丸四角形 23"/>
          <p:cNvSpPr/>
          <p:nvPr/>
        </p:nvSpPr>
        <p:spPr>
          <a:xfrm>
            <a:off x="3542618" y="6018770"/>
            <a:ext cx="1481071" cy="566908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971569" y="1552546"/>
            <a:ext cx="41083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600" dirty="0"/>
              <a:t>3</a:t>
            </a:r>
            <a:r>
              <a:rPr kumimoji="1" lang="ja-JP" altLang="en-US" sz="3600" dirty="0" smtClean="0"/>
              <a:t>テープでの可逆化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5536329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34414" y="1486169"/>
            <a:ext cx="10515600" cy="1325563"/>
          </a:xfrm>
        </p:spPr>
        <p:txBody>
          <a:bodyPr>
            <a:normAutofit/>
          </a:bodyPr>
          <a:lstStyle/>
          <a:p>
            <a:r>
              <a:rPr kumimoji="1" lang="ja-JP" altLang="en-US" sz="3600" dirty="0" smtClean="0"/>
              <a:t>計算ステップ</a:t>
            </a:r>
            <a:endParaRPr kumimoji="1" lang="ja-JP" altLang="en-US" sz="3600" dirty="0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5167" y="2703177"/>
            <a:ext cx="8570014" cy="3678390"/>
          </a:xfrm>
          <a:prstGeom prst="rect">
            <a:avLst/>
          </a:prstGeom>
        </p:spPr>
      </p:pic>
      <p:sp>
        <p:nvSpPr>
          <p:cNvPr id="5" name="タイトル 1"/>
          <p:cNvSpPr txBox="1">
            <a:spLocks/>
          </p:cNvSpPr>
          <p:nvPr/>
        </p:nvSpPr>
        <p:spPr>
          <a:xfrm>
            <a:off x="838200" y="26916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dirty="0" smtClean="0"/>
              <a:t>非可逆な</a:t>
            </a:r>
            <a:r>
              <a:rPr lang="ja-JP" altLang="en-US" dirty="0">
                <a:latin typeface="+mn-ea"/>
              </a:rPr>
              <a:t>チューリング機械</a:t>
            </a:r>
            <a:r>
              <a:rPr lang="ja-JP" altLang="en-US" dirty="0" smtClean="0"/>
              <a:t>の可逆化</a:t>
            </a:r>
            <a:r>
              <a:rPr lang="ja-JP" altLang="en-US" dirty="0" smtClean="0">
                <a:latin typeface="+mj-ea"/>
              </a:rPr>
              <a:t>２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41442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5137" y="393700"/>
            <a:ext cx="10780493" cy="1315786"/>
          </a:xfrm>
          <a:prstGeom prst="rect">
            <a:avLst/>
          </a:prstGeom>
        </p:spPr>
      </p:pic>
      <p:sp>
        <p:nvSpPr>
          <p:cNvPr id="7" name="正方形/長方形 6"/>
          <p:cNvSpPr/>
          <p:nvPr/>
        </p:nvSpPr>
        <p:spPr>
          <a:xfrm>
            <a:off x="2202288" y="2163634"/>
            <a:ext cx="2665926" cy="57954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6455383" y="5750400"/>
            <a:ext cx="3268166" cy="57954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81492" y="2453408"/>
            <a:ext cx="6694191" cy="3734726"/>
          </a:xfrm>
          <a:prstGeom prst="rect">
            <a:avLst/>
          </a:prstGeom>
        </p:spPr>
      </p:pic>
      <p:sp>
        <p:nvSpPr>
          <p:cNvPr id="3" name="正方形/長方形 2"/>
          <p:cNvSpPr/>
          <p:nvPr/>
        </p:nvSpPr>
        <p:spPr>
          <a:xfrm>
            <a:off x="6565949" y="5685989"/>
            <a:ext cx="3009734" cy="454148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102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485886"/>
            <a:ext cx="11119190" cy="758714"/>
          </a:xfrm>
          <a:prstGeom prst="rect">
            <a:avLst/>
          </a:prstGeom>
        </p:spPr>
      </p:pic>
      <p:pic>
        <p:nvPicPr>
          <p:cNvPr id="6" name="図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4651" y="2215166"/>
            <a:ext cx="3101968" cy="623465"/>
          </a:xfrm>
          <a:prstGeom prst="rect">
            <a:avLst/>
          </a:prstGeom>
        </p:spPr>
      </p:pic>
      <p:pic>
        <p:nvPicPr>
          <p:cNvPr id="3" name="図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78505" y="2838630"/>
            <a:ext cx="7028114" cy="3968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8728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ja-JP" altLang="en-US" sz="4800" dirty="0" smtClean="0"/>
              <a:t>目次</a:t>
            </a:r>
            <a:endParaRPr kumimoji="1" lang="ja-JP" altLang="en-US" sz="48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sz="4000" dirty="0" smtClean="0"/>
              <a:t>序論</a:t>
            </a:r>
            <a:endParaRPr kumimoji="1" lang="en-US" altLang="ja-JP" sz="4000" dirty="0" smtClean="0"/>
          </a:p>
          <a:p>
            <a:r>
              <a:rPr lang="ja-JP" altLang="en-US" sz="4000" dirty="0" smtClean="0"/>
              <a:t>関連研究</a:t>
            </a:r>
            <a:endParaRPr lang="en-US" altLang="ja-JP" sz="4000" dirty="0" smtClean="0"/>
          </a:p>
          <a:p>
            <a:r>
              <a:rPr kumimoji="1" lang="ja-JP" altLang="en-US" sz="4000" dirty="0" smtClean="0"/>
              <a:t>チューリング機械の可逆化</a:t>
            </a:r>
            <a:endParaRPr kumimoji="1" lang="en-US" altLang="ja-JP" sz="4000" dirty="0" smtClean="0"/>
          </a:p>
          <a:p>
            <a:r>
              <a:rPr kumimoji="1" lang="en-US" altLang="ja-JP" sz="4000" dirty="0" smtClean="0"/>
              <a:t>R-WHILE</a:t>
            </a:r>
            <a:r>
              <a:rPr kumimoji="1" lang="ja-JP" altLang="en-US" sz="4000" dirty="0" smtClean="0"/>
              <a:t>言語での実装</a:t>
            </a:r>
            <a:endParaRPr kumimoji="1" lang="en-US" altLang="ja-JP" sz="4000" dirty="0" smtClean="0"/>
          </a:p>
          <a:p>
            <a:r>
              <a:rPr kumimoji="1" lang="ja-JP" altLang="en-US" sz="4000" dirty="0" smtClean="0"/>
              <a:t>結論・考察</a:t>
            </a:r>
            <a:endParaRPr kumimoji="1" lang="en-US" altLang="ja-JP" sz="4000" dirty="0" smtClean="0"/>
          </a:p>
          <a:p>
            <a:r>
              <a:rPr lang="ja-JP" altLang="en-US" sz="4000" dirty="0" smtClean="0"/>
              <a:t>参考文献</a:t>
            </a:r>
            <a:endParaRPr lang="en-US" altLang="ja-JP" sz="4000" dirty="0" smtClean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CC6D9-967A-4799-96DF-DA263BD2958A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10456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1837" y="613938"/>
            <a:ext cx="11032756" cy="1453203"/>
          </a:xfrm>
          <a:prstGeom prst="rect">
            <a:avLst/>
          </a:prstGeom>
        </p:spPr>
      </p:pic>
      <p:sp>
        <p:nvSpPr>
          <p:cNvPr id="3" name="正方形/長方形 2"/>
          <p:cNvSpPr/>
          <p:nvPr/>
        </p:nvSpPr>
        <p:spPr>
          <a:xfrm>
            <a:off x="6070928" y="2346873"/>
            <a:ext cx="3142675" cy="85186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7731" y="2657632"/>
            <a:ext cx="3957317" cy="2129230"/>
          </a:xfrm>
          <a:prstGeom prst="rect">
            <a:avLst/>
          </a:prstGeom>
        </p:spPr>
      </p:pic>
      <p:pic>
        <p:nvPicPr>
          <p:cNvPr id="8" name="図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86130" y="4786862"/>
            <a:ext cx="7443035" cy="1588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3986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CC6D9-967A-4799-96DF-DA263BD2958A}" type="slidenum">
              <a:rPr kumimoji="1" lang="ja-JP" altLang="en-US" smtClean="0"/>
              <a:t>21</a:t>
            </a:fld>
            <a:endParaRPr kumimoji="1" lang="ja-JP" altLang="en-US"/>
          </a:p>
        </p:txBody>
      </p:sp>
      <p:grpSp>
        <p:nvGrpSpPr>
          <p:cNvPr id="3" name="グループ化 2"/>
          <p:cNvGrpSpPr/>
          <p:nvPr/>
        </p:nvGrpSpPr>
        <p:grpSpPr>
          <a:xfrm>
            <a:off x="663033" y="177842"/>
            <a:ext cx="4581059" cy="1766492"/>
            <a:chOff x="7348167" y="1808651"/>
            <a:chExt cx="4573376" cy="1993837"/>
          </a:xfrm>
        </p:grpSpPr>
        <p:grpSp>
          <p:nvGrpSpPr>
            <p:cNvPr id="4" name="グループ化 3"/>
            <p:cNvGrpSpPr/>
            <p:nvPr/>
          </p:nvGrpSpPr>
          <p:grpSpPr>
            <a:xfrm>
              <a:off x="7637172" y="3052292"/>
              <a:ext cx="4211391" cy="750196"/>
              <a:chOff x="7637172" y="3052292"/>
              <a:chExt cx="4211391" cy="750196"/>
            </a:xfrm>
          </p:grpSpPr>
          <p:cxnSp>
            <p:nvCxnSpPr>
              <p:cNvPr id="15" name="直線コネクタ 14"/>
              <p:cNvCxnSpPr/>
              <p:nvPr/>
            </p:nvCxnSpPr>
            <p:spPr>
              <a:xfrm>
                <a:off x="7637172" y="3799268"/>
                <a:ext cx="4211391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直線コネクタ 15"/>
              <p:cNvCxnSpPr/>
              <p:nvPr/>
            </p:nvCxnSpPr>
            <p:spPr>
              <a:xfrm>
                <a:off x="7637172" y="3052292"/>
                <a:ext cx="4211391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直線コネクタ 16"/>
              <p:cNvCxnSpPr/>
              <p:nvPr/>
            </p:nvCxnSpPr>
            <p:spPr>
              <a:xfrm>
                <a:off x="8500056" y="305229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直線コネクタ 17"/>
              <p:cNvCxnSpPr/>
              <p:nvPr/>
            </p:nvCxnSpPr>
            <p:spPr>
              <a:xfrm>
                <a:off x="9015211" y="305229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直線コネクタ 18"/>
              <p:cNvCxnSpPr/>
              <p:nvPr/>
            </p:nvCxnSpPr>
            <p:spPr>
              <a:xfrm>
                <a:off x="9517488" y="305229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直線コネクタ 19"/>
              <p:cNvCxnSpPr/>
              <p:nvPr/>
            </p:nvCxnSpPr>
            <p:spPr>
              <a:xfrm>
                <a:off x="9994006" y="305229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直線コネクタ 20"/>
              <p:cNvCxnSpPr/>
              <p:nvPr/>
            </p:nvCxnSpPr>
            <p:spPr>
              <a:xfrm>
                <a:off x="10468377" y="305551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直線コネクタ 21"/>
              <p:cNvCxnSpPr/>
              <p:nvPr/>
            </p:nvCxnSpPr>
            <p:spPr>
              <a:xfrm>
                <a:off x="10932017" y="305551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" name="グループ化 4"/>
            <p:cNvGrpSpPr/>
            <p:nvPr/>
          </p:nvGrpSpPr>
          <p:grpSpPr>
            <a:xfrm>
              <a:off x="7348167" y="3332485"/>
              <a:ext cx="688250" cy="152932"/>
              <a:chOff x="2074859" y="4885104"/>
              <a:chExt cx="696740" cy="186592"/>
            </a:xfrm>
          </p:grpSpPr>
          <p:sp>
            <p:nvSpPr>
              <p:cNvPr id="12" name="フローチャート: 結合子 11"/>
              <p:cNvSpPr/>
              <p:nvPr/>
            </p:nvSpPr>
            <p:spPr>
              <a:xfrm>
                <a:off x="2074859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3" name="フローチャート: 結合子 12"/>
              <p:cNvSpPr/>
              <p:nvPr/>
            </p:nvSpPr>
            <p:spPr>
              <a:xfrm>
                <a:off x="2336019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" name="フローチャート: 結合子 13"/>
              <p:cNvSpPr/>
              <p:nvPr/>
            </p:nvSpPr>
            <p:spPr>
              <a:xfrm>
                <a:off x="2613338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6" name="グループ化 5"/>
            <p:cNvGrpSpPr/>
            <p:nvPr/>
          </p:nvGrpSpPr>
          <p:grpSpPr>
            <a:xfrm>
              <a:off x="11373683" y="3372583"/>
              <a:ext cx="547860" cy="146493"/>
              <a:chOff x="2074859" y="4885104"/>
              <a:chExt cx="696740" cy="186592"/>
            </a:xfrm>
          </p:grpSpPr>
          <p:sp>
            <p:nvSpPr>
              <p:cNvPr id="9" name="フローチャート: 結合子 8"/>
              <p:cNvSpPr/>
              <p:nvPr/>
            </p:nvSpPr>
            <p:spPr>
              <a:xfrm>
                <a:off x="2074859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" name="フローチャート: 結合子 9"/>
              <p:cNvSpPr/>
              <p:nvPr/>
            </p:nvSpPr>
            <p:spPr>
              <a:xfrm>
                <a:off x="2336019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1" name="フローチャート: 結合子 10"/>
              <p:cNvSpPr/>
              <p:nvPr/>
            </p:nvSpPr>
            <p:spPr>
              <a:xfrm>
                <a:off x="2613338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cxnSp>
          <p:nvCxnSpPr>
            <p:cNvPr id="7" name="直線矢印コネクタ 6"/>
            <p:cNvCxnSpPr>
              <a:endCxn id="8" idx="2"/>
            </p:cNvCxnSpPr>
            <p:nvPr/>
          </p:nvCxnSpPr>
          <p:spPr>
            <a:xfrm>
              <a:off x="9290867" y="1808652"/>
              <a:ext cx="1" cy="632054"/>
            </a:xfrm>
            <a:prstGeom prst="straightConnector1">
              <a:avLst/>
            </a:prstGeom>
            <a:ln w="76200">
              <a:solidFill>
                <a:schemeClr val="tx1"/>
              </a:solidFill>
              <a:headEnd type="non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正方形/長方形 7"/>
                <p:cNvSpPr/>
                <p:nvPr/>
              </p:nvSpPr>
              <p:spPr>
                <a:xfrm>
                  <a:off x="8772122" y="1808651"/>
                  <a:ext cx="1037492" cy="632055"/>
                </a:xfrm>
                <a:prstGeom prst="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1" lang="en-US" altLang="ja-JP" sz="32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ja-JP" sz="3200" b="0" i="1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a:rPr kumimoji="1" lang="en-US" altLang="ja-JP" sz="32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kumimoji="1" lang="ja-JP" altLang="en-US" sz="3200" dirty="0"/>
                </a:p>
              </p:txBody>
            </p:sp>
          </mc:Choice>
          <mc:Fallback xmlns="">
            <p:sp>
              <p:nvSpPr>
                <p:cNvPr id="8" name="正方形/長方形 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772122" y="1808651"/>
                  <a:ext cx="1037492" cy="632055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3" name="テキスト ボックス 22"/>
          <p:cNvSpPr txBox="1"/>
          <p:nvPr/>
        </p:nvSpPr>
        <p:spPr>
          <a:xfrm>
            <a:off x="7368286" y="1186547"/>
            <a:ext cx="23317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800" dirty="0"/>
              <a:t>b</a:t>
            </a:r>
            <a:r>
              <a:rPr lang="en-US" altLang="ja-JP" sz="4800" dirty="0" smtClean="0"/>
              <a:t> </a:t>
            </a:r>
            <a:r>
              <a:rPr lang="en-US" altLang="ja-JP" sz="4800" dirty="0"/>
              <a:t>1 1</a:t>
            </a:r>
            <a:r>
              <a:rPr lang="en-US" altLang="ja-JP" sz="4800" dirty="0" smtClean="0"/>
              <a:t> </a:t>
            </a:r>
            <a:r>
              <a:rPr lang="en-US" altLang="ja-JP" sz="4800" dirty="0"/>
              <a:t>0</a:t>
            </a:r>
            <a:r>
              <a:rPr lang="en-US" altLang="ja-JP" sz="4800" dirty="0" smtClean="0"/>
              <a:t> b</a:t>
            </a:r>
            <a:endParaRPr kumimoji="1" lang="ja-JP" altLang="en-US" sz="4800" dirty="0"/>
          </a:p>
        </p:txBody>
      </p:sp>
      <p:grpSp>
        <p:nvGrpSpPr>
          <p:cNvPr id="24" name="グループ化 23"/>
          <p:cNvGrpSpPr/>
          <p:nvPr/>
        </p:nvGrpSpPr>
        <p:grpSpPr>
          <a:xfrm>
            <a:off x="1203586" y="5642369"/>
            <a:ext cx="3240026" cy="896543"/>
            <a:chOff x="6966782" y="5168724"/>
            <a:chExt cx="2813568" cy="756745"/>
          </a:xfrm>
        </p:grpSpPr>
        <p:sp>
          <p:nvSpPr>
            <p:cNvPr id="25" name="フローチャート: 結合子 24"/>
            <p:cNvSpPr/>
            <p:nvPr/>
          </p:nvSpPr>
          <p:spPr>
            <a:xfrm>
              <a:off x="9023606" y="5168724"/>
              <a:ext cx="756744" cy="756745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4000" dirty="0" smtClean="0"/>
                <a:t>1</a:t>
              </a:r>
              <a:endParaRPr kumimoji="1" lang="ja-JP" altLang="en-US" sz="4000" dirty="0"/>
            </a:p>
          </p:txBody>
        </p:sp>
        <p:sp>
          <p:nvSpPr>
            <p:cNvPr id="26" name="フローチャート: 結合子 25"/>
            <p:cNvSpPr/>
            <p:nvPr/>
          </p:nvSpPr>
          <p:spPr>
            <a:xfrm>
              <a:off x="6966782" y="5168724"/>
              <a:ext cx="756744" cy="756745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4000" dirty="0"/>
                <a:t>0</a:t>
              </a:r>
              <a:endParaRPr kumimoji="1" lang="ja-JP" altLang="en-US" sz="4000" dirty="0"/>
            </a:p>
          </p:txBody>
        </p:sp>
        <p:cxnSp>
          <p:nvCxnSpPr>
            <p:cNvPr id="27" name="直線矢印コネクタ 26"/>
            <p:cNvCxnSpPr/>
            <p:nvPr/>
          </p:nvCxnSpPr>
          <p:spPr>
            <a:xfrm flipV="1">
              <a:off x="7735986" y="5529532"/>
              <a:ext cx="1275159" cy="8584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グループ化 27"/>
          <p:cNvGrpSpPr/>
          <p:nvPr/>
        </p:nvGrpSpPr>
        <p:grpSpPr>
          <a:xfrm>
            <a:off x="2608997" y="185407"/>
            <a:ext cx="8135145" cy="1718536"/>
            <a:chOff x="3800042" y="1862780"/>
            <a:chExt cx="8121501" cy="1939708"/>
          </a:xfrm>
        </p:grpSpPr>
        <p:grpSp>
          <p:nvGrpSpPr>
            <p:cNvPr id="29" name="グループ化 28"/>
            <p:cNvGrpSpPr/>
            <p:nvPr/>
          </p:nvGrpSpPr>
          <p:grpSpPr>
            <a:xfrm>
              <a:off x="7637172" y="3052292"/>
              <a:ext cx="4211391" cy="750196"/>
              <a:chOff x="7637172" y="3052292"/>
              <a:chExt cx="4211391" cy="750196"/>
            </a:xfrm>
          </p:grpSpPr>
          <p:cxnSp>
            <p:nvCxnSpPr>
              <p:cNvPr id="40" name="直線コネクタ 39"/>
              <p:cNvCxnSpPr/>
              <p:nvPr/>
            </p:nvCxnSpPr>
            <p:spPr>
              <a:xfrm>
                <a:off x="7637172" y="3799268"/>
                <a:ext cx="4211391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直線コネクタ 40"/>
              <p:cNvCxnSpPr/>
              <p:nvPr/>
            </p:nvCxnSpPr>
            <p:spPr>
              <a:xfrm>
                <a:off x="7637172" y="3052292"/>
                <a:ext cx="4211391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直線コネクタ 41"/>
              <p:cNvCxnSpPr/>
              <p:nvPr/>
            </p:nvCxnSpPr>
            <p:spPr>
              <a:xfrm>
                <a:off x="8500056" y="305229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直線コネクタ 42"/>
              <p:cNvCxnSpPr/>
              <p:nvPr/>
            </p:nvCxnSpPr>
            <p:spPr>
              <a:xfrm>
                <a:off x="9015211" y="305229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直線コネクタ 43"/>
              <p:cNvCxnSpPr/>
              <p:nvPr/>
            </p:nvCxnSpPr>
            <p:spPr>
              <a:xfrm>
                <a:off x="9517488" y="305229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直線コネクタ 44"/>
              <p:cNvCxnSpPr/>
              <p:nvPr/>
            </p:nvCxnSpPr>
            <p:spPr>
              <a:xfrm>
                <a:off x="9994006" y="305229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直線コネクタ 45"/>
              <p:cNvCxnSpPr/>
              <p:nvPr/>
            </p:nvCxnSpPr>
            <p:spPr>
              <a:xfrm>
                <a:off x="10468377" y="305551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直線コネクタ 46"/>
              <p:cNvCxnSpPr/>
              <p:nvPr/>
            </p:nvCxnSpPr>
            <p:spPr>
              <a:xfrm>
                <a:off x="10932017" y="305551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" name="グループ化 29"/>
            <p:cNvGrpSpPr/>
            <p:nvPr/>
          </p:nvGrpSpPr>
          <p:grpSpPr>
            <a:xfrm>
              <a:off x="7348167" y="3332485"/>
              <a:ext cx="688250" cy="152932"/>
              <a:chOff x="2074859" y="4885104"/>
              <a:chExt cx="696740" cy="186592"/>
            </a:xfrm>
          </p:grpSpPr>
          <p:sp>
            <p:nvSpPr>
              <p:cNvPr id="37" name="フローチャート: 結合子 36"/>
              <p:cNvSpPr/>
              <p:nvPr/>
            </p:nvSpPr>
            <p:spPr>
              <a:xfrm>
                <a:off x="2074859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8" name="フローチャート: 結合子 37"/>
              <p:cNvSpPr/>
              <p:nvPr/>
            </p:nvSpPr>
            <p:spPr>
              <a:xfrm>
                <a:off x="2336019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9" name="フローチャート: 結合子 38"/>
              <p:cNvSpPr/>
              <p:nvPr/>
            </p:nvSpPr>
            <p:spPr>
              <a:xfrm>
                <a:off x="2613338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31" name="グループ化 30"/>
            <p:cNvGrpSpPr/>
            <p:nvPr/>
          </p:nvGrpSpPr>
          <p:grpSpPr>
            <a:xfrm>
              <a:off x="11373683" y="3372583"/>
              <a:ext cx="547860" cy="146493"/>
              <a:chOff x="2074859" y="4885104"/>
              <a:chExt cx="696740" cy="186592"/>
            </a:xfrm>
          </p:grpSpPr>
          <p:sp>
            <p:nvSpPr>
              <p:cNvPr id="34" name="フローチャート: 結合子 33"/>
              <p:cNvSpPr/>
              <p:nvPr/>
            </p:nvSpPr>
            <p:spPr>
              <a:xfrm>
                <a:off x="2074859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5" name="フローチャート: 結合子 34"/>
              <p:cNvSpPr/>
              <p:nvPr/>
            </p:nvSpPr>
            <p:spPr>
              <a:xfrm>
                <a:off x="2336019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6" name="フローチャート: 結合子 35"/>
              <p:cNvSpPr/>
              <p:nvPr/>
            </p:nvSpPr>
            <p:spPr>
              <a:xfrm>
                <a:off x="2613338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3" name="正方形/長方形 32"/>
                <p:cNvSpPr/>
                <p:nvPr/>
              </p:nvSpPr>
              <p:spPr>
                <a:xfrm>
                  <a:off x="8748677" y="1862780"/>
                  <a:ext cx="1037492" cy="632055"/>
                </a:xfrm>
                <a:prstGeom prst="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1" lang="en-US" altLang="ja-JP" sz="32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ja-JP" sz="3200" b="0" i="1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a:rPr kumimoji="1" lang="en-US" altLang="ja-JP" sz="32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kumimoji="1" lang="ja-JP" altLang="en-US" sz="3200" dirty="0"/>
                </a:p>
              </p:txBody>
            </p:sp>
          </mc:Choice>
          <mc:Fallback xmlns="">
            <p:sp>
              <p:nvSpPr>
                <p:cNvPr id="33" name="正方形/長方形 3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748677" y="1862780"/>
                  <a:ext cx="1037492" cy="632055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ja-JP" alt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55" name="直線矢印コネクタ 54"/>
            <p:cNvCxnSpPr/>
            <p:nvPr/>
          </p:nvCxnSpPr>
          <p:spPr>
            <a:xfrm flipH="1">
              <a:off x="3800042" y="2493441"/>
              <a:ext cx="2180" cy="641142"/>
            </a:xfrm>
            <a:prstGeom prst="straightConnector1">
              <a:avLst/>
            </a:prstGeom>
            <a:ln w="76200">
              <a:solidFill>
                <a:schemeClr val="tx1"/>
              </a:solidFill>
              <a:headEnd type="non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線矢印コネクタ 59"/>
            <p:cNvCxnSpPr/>
            <p:nvPr/>
          </p:nvCxnSpPr>
          <p:spPr>
            <a:xfrm flipH="1">
              <a:off x="9239069" y="2495835"/>
              <a:ext cx="2180" cy="641142"/>
            </a:xfrm>
            <a:prstGeom prst="straightConnector1">
              <a:avLst/>
            </a:prstGeom>
            <a:ln w="76200">
              <a:solidFill>
                <a:schemeClr val="tx1"/>
              </a:solidFill>
              <a:headEnd type="non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8" name="グループ化 47"/>
          <p:cNvGrpSpPr/>
          <p:nvPr/>
        </p:nvGrpSpPr>
        <p:grpSpPr>
          <a:xfrm>
            <a:off x="7329787" y="5642369"/>
            <a:ext cx="3240026" cy="896543"/>
            <a:chOff x="6966782" y="5168724"/>
            <a:chExt cx="2813568" cy="756745"/>
          </a:xfrm>
        </p:grpSpPr>
        <p:sp>
          <p:nvSpPr>
            <p:cNvPr id="49" name="フローチャート: 結合子 48"/>
            <p:cNvSpPr/>
            <p:nvPr/>
          </p:nvSpPr>
          <p:spPr>
            <a:xfrm>
              <a:off x="9023606" y="5168724"/>
              <a:ext cx="756744" cy="756745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4000" dirty="0" smtClean="0"/>
                <a:t>1</a:t>
              </a:r>
              <a:endParaRPr kumimoji="1" lang="ja-JP" altLang="en-US" sz="4000" dirty="0"/>
            </a:p>
          </p:txBody>
        </p:sp>
        <p:sp>
          <p:nvSpPr>
            <p:cNvPr id="50" name="フローチャート: 結合子 49"/>
            <p:cNvSpPr/>
            <p:nvPr/>
          </p:nvSpPr>
          <p:spPr>
            <a:xfrm>
              <a:off x="6966782" y="5168724"/>
              <a:ext cx="756744" cy="756745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4000" dirty="0"/>
                <a:t>1</a:t>
              </a:r>
              <a:endParaRPr kumimoji="1" lang="ja-JP" altLang="en-US" sz="4000" dirty="0"/>
            </a:p>
          </p:txBody>
        </p:sp>
        <p:cxnSp>
          <p:nvCxnSpPr>
            <p:cNvPr id="51" name="直線矢印コネクタ 50"/>
            <p:cNvCxnSpPr/>
            <p:nvPr/>
          </p:nvCxnSpPr>
          <p:spPr>
            <a:xfrm flipV="1">
              <a:off x="7735986" y="5529532"/>
              <a:ext cx="1275159" cy="8584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2" name="テキスト ボックス 51"/>
          <p:cNvSpPr txBox="1"/>
          <p:nvPr/>
        </p:nvSpPr>
        <p:spPr>
          <a:xfrm>
            <a:off x="1918350" y="1171909"/>
            <a:ext cx="23317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800" dirty="0"/>
              <a:t>b</a:t>
            </a:r>
            <a:r>
              <a:rPr lang="en-US" altLang="ja-JP" sz="4800" dirty="0" smtClean="0"/>
              <a:t> 1 1 0 b</a:t>
            </a:r>
            <a:endParaRPr kumimoji="1" lang="ja-JP" altLang="en-US" sz="4800" dirty="0"/>
          </a:p>
        </p:txBody>
      </p:sp>
      <p:grpSp>
        <p:nvGrpSpPr>
          <p:cNvPr id="61" name="グループ化 60"/>
          <p:cNvGrpSpPr/>
          <p:nvPr/>
        </p:nvGrpSpPr>
        <p:grpSpPr>
          <a:xfrm>
            <a:off x="663970" y="2228206"/>
            <a:ext cx="4581059" cy="664656"/>
            <a:chOff x="7348167" y="3052292"/>
            <a:chExt cx="4573376" cy="750196"/>
          </a:xfrm>
        </p:grpSpPr>
        <p:grpSp>
          <p:nvGrpSpPr>
            <p:cNvPr id="62" name="グループ化 61"/>
            <p:cNvGrpSpPr/>
            <p:nvPr/>
          </p:nvGrpSpPr>
          <p:grpSpPr>
            <a:xfrm>
              <a:off x="7637172" y="3052292"/>
              <a:ext cx="4211391" cy="750196"/>
              <a:chOff x="7637172" y="3052292"/>
              <a:chExt cx="4211391" cy="750196"/>
            </a:xfrm>
          </p:grpSpPr>
          <p:cxnSp>
            <p:nvCxnSpPr>
              <p:cNvPr id="73" name="直線コネクタ 72"/>
              <p:cNvCxnSpPr/>
              <p:nvPr/>
            </p:nvCxnSpPr>
            <p:spPr>
              <a:xfrm>
                <a:off x="7637172" y="3799268"/>
                <a:ext cx="4211391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直線コネクタ 73"/>
              <p:cNvCxnSpPr/>
              <p:nvPr/>
            </p:nvCxnSpPr>
            <p:spPr>
              <a:xfrm>
                <a:off x="7637172" y="3052292"/>
                <a:ext cx="4211391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直線コネクタ 74"/>
              <p:cNvCxnSpPr/>
              <p:nvPr/>
            </p:nvCxnSpPr>
            <p:spPr>
              <a:xfrm>
                <a:off x="8500056" y="305229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直線コネクタ 75"/>
              <p:cNvCxnSpPr/>
              <p:nvPr/>
            </p:nvCxnSpPr>
            <p:spPr>
              <a:xfrm>
                <a:off x="9015211" y="305229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直線コネクタ 76"/>
              <p:cNvCxnSpPr/>
              <p:nvPr/>
            </p:nvCxnSpPr>
            <p:spPr>
              <a:xfrm>
                <a:off x="9517488" y="305229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直線コネクタ 77"/>
              <p:cNvCxnSpPr/>
              <p:nvPr/>
            </p:nvCxnSpPr>
            <p:spPr>
              <a:xfrm>
                <a:off x="9994006" y="305229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直線コネクタ 78"/>
              <p:cNvCxnSpPr/>
              <p:nvPr/>
            </p:nvCxnSpPr>
            <p:spPr>
              <a:xfrm>
                <a:off x="10468377" y="305551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直線コネクタ 79"/>
              <p:cNvCxnSpPr/>
              <p:nvPr/>
            </p:nvCxnSpPr>
            <p:spPr>
              <a:xfrm>
                <a:off x="10932017" y="305551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3" name="グループ化 62"/>
            <p:cNvGrpSpPr/>
            <p:nvPr/>
          </p:nvGrpSpPr>
          <p:grpSpPr>
            <a:xfrm>
              <a:off x="7348167" y="3332485"/>
              <a:ext cx="688250" cy="152932"/>
              <a:chOff x="2074859" y="4885104"/>
              <a:chExt cx="696740" cy="186592"/>
            </a:xfrm>
          </p:grpSpPr>
          <p:sp>
            <p:nvSpPr>
              <p:cNvPr id="70" name="フローチャート: 結合子 69"/>
              <p:cNvSpPr/>
              <p:nvPr/>
            </p:nvSpPr>
            <p:spPr>
              <a:xfrm>
                <a:off x="2074859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71" name="フローチャート: 結合子 70"/>
              <p:cNvSpPr/>
              <p:nvPr/>
            </p:nvSpPr>
            <p:spPr>
              <a:xfrm>
                <a:off x="2336019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72" name="フローチャート: 結合子 71"/>
              <p:cNvSpPr/>
              <p:nvPr/>
            </p:nvSpPr>
            <p:spPr>
              <a:xfrm>
                <a:off x="2613338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64" name="グループ化 63"/>
            <p:cNvGrpSpPr/>
            <p:nvPr/>
          </p:nvGrpSpPr>
          <p:grpSpPr>
            <a:xfrm>
              <a:off x="11373683" y="3372583"/>
              <a:ext cx="547860" cy="146493"/>
              <a:chOff x="2074859" y="4885104"/>
              <a:chExt cx="696740" cy="186592"/>
            </a:xfrm>
          </p:grpSpPr>
          <p:sp>
            <p:nvSpPr>
              <p:cNvPr id="67" name="フローチャート: 結合子 66"/>
              <p:cNvSpPr/>
              <p:nvPr/>
            </p:nvSpPr>
            <p:spPr>
              <a:xfrm>
                <a:off x="2074859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8" name="フローチャート: 結合子 67"/>
              <p:cNvSpPr/>
              <p:nvPr/>
            </p:nvSpPr>
            <p:spPr>
              <a:xfrm>
                <a:off x="2336019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9" name="フローチャート: 結合子 68"/>
              <p:cNvSpPr/>
              <p:nvPr/>
            </p:nvSpPr>
            <p:spPr>
              <a:xfrm>
                <a:off x="2613338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sp>
        <p:nvSpPr>
          <p:cNvPr id="81" name="テキスト ボックス 80"/>
          <p:cNvSpPr txBox="1"/>
          <p:nvPr/>
        </p:nvSpPr>
        <p:spPr>
          <a:xfrm>
            <a:off x="7369223" y="2135074"/>
            <a:ext cx="23317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800" dirty="0"/>
              <a:t>b</a:t>
            </a:r>
            <a:r>
              <a:rPr lang="en-US" altLang="ja-JP" sz="4800" dirty="0" smtClean="0"/>
              <a:t> 4 b </a:t>
            </a:r>
            <a:r>
              <a:rPr lang="en-US" altLang="ja-JP" sz="4800" dirty="0" err="1" smtClean="0"/>
              <a:t>b</a:t>
            </a:r>
            <a:r>
              <a:rPr lang="en-US" altLang="ja-JP" sz="4800" dirty="0" smtClean="0"/>
              <a:t> b</a:t>
            </a:r>
            <a:endParaRPr kumimoji="1" lang="ja-JP" altLang="en-US" sz="4800" dirty="0"/>
          </a:p>
        </p:txBody>
      </p:sp>
      <p:grpSp>
        <p:nvGrpSpPr>
          <p:cNvPr id="82" name="グループ化 81"/>
          <p:cNvGrpSpPr/>
          <p:nvPr/>
        </p:nvGrpSpPr>
        <p:grpSpPr>
          <a:xfrm>
            <a:off x="6164019" y="2187813"/>
            <a:ext cx="4581059" cy="664656"/>
            <a:chOff x="7348167" y="3052292"/>
            <a:chExt cx="4573376" cy="750196"/>
          </a:xfrm>
        </p:grpSpPr>
        <p:grpSp>
          <p:nvGrpSpPr>
            <p:cNvPr id="83" name="グループ化 82"/>
            <p:cNvGrpSpPr/>
            <p:nvPr/>
          </p:nvGrpSpPr>
          <p:grpSpPr>
            <a:xfrm>
              <a:off x="7637172" y="3052292"/>
              <a:ext cx="4211391" cy="750196"/>
              <a:chOff x="7637172" y="3052292"/>
              <a:chExt cx="4211391" cy="750196"/>
            </a:xfrm>
          </p:grpSpPr>
          <p:cxnSp>
            <p:nvCxnSpPr>
              <p:cNvPr id="95" name="直線コネクタ 94"/>
              <p:cNvCxnSpPr/>
              <p:nvPr/>
            </p:nvCxnSpPr>
            <p:spPr>
              <a:xfrm>
                <a:off x="7637172" y="3799268"/>
                <a:ext cx="4211391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直線コネクタ 95"/>
              <p:cNvCxnSpPr/>
              <p:nvPr/>
            </p:nvCxnSpPr>
            <p:spPr>
              <a:xfrm>
                <a:off x="7637172" y="3052292"/>
                <a:ext cx="4211391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直線コネクタ 96"/>
              <p:cNvCxnSpPr/>
              <p:nvPr/>
            </p:nvCxnSpPr>
            <p:spPr>
              <a:xfrm>
                <a:off x="8500056" y="305229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直線コネクタ 97"/>
              <p:cNvCxnSpPr/>
              <p:nvPr/>
            </p:nvCxnSpPr>
            <p:spPr>
              <a:xfrm>
                <a:off x="9015211" y="305229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直線コネクタ 98"/>
              <p:cNvCxnSpPr/>
              <p:nvPr/>
            </p:nvCxnSpPr>
            <p:spPr>
              <a:xfrm>
                <a:off x="9517488" y="305229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直線コネクタ 99"/>
              <p:cNvCxnSpPr/>
              <p:nvPr/>
            </p:nvCxnSpPr>
            <p:spPr>
              <a:xfrm>
                <a:off x="9994006" y="305229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直線コネクタ 100"/>
              <p:cNvCxnSpPr/>
              <p:nvPr/>
            </p:nvCxnSpPr>
            <p:spPr>
              <a:xfrm>
                <a:off x="10468377" y="305551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直線コネクタ 101"/>
              <p:cNvCxnSpPr/>
              <p:nvPr/>
            </p:nvCxnSpPr>
            <p:spPr>
              <a:xfrm>
                <a:off x="10932017" y="305551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4" name="グループ化 83"/>
            <p:cNvGrpSpPr/>
            <p:nvPr/>
          </p:nvGrpSpPr>
          <p:grpSpPr>
            <a:xfrm>
              <a:off x="7348167" y="3332485"/>
              <a:ext cx="688250" cy="152932"/>
              <a:chOff x="2074859" y="4885104"/>
              <a:chExt cx="696740" cy="186592"/>
            </a:xfrm>
          </p:grpSpPr>
          <p:sp>
            <p:nvSpPr>
              <p:cNvPr id="92" name="フローチャート: 結合子 91"/>
              <p:cNvSpPr/>
              <p:nvPr/>
            </p:nvSpPr>
            <p:spPr>
              <a:xfrm>
                <a:off x="2074859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93" name="フローチャート: 結合子 92"/>
              <p:cNvSpPr/>
              <p:nvPr/>
            </p:nvSpPr>
            <p:spPr>
              <a:xfrm>
                <a:off x="2336019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94" name="フローチャート: 結合子 93"/>
              <p:cNvSpPr/>
              <p:nvPr/>
            </p:nvSpPr>
            <p:spPr>
              <a:xfrm>
                <a:off x="2613338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85" name="グループ化 84"/>
            <p:cNvGrpSpPr/>
            <p:nvPr/>
          </p:nvGrpSpPr>
          <p:grpSpPr>
            <a:xfrm>
              <a:off x="11373683" y="3372583"/>
              <a:ext cx="547860" cy="146493"/>
              <a:chOff x="2074859" y="4885104"/>
              <a:chExt cx="696740" cy="186592"/>
            </a:xfrm>
          </p:grpSpPr>
          <p:sp>
            <p:nvSpPr>
              <p:cNvPr id="89" name="フローチャート: 結合子 88"/>
              <p:cNvSpPr/>
              <p:nvPr/>
            </p:nvSpPr>
            <p:spPr>
              <a:xfrm>
                <a:off x="2074859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90" name="フローチャート: 結合子 89"/>
              <p:cNvSpPr/>
              <p:nvPr/>
            </p:nvSpPr>
            <p:spPr>
              <a:xfrm>
                <a:off x="2336019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91" name="フローチャート: 結合子 90"/>
              <p:cNvSpPr/>
              <p:nvPr/>
            </p:nvSpPr>
            <p:spPr>
              <a:xfrm>
                <a:off x="2613338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sp>
        <p:nvSpPr>
          <p:cNvPr id="103" name="テキスト ボックス 102"/>
          <p:cNvSpPr txBox="1"/>
          <p:nvPr/>
        </p:nvSpPr>
        <p:spPr>
          <a:xfrm>
            <a:off x="1919287" y="2120436"/>
            <a:ext cx="23317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800" dirty="0"/>
              <a:t>b</a:t>
            </a:r>
            <a:r>
              <a:rPr lang="en-US" altLang="ja-JP" sz="4800" dirty="0" smtClean="0"/>
              <a:t> </a:t>
            </a:r>
            <a:r>
              <a:rPr lang="en-US" altLang="ja-JP" sz="4800" dirty="0"/>
              <a:t>3</a:t>
            </a:r>
            <a:r>
              <a:rPr lang="en-US" altLang="ja-JP" sz="4800" dirty="0" smtClean="0"/>
              <a:t> b </a:t>
            </a:r>
            <a:r>
              <a:rPr lang="en-US" altLang="ja-JP" sz="4800" dirty="0"/>
              <a:t>b</a:t>
            </a:r>
            <a:r>
              <a:rPr lang="en-US" altLang="ja-JP" sz="4800" dirty="0" smtClean="0"/>
              <a:t> b</a:t>
            </a:r>
            <a:endParaRPr kumimoji="1" lang="ja-JP" altLang="en-US" sz="4800" dirty="0"/>
          </a:p>
        </p:txBody>
      </p:sp>
      <p:grpSp>
        <p:nvGrpSpPr>
          <p:cNvPr id="104" name="グループ化 103"/>
          <p:cNvGrpSpPr/>
          <p:nvPr/>
        </p:nvGrpSpPr>
        <p:grpSpPr>
          <a:xfrm>
            <a:off x="663033" y="3145241"/>
            <a:ext cx="4581059" cy="664656"/>
            <a:chOff x="7348167" y="3052292"/>
            <a:chExt cx="4573376" cy="750196"/>
          </a:xfrm>
        </p:grpSpPr>
        <p:grpSp>
          <p:nvGrpSpPr>
            <p:cNvPr id="105" name="グループ化 104"/>
            <p:cNvGrpSpPr/>
            <p:nvPr/>
          </p:nvGrpSpPr>
          <p:grpSpPr>
            <a:xfrm>
              <a:off x="7637172" y="3052292"/>
              <a:ext cx="4211391" cy="750196"/>
              <a:chOff x="7637172" y="3052292"/>
              <a:chExt cx="4211391" cy="750196"/>
            </a:xfrm>
          </p:grpSpPr>
          <p:cxnSp>
            <p:nvCxnSpPr>
              <p:cNvPr id="116" name="直線コネクタ 115"/>
              <p:cNvCxnSpPr/>
              <p:nvPr/>
            </p:nvCxnSpPr>
            <p:spPr>
              <a:xfrm>
                <a:off x="7637172" y="3799268"/>
                <a:ext cx="4211391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直線コネクタ 116"/>
              <p:cNvCxnSpPr/>
              <p:nvPr/>
            </p:nvCxnSpPr>
            <p:spPr>
              <a:xfrm>
                <a:off x="7637172" y="3052292"/>
                <a:ext cx="4211391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直線コネクタ 117"/>
              <p:cNvCxnSpPr/>
              <p:nvPr/>
            </p:nvCxnSpPr>
            <p:spPr>
              <a:xfrm>
                <a:off x="8500056" y="305229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直線コネクタ 118"/>
              <p:cNvCxnSpPr/>
              <p:nvPr/>
            </p:nvCxnSpPr>
            <p:spPr>
              <a:xfrm>
                <a:off x="9015211" y="305229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0" name="直線コネクタ 119"/>
              <p:cNvCxnSpPr/>
              <p:nvPr/>
            </p:nvCxnSpPr>
            <p:spPr>
              <a:xfrm>
                <a:off x="9517488" y="305229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" name="直線コネクタ 120"/>
              <p:cNvCxnSpPr/>
              <p:nvPr/>
            </p:nvCxnSpPr>
            <p:spPr>
              <a:xfrm>
                <a:off x="9994006" y="305229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直線コネクタ 121"/>
              <p:cNvCxnSpPr/>
              <p:nvPr/>
            </p:nvCxnSpPr>
            <p:spPr>
              <a:xfrm>
                <a:off x="10468377" y="305551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直線コネクタ 122"/>
              <p:cNvCxnSpPr/>
              <p:nvPr/>
            </p:nvCxnSpPr>
            <p:spPr>
              <a:xfrm>
                <a:off x="10932017" y="305551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6" name="グループ化 105"/>
            <p:cNvGrpSpPr/>
            <p:nvPr/>
          </p:nvGrpSpPr>
          <p:grpSpPr>
            <a:xfrm>
              <a:off x="7348167" y="3332485"/>
              <a:ext cx="688250" cy="152932"/>
              <a:chOff x="2074859" y="4885104"/>
              <a:chExt cx="696740" cy="186592"/>
            </a:xfrm>
          </p:grpSpPr>
          <p:sp>
            <p:nvSpPr>
              <p:cNvPr id="113" name="フローチャート: 結合子 112"/>
              <p:cNvSpPr/>
              <p:nvPr/>
            </p:nvSpPr>
            <p:spPr>
              <a:xfrm>
                <a:off x="2074859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14" name="フローチャート: 結合子 113"/>
              <p:cNvSpPr/>
              <p:nvPr/>
            </p:nvSpPr>
            <p:spPr>
              <a:xfrm>
                <a:off x="2336019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15" name="フローチャート: 結合子 114"/>
              <p:cNvSpPr/>
              <p:nvPr/>
            </p:nvSpPr>
            <p:spPr>
              <a:xfrm>
                <a:off x="2613338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107" name="グループ化 106"/>
            <p:cNvGrpSpPr/>
            <p:nvPr/>
          </p:nvGrpSpPr>
          <p:grpSpPr>
            <a:xfrm>
              <a:off x="11373683" y="3372583"/>
              <a:ext cx="547860" cy="146493"/>
              <a:chOff x="2074859" y="4885104"/>
              <a:chExt cx="696740" cy="186592"/>
            </a:xfrm>
          </p:grpSpPr>
          <p:sp>
            <p:nvSpPr>
              <p:cNvPr id="110" name="フローチャート: 結合子 109"/>
              <p:cNvSpPr/>
              <p:nvPr/>
            </p:nvSpPr>
            <p:spPr>
              <a:xfrm>
                <a:off x="2074859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11" name="フローチャート: 結合子 110"/>
              <p:cNvSpPr/>
              <p:nvPr/>
            </p:nvSpPr>
            <p:spPr>
              <a:xfrm>
                <a:off x="2336019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12" name="フローチャート: 結合子 111"/>
              <p:cNvSpPr/>
              <p:nvPr/>
            </p:nvSpPr>
            <p:spPr>
              <a:xfrm>
                <a:off x="2613338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sp>
        <p:nvSpPr>
          <p:cNvPr id="124" name="テキスト ボックス 123"/>
          <p:cNvSpPr txBox="1"/>
          <p:nvPr/>
        </p:nvSpPr>
        <p:spPr>
          <a:xfrm>
            <a:off x="7368285" y="3052109"/>
            <a:ext cx="238466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800" dirty="0"/>
              <a:t>b</a:t>
            </a:r>
            <a:r>
              <a:rPr lang="en-US" altLang="ja-JP" sz="4800" dirty="0" smtClean="0"/>
              <a:t> b b </a:t>
            </a:r>
            <a:r>
              <a:rPr lang="en-US" altLang="ja-JP" sz="4800" dirty="0" err="1" smtClean="0"/>
              <a:t>b</a:t>
            </a:r>
            <a:r>
              <a:rPr lang="en-US" altLang="ja-JP" sz="4800" dirty="0" smtClean="0"/>
              <a:t> b</a:t>
            </a:r>
            <a:endParaRPr kumimoji="1" lang="ja-JP" altLang="en-US" sz="4800" dirty="0"/>
          </a:p>
        </p:txBody>
      </p:sp>
      <p:grpSp>
        <p:nvGrpSpPr>
          <p:cNvPr id="125" name="グループ化 124"/>
          <p:cNvGrpSpPr/>
          <p:nvPr/>
        </p:nvGrpSpPr>
        <p:grpSpPr>
          <a:xfrm>
            <a:off x="6163082" y="3104848"/>
            <a:ext cx="4581059" cy="664656"/>
            <a:chOff x="7348167" y="3052292"/>
            <a:chExt cx="4573376" cy="750196"/>
          </a:xfrm>
        </p:grpSpPr>
        <p:grpSp>
          <p:nvGrpSpPr>
            <p:cNvPr id="126" name="グループ化 125"/>
            <p:cNvGrpSpPr/>
            <p:nvPr/>
          </p:nvGrpSpPr>
          <p:grpSpPr>
            <a:xfrm>
              <a:off x="7637172" y="3052292"/>
              <a:ext cx="4211391" cy="750196"/>
              <a:chOff x="7637172" y="3052292"/>
              <a:chExt cx="4211391" cy="750196"/>
            </a:xfrm>
          </p:grpSpPr>
          <p:cxnSp>
            <p:nvCxnSpPr>
              <p:cNvPr id="138" name="直線コネクタ 137"/>
              <p:cNvCxnSpPr/>
              <p:nvPr/>
            </p:nvCxnSpPr>
            <p:spPr>
              <a:xfrm>
                <a:off x="7637172" y="3799268"/>
                <a:ext cx="4211391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直線コネクタ 138"/>
              <p:cNvCxnSpPr/>
              <p:nvPr/>
            </p:nvCxnSpPr>
            <p:spPr>
              <a:xfrm>
                <a:off x="7637172" y="3052292"/>
                <a:ext cx="4211391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直線コネクタ 139"/>
              <p:cNvCxnSpPr/>
              <p:nvPr/>
            </p:nvCxnSpPr>
            <p:spPr>
              <a:xfrm>
                <a:off x="8500056" y="305229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直線コネクタ 140"/>
              <p:cNvCxnSpPr/>
              <p:nvPr/>
            </p:nvCxnSpPr>
            <p:spPr>
              <a:xfrm>
                <a:off x="9015211" y="305229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2" name="直線コネクタ 141"/>
              <p:cNvCxnSpPr/>
              <p:nvPr/>
            </p:nvCxnSpPr>
            <p:spPr>
              <a:xfrm>
                <a:off x="9517488" y="305229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3" name="直線コネクタ 142"/>
              <p:cNvCxnSpPr/>
              <p:nvPr/>
            </p:nvCxnSpPr>
            <p:spPr>
              <a:xfrm>
                <a:off x="9994006" y="305229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4" name="直線コネクタ 143"/>
              <p:cNvCxnSpPr/>
              <p:nvPr/>
            </p:nvCxnSpPr>
            <p:spPr>
              <a:xfrm>
                <a:off x="10468377" y="305551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5" name="直線コネクタ 144"/>
              <p:cNvCxnSpPr/>
              <p:nvPr/>
            </p:nvCxnSpPr>
            <p:spPr>
              <a:xfrm>
                <a:off x="10932017" y="305551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7" name="グループ化 126"/>
            <p:cNvGrpSpPr/>
            <p:nvPr/>
          </p:nvGrpSpPr>
          <p:grpSpPr>
            <a:xfrm>
              <a:off x="7348167" y="3332485"/>
              <a:ext cx="688250" cy="152932"/>
              <a:chOff x="2074859" y="4885104"/>
              <a:chExt cx="696740" cy="186592"/>
            </a:xfrm>
          </p:grpSpPr>
          <p:sp>
            <p:nvSpPr>
              <p:cNvPr id="135" name="フローチャート: 結合子 134"/>
              <p:cNvSpPr/>
              <p:nvPr/>
            </p:nvSpPr>
            <p:spPr>
              <a:xfrm>
                <a:off x="2074859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36" name="フローチャート: 結合子 135"/>
              <p:cNvSpPr/>
              <p:nvPr/>
            </p:nvSpPr>
            <p:spPr>
              <a:xfrm>
                <a:off x="2336019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37" name="フローチャート: 結合子 136"/>
              <p:cNvSpPr/>
              <p:nvPr/>
            </p:nvSpPr>
            <p:spPr>
              <a:xfrm>
                <a:off x="2613338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128" name="グループ化 127"/>
            <p:cNvGrpSpPr/>
            <p:nvPr/>
          </p:nvGrpSpPr>
          <p:grpSpPr>
            <a:xfrm>
              <a:off x="11373683" y="3372583"/>
              <a:ext cx="547860" cy="146493"/>
              <a:chOff x="2074859" y="4885104"/>
              <a:chExt cx="696740" cy="186592"/>
            </a:xfrm>
          </p:grpSpPr>
          <p:sp>
            <p:nvSpPr>
              <p:cNvPr id="132" name="フローチャート: 結合子 131"/>
              <p:cNvSpPr/>
              <p:nvPr/>
            </p:nvSpPr>
            <p:spPr>
              <a:xfrm>
                <a:off x="2074859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33" name="フローチャート: 結合子 132"/>
              <p:cNvSpPr/>
              <p:nvPr/>
            </p:nvSpPr>
            <p:spPr>
              <a:xfrm>
                <a:off x="2336019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34" name="フローチャート: 結合子 133"/>
              <p:cNvSpPr/>
              <p:nvPr/>
            </p:nvSpPr>
            <p:spPr>
              <a:xfrm>
                <a:off x="2613338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sp>
        <p:nvSpPr>
          <p:cNvPr id="146" name="テキスト ボックス 145"/>
          <p:cNvSpPr txBox="1"/>
          <p:nvPr/>
        </p:nvSpPr>
        <p:spPr>
          <a:xfrm>
            <a:off x="1918349" y="3037471"/>
            <a:ext cx="23445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800" dirty="0"/>
              <a:t>b</a:t>
            </a:r>
            <a:r>
              <a:rPr lang="en-US" altLang="ja-JP" sz="4800" dirty="0" smtClean="0"/>
              <a:t> </a:t>
            </a:r>
            <a:r>
              <a:rPr lang="en-US" altLang="ja-JP" sz="4800" dirty="0" err="1" smtClean="0"/>
              <a:t>b</a:t>
            </a:r>
            <a:r>
              <a:rPr lang="en-US" altLang="ja-JP" sz="4800" dirty="0" smtClean="0"/>
              <a:t> </a:t>
            </a:r>
            <a:r>
              <a:rPr lang="en-US" altLang="ja-JP" sz="4800" dirty="0" err="1" smtClean="0"/>
              <a:t>b</a:t>
            </a:r>
            <a:r>
              <a:rPr lang="en-US" altLang="ja-JP" sz="4800" dirty="0" smtClean="0"/>
              <a:t> b b</a:t>
            </a:r>
            <a:endParaRPr kumimoji="1" lang="ja-JP" altLang="en-US" sz="4800" dirty="0"/>
          </a:p>
        </p:txBody>
      </p:sp>
      <p:pic>
        <p:nvPicPr>
          <p:cNvPr id="147" name="図 14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6182" y="4443868"/>
            <a:ext cx="3939483" cy="541264"/>
          </a:xfrm>
          <a:prstGeom prst="rect">
            <a:avLst/>
          </a:prstGeom>
        </p:spPr>
      </p:pic>
      <p:pic>
        <p:nvPicPr>
          <p:cNvPr id="148" name="図 14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4667" y="4428320"/>
            <a:ext cx="4338640" cy="572359"/>
          </a:xfrm>
          <a:prstGeom prst="rect">
            <a:avLst/>
          </a:prstGeom>
        </p:spPr>
      </p:pic>
      <p:sp>
        <p:nvSpPr>
          <p:cNvPr id="149" name="円/楕円 148"/>
          <p:cNvSpPr/>
          <p:nvPr/>
        </p:nvSpPr>
        <p:spPr>
          <a:xfrm>
            <a:off x="7780731" y="2243017"/>
            <a:ext cx="609664" cy="59846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0" name="円/楕円 149"/>
          <p:cNvSpPr/>
          <p:nvPr/>
        </p:nvSpPr>
        <p:spPr>
          <a:xfrm>
            <a:off x="2307174" y="2243017"/>
            <a:ext cx="609664" cy="59846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000446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7185" y="470632"/>
            <a:ext cx="10515600" cy="1325563"/>
          </a:xfrm>
        </p:spPr>
        <p:txBody>
          <a:bodyPr>
            <a:normAutofit/>
          </a:bodyPr>
          <a:lstStyle/>
          <a:p>
            <a:r>
              <a:rPr lang="en-US" altLang="ja-JP" sz="4800" dirty="0" smtClean="0">
                <a:latin typeface="+mj-ea"/>
              </a:rPr>
              <a:t>R-WHILE</a:t>
            </a:r>
            <a:r>
              <a:rPr lang="ja-JP" altLang="en-US" sz="4800" dirty="0" err="1" smtClean="0"/>
              <a:t>での</a:t>
            </a:r>
            <a:r>
              <a:rPr lang="ja-JP" altLang="en-US" sz="4800" dirty="0" smtClean="0"/>
              <a:t>実装</a:t>
            </a:r>
            <a:endParaRPr kumimoji="1" lang="ja-JP" altLang="en-US" sz="4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/>
              <p:cNvSpPr>
                <a:spLocks noGrp="1"/>
              </p:cNvSpPr>
              <p:nvPr>
                <p:ph idx="1"/>
              </p:nvPr>
            </p:nvSpPr>
            <p:spPr>
              <a:xfrm>
                <a:off x="627185" y="2279562"/>
                <a:ext cx="10515600" cy="4237148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 algn="ctr">
                  <a:buNone/>
                </a:pPr>
                <a:r>
                  <a:rPr lang="ja-JP" altLang="en-US" sz="4700" dirty="0"/>
                  <a:t>可逆プログラミング</a:t>
                </a:r>
                <a:r>
                  <a:rPr lang="ja-JP" altLang="en-US" sz="4700" dirty="0" smtClean="0"/>
                  <a:t>言語　</a:t>
                </a:r>
                <a:r>
                  <a:rPr lang="en-US" altLang="ja-JP" sz="4700" dirty="0" smtClean="0">
                    <a:latin typeface="+mj-ea"/>
                  </a:rPr>
                  <a:t>R-WHILE</a:t>
                </a:r>
              </a:p>
              <a:p>
                <a:pPr marL="0" indent="0">
                  <a:buNone/>
                </a:pPr>
                <a:endParaRPr lang="en-US" altLang="ja-JP" sz="3800" dirty="0" smtClean="0"/>
              </a:p>
              <a:p>
                <a:pPr marL="0" indent="0">
                  <a:buNone/>
                </a:pPr>
                <a:r>
                  <a:rPr lang="ja-JP" altLang="en-US" sz="3800" dirty="0" smtClean="0"/>
                  <a:t>・</a:t>
                </a:r>
                <a:r>
                  <a:rPr lang="en-US" altLang="ja-JP" sz="3800" dirty="0" smtClean="0"/>
                  <a:t>Jones</a:t>
                </a:r>
                <a:r>
                  <a:rPr lang="ja-JP" altLang="en-US" sz="3800" dirty="0" smtClean="0"/>
                  <a:t>の言語</a:t>
                </a:r>
                <a:r>
                  <a:rPr lang="en-US" altLang="ja-JP" sz="3800" dirty="0" smtClean="0"/>
                  <a:t>WHILE</a:t>
                </a:r>
                <a:r>
                  <a:rPr lang="ja-JP" altLang="en-US" sz="3800" dirty="0" smtClean="0"/>
                  <a:t>を可逆化</a:t>
                </a:r>
                <a:endParaRPr lang="en-US" altLang="ja-JP" sz="3800" dirty="0" smtClean="0"/>
              </a:p>
              <a:p>
                <a:pPr marL="0" indent="0">
                  <a:buNone/>
                </a:pPr>
                <a:endParaRPr kumimoji="1" lang="en-US" altLang="ja-JP" sz="3800" dirty="0" smtClean="0"/>
              </a:p>
              <a:p>
                <a:pPr marL="0" indent="0">
                  <a:buNone/>
                </a:pPr>
                <a:r>
                  <a:rPr kumimoji="1" lang="ja-JP" altLang="en-US" sz="3800" dirty="0" smtClean="0"/>
                  <a:t>・任意の命令 </a:t>
                </a:r>
                <a:r>
                  <a:rPr lang="en-US" altLang="ja-JP" sz="3800" dirty="0" smtClean="0">
                    <a:latin typeface="Lucida Calligraphy" panose="03010101010101010101" pitchFamily="66" charset="0"/>
                  </a:rPr>
                  <a:t>C</a:t>
                </a:r>
                <a:r>
                  <a:rPr lang="ja-JP" altLang="en-US" sz="3800" dirty="0" smtClean="0">
                    <a:latin typeface="Lucida Calligraphy" panose="03010101010101010101" pitchFamily="66" charset="0"/>
                  </a:rPr>
                  <a:t> </a:t>
                </a:r>
                <a:r>
                  <a:rPr kumimoji="1" lang="ja-JP" altLang="en-US" sz="3800" dirty="0" smtClean="0"/>
                  <a:t>に対して逆命令</a:t>
                </a:r>
                <a:r>
                  <a:rPr kumimoji="1" lang="en-US" altLang="ja-JP" sz="3800" dirty="0" smtClean="0"/>
                  <a:t> </a:t>
                </a:r>
                <a:r>
                  <a:rPr lang="en-US" altLang="ja-JP" sz="3800" dirty="0" smtClean="0">
                    <a:latin typeface="Lucida Calligraphy" panose="03010101010101010101" pitchFamily="66" charset="0"/>
                  </a:rPr>
                  <a:t>I</a:t>
                </a:r>
                <a14:m>
                  <m:oMath xmlns:m="http://schemas.openxmlformats.org/officeDocument/2006/math">
                    <m:d>
                      <m:dPr>
                        <m:begChr m:val="⟦"/>
                        <m:endChr m:val="⟧"/>
                        <m:ctrlPr>
                          <a:rPr lang="en-US" altLang="ja-JP" sz="38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sz="38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</m:d>
                  </m:oMath>
                </a14:m>
                <a:r>
                  <a:rPr kumimoji="1" lang="ja-JP" altLang="en-US" sz="3800" dirty="0" smtClean="0"/>
                  <a:t>をもつ</a:t>
                </a:r>
                <a:endParaRPr kumimoji="1" lang="en-US" altLang="ja-JP" sz="3800" dirty="0" smtClean="0"/>
              </a:p>
              <a:p>
                <a:pPr marL="0" indent="0">
                  <a:buNone/>
                </a:pPr>
                <a:endParaRPr lang="en-US" altLang="ja-JP" sz="3800" dirty="0" smtClean="0"/>
              </a:p>
              <a:p>
                <a:pPr marL="0" indent="0">
                  <a:buNone/>
                </a:pPr>
                <a:r>
                  <a:rPr lang="ja-JP" altLang="en-US" sz="3800" dirty="0" smtClean="0"/>
                  <a:t>・木構造のデータをもつ</a:t>
                </a:r>
                <a:endParaRPr lang="en-US" altLang="ja-JP" sz="3800" dirty="0" smtClean="0"/>
              </a:p>
              <a:p>
                <a:pPr marL="0" indent="0">
                  <a:buNone/>
                </a:pPr>
                <a:endParaRPr kumimoji="1" lang="ja-JP" altLang="en-US" dirty="0"/>
              </a:p>
            </p:txBody>
          </p:sp>
        </mc:Choice>
        <mc:Fallback xmlns="">
          <p:sp>
            <p:nvSpPr>
              <p:cNvPr id="3" name="コンテンツ プレースホルダー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27185" y="2279562"/>
                <a:ext cx="10515600" cy="4237148"/>
              </a:xfrm>
              <a:blipFill rotWithShape="0">
                <a:blip r:embed="rId2"/>
                <a:stretch>
                  <a:fillRect l="-1739" t="-5899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CC6D9-967A-4799-96DF-DA263BD2958A}" type="slidenum">
              <a:rPr kumimoji="1" lang="ja-JP" altLang="en-US" smtClean="0"/>
              <a:t>22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2480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9141"/>
    </mc:Choice>
    <mc:Fallback xmlns="">
      <p:transition spd="slow" advTm="29141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661" y="2331720"/>
            <a:ext cx="10859139" cy="3710353"/>
          </a:xfrm>
          <a:prstGeom prst="rect">
            <a:avLst/>
          </a:prstGeom>
        </p:spPr>
      </p:pic>
      <p:sp>
        <p:nvSpPr>
          <p:cNvPr id="5" name="テキスト ボックス 4"/>
          <p:cNvSpPr txBox="1"/>
          <p:nvPr/>
        </p:nvSpPr>
        <p:spPr>
          <a:xfrm>
            <a:off x="3296992" y="770256"/>
            <a:ext cx="480378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000" dirty="0" smtClean="0">
                <a:latin typeface="+mj-ea"/>
              </a:rPr>
              <a:t>R-WHILE</a:t>
            </a:r>
            <a:r>
              <a:rPr lang="ja-JP" altLang="en-US" sz="4000" dirty="0" smtClean="0">
                <a:latin typeface="+mj-ea"/>
              </a:rPr>
              <a:t>の</a:t>
            </a:r>
            <a:r>
              <a:rPr kumimoji="1" lang="ja-JP" altLang="en-US" sz="4000" dirty="0" smtClean="0"/>
              <a:t>構文規則</a:t>
            </a:r>
            <a:endParaRPr kumimoji="1" lang="ja-JP" altLang="en-US" sz="4000" dirty="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CC6D9-967A-4799-96DF-DA263BD2958A}" type="slidenum">
              <a:rPr kumimoji="1" lang="ja-JP" altLang="en-US" smtClean="0"/>
              <a:t>23</a:t>
            </a:fld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4892039" y="3328760"/>
            <a:ext cx="4533364" cy="2222035"/>
          </a:xfrm>
          <a:prstGeom prst="rect">
            <a:avLst/>
          </a:prstGeom>
          <a:noFill/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四角形吹き出し 6"/>
          <p:cNvSpPr/>
          <p:nvPr/>
        </p:nvSpPr>
        <p:spPr>
          <a:xfrm>
            <a:off x="9866290" y="3027179"/>
            <a:ext cx="2164080" cy="1066800"/>
          </a:xfrm>
          <a:prstGeom prst="wedgeRectCallout">
            <a:avLst>
              <a:gd name="adj1" fmla="val -79988"/>
              <a:gd name="adj2" fmla="val -4167"/>
            </a:avLst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/>
            <a:r>
              <a:rPr lang="ja-JP" altLang="en-US" sz="2800" dirty="0">
                <a:solidFill>
                  <a:schemeClr val="tx1"/>
                </a:solidFill>
              </a:rPr>
              <a:t>命令</a:t>
            </a:r>
            <a:r>
              <a:rPr lang="ja-JP" altLang="en-US" sz="2800" dirty="0" smtClean="0">
                <a:solidFill>
                  <a:schemeClr val="tx1"/>
                </a:solidFill>
              </a:rPr>
              <a:t>の種類が少ない</a:t>
            </a:r>
            <a:endParaRPr lang="en-US" altLang="ja-JP" sz="2800" dirty="0" smtClean="0">
              <a:solidFill>
                <a:schemeClr val="tx1"/>
              </a:solidFill>
            </a:endParaRPr>
          </a:p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8487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21"/>
    </mc:Choice>
    <mc:Fallback xmlns="">
      <p:transition spd="slow" advTm="1221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74713" y="221807"/>
            <a:ext cx="10515600" cy="1325563"/>
          </a:xfrm>
        </p:spPr>
        <p:txBody>
          <a:bodyPr/>
          <a:lstStyle/>
          <a:p>
            <a:pPr algn="ctr"/>
            <a:r>
              <a:rPr kumimoji="1" lang="en-US" altLang="ja-JP" dirty="0" smtClean="0">
                <a:latin typeface="+mj-ea"/>
              </a:rPr>
              <a:t>RTM</a:t>
            </a:r>
            <a:r>
              <a:rPr kumimoji="1" lang="ja-JP" altLang="en-US" dirty="0" smtClean="0"/>
              <a:t>から</a:t>
            </a:r>
            <a:r>
              <a:rPr kumimoji="1" lang="en-US" altLang="ja-JP" dirty="0" smtClean="0">
                <a:latin typeface="+mj-ea"/>
              </a:rPr>
              <a:t>R-WHILE</a:t>
            </a:r>
            <a:r>
              <a:rPr kumimoji="1" lang="ja-JP" altLang="en-US" dirty="0" smtClean="0">
                <a:latin typeface="+mj-ea"/>
              </a:rPr>
              <a:t>プログラム</a:t>
            </a:r>
            <a:r>
              <a:rPr kumimoji="1" lang="ja-JP" altLang="en-US" dirty="0" smtClean="0"/>
              <a:t>へ変換の規則</a:t>
            </a:r>
            <a:endParaRPr kumimoji="1" lang="ja-JP" altLang="en-US" dirty="0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490391"/>
            <a:ext cx="4095575" cy="4631284"/>
          </a:xfrm>
          <a:prstGeom prst="rect">
            <a:avLst/>
          </a:prstGeom>
        </p:spPr>
      </p:pic>
      <p:pic>
        <p:nvPicPr>
          <p:cNvPr id="5" name="図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8698" y="1685520"/>
            <a:ext cx="3291038" cy="1703989"/>
          </a:xfrm>
          <a:prstGeom prst="rect">
            <a:avLst/>
          </a:prstGeom>
        </p:spPr>
      </p:pic>
      <p:pic>
        <p:nvPicPr>
          <p:cNvPr id="6" name="図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8115" y="3494303"/>
            <a:ext cx="6280432" cy="3185291"/>
          </a:xfrm>
          <a:prstGeom prst="rect">
            <a:avLst/>
          </a:prstGeom>
        </p:spPr>
      </p:pic>
      <p:sp>
        <p:nvSpPr>
          <p:cNvPr id="7" name="正方形/長方形 6"/>
          <p:cNvSpPr/>
          <p:nvPr/>
        </p:nvSpPr>
        <p:spPr>
          <a:xfrm>
            <a:off x="1277007" y="3229549"/>
            <a:ext cx="3531476" cy="1405513"/>
          </a:xfrm>
          <a:prstGeom prst="rect">
            <a:avLst/>
          </a:prstGeom>
          <a:noFill/>
          <a:ln w="31750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四角形吹き出し 7"/>
          <p:cNvSpPr/>
          <p:nvPr/>
        </p:nvSpPr>
        <p:spPr>
          <a:xfrm>
            <a:off x="2885987" y="1961819"/>
            <a:ext cx="3246526" cy="575695"/>
          </a:xfrm>
          <a:prstGeom prst="wedgeRectCallout">
            <a:avLst>
              <a:gd name="adj1" fmla="val 2977"/>
              <a:gd name="adj2" fmla="val 170665"/>
            </a:avLst>
          </a:prstGeom>
          <a:noFill/>
          <a:ln w="28575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最終状態まで繰り返し</a:t>
            </a:r>
            <a:endParaRPr kumimoji="1" lang="ja-JP" altLang="en-US" sz="24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6260124" y="2825292"/>
            <a:ext cx="896815" cy="594132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四角形吹き出し 8"/>
          <p:cNvSpPr/>
          <p:nvPr/>
        </p:nvSpPr>
        <p:spPr>
          <a:xfrm>
            <a:off x="8119071" y="2848419"/>
            <a:ext cx="2864182" cy="541090"/>
          </a:xfrm>
          <a:prstGeom prst="wedgeRectCallout">
            <a:avLst>
              <a:gd name="adj1" fmla="val -78162"/>
              <a:gd name="adj2" fmla="val -2661"/>
            </a:avLst>
          </a:prstGeom>
          <a:noFill/>
          <a:ln w="28575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書き換え規則の列</a:t>
            </a:r>
            <a:endParaRPr kumimoji="1" lang="ja-JP" altLang="en-US" sz="24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5511209" y="3491849"/>
            <a:ext cx="6547338" cy="3185291"/>
          </a:xfrm>
          <a:prstGeom prst="rect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四角形吹き出し 11"/>
          <p:cNvSpPr/>
          <p:nvPr/>
        </p:nvSpPr>
        <p:spPr>
          <a:xfrm>
            <a:off x="9229736" y="4343843"/>
            <a:ext cx="2864182" cy="458709"/>
          </a:xfrm>
          <a:prstGeom prst="wedgeRectCallout">
            <a:avLst>
              <a:gd name="adj1" fmla="val -65269"/>
              <a:gd name="adj2" fmla="val 49337"/>
            </a:avLst>
          </a:prstGeom>
          <a:noFill/>
          <a:ln w="28575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dirty="0">
                <a:solidFill>
                  <a:schemeClr val="tx1"/>
                </a:solidFill>
                <a:latin typeface="+mj-ea"/>
                <a:ea typeface="+mj-ea"/>
              </a:rPr>
              <a:t>ヘッド</a:t>
            </a:r>
            <a:r>
              <a:rPr lang="ja-JP" alt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を一つ左へ</a:t>
            </a:r>
            <a:endParaRPr kumimoji="1" lang="ja-JP" altLang="en-US" sz="24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8166906" y="4802552"/>
            <a:ext cx="1235944" cy="384910"/>
          </a:xfrm>
          <a:prstGeom prst="rect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スライド番号プレースホルダー 10"/>
          <p:cNvSpPr>
            <a:spLocks noGrp="1"/>
          </p:cNvSpPr>
          <p:nvPr>
            <p:ph type="sldNum" sz="quarter" idx="12"/>
          </p:nvPr>
        </p:nvSpPr>
        <p:spPr>
          <a:xfrm>
            <a:off x="8729346" y="6312015"/>
            <a:ext cx="2743200" cy="365125"/>
          </a:xfrm>
        </p:spPr>
        <p:txBody>
          <a:bodyPr/>
          <a:lstStyle/>
          <a:p>
            <a:fld id="{C5ACC6D9-967A-4799-96DF-DA263BD2958A}" type="slidenum">
              <a:rPr kumimoji="1" lang="ja-JP" altLang="en-US" smtClean="0"/>
              <a:t>24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82056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3975"/>
    </mc:Choice>
    <mc:Fallback xmlns="">
      <p:transition spd="slow" advTm="53975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CC6D9-967A-4799-96DF-DA263BD2958A}" type="slidenum">
              <a:rPr kumimoji="1" lang="ja-JP" altLang="en-US" smtClean="0"/>
              <a:t>25</a:t>
            </a:fld>
            <a:endParaRPr kumimoji="1" lang="ja-JP" altLang="en-US"/>
          </a:p>
        </p:txBody>
      </p:sp>
      <p:sp>
        <p:nvSpPr>
          <p:cNvPr id="5" name="タイトル 1"/>
          <p:cNvSpPr>
            <a:spLocks noGrp="1"/>
          </p:cNvSpPr>
          <p:nvPr>
            <p:ph type="title"/>
          </p:nvPr>
        </p:nvSpPr>
        <p:spPr>
          <a:xfrm>
            <a:off x="874713" y="221807"/>
            <a:ext cx="10515600" cy="1325563"/>
          </a:xfrm>
        </p:spPr>
        <p:txBody>
          <a:bodyPr/>
          <a:lstStyle/>
          <a:p>
            <a:pPr algn="ctr"/>
            <a:r>
              <a:rPr kumimoji="1" lang="en-US" altLang="ja-JP" dirty="0" smtClean="0">
                <a:latin typeface="+mj-ea"/>
              </a:rPr>
              <a:t>RTM</a:t>
            </a:r>
            <a:r>
              <a:rPr kumimoji="1" lang="ja-JP" altLang="en-US" dirty="0" smtClean="0"/>
              <a:t>から</a:t>
            </a:r>
            <a:r>
              <a:rPr kumimoji="1" lang="en-US" altLang="ja-JP" dirty="0" smtClean="0">
                <a:latin typeface="+mj-ea"/>
              </a:rPr>
              <a:t>R-WHILE</a:t>
            </a:r>
            <a:r>
              <a:rPr kumimoji="1" lang="ja-JP" altLang="en-US" dirty="0" smtClean="0">
                <a:latin typeface="+mj-ea"/>
              </a:rPr>
              <a:t>プログラム</a:t>
            </a:r>
            <a:r>
              <a:rPr kumimoji="1" lang="ja-JP" altLang="en-US" dirty="0" smtClean="0"/>
              <a:t>へ変換の規則</a:t>
            </a:r>
            <a:endParaRPr kumimoji="1" lang="ja-JP" altLang="en-US" dirty="0"/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61" y="2070050"/>
            <a:ext cx="5501639" cy="4091893"/>
          </a:xfrm>
          <a:prstGeom prst="rect">
            <a:avLst/>
          </a:prstGeom>
        </p:spPr>
      </p:pic>
      <p:pic>
        <p:nvPicPr>
          <p:cNvPr id="16" name="図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6780" y="1228320"/>
            <a:ext cx="3291038" cy="1703989"/>
          </a:xfrm>
          <a:prstGeom prst="rect">
            <a:avLst/>
          </a:prstGeom>
        </p:spPr>
      </p:pic>
      <p:pic>
        <p:nvPicPr>
          <p:cNvPr id="17" name="図 1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6197" y="3037103"/>
            <a:ext cx="6280432" cy="3185291"/>
          </a:xfrm>
          <a:prstGeom prst="rect">
            <a:avLst/>
          </a:prstGeom>
        </p:spPr>
      </p:pic>
      <p:sp>
        <p:nvSpPr>
          <p:cNvPr id="18" name="正方形/長方形 17"/>
          <p:cNvSpPr/>
          <p:nvPr/>
        </p:nvSpPr>
        <p:spPr>
          <a:xfrm>
            <a:off x="6358206" y="2368092"/>
            <a:ext cx="896815" cy="594132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四角形吹き出し 18"/>
          <p:cNvSpPr/>
          <p:nvPr/>
        </p:nvSpPr>
        <p:spPr>
          <a:xfrm>
            <a:off x="8217153" y="2391219"/>
            <a:ext cx="2864182" cy="541090"/>
          </a:xfrm>
          <a:prstGeom prst="wedgeRectCallout">
            <a:avLst>
              <a:gd name="adj1" fmla="val -78162"/>
              <a:gd name="adj2" fmla="val -2661"/>
            </a:avLst>
          </a:prstGeom>
          <a:noFill/>
          <a:ln w="28575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書き換え規則の列</a:t>
            </a:r>
            <a:endParaRPr kumimoji="1" lang="ja-JP" altLang="en-US" sz="24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5609291" y="3034649"/>
            <a:ext cx="6547338" cy="3185291"/>
          </a:xfrm>
          <a:prstGeom prst="rect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四角形吹き出し 20"/>
          <p:cNvSpPr/>
          <p:nvPr/>
        </p:nvSpPr>
        <p:spPr>
          <a:xfrm>
            <a:off x="9327818" y="3886643"/>
            <a:ext cx="2864182" cy="458709"/>
          </a:xfrm>
          <a:prstGeom prst="wedgeRectCallout">
            <a:avLst>
              <a:gd name="adj1" fmla="val -65269"/>
              <a:gd name="adj2" fmla="val 49337"/>
            </a:avLst>
          </a:prstGeom>
          <a:noFill/>
          <a:ln w="28575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dirty="0">
                <a:solidFill>
                  <a:schemeClr val="tx1"/>
                </a:solidFill>
                <a:latin typeface="+mj-ea"/>
                <a:ea typeface="+mj-ea"/>
              </a:rPr>
              <a:t>ヘッド</a:t>
            </a:r>
            <a:r>
              <a:rPr lang="ja-JP" alt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を一つ左へ</a:t>
            </a:r>
            <a:endParaRPr kumimoji="1" lang="ja-JP" altLang="en-US" sz="24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8217153" y="4345352"/>
            <a:ext cx="1235944" cy="384910"/>
          </a:xfrm>
          <a:prstGeom prst="rect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58010" y="1773065"/>
            <a:ext cx="14334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計算ステップ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23256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84"/>
    </mc:Choice>
    <mc:Fallback xmlns="">
      <p:transition spd="slow" advTm="1684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ja-JP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RTM</a:t>
            </a:r>
            <a:r>
              <a:rPr lang="ja-JP" altLang="en-US" dirty="0"/>
              <a:t>から</a:t>
            </a:r>
            <a:r>
              <a:rPr lang="en-US" altLang="ja-JP" dirty="0" smtClean="0">
                <a:latin typeface="+mj-ea"/>
              </a:rPr>
              <a:t>R-WHILE</a:t>
            </a:r>
            <a:r>
              <a:rPr lang="ja-JP" altLang="en-US" smtClean="0">
                <a:latin typeface="+mj-ea"/>
              </a:rPr>
              <a:t>プログラム</a:t>
            </a:r>
            <a:r>
              <a:rPr lang="ja-JP" altLang="en-US" smtClean="0"/>
              <a:t>へ</a:t>
            </a:r>
            <a:r>
              <a:rPr lang="ja-JP" altLang="en-US"/>
              <a:t>変換</a:t>
            </a:r>
            <a:r>
              <a:rPr lang="ja-JP" altLang="en-US" smtClean="0"/>
              <a:t>の規則</a:t>
            </a:r>
            <a:endParaRPr kumimoji="1" lang="ja-JP" altLang="en-US" dirty="0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289" y="1675555"/>
            <a:ext cx="3078218" cy="2425770"/>
          </a:xfrm>
          <a:prstGeom prst="rect">
            <a:avLst/>
          </a:prstGeom>
        </p:spPr>
      </p:pic>
      <p:pic>
        <p:nvPicPr>
          <p:cNvPr id="5" name="図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7395" y="1690688"/>
            <a:ext cx="3717049" cy="1962879"/>
          </a:xfrm>
          <a:prstGeom prst="rect">
            <a:avLst/>
          </a:prstGeom>
        </p:spPr>
      </p:pic>
      <p:cxnSp>
        <p:nvCxnSpPr>
          <p:cNvPr id="7" name="直線コネクタ 6"/>
          <p:cNvCxnSpPr/>
          <p:nvPr/>
        </p:nvCxnSpPr>
        <p:spPr>
          <a:xfrm>
            <a:off x="4449049" y="6065793"/>
            <a:ext cx="308741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正方形/長方形 9"/>
          <p:cNvSpPr/>
          <p:nvPr/>
        </p:nvSpPr>
        <p:spPr>
          <a:xfrm>
            <a:off x="6317261" y="5060982"/>
            <a:ext cx="772511" cy="1004811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1" name="直線コネクタ 10"/>
          <p:cNvCxnSpPr/>
          <p:nvPr/>
        </p:nvCxnSpPr>
        <p:spPr>
          <a:xfrm>
            <a:off x="9099332" y="6103051"/>
            <a:ext cx="308741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正方形/長方形 12"/>
          <p:cNvSpPr/>
          <p:nvPr/>
        </p:nvSpPr>
        <p:spPr>
          <a:xfrm>
            <a:off x="10967544" y="4747108"/>
            <a:ext cx="772511" cy="1355943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右矢印 13"/>
          <p:cNvSpPr/>
          <p:nvPr/>
        </p:nvSpPr>
        <p:spPr>
          <a:xfrm>
            <a:off x="7790794" y="4542443"/>
            <a:ext cx="1308538" cy="83814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200" dirty="0" smtClean="0"/>
              <a:t>PUS</a:t>
            </a:r>
            <a:r>
              <a:rPr lang="en-US" altLang="ja-JP" sz="3200" dirty="0"/>
              <a:t>H</a:t>
            </a:r>
            <a:endParaRPr kumimoji="1" lang="ja-JP" altLang="en-US" sz="3200" dirty="0"/>
          </a:p>
        </p:txBody>
      </p:sp>
      <p:sp>
        <p:nvSpPr>
          <p:cNvPr id="15" name="左矢印 14"/>
          <p:cNvSpPr/>
          <p:nvPr/>
        </p:nvSpPr>
        <p:spPr>
          <a:xfrm>
            <a:off x="7723013" y="5447715"/>
            <a:ext cx="1292772" cy="80404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800" dirty="0" smtClean="0"/>
              <a:t>POP</a:t>
            </a:r>
            <a:r>
              <a:rPr kumimoji="1" lang="ja-JP" altLang="en-US" sz="2800" dirty="0" smtClean="0"/>
              <a:t> </a:t>
            </a:r>
            <a:endParaRPr kumimoji="1" lang="ja-JP" altLang="en-US" sz="2800" dirty="0"/>
          </a:p>
        </p:txBody>
      </p:sp>
      <p:sp>
        <p:nvSpPr>
          <p:cNvPr id="3" name="正方形/長方形 2"/>
          <p:cNvSpPr/>
          <p:nvPr/>
        </p:nvSpPr>
        <p:spPr>
          <a:xfrm>
            <a:off x="1056289" y="3112477"/>
            <a:ext cx="1810003" cy="436736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四角形吹き出し 15"/>
          <p:cNvSpPr/>
          <p:nvPr/>
        </p:nvSpPr>
        <p:spPr>
          <a:xfrm>
            <a:off x="3447880" y="3112477"/>
            <a:ext cx="2267120" cy="541090"/>
          </a:xfrm>
          <a:prstGeom prst="wedgeRectCallout">
            <a:avLst>
              <a:gd name="adj1" fmla="val -67111"/>
              <a:gd name="adj2" fmla="val -2661"/>
            </a:avLst>
          </a:prstGeom>
          <a:noFill/>
          <a:ln w="28575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400" dirty="0" smtClean="0"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PUSH</a:t>
            </a:r>
            <a:r>
              <a:rPr lang="ja-JP" altLang="en-US" sz="2400" dirty="0" smtClean="0">
                <a:solidFill>
                  <a:schemeClr val="tx1"/>
                </a:solidFill>
                <a:latin typeface="+mj-ea"/>
                <a:ea typeface="+mj-ea"/>
              </a:rPr>
              <a:t>の逆変換</a:t>
            </a:r>
            <a:endParaRPr kumimoji="1" lang="ja-JP" altLang="en-US" sz="24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CC6D9-967A-4799-96DF-DA263BD2958A}" type="slidenum">
              <a:rPr kumimoji="1" lang="ja-JP" altLang="en-US" smtClean="0"/>
              <a:t>26</a:t>
            </a:fld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6887394" y="2672128"/>
            <a:ext cx="3717049" cy="877086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四角形吹き出し 16"/>
          <p:cNvSpPr/>
          <p:nvPr/>
        </p:nvSpPr>
        <p:spPr>
          <a:xfrm>
            <a:off x="7977353" y="3653568"/>
            <a:ext cx="4214648" cy="840242"/>
          </a:xfrm>
          <a:prstGeom prst="wedgeRectCallout">
            <a:avLst>
              <a:gd name="adj1" fmla="val -29155"/>
              <a:gd name="adj2" fmla="val -59910"/>
            </a:avLst>
          </a:prstGeom>
          <a:noFill/>
          <a:ln w="349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000" dirty="0" smtClean="0">
                <a:solidFill>
                  <a:schemeClr val="tx1"/>
                </a:solidFill>
              </a:rPr>
              <a:t>与えられたテープの状態によってどちらか一意に決まるため可逆である</a:t>
            </a:r>
            <a:endParaRPr kumimoji="1" lang="ja-JP" altLang="en-US" sz="2000" dirty="0">
              <a:solidFill>
                <a:schemeClr val="tx1"/>
              </a:solidFill>
            </a:endParaRPr>
          </a:p>
        </p:txBody>
      </p:sp>
      <p:grpSp>
        <p:nvGrpSpPr>
          <p:cNvPr id="20" name="グループ化 19"/>
          <p:cNvGrpSpPr/>
          <p:nvPr/>
        </p:nvGrpSpPr>
        <p:grpSpPr>
          <a:xfrm>
            <a:off x="72880" y="4249480"/>
            <a:ext cx="4021104" cy="741770"/>
            <a:chOff x="2635645" y="3392488"/>
            <a:chExt cx="6554559" cy="1420240"/>
          </a:xfrm>
        </p:grpSpPr>
        <p:sp>
          <p:nvSpPr>
            <p:cNvPr id="21" name="円/楕円 20"/>
            <p:cNvSpPr/>
            <p:nvPr/>
          </p:nvSpPr>
          <p:spPr>
            <a:xfrm>
              <a:off x="5121772" y="3392488"/>
              <a:ext cx="830604" cy="1420240"/>
            </a:xfrm>
            <a:prstGeom prst="ellipse">
              <a:avLst/>
            </a:prstGeom>
            <a:solidFill>
              <a:schemeClr val="accent1">
                <a:alpha val="5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5400" dirty="0"/>
                <a:t>s</a:t>
              </a:r>
              <a:endParaRPr kumimoji="1" lang="ja-JP" altLang="en-US" sz="5400" dirty="0"/>
            </a:p>
          </p:txBody>
        </p:sp>
        <p:sp>
          <p:nvSpPr>
            <p:cNvPr id="22" name="円/楕円 21"/>
            <p:cNvSpPr/>
            <p:nvPr/>
          </p:nvSpPr>
          <p:spPr>
            <a:xfrm>
              <a:off x="5921782" y="3570389"/>
              <a:ext cx="3268422" cy="1164133"/>
            </a:xfrm>
            <a:prstGeom prst="ellipse">
              <a:avLst/>
            </a:prstGeom>
            <a:solidFill>
              <a:schemeClr val="accent1">
                <a:alpha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4800" dirty="0" smtClean="0"/>
                <a:t>r</a:t>
              </a:r>
              <a:endParaRPr kumimoji="1" lang="ja-JP" altLang="en-US" sz="4800" dirty="0"/>
            </a:p>
          </p:txBody>
        </p:sp>
        <p:sp>
          <p:nvSpPr>
            <p:cNvPr id="23" name="円/楕円 22"/>
            <p:cNvSpPr/>
            <p:nvPr/>
          </p:nvSpPr>
          <p:spPr>
            <a:xfrm>
              <a:off x="2635645" y="3563694"/>
              <a:ext cx="2446910" cy="1061469"/>
            </a:xfrm>
            <a:prstGeom prst="ellipse">
              <a:avLst/>
            </a:prstGeom>
            <a:solidFill>
              <a:schemeClr val="accent1">
                <a:alpha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4400" dirty="0" smtClean="0"/>
                <a:t>l</a:t>
              </a:r>
              <a:endParaRPr kumimoji="1" lang="ja-JP" altLang="en-US" sz="4400" dirty="0"/>
            </a:p>
          </p:txBody>
        </p:sp>
      </p:grpSp>
      <p:pic>
        <p:nvPicPr>
          <p:cNvPr id="31" name="図 3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0210" y="4287640"/>
            <a:ext cx="3874628" cy="1964115"/>
          </a:xfrm>
          <a:prstGeom prst="rect">
            <a:avLst/>
          </a:prstGeom>
        </p:spPr>
      </p:pic>
      <p:sp>
        <p:nvSpPr>
          <p:cNvPr id="18" name="テキスト ボックス 17"/>
          <p:cNvSpPr txBox="1"/>
          <p:nvPr/>
        </p:nvSpPr>
        <p:spPr>
          <a:xfrm>
            <a:off x="5022558" y="5557347"/>
            <a:ext cx="3738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 smtClean="0"/>
              <a:t>S</a:t>
            </a:r>
            <a:endParaRPr kumimoji="1" lang="ja-JP" altLang="en-US" sz="3200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11166889" y="4669126"/>
            <a:ext cx="3738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 smtClean="0"/>
              <a:t>S</a:t>
            </a:r>
            <a:endParaRPr kumimoji="1" lang="ja-JP" altLang="en-US" sz="3200" dirty="0"/>
          </a:p>
        </p:txBody>
      </p:sp>
    </p:spTree>
    <p:extLst>
      <p:ext uri="{BB962C8B-B14F-4D97-AF65-F5344CB8AC3E}">
        <p14:creationId xmlns:p14="http://schemas.microsoft.com/office/powerpoint/2010/main" val="1346929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81"/>
    </mc:Choice>
    <mc:Fallback xmlns="">
      <p:transition spd="slow" advTm="1081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ja-JP" altLang="en-US" dirty="0" smtClean="0"/>
              <a:t>結論・考察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73741" y="1690688"/>
            <a:ext cx="10780059" cy="4665662"/>
          </a:xfrm>
        </p:spPr>
        <p:txBody>
          <a:bodyPr>
            <a:normAutofit fontScale="92500" lnSpcReduction="10000"/>
          </a:bodyPr>
          <a:lstStyle/>
          <a:p>
            <a:r>
              <a:rPr kumimoji="1" lang="ja-JP" altLang="en-US" sz="3200" dirty="0" smtClean="0"/>
              <a:t>任意の</a:t>
            </a:r>
            <a:r>
              <a:rPr kumimoji="1" lang="en-US" altLang="ja-JP" sz="3200" dirty="0" smtClean="0"/>
              <a:t>RTM</a:t>
            </a:r>
            <a:r>
              <a:rPr kumimoji="1" lang="ja-JP" altLang="en-US" sz="3200" dirty="0" smtClean="0"/>
              <a:t>から</a:t>
            </a:r>
            <a:r>
              <a:rPr kumimoji="1" lang="en-US" altLang="ja-JP" sz="3200" dirty="0" smtClean="0"/>
              <a:t>R-WHILE</a:t>
            </a:r>
            <a:r>
              <a:rPr kumimoji="1" lang="ja-JP" altLang="en-US" sz="3200" dirty="0" smtClean="0"/>
              <a:t>プログラムに変換する規則を与えた</a:t>
            </a:r>
            <a:endParaRPr lang="en-US" altLang="ja-JP" sz="3200" dirty="0"/>
          </a:p>
          <a:p>
            <a:pPr marL="0" indent="0">
              <a:buNone/>
            </a:pPr>
            <a:r>
              <a:rPr lang="ja-JP" altLang="en-US" sz="3200" dirty="0" smtClean="0"/>
              <a:t>　　　　</a:t>
            </a:r>
            <a:endParaRPr lang="en-US" altLang="ja-JP" sz="3200" dirty="0" smtClean="0"/>
          </a:p>
          <a:p>
            <a:pPr marL="0" indent="0">
              <a:buNone/>
            </a:pPr>
            <a:r>
              <a:rPr lang="ja-JP" altLang="en-US" sz="3200" dirty="0"/>
              <a:t>　</a:t>
            </a:r>
            <a:r>
              <a:rPr lang="ja-JP" altLang="en-US" sz="3200" dirty="0" smtClean="0"/>
              <a:t>　　　　</a:t>
            </a:r>
            <a:r>
              <a:rPr lang="ja-JP" altLang="en-US" sz="3200" dirty="0"/>
              <a:t>　</a:t>
            </a:r>
            <a:r>
              <a:rPr lang="ja-JP" altLang="en-US" sz="3200" dirty="0" smtClean="0"/>
              <a:t>任意の</a:t>
            </a:r>
            <a:r>
              <a:rPr lang="en-US" altLang="ja-JP" sz="3200" dirty="0" smtClean="0"/>
              <a:t>RTM</a:t>
            </a:r>
            <a:r>
              <a:rPr lang="ja-JP" altLang="en-US" sz="3200" dirty="0" smtClean="0"/>
              <a:t>から</a:t>
            </a:r>
            <a:r>
              <a:rPr lang="en-US" altLang="ja-JP" sz="3200" dirty="0" smtClean="0"/>
              <a:t>R-WHILE</a:t>
            </a:r>
            <a:r>
              <a:rPr lang="ja-JP" altLang="en-US" sz="3200" dirty="0" smtClean="0"/>
              <a:t>プログラムに変換可能である</a:t>
            </a:r>
            <a:endParaRPr lang="en-US" altLang="ja-JP" sz="3200" dirty="0" smtClean="0"/>
          </a:p>
          <a:p>
            <a:pPr marL="0" indent="0">
              <a:buNone/>
            </a:pPr>
            <a:r>
              <a:rPr lang="ja-JP" altLang="en-US" sz="3200" dirty="0"/>
              <a:t>　</a:t>
            </a:r>
            <a:r>
              <a:rPr lang="ja-JP" altLang="en-US" sz="3200" dirty="0" smtClean="0"/>
              <a:t>　　　　　ことを示した　　　</a:t>
            </a:r>
            <a:endParaRPr lang="en-US" altLang="ja-JP" sz="3200" dirty="0" smtClean="0"/>
          </a:p>
          <a:p>
            <a:pPr marL="0" indent="0">
              <a:buNone/>
            </a:pPr>
            <a:r>
              <a:rPr lang="ja-JP" altLang="en-US" sz="3200" dirty="0" smtClean="0"/>
              <a:t>　　</a:t>
            </a:r>
            <a:endParaRPr lang="en-US" altLang="ja-JP" sz="3200" dirty="0"/>
          </a:p>
          <a:p>
            <a:r>
              <a:rPr lang="en-US" altLang="ja-JP" sz="3200" dirty="0"/>
              <a:t>R-WHILE</a:t>
            </a:r>
            <a:r>
              <a:rPr lang="ja-JP" altLang="en-US" sz="3200" dirty="0"/>
              <a:t>によって万能可逆チューリング機械が作成可能</a:t>
            </a:r>
          </a:p>
          <a:p>
            <a:pPr marL="0" indent="0">
              <a:buNone/>
            </a:pPr>
            <a:endParaRPr lang="en-US" altLang="ja-JP" sz="3200" dirty="0" smtClean="0"/>
          </a:p>
          <a:p>
            <a:endParaRPr lang="en-US" altLang="ja-JP" sz="3200" dirty="0" smtClean="0"/>
          </a:p>
          <a:p>
            <a:r>
              <a:rPr lang="en-US" altLang="ja-JP" sz="3200" dirty="0" smtClean="0"/>
              <a:t>R-WHILE</a:t>
            </a:r>
            <a:r>
              <a:rPr lang="ja-JP" altLang="en-US" sz="3200" dirty="0" smtClean="0"/>
              <a:t>プログラムの計算モデルは可逆的計算</a:t>
            </a:r>
            <a:r>
              <a:rPr lang="ja-JP" altLang="en-US" sz="3200" dirty="0"/>
              <a:t>万能性</a:t>
            </a:r>
            <a:r>
              <a:rPr lang="ja-JP" altLang="en-US" sz="3200" dirty="0" smtClean="0"/>
              <a:t>をもつ</a:t>
            </a:r>
            <a:endParaRPr lang="en-US" altLang="ja-JP" sz="3200" dirty="0" smtClean="0"/>
          </a:p>
        </p:txBody>
      </p:sp>
      <p:sp>
        <p:nvSpPr>
          <p:cNvPr id="6" name="右矢印 5"/>
          <p:cNvSpPr/>
          <p:nvPr/>
        </p:nvSpPr>
        <p:spPr>
          <a:xfrm>
            <a:off x="1125070" y="2917639"/>
            <a:ext cx="829235" cy="197224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CC6D9-967A-4799-96DF-DA263BD2958A}" type="slidenum">
              <a:rPr kumimoji="1" lang="ja-JP" altLang="en-US" smtClean="0"/>
              <a:t>27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2571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97"/>
    </mc:Choice>
    <mc:Fallback xmlns="">
      <p:transition spd="slow" advTm="497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参考文献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altLang="ja-JP" dirty="0"/>
              <a:t>Ryo </a:t>
            </a:r>
            <a:r>
              <a:rPr lang="en-US" altLang="ja-JP" dirty="0" err="1"/>
              <a:t>Aoki,Shintaro</a:t>
            </a:r>
            <a:r>
              <a:rPr lang="en-US" altLang="ja-JP" dirty="0"/>
              <a:t> </a:t>
            </a:r>
            <a:r>
              <a:rPr lang="en-US" altLang="ja-JP" dirty="0" err="1"/>
              <a:t>Shibata,Tetsuo</a:t>
            </a:r>
            <a:r>
              <a:rPr lang="en-US" altLang="ja-JP" dirty="0"/>
              <a:t> </a:t>
            </a:r>
            <a:r>
              <a:rPr lang="en-US" altLang="ja-JP" dirty="0" err="1"/>
              <a:t>Yokoyama.:A</a:t>
            </a:r>
            <a:r>
              <a:rPr lang="en-US" altLang="ja-JP" dirty="0"/>
              <a:t> universal reversible Turing machine program </a:t>
            </a:r>
            <a:r>
              <a:rPr lang="en-US" altLang="ja-JP" dirty="0" err="1"/>
              <a:t>inreversible</a:t>
            </a:r>
            <a:r>
              <a:rPr lang="en-US" altLang="ja-JP" dirty="0"/>
              <a:t> programming language R-WHILE(2016</a:t>
            </a:r>
            <a:r>
              <a:rPr lang="en-US" altLang="ja-JP" dirty="0" smtClean="0"/>
              <a:t>).</a:t>
            </a:r>
          </a:p>
          <a:p>
            <a:r>
              <a:rPr lang="en-US" altLang="ja-JP" dirty="0"/>
              <a:t>Jones, N. D.: Computability and Complexity: From a Programming Perspective, MIT</a:t>
            </a:r>
          </a:p>
          <a:p>
            <a:r>
              <a:rPr lang="en-US" altLang="ja-JP" dirty="0"/>
              <a:t> Press (1997</a:t>
            </a:r>
            <a:r>
              <a:rPr lang="en-US" altLang="ja-JP" dirty="0" smtClean="0"/>
              <a:t>).</a:t>
            </a:r>
            <a:endParaRPr lang="en-US" altLang="ja-JP" dirty="0"/>
          </a:p>
          <a:p>
            <a:r>
              <a:rPr lang="ja-JP" altLang="en-US" dirty="0"/>
              <a:t>森田 憲一</a:t>
            </a:r>
            <a:r>
              <a:rPr lang="en-US" altLang="ja-JP" dirty="0"/>
              <a:t>:</a:t>
            </a:r>
            <a:r>
              <a:rPr lang="ja-JP" altLang="en-US" dirty="0"/>
              <a:t>可逆計算 ナチュラルコンピューティングシリーズ</a:t>
            </a:r>
            <a:r>
              <a:rPr lang="en-US" altLang="ja-JP" dirty="0"/>
              <a:t>Vo5,pp.13--22,</a:t>
            </a:r>
            <a:r>
              <a:rPr lang="ja-JP" altLang="en-US" dirty="0"/>
              <a:t>近代科学社</a:t>
            </a:r>
            <a:r>
              <a:rPr lang="en-US" altLang="ja-JP" dirty="0"/>
              <a:t>(2012).</a:t>
            </a:r>
            <a:endParaRPr lang="ja-JP" altLang="en-US" dirty="0"/>
          </a:p>
          <a:p>
            <a:pPr marL="0" indent="0">
              <a:buNone/>
            </a:pPr>
            <a:r>
              <a:rPr lang="ja-JP" altLang="en-US" dirty="0" smtClean="0"/>
              <a:t>安部 </a:t>
            </a:r>
            <a:r>
              <a:rPr lang="ja-JP" altLang="en-US" dirty="0"/>
              <a:t>崇嗣</a:t>
            </a:r>
            <a:r>
              <a:rPr lang="en-US" altLang="ja-JP" dirty="0"/>
              <a:t>,</a:t>
            </a:r>
            <a:r>
              <a:rPr lang="ja-JP" altLang="en-US" dirty="0"/>
              <a:t>森田 憲一</a:t>
            </a:r>
            <a:r>
              <a:rPr lang="en-US" altLang="ja-JP" dirty="0"/>
              <a:t>.:</a:t>
            </a:r>
            <a:r>
              <a:rPr lang="ja-JP" altLang="en-US" dirty="0"/>
              <a:t>万能可逆チューリング機械の一構成法</a:t>
            </a:r>
            <a:r>
              <a:rPr lang="en-US" altLang="ja-JP" dirty="0"/>
              <a:t>(2005</a:t>
            </a:r>
            <a:r>
              <a:rPr lang="en-US" altLang="ja-JP" dirty="0" smtClean="0"/>
              <a:t>).</a:t>
            </a:r>
            <a:endParaRPr lang="ja-JP" altLang="en-US" dirty="0"/>
          </a:p>
          <a:p>
            <a:r>
              <a:rPr lang="en-US" altLang="ja-JP" dirty="0"/>
              <a:t>Gluck, R. and Yokoyama, T.: A Linear-Time Self-Interpreter of a Reversible Imperative Lan </a:t>
            </a:r>
            <a:r>
              <a:rPr lang="en-US" altLang="ja-JP" dirty="0" err="1" smtClean="0"/>
              <a:t>guage</a:t>
            </a:r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CC6D9-967A-4799-96DF-DA263BD2958A}" type="slidenum">
              <a:rPr kumimoji="1" lang="ja-JP" altLang="en-US" smtClean="0"/>
              <a:t>28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16167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8200" y="290166"/>
            <a:ext cx="10515600" cy="1325563"/>
          </a:xfrm>
        </p:spPr>
        <p:txBody>
          <a:bodyPr/>
          <a:lstStyle/>
          <a:p>
            <a:pPr algn="ctr"/>
            <a:r>
              <a:rPr kumimoji="1" lang="ja-JP" altLang="en-US" dirty="0" smtClean="0"/>
              <a:t>序論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1615729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kumimoji="1" lang="ja-JP" altLang="en-US" sz="4000" dirty="0" smtClean="0"/>
              <a:t>可逆とは</a:t>
            </a:r>
            <a:endParaRPr lang="en-US" altLang="ja-JP" sz="1600" dirty="0" smtClean="0"/>
          </a:p>
          <a:p>
            <a:pPr marL="0" indent="0">
              <a:buNone/>
            </a:pPr>
            <a:endParaRPr kumimoji="1" lang="en-US" altLang="ja-JP" sz="1600" dirty="0" smtClean="0"/>
          </a:p>
          <a:p>
            <a:r>
              <a:rPr kumimoji="1" lang="ja-JP" altLang="en-US" dirty="0" smtClean="0"/>
              <a:t>変化後の状態から変化前の状態に戻ることが可能</a:t>
            </a:r>
            <a:endParaRPr kumimoji="1" lang="en-US" altLang="ja-JP" dirty="0" smtClean="0"/>
          </a:p>
          <a:p>
            <a:pPr marL="0" indent="0">
              <a:buNone/>
            </a:pPr>
            <a:endParaRPr lang="en-US" altLang="ja-JP" sz="1600" dirty="0"/>
          </a:p>
          <a:p>
            <a:pPr marL="0" indent="0">
              <a:buNone/>
            </a:pPr>
            <a:r>
              <a:rPr lang="ja-JP" altLang="en-US" dirty="0"/>
              <a:t>　</a:t>
            </a:r>
            <a:r>
              <a:rPr lang="ja-JP" altLang="en-US" dirty="0" smtClean="0"/>
              <a:t>　　</a:t>
            </a:r>
            <a:r>
              <a:rPr kumimoji="1" lang="ja-JP" altLang="en-US" dirty="0" smtClean="0"/>
              <a:t>可逆であるもの　　　　　　　　　　　　　　　　　可逆でないもの</a:t>
            </a:r>
            <a:endParaRPr kumimoji="1"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エネルギー</a:t>
            </a:r>
            <a:r>
              <a:rPr lang="ja-JP" altLang="en-US" dirty="0"/>
              <a:t>保存</a:t>
            </a:r>
            <a:r>
              <a:rPr lang="ja-JP" altLang="en-US" dirty="0" smtClean="0"/>
              <a:t>の法則（熱力学）　　　　　　　　　　核分裂反応</a:t>
            </a:r>
            <a:endParaRPr kumimoji="1" lang="en-US" altLang="ja-JP" dirty="0" smtClean="0"/>
          </a:p>
          <a:p>
            <a:pPr marL="0" indent="0">
              <a:buNone/>
            </a:pPr>
            <a:endParaRPr kumimoji="1" lang="en-US" altLang="ja-JP" dirty="0" smtClean="0"/>
          </a:p>
          <a:p>
            <a:pPr marL="0" indent="0">
              <a:buNone/>
            </a:pPr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CC6D9-967A-4799-96DF-DA263BD2958A}" type="slidenum">
              <a:rPr kumimoji="1" lang="ja-JP" altLang="en-US" smtClean="0"/>
              <a:t>3</a:t>
            </a:fld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569843" y="5139014"/>
            <a:ext cx="1683026" cy="106017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変化</a:t>
            </a:r>
            <a:r>
              <a:rPr lang="ja-JP" altLang="en-US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前</a:t>
            </a:r>
            <a:endParaRPr kumimoji="1" lang="ja-JP" altLang="en-US" sz="3600" dirty="0"/>
          </a:p>
        </p:txBody>
      </p:sp>
      <p:sp>
        <p:nvSpPr>
          <p:cNvPr id="8" name="正方形/長方形 7"/>
          <p:cNvSpPr/>
          <p:nvPr/>
        </p:nvSpPr>
        <p:spPr>
          <a:xfrm>
            <a:off x="3525077" y="5139014"/>
            <a:ext cx="1683026" cy="106017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変化後</a:t>
            </a:r>
            <a:endParaRPr kumimoji="1" lang="ja-JP" altLang="en-US" sz="3600" dirty="0"/>
          </a:p>
        </p:txBody>
      </p:sp>
      <p:sp>
        <p:nvSpPr>
          <p:cNvPr id="9" name="正方形/長方形 8"/>
          <p:cNvSpPr/>
          <p:nvPr/>
        </p:nvSpPr>
        <p:spPr>
          <a:xfrm>
            <a:off x="6715540" y="5139014"/>
            <a:ext cx="1683026" cy="106017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変化</a:t>
            </a:r>
            <a:r>
              <a:rPr lang="ja-JP" altLang="en-US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前</a:t>
            </a:r>
            <a:endParaRPr kumimoji="1" lang="ja-JP" altLang="en-US" sz="3600" dirty="0"/>
          </a:p>
        </p:txBody>
      </p:sp>
      <p:sp>
        <p:nvSpPr>
          <p:cNvPr id="10" name="正方形/長方形 9"/>
          <p:cNvSpPr/>
          <p:nvPr/>
        </p:nvSpPr>
        <p:spPr>
          <a:xfrm>
            <a:off x="9670774" y="5139014"/>
            <a:ext cx="1683026" cy="106017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変化後</a:t>
            </a:r>
            <a:endParaRPr kumimoji="1" lang="ja-JP" altLang="en-US" sz="3600" dirty="0"/>
          </a:p>
        </p:txBody>
      </p:sp>
      <p:sp>
        <p:nvSpPr>
          <p:cNvPr id="11" name="右矢印 10"/>
          <p:cNvSpPr/>
          <p:nvPr/>
        </p:nvSpPr>
        <p:spPr>
          <a:xfrm>
            <a:off x="8633792" y="5256902"/>
            <a:ext cx="805070" cy="320882"/>
          </a:xfrm>
          <a:prstGeom prst="rightArrow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右矢印 11"/>
          <p:cNvSpPr/>
          <p:nvPr/>
        </p:nvSpPr>
        <p:spPr>
          <a:xfrm flipH="1">
            <a:off x="8633792" y="5721144"/>
            <a:ext cx="805070" cy="320882"/>
          </a:xfrm>
          <a:prstGeom prst="rightArrow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/>
          <p:cNvSpPr/>
          <p:nvPr/>
        </p:nvSpPr>
        <p:spPr>
          <a:xfrm rot="2700000">
            <a:off x="8949135" y="5528816"/>
            <a:ext cx="174383" cy="75537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右矢印 18"/>
          <p:cNvSpPr/>
          <p:nvPr/>
        </p:nvSpPr>
        <p:spPr>
          <a:xfrm>
            <a:off x="2493644" y="5291103"/>
            <a:ext cx="805070" cy="320882"/>
          </a:xfrm>
          <a:prstGeom prst="rightArrow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右矢印 19"/>
          <p:cNvSpPr/>
          <p:nvPr/>
        </p:nvSpPr>
        <p:spPr>
          <a:xfrm flipH="1">
            <a:off x="2493644" y="5755345"/>
            <a:ext cx="805070" cy="320882"/>
          </a:xfrm>
          <a:prstGeom prst="rightArrow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05225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68605" y="328324"/>
            <a:ext cx="10515600" cy="1325563"/>
          </a:xfrm>
        </p:spPr>
        <p:txBody>
          <a:bodyPr/>
          <a:lstStyle/>
          <a:p>
            <a:pPr algn="ctr"/>
            <a:r>
              <a:rPr kumimoji="1" lang="ja-JP" altLang="en-US" dirty="0" smtClean="0"/>
              <a:t>可逆計算とは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28265" y="1975898"/>
            <a:ext cx="122916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/>
              <a:t>・ある状態</a:t>
            </a:r>
            <a:r>
              <a:rPr lang="ja-JP" altLang="en-US" sz="3200" dirty="0"/>
              <a:t>空間</a:t>
            </a:r>
            <a:r>
              <a:rPr lang="ja-JP" altLang="en-US" sz="3200" dirty="0" smtClean="0"/>
              <a:t>において直前と直後のとりえる状態が</a:t>
            </a:r>
            <a:r>
              <a:rPr lang="ja-JP" altLang="en-US" sz="3200" dirty="0" smtClean="0">
                <a:solidFill>
                  <a:srgbClr val="FF0000"/>
                </a:solidFill>
              </a:rPr>
              <a:t>高々一つ</a:t>
            </a:r>
            <a:endParaRPr kumimoji="1" lang="ja-JP" altLang="en-US" sz="3200" dirty="0">
              <a:solidFill>
                <a:srgbClr val="FF0000"/>
              </a:solidFill>
            </a:endParaRPr>
          </a:p>
        </p:txBody>
      </p:sp>
      <p:grpSp>
        <p:nvGrpSpPr>
          <p:cNvPr id="32" name="グループ化 31"/>
          <p:cNvGrpSpPr/>
          <p:nvPr/>
        </p:nvGrpSpPr>
        <p:grpSpPr>
          <a:xfrm>
            <a:off x="395626" y="2714722"/>
            <a:ext cx="10958175" cy="3765520"/>
            <a:chOff x="137596" y="2987586"/>
            <a:chExt cx="12046783" cy="3969813"/>
          </a:xfrm>
        </p:grpSpPr>
        <p:grpSp>
          <p:nvGrpSpPr>
            <p:cNvPr id="31" name="グループ化 30"/>
            <p:cNvGrpSpPr/>
            <p:nvPr/>
          </p:nvGrpSpPr>
          <p:grpSpPr>
            <a:xfrm>
              <a:off x="137596" y="3790070"/>
              <a:ext cx="11915452" cy="3167329"/>
              <a:chOff x="152969" y="3823125"/>
              <a:chExt cx="11915452" cy="3167329"/>
            </a:xfrm>
          </p:grpSpPr>
          <p:sp>
            <p:nvSpPr>
              <p:cNvPr id="5" name="フローチャート: 結合子 4"/>
              <p:cNvSpPr/>
              <p:nvPr/>
            </p:nvSpPr>
            <p:spPr>
              <a:xfrm>
                <a:off x="3351727" y="5501068"/>
                <a:ext cx="1041400" cy="1041400"/>
              </a:xfrm>
              <a:prstGeom prst="flowChartConnector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3200" dirty="0"/>
              </a:p>
            </p:txBody>
          </p:sp>
          <p:sp>
            <p:nvSpPr>
              <p:cNvPr id="6" name="フローチャート: 結合子 5"/>
              <p:cNvSpPr/>
              <p:nvPr/>
            </p:nvSpPr>
            <p:spPr>
              <a:xfrm>
                <a:off x="5463192" y="5534160"/>
                <a:ext cx="1041400" cy="1041400"/>
              </a:xfrm>
              <a:prstGeom prst="flowChartConnector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4400" dirty="0"/>
              </a:p>
            </p:txBody>
          </p:sp>
          <p:sp>
            <p:nvSpPr>
              <p:cNvPr id="7" name="フローチャート: 結合子 6"/>
              <p:cNvSpPr/>
              <p:nvPr/>
            </p:nvSpPr>
            <p:spPr>
              <a:xfrm>
                <a:off x="7669727" y="5501068"/>
                <a:ext cx="1041400" cy="1041400"/>
              </a:xfrm>
              <a:prstGeom prst="flowChartConnector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 dirty="0"/>
              </a:p>
            </p:txBody>
          </p:sp>
          <p:sp>
            <p:nvSpPr>
              <p:cNvPr id="8" name="フローチャート: 結合子 7"/>
              <p:cNvSpPr/>
              <p:nvPr/>
            </p:nvSpPr>
            <p:spPr>
              <a:xfrm>
                <a:off x="298785" y="5501068"/>
                <a:ext cx="1041400" cy="1041400"/>
              </a:xfrm>
              <a:prstGeom prst="flowChartConnector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4000" dirty="0"/>
              </a:p>
            </p:txBody>
          </p:sp>
          <p:sp>
            <p:nvSpPr>
              <p:cNvPr id="9" name="フローチャート: 結合子 8"/>
              <p:cNvSpPr/>
              <p:nvPr/>
            </p:nvSpPr>
            <p:spPr>
              <a:xfrm>
                <a:off x="11027021" y="5513768"/>
                <a:ext cx="1041400" cy="1041400"/>
              </a:xfrm>
              <a:prstGeom prst="flowChartConnector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4000" dirty="0"/>
              </a:p>
            </p:txBody>
          </p:sp>
          <p:cxnSp>
            <p:nvCxnSpPr>
              <p:cNvPr id="11" name="直線矢印コネクタ 10"/>
              <p:cNvCxnSpPr>
                <a:stCxn id="5" idx="6"/>
                <a:endCxn id="6" idx="2"/>
              </p:cNvCxnSpPr>
              <p:nvPr/>
            </p:nvCxnSpPr>
            <p:spPr>
              <a:xfrm>
                <a:off x="4393127" y="6021768"/>
                <a:ext cx="1070065" cy="33092"/>
              </a:xfrm>
              <a:prstGeom prst="straightConnector1">
                <a:avLst/>
              </a:prstGeom>
              <a:ln w="38100" cmpd="sng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直線矢印コネクタ 13"/>
              <p:cNvCxnSpPr/>
              <p:nvPr/>
            </p:nvCxnSpPr>
            <p:spPr>
              <a:xfrm>
                <a:off x="6504592" y="6034468"/>
                <a:ext cx="1165135" cy="0"/>
              </a:xfrm>
              <a:prstGeom prst="straightConnector1">
                <a:avLst/>
              </a:prstGeom>
              <a:ln w="38100" cmpd="sng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直線矢印コネクタ 15"/>
              <p:cNvCxnSpPr/>
              <p:nvPr/>
            </p:nvCxnSpPr>
            <p:spPr>
              <a:xfrm>
                <a:off x="1375607" y="6034468"/>
                <a:ext cx="534182" cy="0"/>
              </a:xfrm>
              <a:prstGeom prst="straightConnector1">
                <a:avLst/>
              </a:prstGeom>
              <a:ln w="38100" cmpd="sng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直線矢印コネクタ 18"/>
              <p:cNvCxnSpPr/>
              <p:nvPr/>
            </p:nvCxnSpPr>
            <p:spPr>
              <a:xfrm>
                <a:off x="2817545" y="6034468"/>
                <a:ext cx="534182" cy="0"/>
              </a:xfrm>
              <a:prstGeom prst="straightConnector1">
                <a:avLst/>
              </a:prstGeom>
              <a:ln w="38100" cmpd="sng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直線矢印コネクタ 19"/>
              <p:cNvCxnSpPr/>
              <p:nvPr/>
            </p:nvCxnSpPr>
            <p:spPr>
              <a:xfrm>
                <a:off x="10308500" y="6054860"/>
                <a:ext cx="534182" cy="0"/>
              </a:xfrm>
              <a:prstGeom prst="straightConnector1">
                <a:avLst/>
              </a:prstGeom>
              <a:ln w="38100" cmpd="sng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6" name="グループ化 25"/>
              <p:cNvGrpSpPr/>
              <p:nvPr/>
            </p:nvGrpSpPr>
            <p:grpSpPr>
              <a:xfrm>
                <a:off x="1997586" y="5941172"/>
                <a:ext cx="696740" cy="186592"/>
                <a:chOff x="2074859" y="4885104"/>
                <a:chExt cx="696740" cy="186592"/>
              </a:xfrm>
            </p:grpSpPr>
            <p:sp>
              <p:nvSpPr>
                <p:cNvPr id="21" name="フローチャート: 結合子 20"/>
                <p:cNvSpPr/>
                <p:nvPr/>
              </p:nvSpPr>
              <p:spPr>
                <a:xfrm>
                  <a:off x="2074859" y="4885104"/>
                  <a:ext cx="158261" cy="186592"/>
                </a:xfrm>
                <a:prstGeom prst="flowChartConnector">
                  <a:avLst/>
                </a:prstGeom>
                <a:solidFill>
                  <a:schemeClr val="tx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2" name="フローチャート: 結合子 21"/>
                <p:cNvSpPr/>
                <p:nvPr/>
              </p:nvSpPr>
              <p:spPr>
                <a:xfrm>
                  <a:off x="2336019" y="4885104"/>
                  <a:ext cx="158261" cy="186592"/>
                </a:xfrm>
                <a:prstGeom prst="flowChartConnector">
                  <a:avLst/>
                </a:prstGeom>
                <a:solidFill>
                  <a:schemeClr val="tx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3" name="フローチャート: 結合子 22"/>
                <p:cNvSpPr/>
                <p:nvPr/>
              </p:nvSpPr>
              <p:spPr>
                <a:xfrm>
                  <a:off x="2613338" y="4885104"/>
                  <a:ext cx="158261" cy="186592"/>
                </a:xfrm>
                <a:prstGeom prst="flowChartConnector">
                  <a:avLst/>
                </a:prstGeom>
                <a:solidFill>
                  <a:schemeClr val="tx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cxnSp>
            <p:nvCxnSpPr>
              <p:cNvPr id="25" name="直線矢印コネクタ 24"/>
              <p:cNvCxnSpPr/>
              <p:nvPr/>
            </p:nvCxnSpPr>
            <p:spPr>
              <a:xfrm>
                <a:off x="8711127" y="6034468"/>
                <a:ext cx="534182" cy="0"/>
              </a:xfrm>
              <a:prstGeom prst="straightConnector1">
                <a:avLst/>
              </a:prstGeom>
              <a:ln w="38100" cmpd="sng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7" name="グループ化 26"/>
              <p:cNvGrpSpPr/>
              <p:nvPr/>
            </p:nvGrpSpPr>
            <p:grpSpPr>
              <a:xfrm>
                <a:off x="9404157" y="5941172"/>
                <a:ext cx="696740" cy="186592"/>
                <a:chOff x="2074859" y="4885104"/>
                <a:chExt cx="696740" cy="186592"/>
              </a:xfrm>
            </p:grpSpPr>
            <p:sp>
              <p:nvSpPr>
                <p:cNvPr id="28" name="フローチャート: 結合子 27"/>
                <p:cNvSpPr/>
                <p:nvPr/>
              </p:nvSpPr>
              <p:spPr>
                <a:xfrm>
                  <a:off x="2074859" y="4885104"/>
                  <a:ext cx="158261" cy="186592"/>
                </a:xfrm>
                <a:prstGeom prst="flowChartConnector">
                  <a:avLst/>
                </a:prstGeom>
                <a:solidFill>
                  <a:schemeClr val="tx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9" name="フローチャート: 結合子 28"/>
                <p:cNvSpPr/>
                <p:nvPr/>
              </p:nvSpPr>
              <p:spPr>
                <a:xfrm>
                  <a:off x="2336019" y="4885104"/>
                  <a:ext cx="158261" cy="186592"/>
                </a:xfrm>
                <a:prstGeom prst="flowChartConnector">
                  <a:avLst/>
                </a:prstGeom>
                <a:solidFill>
                  <a:schemeClr val="tx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0" name="フローチャート: 結合子 29"/>
                <p:cNvSpPr/>
                <p:nvPr/>
              </p:nvSpPr>
              <p:spPr>
                <a:xfrm>
                  <a:off x="2613338" y="4885104"/>
                  <a:ext cx="158261" cy="186592"/>
                </a:xfrm>
                <a:prstGeom prst="flowChartConnector">
                  <a:avLst/>
                </a:prstGeom>
                <a:solidFill>
                  <a:schemeClr val="tx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sp>
            <p:nvSpPr>
              <p:cNvPr id="33" name="フローチャート: 結合子 32"/>
              <p:cNvSpPr/>
              <p:nvPr/>
            </p:nvSpPr>
            <p:spPr>
              <a:xfrm>
                <a:off x="3350366" y="4030990"/>
                <a:ext cx="1041400" cy="1041400"/>
              </a:xfrm>
              <a:prstGeom prst="flowChartConnector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4000" dirty="0"/>
              </a:p>
            </p:txBody>
          </p:sp>
          <p:sp>
            <p:nvSpPr>
              <p:cNvPr id="34" name="フローチャート: 結合子 33"/>
              <p:cNvSpPr/>
              <p:nvPr/>
            </p:nvSpPr>
            <p:spPr>
              <a:xfrm>
                <a:off x="7662804" y="4072089"/>
                <a:ext cx="1041400" cy="1041400"/>
              </a:xfrm>
              <a:prstGeom prst="flowChartConnector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4000" dirty="0"/>
              </a:p>
            </p:txBody>
          </p:sp>
          <p:cxnSp>
            <p:nvCxnSpPr>
              <p:cNvPr id="37" name="直線矢印コネクタ 36"/>
              <p:cNvCxnSpPr>
                <a:endCxn id="6" idx="1"/>
              </p:cNvCxnSpPr>
              <p:nvPr/>
            </p:nvCxnSpPr>
            <p:spPr>
              <a:xfrm>
                <a:off x="4391766" y="4661768"/>
                <a:ext cx="1223935" cy="1024901"/>
              </a:xfrm>
              <a:prstGeom prst="straightConnector1">
                <a:avLst/>
              </a:prstGeom>
              <a:ln w="38100" cmpd="sng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直線矢印コネクタ 39"/>
              <p:cNvCxnSpPr/>
              <p:nvPr/>
            </p:nvCxnSpPr>
            <p:spPr>
              <a:xfrm flipV="1">
                <a:off x="6373860" y="4833730"/>
                <a:ext cx="1295867" cy="881773"/>
              </a:xfrm>
              <a:prstGeom prst="straightConnector1">
                <a:avLst/>
              </a:prstGeom>
              <a:ln w="38100" cmpd="sng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2" name="正方形/長方形 41"/>
              <p:cNvSpPr/>
              <p:nvPr/>
            </p:nvSpPr>
            <p:spPr>
              <a:xfrm>
                <a:off x="152969" y="3823125"/>
                <a:ext cx="1341696" cy="3167329"/>
              </a:xfrm>
              <a:prstGeom prst="rect">
                <a:avLst/>
              </a:prstGeom>
              <a:noFill/>
              <a:ln w="3810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44" name="テキスト ボックス 43"/>
            <p:cNvSpPr txBox="1"/>
            <p:nvPr/>
          </p:nvSpPr>
          <p:spPr>
            <a:xfrm>
              <a:off x="391110" y="2987586"/>
              <a:ext cx="203083" cy="7462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kumimoji="1" lang="ja-JP" altLang="en-US" sz="4000" dirty="0"/>
            </a:p>
          </p:txBody>
        </p:sp>
        <p:grpSp>
          <p:nvGrpSpPr>
            <p:cNvPr id="18" name="グループ化 17"/>
            <p:cNvGrpSpPr/>
            <p:nvPr/>
          </p:nvGrpSpPr>
          <p:grpSpPr>
            <a:xfrm>
              <a:off x="10842682" y="2987586"/>
              <a:ext cx="1341697" cy="3947617"/>
              <a:chOff x="10842682" y="2987586"/>
              <a:chExt cx="1341697" cy="3947617"/>
            </a:xfrm>
          </p:grpSpPr>
          <p:sp>
            <p:nvSpPr>
              <p:cNvPr id="46" name="テキスト ボックス 45"/>
              <p:cNvSpPr txBox="1"/>
              <p:nvPr/>
            </p:nvSpPr>
            <p:spPr>
              <a:xfrm>
                <a:off x="11085221" y="2987586"/>
                <a:ext cx="203082" cy="74629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kumimoji="1" lang="ja-JP" altLang="en-US" sz="4000" dirty="0"/>
              </a:p>
            </p:txBody>
          </p:sp>
          <p:sp>
            <p:nvSpPr>
              <p:cNvPr id="48" name="正方形/長方形 47"/>
              <p:cNvSpPr/>
              <p:nvPr/>
            </p:nvSpPr>
            <p:spPr>
              <a:xfrm>
                <a:off x="10842682" y="3733876"/>
                <a:ext cx="1341697" cy="3201327"/>
              </a:xfrm>
              <a:prstGeom prst="rect">
                <a:avLst/>
              </a:prstGeom>
              <a:noFill/>
              <a:ln w="3810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grpSp>
        <p:nvGrpSpPr>
          <p:cNvPr id="24" name="グループ化 23"/>
          <p:cNvGrpSpPr/>
          <p:nvPr/>
        </p:nvGrpSpPr>
        <p:grpSpPr>
          <a:xfrm>
            <a:off x="3106211" y="2835289"/>
            <a:ext cx="5230826" cy="3623901"/>
            <a:chOff x="3257713" y="3020792"/>
            <a:chExt cx="5603562" cy="3845882"/>
          </a:xfrm>
        </p:grpSpPr>
        <p:cxnSp>
          <p:nvCxnSpPr>
            <p:cNvPr id="45" name="直線コネクタ 44"/>
            <p:cNvCxnSpPr/>
            <p:nvPr/>
          </p:nvCxnSpPr>
          <p:spPr>
            <a:xfrm>
              <a:off x="3441161" y="3930407"/>
              <a:ext cx="1041399" cy="1007303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コネクタ 46"/>
            <p:cNvCxnSpPr/>
            <p:nvPr/>
          </p:nvCxnSpPr>
          <p:spPr>
            <a:xfrm flipV="1">
              <a:off x="3424054" y="3900801"/>
              <a:ext cx="1030111" cy="104140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直線コネクタ 56"/>
            <p:cNvCxnSpPr/>
            <p:nvPr/>
          </p:nvCxnSpPr>
          <p:spPr>
            <a:xfrm>
              <a:off x="7663713" y="4030263"/>
              <a:ext cx="1041400" cy="1007303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直線コネクタ 57"/>
            <p:cNvCxnSpPr/>
            <p:nvPr/>
          </p:nvCxnSpPr>
          <p:spPr>
            <a:xfrm flipV="1">
              <a:off x="7660215" y="3965578"/>
              <a:ext cx="1030111" cy="104140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正方形/長方形 14"/>
            <p:cNvSpPr/>
            <p:nvPr/>
          </p:nvSpPr>
          <p:spPr>
            <a:xfrm>
              <a:off x="5379657" y="3682558"/>
              <a:ext cx="1341697" cy="3184116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6" name="正方形/長方形 35"/>
            <p:cNvSpPr/>
            <p:nvPr/>
          </p:nvSpPr>
          <p:spPr>
            <a:xfrm>
              <a:off x="3257713" y="3682557"/>
              <a:ext cx="1341697" cy="3184116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8" name="正方形/長方形 37"/>
            <p:cNvSpPr/>
            <p:nvPr/>
          </p:nvSpPr>
          <p:spPr>
            <a:xfrm>
              <a:off x="7519578" y="3682558"/>
              <a:ext cx="1341697" cy="3184116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9" name="テキスト ボックス 38"/>
            <p:cNvSpPr txBox="1"/>
            <p:nvPr/>
          </p:nvSpPr>
          <p:spPr>
            <a:xfrm>
              <a:off x="7490848" y="3020792"/>
              <a:ext cx="197894" cy="75124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kumimoji="1" lang="ja-JP" altLang="en-US" sz="4000" dirty="0"/>
            </a:p>
          </p:txBody>
        </p:sp>
        <p:sp>
          <p:nvSpPr>
            <p:cNvPr id="41" name="テキスト ボックス 40"/>
            <p:cNvSpPr txBox="1"/>
            <p:nvPr/>
          </p:nvSpPr>
          <p:spPr>
            <a:xfrm>
              <a:off x="3398303" y="3022903"/>
              <a:ext cx="197894" cy="75124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kumimoji="1" lang="ja-JP" altLang="en-US" sz="4000" dirty="0"/>
            </a:p>
          </p:txBody>
        </p:sp>
      </p:grp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CC6D9-967A-4799-96DF-DA263BD2958A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325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7239"/>
    </mc:Choice>
    <mc:Fallback xmlns="">
      <p:transition spd="slow" advTm="17239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8200" y="124091"/>
            <a:ext cx="10515600" cy="1325563"/>
          </a:xfrm>
        </p:spPr>
        <p:txBody>
          <a:bodyPr/>
          <a:lstStyle/>
          <a:p>
            <a:pPr algn="ctr"/>
            <a:r>
              <a:rPr lang="ja-JP" altLang="en-US" dirty="0"/>
              <a:t>目的</a:t>
            </a:r>
            <a:r>
              <a:rPr kumimoji="1" lang="ja-JP" altLang="en-US" dirty="0" smtClean="0"/>
              <a:t>・アプローチ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CC6D9-967A-4799-96DF-DA263BD2958A}" type="slidenum">
              <a:rPr kumimoji="1" lang="ja-JP" altLang="en-US" smtClean="0"/>
              <a:t>5</a:t>
            </a:fld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994283" y="1159006"/>
            <a:ext cx="1020343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altLang="ja-JP" sz="3600" dirty="0" smtClean="0"/>
          </a:p>
          <a:p>
            <a:r>
              <a:rPr lang="ja-JP" altLang="en-US" sz="3600" dirty="0" smtClean="0"/>
              <a:t>言語</a:t>
            </a:r>
            <a:r>
              <a:rPr lang="en-US" altLang="ja-JP" sz="3600" dirty="0" smtClean="0"/>
              <a:t>R-WHILE</a:t>
            </a:r>
            <a:r>
              <a:rPr lang="ja-JP" altLang="en-US" sz="3600" dirty="0" smtClean="0"/>
              <a:t>が可逆的計算万能性をもつことの証明</a:t>
            </a:r>
            <a:endParaRPr kumimoji="1" lang="ja-JP" altLang="en-US" sz="3600" dirty="0"/>
          </a:p>
        </p:txBody>
      </p:sp>
      <p:sp>
        <p:nvSpPr>
          <p:cNvPr id="7" name="正方形/長方形 6"/>
          <p:cNvSpPr/>
          <p:nvPr/>
        </p:nvSpPr>
        <p:spPr>
          <a:xfrm>
            <a:off x="746974" y="1467581"/>
            <a:ext cx="10450743" cy="1035677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8" name="グループ化 7"/>
          <p:cNvGrpSpPr/>
          <p:nvPr/>
        </p:nvGrpSpPr>
        <p:grpSpPr>
          <a:xfrm>
            <a:off x="1929226" y="3306600"/>
            <a:ext cx="8052974" cy="2862322"/>
            <a:chOff x="1041963" y="6475801"/>
            <a:chExt cx="8052974" cy="3696247"/>
          </a:xfrm>
        </p:grpSpPr>
        <p:sp>
          <p:nvSpPr>
            <p:cNvPr id="9" name="テキスト ボックス 8"/>
            <p:cNvSpPr txBox="1"/>
            <p:nvPr/>
          </p:nvSpPr>
          <p:spPr>
            <a:xfrm>
              <a:off x="1041963" y="6475801"/>
              <a:ext cx="8052974" cy="369624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3600" dirty="0" smtClean="0"/>
                <a:t>可逆プログラミング言語で</a:t>
              </a:r>
              <a:endParaRPr kumimoji="1" lang="en-US" altLang="ja-JP" sz="3600" dirty="0" smtClean="0"/>
            </a:p>
            <a:p>
              <a:pPr algn="ctr"/>
              <a:r>
                <a:rPr kumimoji="1" lang="ja-JP" altLang="en-US" sz="3600" dirty="0" smtClean="0"/>
                <a:t>可逆チューリング機械を模倣可能</a:t>
              </a:r>
              <a:endParaRPr kumimoji="1" lang="en-US" altLang="ja-JP" sz="3600" dirty="0" smtClean="0"/>
            </a:p>
            <a:p>
              <a:endParaRPr lang="en-US" altLang="ja-JP" sz="3600" dirty="0"/>
            </a:p>
            <a:p>
              <a:r>
                <a:rPr lang="ja-JP" altLang="en-US" sz="3600" dirty="0"/>
                <a:t>　</a:t>
              </a:r>
              <a:r>
                <a:rPr lang="ja-JP" altLang="en-US" sz="3600" dirty="0" smtClean="0"/>
                <a:t>　　　　　</a:t>
              </a:r>
              <a:endParaRPr lang="en-US" altLang="ja-JP" sz="3600" dirty="0" smtClean="0"/>
            </a:p>
            <a:p>
              <a:pPr algn="ctr"/>
              <a:r>
                <a:rPr lang="ja-JP" altLang="en-US" sz="3600" dirty="0" smtClean="0"/>
                <a:t>計算</a:t>
              </a:r>
              <a:r>
                <a:rPr lang="ja-JP" altLang="en-US" sz="3600" dirty="0"/>
                <a:t>モデル</a:t>
              </a:r>
              <a:r>
                <a:rPr lang="ja-JP" altLang="en-US" sz="3600" dirty="0" smtClean="0"/>
                <a:t>が</a:t>
              </a:r>
              <a:r>
                <a:rPr lang="ja-JP" altLang="en-US" sz="3600" dirty="0" smtClean="0">
                  <a:solidFill>
                    <a:srgbClr val="FF0000"/>
                  </a:solidFill>
                </a:rPr>
                <a:t>可逆的計算万能性</a:t>
              </a:r>
              <a:r>
                <a:rPr lang="ja-JP" altLang="en-US" sz="3600" dirty="0" smtClean="0"/>
                <a:t>をもつ</a:t>
              </a:r>
              <a:endParaRPr kumimoji="1" lang="ja-JP" altLang="en-US" sz="3600" dirty="0"/>
            </a:p>
          </p:txBody>
        </p:sp>
        <p:sp>
          <p:nvSpPr>
            <p:cNvPr id="10" name="下矢印 9"/>
            <p:cNvSpPr/>
            <p:nvPr/>
          </p:nvSpPr>
          <p:spPr>
            <a:xfrm>
              <a:off x="4547750" y="8321776"/>
              <a:ext cx="1041400" cy="711200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4814497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57895" y="454359"/>
            <a:ext cx="10515600" cy="1325563"/>
          </a:xfrm>
        </p:spPr>
        <p:txBody>
          <a:bodyPr/>
          <a:lstStyle/>
          <a:p>
            <a:pPr algn="ctr"/>
            <a:r>
              <a:rPr kumimoji="1" lang="ja-JP" altLang="en-US" dirty="0" smtClean="0"/>
              <a:t>関連研究　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456386" y="2096081"/>
            <a:ext cx="10515600" cy="3944110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ja-JP" altLang="en-US" sz="4000" dirty="0" smtClean="0">
                <a:latin typeface="+mj-ea"/>
              </a:rPr>
              <a:t>計算万能性を持つ言語や計算モデル</a:t>
            </a:r>
            <a:endParaRPr lang="en-US" altLang="ja-JP" sz="4000" dirty="0" smtClean="0">
              <a:latin typeface="+mj-ea"/>
            </a:endParaRPr>
          </a:p>
          <a:p>
            <a:pPr>
              <a:lnSpc>
                <a:spcPct val="150000"/>
              </a:lnSpc>
            </a:pPr>
            <a:r>
              <a:rPr lang="ja-JP" altLang="en-US" sz="4000" dirty="0" smtClean="0">
                <a:latin typeface="+mj-ea"/>
              </a:rPr>
              <a:t>可逆プログラミング言語　</a:t>
            </a:r>
            <a:r>
              <a:rPr lang="en-US" altLang="ja-JP" sz="4000" dirty="0" smtClean="0">
                <a:latin typeface="+mj-ea"/>
              </a:rPr>
              <a:t>Janus</a:t>
            </a:r>
          </a:p>
          <a:p>
            <a:pPr>
              <a:lnSpc>
                <a:spcPct val="150000"/>
              </a:lnSpc>
            </a:pPr>
            <a:r>
              <a:rPr lang="en-US" altLang="ja-JP" sz="4000" dirty="0" smtClean="0">
                <a:latin typeface="+mj-ea"/>
              </a:rPr>
              <a:t>WHILE</a:t>
            </a:r>
            <a:r>
              <a:rPr lang="ja-JP" altLang="en-US" sz="4000" dirty="0" smtClean="0"/>
              <a:t>言語</a:t>
            </a:r>
            <a:endParaRPr lang="en-US" altLang="ja-JP" sz="4000" dirty="0" smtClean="0"/>
          </a:p>
          <a:p>
            <a:pPr>
              <a:lnSpc>
                <a:spcPct val="150000"/>
              </a:lnSpc>
            </a:pPr>
            <a:r>
              <a:rPr lang="ja-JP" altLang="en-US" sz="4000" dirty="0" smtClean="0"/>
              <a:t>可逆セル</a:t>
            </a:r>
            <a:r>
              <a:rPr lang="ja-JP" altLang="en-US" sz="4000" dirty="0"/>
              <a:t>オートマトン</a:t>
            </a:r>
            <a:endParaRPr lang="en-US" altLang="ja-JP" sz="4000" dirty="0" smtClean="0"/>
          </a:p>
          <a:p>
            <a:endParaRPr lang="en-US" altLang="ja-JP" sz="4000" dirty="0" smtClean="0"/>
          </a:p>
          <a:p>
            <a:endParaRPr kumimoji="1" lang="en-US" altLang="ja-JP" sz="40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CC6D9-967A-4799-96DF-DA263BD2958A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70755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ja-JP" altLang="en-US" dirty="0" smtClean="0"/>
              <a:t>関連</a:t>
            </a:r>
            <a:r>
              <a:rPr lang="ja-JP" altLang="en-US" dirty="0"/>
              <a:t>研究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kumimoji="1" lang="ja-JP" altLang="en-US" sz="3600" dirty="0" smtClean="0"/>
              <a:t>計算万能性</a:t>
            </a:r>
            <a:endParaRPr kumimoji="1" lang="en-US" altLang="ja-JP" sz="3600" dirty="0" smtClean="0"/>
          </a:p>
          <a:p>
            <a:pPr marL="0" indent="0">
              <a:buNone/>
            </a:pPr>
            <a:endParaRPr lang="en-US" altLang="ja-JP" dirty="0"/>
          </a:p>
          <a:p>
            <a:pPr>
              <a:lnSpc>
                <a:spcPct val="200000"/>
              </a:lnSpc>
            </a:pPr>
            <a:r>
              <a:rPr lang="ja-JP" altLang="en-US" dirty="0" smtClean="0"/>
              <a:t>任意のチューリング機械を</a:t>
            </a:r>
            <a:r>
              <a:rPr lang="ja-JP" altLang="en-US" dirty="0"/>
              <a:t>シュミレートできる計算</a:t>
            </a:r>
            <a:r>
              <a:rPr lang="ja-JP" altLang="en-US" dirty="0" smtClean="0"/>
              <a:t>モデル</a:t>
            </a:r>
            <a:endParaRPr lang="en-US" altLang="ja-JP" dirty="0" smtClean="0"/>
          </a:p>
          <a:p>
            <a:pPr>
              <a:lnSpc>
                <a:spcPct val="200000"/>
              </a:lnSpc>
            </a:pPr>
            <a:r>
              <a:rPr lang="ja-JP" altLang="en-US" dirty="0" smtClean="0"/>
              <a:t>計算可能な問題であればすべて計算可能</a:t>
            </a:r>
            <a:endParaRPr lang="en-US" altLang="ja-JP" dirty="0" smtClean="0"/>
          </a:p>
          <a:p>
            <a:pPr>
              <a:lnSpc>
                <a:spcPct val="200000"/>
              </a:lnSpc>
            </a:pPr>
            <a:endParaRPr lang="en-US" altLang="ja-JP" dirty="0" smtClean="0"/>
          </a:p>
          <a:p>
            <a:endParaRPr lang="en-US" altLang="ja-JP" dirty="0" smtClean="0"/>
          </a:p>
          <a:p>
            <a:pPr marL="0" indent="0" algn="ctr">
              <a:buNone/>
            </a:pPr>
            <a:endParaRPr lang="en-US" altLang="ja-JP" dirty="0" smtClean="0"/>
          </a:p>
          <a:p>
            <a:pPr marL="0" indent="0" algn="ctr">
              <a:buNone/>
            </a:pPr>
            <a:endParaRPr lang="en-US" altLang="ja-JP" dirty="0" smtClean="0"/>
          </a:p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endParaRPr lang="en-US" altLang="ja-JP" dirty="0" smtClean="0"/>
          </a:p>
          <a:p>
            <a:endParaRPr lang="en-US" altLang="ja-JP" dirty="0" smtClean="0"/>
          </a:p>
          <a:p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CC6D9-967A-4799-96DF-DA263BD2958A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42667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74713" y="396296"/>
            <a:ext cx="10515600" cy="1325563"/>
          </a:xfrm>
        </p:spPr>
        <p:txBody>
          <a:bodyPr/>
          <a:lstStyle/>
          <a:p>
            <a:pPr algn="ctr"/>
            <a:r>
              <a:rPr kumimoji="1" lang="ja-JP" altLang="en-US" dirty="0" smtClean="0"/>
              <a:t>チューリング機械（</a:t>
            </a:r>
            <a:r>
              <a:rPr kumimoji="1" lang="en-US" altLang="ja-JP" dirty="0" smtClean="0"/>
              <a:t>TM</a:t>
            </a:r>
            <a:r>
              <a:rPr kumimoji="1" lang="ja-JP" altLang="en-US" dirty="0" smtClean="0"/>
              <a:t>）</a:t>
            </a:r>
            <a:r>
              <a:rPr lang="ja-JP" altLang="en-US" dirty="0" smtClean="0"/>
              <a:t>の可逆化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41313" y="2047900"/>
            <a:ext cx="11049000" cy="3204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kumimoji="1" lang="ja-JP" altLang="en-US" sz="4000" dirty="0" smtClean="0"/>
              <a:t>チューリング機械とは</a:t>
            </a:r>
            <a:endParaRPr kumimoji="1" lang="en-US" altLang="ja-JP" sz="4000" dirty="0" smtClean="0"/>
          </a:p>
          <a:p>
            <a:pPr marL="0" indent="0">
              <a:buNone/>
            </a:pPr>
            <a:endParaRPr kumimoji="1" lang="en-US" altLang="ja-JP" sz="2400" dirty="0" smtClean="0"/>
          </a:p>
          <a:p>
            <a:r>
              <a:rPr lang="ja-JP" altLang="en-US" dirty="0"/>
              <a:t>数学的に議論するための、単純化・理想化された仮想機械</a:t>
            </a:r>
            <a:endParaRPr lang="en-US" altLang="ja-JP" dirty="0"/>
          </a:p>
          <a:p>
            <a:pPr>
              <a:lnSpc>
                <a:spcPct val="100000"/>
              </a:lnSpc>
            </a:pPr>
            <a:r>
              <a:rPr lang="ja-JP" altLang="en-US" dirty="0" smtClean="0"/>
              <a:t>計算可能性理論を議論する際に重要</a:t>
            </a:r>
            <a:endParaRPr lang="en-US" altLang="ja-JP" dirty="0"/>
          </a:p>
          <a:p>
            <a:pPr marL="0" indent="0" algn="ctr">
              <a:lnSpc>
                <a:spcPct val="200000"/>
              </a:lnSpc>
              <a:buNone/>
            </a:pPr>
            <a:r>
              <a:rPr lang="ja-JP" altLang="en-US" dirty="0" smtClean="0"/>
              <a:t>任意のチューリング</a:t>
            </a:r>
            <a:r>
              <a:rPr lang="ja-JP" altLang="en-US" dirty="0"/>
              <a:t>機械</a:t>
            </a:r>
            <a:r>
              <a:rPr lang="ja-JP" altLang="en-US" dirty="0" smtClean="0"/>
              <a:t>をシュミレートできるチューリング機械</a:t>
            </a:r>
            <a:endParaRPr lang="en-US" altLang="ja-JP" sz="3200" dirty="0" smtClean="0"/>
          </a:p>
          <a:p>
            <a:endParaRPr lang="en-US" altLang="ja-JP" sz="3200" dirty="0" smtClean="0"/>
          </a:p>
          <a:p>
            <a:pPr lvl="5"/>
            <a:endParaRPr kumimoji="1" lang="en-US" altLang="ja-JP" sz="2200" dirty="0" smtClean="0"/>
          </a:p>
          <a:p>
            <a:pPr marL="0" indent="0">
              <a:buNone/>
            </a:pPr>
            <a:endParaRPr kumimoji="1" lang="en-US" altLang="ja-JP" sz="320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CC6D9-967A-4799-96DF-DA263BD2958A}" type="slidenum">
              <a:rPr kumimoji="1" lang="ja-JP" altLang="en-US" smtClean="0"/>
              <a:t>8</a:t>
            </a:fld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749921" y="5915344"/>
            <a:ext cx="51751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 smtClean="0"/>
              <a:t>万能チューリング機械</a:t>
            </a:r>
            <a:endParaRPr kumimoji="1" lang="ja-JP" altLang="en-US" sz="3600" dirty="0"/>
          </a:p>
        </p:txBody>
      </p:sp>
      <p:sp>
        <p:nvSpPr>
          <p:cNvPr id="6" name="下矢印 5"/>
          <p:cNvSpPr/>
          <p:nvPr/>
        </p:nvSpPr>
        <p:spPr>
          <a:xfrm>
            <a:off x="5178391" y="5206855"/>
            <a:ext cx="1159099" cy="597270"/>
          </a:xfrm>
          <a:prstGeom prst="downArrow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1146220" y="4460501"/>
            <a:ext cx="9504608" cy="2260974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836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2933"/>
    </mc:Choice>
    <mc:Fallback xmlns="">
      <p:transition spd="slow" advTm="22933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372557"/>
            <a:ext cx="10515600" cy="1325563"/>
          </a:xfrm>
        </p:spPr>
        <p:txBody>
          <a:bodyPr/>
          <a:lstStyle/>
          <a:p>
            <a:pPr algn="ctr"/>
            <a:r>
              <a:rPr lang="ja-JP" altLang="en-US" dirty="0"/>
              <a:t>　</a:t>
            </a:r>
            <a:r>
              <a:rPr lang="ja-JP" altLang="en-US" dirty="0" smtClean="0"/>
              <a:t>　　　　</a:t>
            </a:r>
            <a:r>
              <a:rPr lang="ja-JP" altLang="en-US" dirty="0" smtClean="0">
                <a:latin typeface="+mj-ea"/>
              </a:rPr>
              <a:t>チューリング</a:t>
            </a:r>
            <a:r>
              <a:rPr lang="ja-JP" altLang="en-US" dirty="0">
                <a:latin typeface="+mj-ea"/>
              </a:rPr>
              <a:t>機械</a:t>
            </a:r>
            <a:r>
              <a:rPr kumimoji="1" lang="ja-JP" altLang="en-US" dirty="0" smtClean="0"/>
              <a:t>の定義</a:t>
            </a:r>
            <a:endParaRPr kumimoji="1" lang="ja-JP" altLang="en-US" dirty="0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5330" y="1803042"/>
            <a:ext cx="3631842" cy="604286"/>
          </a:xfrm>
          <a:prstGeom prst="rect">
            <a:avLst/>
          </a:prstGeom>
        </p:spPr>
      </p:pic>
      <p:pic>
        <p:nvPicPr>
          <p:cNvPr id="5" name="図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59" y="2614412"/>
            <a:ext cx="7193196" cy="3602582"/>
          </a:xfrm>
          <a:prstGeom prst="rect">
            <a:avLst/>
          </a:prstGeom>
        </p:spPr>
      </p:pic>
      <p:grpSp>
        <p:nvGrpSpPr>
          <p:cNvPr id="40" name="グループ化 39"/>
          <p:cNvGrpSpPr/>
          <p:nvPr/>
        </p:nvGrpSpPr>
        <p:grpSpPr>
          <a:xfrm>
            <a:off x="7348167" y="3052292"/>
            <a:ext cx="4573376" cy="2100000"/>
            <a:chOff x="7348167" y="3052292"/>
            <a:chExt cx="4573376" cy="2100000"/>
          </a:xfrm>
        </p:grpSpPr>
        <p:grpSp>
          <p:nvGrpSpPr>
            <p:cNvPr id="23" name="グループ化 22"/>
            <p:cNvGrpSpPr/>
            <p:nvPr/>
          </p:nvGrpSpPr>
          <p:grpSpPr>
            <a:xfrm>
              <a:off x="7637172" y="3052292"/>
              <a:ext cx="4211391" cy="750196"/>
              <a:chOff x="7637172" y="3052292"/>
              <a:chExt cx="4211391" cy="750196"/>
            </a:xfrm>
          </p:grpSpPr>
          <p:cxnSp>
            <p:nvCxnSpPr>
              <p:cNvPr id="7" name="直線コネクタ 6"/>
              <p:cNvCxnSpPr/>
              <p:nvPr/>
            </p:nvCxnSpPr>
            <p:spPr>
              <a:xfrm>
                <a:off x="7637172" y="3799268"/>
                <a:ext cx="4211391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直線コネクタ 8"/>
              <p:cNvCxnSpPr/>
              <p:nvPr/>
            </p:nvCxnSpPr>
            <p:spPr>
              <a:xfrm>
                <a:off x="7637172" y="3052292"/>
                <a:ext cx="4211391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直線コネクタ 11"/>
              <p:cNvCxnSpPr/>
              <p:nvPr/>
            </p:nvCxnSpPr>
            <p:spPr>
              <a:xfrm>
                <a:off x="8500056" y="305229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直線コネクタ 13"/>
              <p:cNvCxnSpPr/>
              <p:nvPr/>
            </p:nvCxnSpPr>
            <p:spPr>
              <a:xfrm>
                <a:off x="9015211" y="305229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直線コネクタ 17"/>
              <p:cNvCxnSpPr/>
              <p:nvPr/>
            </p:nvCxnSpPr>
            <p:spPr>
              <a:xfrm>
                <a:off x="9517488" y="305229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直線コネクタ 19"/>
              <p:cNvCxnSpPr/>
              <p:nvPr/>
            </p:nvCxnSpPr>
            <p:spPr>
              <a:xfrm>
                <a:off x="9994006" y="305229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直線コネクタ 20"/>
              <p:cNvCxnSpPr/>
              <p:nvPr/>
            </p:nvCxnSpPr>
            <p:spPr>
              <a:xfrm>
                <a:off x="10468377" y="305551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直線コネクタ 21"/>
              <p:cNvCxnSpPr/>
              <p:nvPr/>
            </p:nvCxnSpPr>
            <p:spPr>
              <a:xfrm>
                <a:off x="10932017" y="3055512"/>
                <a:ext cx="0" cy="7469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4" name="グループ化 23"/>
            <p:cNvGrpSpPr/>
            <p:nvPr/>
          </p:nvGrpSpPr>
          <p:grpSpPr>
            <a:xfrm>
              <a:off x="7348167" y="3332485"/>
              <a:ext cx="688250" cy="152932"/>
              <a:chOff x="2074859" y="4885104"/>
              <a:chExt cx="696740" cy="186592"/>
            </a:xfrm>
          </p:grpSpPr>
          <p:sp>
            <p:nvSpPr>
              <p:cNvPr id="25" name="フローチャート: 結合子 24"/>
              <p:cNvSpPr/>
              <p:nvPr/>
            </p:nvSpPr>
            <p:spPr>
              <a:xfrm>
                <a:off x="2074859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6" name="フローチャート: 結合子 25"/>
              <p:cNvSpPr/>
              <p:nvPr/>
            </p:nvSpPr>
            <p:spPr>
              <a:xfrm>
                <a:off x="2336019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7" name="フローチャート: 結合子 26"/>
              <p:cNvSpPr/>
              <p:nvPr/>
            </p:nvSpPr>
            <p:spPr>
              <a:xfrm>
                <a:off x="2613338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28" name="グループ化 27"/>
            <p:cNvGrpSpPr/>
            <p:nvPr/>
          </p:nvGrpSpPr>
          <p:grpSpPr>
            <a:xfrm>
              <a:off x="11373683" y="3372583"/>
              <a:ext cx="547860" cy="146493"/>
              <a:chOff x="2074859" y="4885104"/>
              <a:chExt cx="696740" cy="186592"/>
            </a:xfrm>
          </p:grpSpPr>
          <p:sp>
            <p:nvSpPr>
              <p:cNvPr id="29" name="フローチャート: 結合子 28"/>
              <p:cNvSpPr/>
              <p:nvPr/>
            </p:nvSpPr>
            <p:spPr>
              <a:xfrm>
                <a:off x="2074859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0" name="フローチャート: 結合子 29"/>
              <p:cNvSpPr/>
              <p:nvPr/>
            </p:nvSpPr>
            <p:spPr>
              <a:xfrm>
                <a:off x="2336019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1" name="フローチャート: 結合子 30"/>
              <p:cNvSpPr/>
              <p:nvPr/>
            </p:nvSpPr>
            <p:spPr>
              <a:xfrm>
                <a:off x="2613338" y="4885104"/>
                <a:ext cx="158261" cy="186592"/>
              </a:xfrm>
              <a:prstGeom prst="flowChart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cxnSp>
          <p:nvCxnSpPr>
            <p:cNvPr id="33" name="直線矢印コネクタ 32"/>
            <p:cNvCxnSpPr/>
            <p:nvPr/>
          </p:nvCxnSpPr>
          <p:spPr>
            <a:xfrm flipV="1">
              <a:off x="9284677" y="3799268"/>
              <a:ext cx="0" cy="720969"/>
            </a:xfrm>
            <a:prstGeom prst="straightConnector1">
              <a:avLst/>
            </a:prstGeom>
            <a:ln w="76200">
              <a:solidFill>
                <a:schemeClr val="tx1"/>
              </a:solidFill>
              <a:headEnd type="non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正方形/長方形 38"/>
            <p:cNvSpPr/>
            <p:nvPr/>
          </p:nvSpPr>
          <p:spPr>
            <a:xfrm>
              <a:off x="8765931" y="4520237"/>
              <a:ext cx="1037492" cy="632055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CC6D9-967A-4799-96DF-DA263BD2958A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5802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8878"/>
    </mc:Choice>
    <mc:Fallback xmlns="">
      <p:transition spd="slow" advTm="48878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TM02900743[[fn=オーガニック]]</Template>
  <TotalTime>10534</TotalTime>
  <Words>516</Words>
  <Application>Microsoft Office PowerPoint</Application>
  <PresentationFormat>ワイド画面</PresentationFormat>
  <Paragraphs>195</Paragraphs>
  <Slides>28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28</vt:i4>
      </vt:variant>
    </vt:vector>
  </HeadingPairs>
  <TitlesOfParts>
    <vt:vector size="36" baseType="lpstr">
      <vt:lpstr>HGPｺﾞｼｯｸE</vt:lpstr>
      <vt:lpstr>ＭＳ Ｐゴシック</vt:lpstr>
      <vt:lpstr>Arial</vt:lpstr>
      <vt:lpstr>Calibri</vt:lpstr>
      <vt:lpstr>Calibri Light</vt:lpstr>
      <vt:lpstr>Cambria Math</vt:lpstr>
      <vt:lpstr>Lucida Calligraphy</vt:lpstr>
      <vt:lpstr>Office テーマ</vt:lpstr>
      <vt:lpstr>可逆プログラミング言語R-WHILEによる 万能可逆チューリング機械の構成</vt:lpstr>
      <vt:lpstr>目次</vt:lpstr>
      <vt:lpstr>序論</vt:lpstr>
      <vt:lpstr>可逆計算とは</vt:lpstr>
      <vt:lpstr>目的・アプローチ</vt:lpstr>
      <vt:lpstr>関連研究　</vt:lpstr>
      <vt:lpstr>関連研究</vt:lpstr>
      <vt:lpstr>チューリング機械（TM）の可逆化</vt:lpstr>
      <vt:lpstr>　　　　　チューリング機械の定義</vt:lpstr>
      <vt:lpstr>チューリング機械の動作例</vt:lpstr>
      <vt:lpstr>可逆チューリング機械の定義</vt:lpstr>
      <vt:lpstr>可逆チューリング機械の定義を満たさない例</vt:lpstr>
      <vt:lpstr>非可逆なチューリング機械の可逆化</vt:lpstr>
      <vt:lpstr>非可逆なチューリング機械の可逆化１</vt:lpstr>
      <vt:lpstr>PowerPoint プレゼンテーション</vt:lpstr>
      <vt:lpstr>PowerPoint プレゼンテーション</vt:lpstr>
      <vt:lpstr>計算ステップ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R-WHILEでの実装</vt:lpstr>
      <vt:lpstr>PowerPoint プレゼンテーション</vt:lpstr>
      <vt:lpstr>RTMからR-WHILEプログラムへ変換の規則</vt:lpstr>
      <vt:lpstr>RTMからR-WHILEプログラムへ変換の規則</vt:lpstr>
      <vt:lpstr>RTMからR-WHILEプログラムへ変換の規則</vt:lpstr>
      <vt:lpstr>結論・考察</vt:lpstr>
      <vt:lpstr>参考文献</vt:lpstr>
    </vt:vector>
  </TitlesOfParts>
  <Company>Nanzan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可逆プログラミング言語R-WHILEによる 万能可逆チューリング機械の構成</dc:title>
  <dc:creator>14se006</dc:creator>
  <cp:lastModifiedBy>14se059</cp:lastModifiedBy>
  <cp:revision>173</cp:revision>
  <dcterms:created xsi:type="dcterms:W3CDTF">2017-01-17T08:13:32Z</dcterms:created>
  <dcterms:modified xsi:type="dcterms:W3CDTF">2017-07-25T04:44:26Z</dcterms:modified>
</cp:coreProperties>
</file>