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handoutMasterIdLst>
    <p:handoutMasterId r:id="rId27"/>
  </p:handoutMasterIdLst>
  <p:sldIdLst>
    <p:sldId id="256" r:id="rId3"/>
    <p:sldId id="269" r:id="rId4"/>
    <p:sldId id="258" r:id="rId5"/>
    <p:sldId id="257" r:id="rId6"/>
    <p:sldId id="275" r:id="rId7"/>
    <p:sldId id="259" r:id="rId8"/>
    <p:sldId id="263" r:id="rId9"/>
    <p:sldId id="260" r:id="rId10"/>
    <p:sldId id="261" r:id="rId11"/>
    <p:sldId id="273" r:id="rId12"/>
    <p:sldId id="265" r:id="rId13"/>
    <p:sldId id="266" r:id="rId14"/>
    <p:sldId id="278" r:id="rId15"/>
    <p:sldId id="271" r:id="rId16"/>
    <p:sldId id="285" r:id="rId17"/>
    <p:sldId id="274" r:id="rId18"/>
    <p:sldId id="279" r:id="rId19"/>
    <p:sldId id="264" r:id="rId20"/>
    <p:sldId id="281" r:id="rId21"/>
    <p:sldId id="276" r:id="rId22"/>
    <p:sldId id="280" r:id="rId23"/>
    <p:sldId id="262" r:id="rId24"/>
    <p:sldId id="282" r:id="rId25"/>
  </p:sldIdLst>
  <p:sldSz cx="12192000" cy="6858000"/>
  <p:notesSz cx="7105650" cy="10236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4" d="100"/>
          <a:sy n="74" d="100"/>
        </p:scale>
        <p:origin x="3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xmlns="" id="{014C0C85-6A3B-4F89-AF1D-2E126DB49862}"/>
              </a:ext>
            </a:extLst>
          </p:cNvPr>
          <p:cNvSpPr>
            <a:spLocks noGrp="1"/>
          </p:cNvSpPr>
          <p:nvPr>
            <p:ph type="hdr" sz="quarter"/>
          </p:nvPr>
        </p:nvSpPr>
        <p:spPr>
          <a:xfrm>
            <a:off x="0" y="0"/>
            <a:ext cx="3079750"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xmlns="" id="{51EE75F0-C02C-4AEA-9608-6E631777853D}"/>
              </a:ext>
            </a:extLst>
          </p:cNvPr>
          <p:cNvSpPr>
            <a:spLocks noGrp="1"/>
          </p:cNvSpPr>
          <p:nvPr>
            <p:ph type="dt" sz="quarter" idx="1"/>
          </p:nvPr>
        </p:nvSpPr>
        <p:spPr>
          <a:xfrm>
            <a:off x="4024313" y="0"/>
            <a:ext cx="3079750" cy="512763"/>
          </a:xfrm>
          <a:prstGeom prst="rect">
            <a:avLst/>
          </a:prstGeom>
        </p:spPr>
        <p:txBody>
          <a:bodyPr vert="horz" lIns="91440" tIns="45720" rIns="91440" bIns="45720" rtlCol="0"/>
          <a:lstStyle>
            <a:lvl1pPr algn="r">
              <a:defRPr sz="1200"/>
            </a:lvl1pPr>
          </a:lstStyle>
          <a:p>
            <a:fld id="{FD3D34A3-7D6C-4396-A6C8-E0747B8120CC}" type="datetimeFigureOut">
              <a:rPr kumimoji="1" lang="ja-JP" altLang="en-US" smtClean="0"/>
              <a:t>2017/10/11</a:t>
            </a:fld>
            <a:endParaRPr kumimoji="1" lang="ja-JP" altLang="en-US"/>
          </a:p>
        </p:txBody>
      </p:sp>
      <p:sp>
        <p:nvSpPr>
          <p:cNvPr id="4" name="フッター プレースホルダー 3">
            <a:extLst>
              <a:ext uri="{FF2B5EF4-FFF2-40B4-BE49-F238E27FC236}">
                <a16:creationId xmlns:a16="http://schemas.microsoft.com/office/drawing/2014/main" xmlns="" id="{541B542D-4308-4F07-95B6-9FF1ED147D2B}"/>
              </a:ext>
            </a:extLst>
          </p:cNvPr>
          <p:cNvSpPr>
            <a:spLocks noGrp="1"/>
          </p:cNvSpPr>
          <p:nvPr>
            <p:ph type="ftr" sz="quarter" idx="2"/>
          </p:nvPr>
        </p:nvSpPr>
        <p:spPr>
          <a:xfrm>
            <a:off x="0" y="9723438"/>
            <a:ext cx="3079750" cy="51276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xmlns="" id="{9C91D39C-9495-4638-841D-3945A46BBCEB}"/>
              </a:ext>
            </a:extLst>
          </p:cNvPr>
          <p:cNvSpPr>
            <a:spLocks noGrp="1"/>
          </p:cNvSpPr>
          <p:nvPr>
            <p:ph type="sldNum" sz="quarter" idx="3"/>
          </p:nvPr>
        </p:nvSpPr>
        <p:spPr>
          <a:xfrm>
            <a:off x="4024313" y="9723438"/>
            <a:ext cx="3079750" cy="512762"/>
          </a:xfrm>
          <a:prstGeom prst="rect">
            <a:avLst/>
          </a:prstGeom>
        </p:spPr>
        <p:txBody>
          <a:bodyPr vert="horz" lIns="91440" tIns="45720" rIns="91440" bIns="45720" rtlCol="0" anchor="b"/>
          <a:lstStyle>
            <a:lvl1pPr algn="r">
              <a:defRPr sz="1200"/>
            </a:lvl1pPr>
          </a:lstStyle>
          <a:p>
            <a:fld id="{01A208C4-F969-4442-9924-48233E6E1084}" type="slidenum">
              <a:rPr kumimoji="1" lang="ja-JP" altLang="en-US" smtClean="0"/>
              <a:t>‹#›</a:t>
            </a:fld>
            <a:endParaRPr kumimoji="1" lang="ja-JP" altLang="en-US"/>
          </a:p>
        </p:txBody>
      </p:sp>
    </p:spTree>
    <p:extLst>
      <p:ext uri="{BB962C8B-B14F-4D97-AF65-F5344CB8AC3E}">
        <p14:creationId xmlns:p14="http://schemas.microsoft.com/office/powerpoint/2010/main" val="4095252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9115" cy="513588"/>
          </a:xfrm>
          <a:prstGeom prst="rect">
            <a:avLst/>
          </a:prstGeom>
        </p:spPr>
        <p:txBody>
          <a:bodyPr vert="horz" lIns="99094" tIns="49547" rIns="99094" bIns="49547"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4891" y="0"/>
            <a:ext cx="3079115" cy="513588"/>
          </a:xfrm>
          <a:prstGeom prst="rect">
            <a:avLst/>
          </a:prstGeom>
        </p:spPr>
        <p:txBody>
          <a:bodyPr vert="horz" lIns="99094" tIns="49547" rIns="99094" bIns="49547" rtlCol="0"/>
          <a:lstStyle>
            <a:lvl1pPr algn="r">
              <a:defRPr sz="1300"/>
            </a:lvl1pPr>
          </a:lstStyle>
          <a:p>
            <a:fld id="{9123F7DF-AF73-4B46-82AE-B89FEC266AE8}" type="datetimeFigureOut">
              <a:rPr kumimoji="1" lang="ja-JP" altLang="en-US" smtClean="0"/>
              <a:t>2017/10/11</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94" tIns="49547" rIns="99094" bIns="49547" rtlCol="0" anchor="ctr"/>
          <a:lstStyle/>
          <a:p>
            <a:endParaRPr lang="ja-JP" altLang="en-US"/>
          </a:p>
        </p:txBody>
      </p:sp>
      <p:sp>
        <p:nvSpPr>
          <p:cNvPr id="5" name="ノート プレースホルダー 4"/>
          <p:cNvSpPr>
            <a:spLocks noGrp="1"/>
          </p:cNvSpPr>
          <p:nvPr>
            <p:ph type="body" sz="quarter" idx="3"/>
          </p:nvPr>
        </p:nvSpPr>
        <p:spPr>
          <a:xfrm>
            <a:off x="710565" y="4926171"/>
            <a:ext cx="5684520" cy="4030504"/>
          </a:xfrm>
          <a:prstGeom prst="rect">
            <a:avLst/>
          </a:prstGeom>
        </p:spPr>
        <p:txBody>
          <a:bodyPr vert="horz" lIns="99094" tIns="49547" rIns="99094" bIns="4954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2614"/>
            <a:ext cx="3079115" cy="513587"/>
          </a:xfrm>
          <a:prstGeom prst="rect">
            <a:avLst/>
          </a:prstGeom>
        </p:spPr>
        <p:txBody>
          <a:bodyPr vert="horz" lIns="99094" tIns="49547" rIns="99094" bIns="49547"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4891" y="9722614"/>
            <a:ext cx="3079115" cy="513587"/>
          </a:xfrm>
          <a:prstGeom prst="rect">
            <a:avLst/>
          </a:prstGeom>
        </p:spPr>
        <p:txBody>
          <a:bodyPr vert="horz" lIns="99094" tIns="49547" rIns="99094" bIns="49547" rtlCol="0" anchor="b"/>
          <a:lstStyle>
            <a:lvl1pPr algn="r">
              <a:defRPr sz="1300"/>
            </a:lvl1pPr>
          </a:lstStyle>
          <a:p>
            <a:fld id="{C7129756-4237-4CA0-AE6F-442F74EF6C19}" type="slidenum">
              <a:rPr kumimoji="1" lang="ja-JP" altLang="en-US" smtClean="0"/>
              <a:t>‹#›</a:t>
            </a:fld>
            <a:endParaRPr kumimoji="1" lang="ja-JP" altLang="en-US"/>
          </a:p>
        </p:txBody>
      </p:sp>
    </p:spTree>
    <p:extLst>
      <p:ext uri="{BB962C8B-B14F-4D97-AF65-F5344CB8AC3E}">
        <p14:creationId xmlns:p14="http://schemas.microsoft.com/office/powerpoint/2010/main" val="25609436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時間に余裕があれば入れる、なければ入れなくていいかも</a:t>
            </a:r>
          </a:p>
        </p:txBody>
      </p:sp>
      <p:sp>
        <p:nvSpPr>
          <p:cNvPr id="4" name="スライド番号プレースホルダー 3"/>
          <p:cNvSpPr>
            <a:spLocks noGrp="1"/>
          </p:cNvSpPr>
          <p:nvPr>
            <p:ph type="sldNum" sz="quarter" idx="10"/>
          </p:nvPr>
        </p:nvSpPr>
        <p:spPr/>
        <p:txBody>
          <a:bodyPr/>
          <a:lstStyle/>
          <a:p>
            <a:fld id="{C7129756-4237-4CA0-AE6F-442F74EF6C19}" type="slidenum">
              <a:rPr kumimoji="1" lang="ja-JP" altLang="en-US" smtClean="0"/>
              <a:t>2</a:t>
            </a:fld>
            <a:endParaRPr kumimoji="1" lang="ja-JP" altLang="en-US"/>
          </a:p>
        </p:txBody>
      </p:sp>
    </p:spTree>
    <p:extLst>
      <p:ext uri="{BB962C8B-B14F-4D97-AF65-F5344CB8AC3E}">
        <p14:creationId xmlns:p14="http://schemas.microsoft.com/office/powerpoint/2010/main" val="2671424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後で埋め込みを用いるのでまず埋め込みについて説明する。</a:t>
            </a:r>
          </a:p>
        </p:txBody>
      </p:sp>
      <p:sp>
        <p:nvSpPr>
          <p:cNvPr id="4" name="スライド番号プレースホルダー 3"/>
          <p:cNvSpPr>
            <a:spLocks noGrp="1"/>
          </p:cNvSpPr>
          <p:nvPr>
            <p:ph type="sldNum" sz="quarter" idx="10"/>
          </p:nvPr>
        </p:nvSpPr>
        <p:spPr/>
        <p:txBody>
          <a:bodyPr/>
          <a:lstStyle/>
          <a:p>
            <a:fld id="{C7129756-4237-4CA0-AE6F-442F74EF6C19}" type="slidenum">
              <a:rPr kumimoji="1" lang="ja-JP" altLang="en-US" smtClean="0"/>
              <a:t>7</a:t>
            </a:fld>
            <a:endParaRPr kumimoji="1" lang="ja-JP" altLang="en-US"/>
          </a:p>
        </p:txBody>
      </p:sp>
    </p:spTree>
    <p:extLst>
      <p:ext uri="{BB962C8B-B14F-4D97-AF65-F5344CB8AC3E}">
        <p14:creationId xmlns:p14="http://schemas.microsoft.com/office/powerpoint/2010/main" val="1440371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枚あるといいかも</a:t>
            </a:r>
          </a:p>
        </p:txBody>
      </p:sp>
      <p:sp>
        <p:nvSpPr>
          <p:cNvPr id="4" name="スライド番号プレースホルダー 3"/>
          <p:cNvSpPr>
            <a:spLocks noGrp="1"/>
          </p:cNvSpPr>
          <p:nvPr>
            <p:ph type="sldNum" sz="quarter" idx="10"/>
          </p:nvPr>
        </p:nvSpPr>
        <p:spPr/>
        <p:txBody>
          <a:bodyPr/>
          <a:lstStyle/>
          <a:p>
            <a:fld id="{C7129756-4237-4CA0-AE6F-442F74EF6C19}" type="slidenum">
              <a:rPr kumimoji="1" lang="ja-JP" altLang="en-US" smtClean="0"/>
              <a:t>9</a:t>
            </a:fld>
            <a:endParaRPr kumimoji="1" lang="ja-JP" altLang="en-US"/>
          </a:p>
        </p:txBody>
      </p:sp>
    </p:spTree>
    <p:extLst>
      <p:ext uri="{BB962C8B-B14F-4D97-AF65-F5344CB8AC3E}">
        <p14:creationId xmlns:p14="http://schemas.microsoft.com/office/powerpoint/2010/main" val="2036880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dirty="0"/>
                  <a:t>b</a:t>
                </a:r>
                <a:r>
                  <a:rPr kumimoji="1" lang="en-US" altLang="ja-JP" baseline="-25000" dirty="0"/>
                  <a:t>i</a:t>
                </a:r>
                <a:r>
                  <a:rPr kumimoji="1" lang="ja-JP" altLang="en-US" baseline="0"/>
                  <a:t>について説明をすること</a:t>
                </a:r>
                <a:endParaRPr kumimoji="1" lang="ja-JP" altLang="en-US" baseline="-25000" dirty="0"/>
              </a:p>
            </p:txBody>
          </p:sp>
        </mc:Choice>
        <mc:Fallback xmlns="">
          <p:sp>
            <p:nvSpPr>
              <p:cNvPr id="3" name="ノート プレースホルダー 2"/>
              <p:cNvSpPr>
                <a:spLocks noGrp="1"/>
              </p:cNvSpPr>
              <p:nvPr>
                <p:ph type="body" idx="1"/>
              </p:nvPr>
            </p:nvSpPr>
            <p:spPr/>
            <p:txBody>
              <a:bodyPr/>
              <a:lstStyle/>
              <a:p>
                <a:pPr algn="ctr"/>
                <a:r>
                  <a:rPr kumimoji="1" lang="en-US" altLang="ja-JP" dirty="0"/>
                  <a:t>2</a:t>
                </a:r>
                <a:r>
                  <a:rPr kumimoji="1" lang="ja-JP" altLang="en-US" dirty="0"/>
                  <a:t>枚あるといいかも</a:t>
                </a:r>
                <a:r>
                  <a:rPr lang="en-US" altLang="ja-JP" i="0">
                    <a:latin typeface="Cambria Math" panose="02040503050406030204" pitchFamily="18" charset="0"/>
                  </a:rPr>
                  <a:t>𝑓(𝑖)</a:t>
                </a:r>
                <a:r>
                  <a:rPr lang="ja-JP" altLang="en-US" dirty="0"/>
                  <a:t>個の</a:t>
                </a:r>
                <a:r>
                  <a:rPr lang="en-US" altLang="ja-JP" dirty="0"/>
                  <a:t>1</a:t>
                </a:r>
                <a:r>
                  <a:rPr lang="ja-JP" altLang="en-US" dirty="0"/>
                  <a:t>と</a:t>
                </a:r>
                <a:r>
                  <a:rPr lang="en-US" altLang="ja-JP" i="0">
                    <a:latin typeface="Cambria Math" panose="02040503050406030204" pitchFamily="18" charset="0"/>
                  </a:rPr>
                  <a:t>(2𝑛−𝑖−𝑓(𝑖))</a:t>
                </a:r>
                <a:r>
                  <a:rPr lang="ja-JP" altLang="en-US" dirty="0"/>
                  <a:t>個の</a:t>
                </a:r>
                <a:r>
                  <a:rPr lang="en-US" altLang="ja-JP" dirty="0"/>
                  <a:t>0</a:t>
                </a:r>
                <a:r>
                  <a:rPr lang="ja-JP" altLang="en-US" dirty="0"/>
                  <a:t>からなる</a:t>
                </a:r>
                <a:endParaRPr lang="en-US" altLang="ja-JP" dirty="0"/>
              </a:p>
              <a:p>
                <a:pPr algn="ctr"/>
                <a:r>
                  <a:rPr lang="ja-JP" altLang="en-US" dirty="0"/>
                  <a:t>ビットパターンの総数</a:t>
                </a:r>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C7129756-4237-4CA0-AE6F-442F74EF6C19}" type="slidenum">
              <a:rPr kumimoji="1" lang="ja-JP" altLang="en-US" smtClean="0"/>
              <a:t>10</a:t>
            </a:fld>
            <a:endParaRPr kumimoji="1" lang="ja-JP" altLang="en-US"/>
          </a:p>
        </p:txBody>
      </p:sp>
    </p:spTree>
    <p:extLst>
      <p:ext uri="{BB962C8B-B14F-4D97-AF65-F5344CB8AC3E}">
        <p14:creationId xmlns:p14="http://schemas.microsoft.com/office/powerpoint/2010/main" val="2660706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前のスライドと言いたいこと一緒なのでゴミ出力について以外はとばし気味に</a:t>
            </a:r>
          </a:p>
        </p:txBody>
      </p:sp>
      <p:sp>
        <p:nvSpPr>
          <p:cNvPr id="4" name="スライド番号プレースホルダー 3"/>
          <p:cNvSpPr>
            <a:spLocks noGrp="1"/>
          </p:cNvSpPr>
          <p:nvPr>
            <p:ph type="sldNum" sz="quarter" idx="10"/>
          </p:nvPr>
        </p:nvSpPr>
        <p:spPr/>
        <p:txBody>
          <a:bodyPr/>
          <a:lstStyle/>
          <a:p>
            <a:fld id="{C7129756-4237-4CA0-AE6F-442F74EF6C19}" type="slidenum">
              <a:rPr kumimoji="1" lang="ja-JP" altLang="en-US" smtClean="0"/>
              <a:t>12</a:t>
            </a:fld>
            <a:endParaRPr kumimoji="1" lang="ja-JP" altLang="en-US"/>
          </a:p>
        </p:txBody>
      </p:sp>
    </p:spTree>
    <p:extLst>
      <p:ext uri="{BB962C8B-B14F-4D97-AF65-F5344CB8AC3E}">
        <p14:creationId xmlns:p14="http://schemas.microsoft.com/office/powerpoint/2010/main" val="2852544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枚あるといいかも</a:t>
            </a:r>
          </a:p>
        </p:txBody>
      </p:sp>
      <p:sp>
        <p:nvSpPr>
          <p:cNvPr id="4" name="スライド番号プレースホルダー 3"/>
          <p:cNvSpPr>
            <a:spLocks noGrp="1"/>
          </p:cNvSpPr>
          <p:nvPr>
            <p:ph type="sldNum" sz="quarter" idx="10"/>
          </p:nvPr>
        </p:nvSpPr>
        <p:spPr/>
        <p:txBody>
          <a:bodyPr/>
          <a:lstStyle/>
          <a:p>
            <a:fld id="{C7129756-4237-4CA0-AE6F-442F74EF6C19}" type="slidenum">
              <a:rPr kumimoji="1" lang="ja-JP" altLang="en-US" smtClean="0"/>
              <a:t>23</a:t>
            </a:fld>
            <a:endParaRPr kumimoji="1" lang="ja-JP" altLang="en-US"/>
          </a:p>
        </p:txBody>
      </p:sp>
    </p:spTree>
    <p:extLst>
      <p:ext uri="{BB962C8B-B14F-4D97-AF65-F5344CB8AC3E}">
        <p14:creationId xmlns:p14="http://schemas.microsoft.com/office/powerpoint/2010/main" val="2383204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73DC068F-5B32-489A-A1FF-4757495FBE1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a:extLst>
              <a:ext uri="{FF2B5EF4-FFF2-40B4-BE49-F238E27FC236}">
                <a16:creationId xmlns:a16="http://schemas.microsoft.com/office/drawing/2014/main" xmlns="" id="{675311FA-51F2-453D-AE0F-ABA8DA0685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xmlns="" id="{29EC3D31-8F84-4400-BEE7-4565DEBCB9CA}"/>
              </a:ext>
            </a:extLst>
          </p:cNvPr>
          <p:cNvSpPr>
            <a:spLocks noGrp="1"/>
          </p:cNvSpPr>
          <p:nvPr>
            <p:ph type="dt" sz="half" idx="10"/>
          </p:nvPr>
        </p:nvSpPr>
        <p:spPr/>
        <p:txBody>
          <a:bodyPr/>
          <a:lstStyle/>
          <a:p>
            <a:fld id="{20B1EA8D-96E2-46DA-BC48-E44D7DB67B86}" type="datetime1">
              <a:rPr kumimoji="1" lang="ja-JP" altLang="en-US" smtClean="0"/>
              <a:t>2017/10/11</a:t>
            </a:fld>
            <a:endParaRPr kumimoji="1" lang="ja-JP" altLang="en-US"/>
          </a:p>
        </p:txBody>
      </p:sp>
      <p:sp>
        <p:nvSpPr>
          <p:cNvPr id="5" name="フッター プレースホルダー 4">
            <a:extLst>
              <a:ext uri="{FF2B5EF4-FFF2-40B4-BE49-F238E27FC236}">
                <a16:creationId xmlns:a16="http://schemas.microsoft.com/office/drawing/2014/main" xmlns="" id="{A5065147-3864-4F4A-878D-E1F7CFF7E25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5E37C686-7A4C-4D6B-86FF-0D5FB3EB2203}"/>
              </a:ext>
            </a:extLst>
          </p:cNvPr>
          <p:cNvSpPr>
            <a:spLocks noGrp="1"/>
          </p:cNvSpPr>
          <p:nvPr>
            <p:ph type="sldNum" sz="quarter" idx="12"/>
          </p:nvPr>
        </p:nvSpPr>
        <p:spPr/>
        <p:txBody>
          <a:bodyPr/>
          <a:lstStyle/>
          <a:p>
            <a:fld id="{E5C235EC-7ED0-4A5D-B19E-175F2657EE7E}" type="slidenum">
              <a:rPr kumimoji="1" lang="ja-JP" altLang="en-US" smtClean="0"/>
              <a:t>‹#›</a:t>
            </a:fld>
            <a:endParaRPr kumimoji="1" lang="ja-JP" altLang="en-US" dirty="0"/>
          </a:p>
        </p:txBody>
      </p:sp>
    </p:spTree>
    <p:extLst>
      <p:ext uri="{BB962C8B-B14F-4D97-AF65-F5344CB8AC3E}">
        <p14:creationId xmlns:p14="http://schemas.microsoft.com/office/powerpoint/2010/main" val="2968879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D9342C4-54F0-409E-8605-098F2B69800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F5ED5656-1420-486F-BBCC-DA14DB518F1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82D99DE1-7420-4264-9470-EC65F8FB1982}"/>
              </a:ext>
            </a:extLst>
          </p:cNvPr>
          <p:cNvSpPr>
            <a:spLocks noGrp="1"/>
          </p:cNvSpPr>
          <p:nvPr>
            <p:ph type="dt" sz="half" idx="10"/>
          </p:nvPr>
        </p:nvSpPr>
        <p:spPr/>
        <p:txBody>
          <a:bodyPr/>
          <a:lstStyle/>
          <a:p>
            <a:fld id="{F9B6A4F3-B7B0-4AD5-A133-B713614147E5}" type="datetime1">
              <a:rPr kumimoji="1" lang="ja-JP" altLang="en-US" smtClean="0"/>
              <a:t>2017/10/11</a:t>
            </a:fld>
            <a:endParaRPr kumimoji="1" lang="ja-JP" altLang="en-US"/>
          </a:p>
        </p:txBody>
      </p:sp>
      <p:sp>
        <p:nvSpPr>
          <p:cNvPr id="5" name="フッター プレースホルダー 4">
            <a:extLst>
              <a:ext uri="{FF2B5EF4-FFF2-40B4-BE49-F238E27FC236}">
                <a16:creationId xmlns:a16="http://schemas.microsoft.com/office/drawing/2014/main" xmlns="" id="{79FD0AEB-AF13-455B-B351-A921CF5AF4F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E29A4528-2D76-49AF-A835-1DA9102B01B3}"/>
              </a:ext>
            </a:extLst>
          </p:cNvPr>
          <p:cNvSpPr>
            <a:spLocks noGrp="1"/>
          </p:cNvSpPr>
          <p:nvPr>
            <p:ph type="sldNum" sz="quarter" idx="12"/>
          </p:nvPr>
        </p:nvSpPr>
        <p:spPr/>
        <p:txBody>
          <a:bodyPr/>
          <a:lstStyle/>
          <a:p>
            <a:fld id="{E5C235EC-7ED0-4A5D-B19E-175F2657EE7E}" type="slidenum">
              <a:rPr kumimoji="1" lang="ja-JP" altLang="en-US" smtClean="0"/>
              <a:t>‹#›</a:t>
            </a:fld>
            <a:endParaRPr kumimoji="1" lang="ja-JP" altLang="en-US"/>
          </a:p>
        </p:txBody>
      </p:sp>
    </p:spTree>
    <p:extLst>
      <p:ext uri="{BB962C8B-B14F-4D97-AF65-F5344CB8AC3E}">
        <p14:creationId xmlns:p14="http://schemas.microsoft.com/office/powerpoint/2010/main" val="234784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xmlns="" id="{6B44C2A3-FA78-4B51-B762-BF00E2FDBA3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F7AB02C3-938B-4C81-B8EF-A09DA8A8BBC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8F1FE6B6-EE18-463B-9919-EE398AC95140}"/>
              </a:ext>
            </a:extLst>
          </p:cNvPr>
          <p:cNvSpPr>
            <a:spLocks noGrp="1"/>
          </p:cNvSpPr>
          <p:nvPr>
            <p:ph type="dt" sz="half" idx="10"/>
          </p:nvPr>
        </p:nvSpPr>
        <p:spPr/>
        <p:txBody>
          <a:bodyPr/>
          <a:lstStyle/>
          <a:p>
            <a:fld id="{F6F4E702-53D3-43CA-8B47-68286B614F76}" type="datetime1">
              <a:rPr kumimoji="1" lang="ja-JP" altLang="en-US" smtClean="0"/>
              <a:t>2017/10/11</a:t>
            </a:fld>
            <a:endParaRPr kumimoji="1" lang="ja-JP" altLang="en-US"/>
          </a:p>
        </p:txBody>
      </p:sp>
      <p:sp>
        <p:nvSpPr>
          <p:cNvPr id="5" name="フッター プレースホルダー 4">
            <a:extLst>
              <a:ext uri="{FF2B5EF4-FFF2-40B4-BE49-F238E27FC236}">
                <a16:creationId xmlns:a16="http://schemas.microsoft.com/office/drawing/2014/main" xmlns="" id="{E5C37AD3-19E5-4A8F-B951-7D764BD0594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C1A0420F-EB23-4DEC-9527-D3D761403067}"/>
              </a:ext>
            </a:extLst>
          </p:cNvPr>
          <p:cNvSpPr>
            <a:spLocks noGrp="1"/>
          </p:cNvSpPr>
          <p:nvPr>
            <p:ph type="sldNum" sz="quarter" idx="12"/>
          </p:nvPr>
        </p:nvSpPr>
        <p:spPr/>
        <p:txBody>
          <a:bodyPr/>
          <a:lstStyle/>
          <a:p>
            <a:fld id="{E5C235EC-7ED0-4A5D-B19E-175F2657EE7E}" type="slidenum">
              <a:rPr kumimoji="1" lang="ja-JP" altLang="en-US" smtClean="0"/>
              <a:t>‹#›</a:t>
            </a:fld>
            <a:endParaRPr kumimoji="1" lang="ja-JP" altLang="en-US"/>
          </a:p>
        </p:txBody>
      </p:sp>
    </p:spTree>
    <p:extLst>
      <p:ext uri="{BB962C8B-B14F-4D97-AF65-F5344CB8AC3E}">
        <p14:creationId xmlns:p14="http://schemas.microsoft.com/office/powerpoint/2010/main" val="3651710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991B4BB-8905-4B88-8BB5-4AE854338237}" type="datetime1">
              <a:rPr kumimoji="1" lang="ja-JP" altLang="en-US" smtClean="0"/>
              <a:t>2017/10/11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95E0E7-15FB-435F-BD61-16599A5D2061}" type="slidenum">
              <a:rPr kumimoji="1" lang="ja-JP" altLang="en-US" smtClean="0"/>
              <a:t>‹#›</a:t>
            </a:fld>
            <a:endParaRPr kumimoji="1" lang="ja-JP" altLang="en-US"/>
          </a:p>
        </p:txBody>
      </p:sp>
    </p:spTree>
    <p:extLst>
      <p:ext uri="{BB962C8B-B14F-4D97-AF65-F5344CB8AC3E}">
        <p14:creationId xmlns:p14="http://schemas.microsoft.com/office/powerpoint/2010/main" val="1786510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9EBB953-E687-4F34-B234-1CEDF315DE85}" type="datetime1">
              <a:rPr kumimoji="1" lang="ja-JP" altLang="en-US" smtClean="0"/>
              <a:t>2017/10/11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95E0E7-15FB-435F-BD61-16599A5D2061}" type="slidenum">
              <a:rPr kumimoji="1" lang="ja-JP" altLang="en-US" smtClean="0"/>
              <a:t>‹#›</a:t>
            </a:fld>
            <a:endParaRPr kumimoji="1" lang="ja-JP" altLang="en-US"/>
          </a:p>
        </p:txBody>
      </p:sp>
    </p:spTree>
    <p:extLst>
      <p:ext uri="{BB962C8B-B14F-4D97-AF65-F5344CB8AC3E}">
        <p14:creationId xmlns:p14="http://schemas.microsoft.com/office/powerpoint/2010/main" val="1339785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23E70B8-87D4-4F0F-A121-7B9154D23086}" type="datetime1">
              <a:rPr kumimoji="1" lang="ja-JP" altLang="en-US" smtClean="0"/>
              <a:t>2017/10/11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95E0E7-15FB-435F-BD61-16599A5D2061}" type="slidenum">
              <a:rPr kumimoji="1" lang="ja-JP" altLang="en-US" smtClean="0"/>
              <a:t>‹#›</a:t>
            </a:fld>
            <a:endParaRPr kumimoji="1" lang="ja-JP" altLang="en-US"/>
          </a:p>
        </p:txBody>
      </p:sp>
    </p:spTree>
    <p:extLst>
      <p:ext uri="{BB962C8B-B14F-4D97-AF65-F5344CB8AC3E}">
        <p14:creationId xmlns:p14="http://schemas.microsoft.com/office/powerpoint/2010/main" val="3143483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86EAA54-5536-40CF-9345-7129C8824CE3}" type="datetime1">
              <a:rPr kumimoji="1" lang="ja-JP" altLang="en-US" smtClean="0"/>
              <a:t>2017/10/11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95E0E7-15FB-435F-BD61-16599A5D2061}" type="slidenum">
              <a:rPr kumimoji="1" lang="ja-JP" altLang="en-US" smtClean="0"/>
              <a:t>‹#›</a:t>
            </a:fld>
            <a:endParaRPr kumimoji="1" lang="ja-JP" altLang="en-US"/>
          </a:p>
        </p:txBody>
      </p:sp>
    </p:spTree>
    <p:extLst>
      <p:ext uri="{BB962C8B-B14F-4D97-AF65-F5344CB8AC3E}">
        <p14:creationId xmlns:p14="http://schemas.microsoft.com/office/powerpoint/2010/main" val="1044500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DD89A4A-824C-41B7-B02C-0277717C645F}" type="datetime1">
              <a:rPr kumimoji="1" lang="ja-JP" altLang="en-US" smtClean="0"/>
              <a:t>2017/10/11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E95E0E7-15FB-435F-BD61-16599A5D2061}" type="slidenum">
              <a:rPr kumimoji="1" lang="ja-JP" altLang="en-US" smtClean="0"/>
              <a:t>‹#›</a:t>
            </a:fld>
            <a:endParaRPr kumimoji="1" lang="ja-JP" altLang="en-US"/>
          </a:p>
        </p:txBody>
      </p:sp>
    </p:spTree>
    <p:extLst>
      <p:ext uri="{BB962C8B-B14F-4D97-AF65-F5344CB8AC3E}">
        <p14:creationId xmlns:p14="http://schemas.microsoft.com/office/powerpoint/2010/main" val="1236189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240706D-2061-41AE-B0F3-29EE61E8B31A}" type="datetime1">
              <a:rPr kumimoji="1" lang="ja-JP" altLang="en-US" smtClean="0"/>
              <a:t>2017/10/11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E95E0E7-15FB-435F-BD61-16599A5D2061}" type="slidenum">
              <a:rPr kumimoji="1" lang="ja-JP" altLang="en-US" smtClean="0"/>
              <a:t>‹#›</a:t>
            </a:fld>
            <a:endParaRPr kumimoji="1" lang="ja-JP" altLang="en-US"/>
          </a:p>
        </p:txBody>
      </p:sp>
    </p:spTree>
    <p:extLst>
      <p:ext uri="{BB962C8B-B14F-4D97-AF65-F5344CB8AC3E}">
        <p14:creationId xmlns:p14="http://schemas.microsoft.com/office/powerpoint/2010/main" val="3096131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A64CCAD-A7AB-4101-858F-51F9745921EC}" type="datetime1">
              <a:rPr kumimoji="1" lang="ja-JP" altLang="en-US" smtClean="0"/>
              <a:t>2017/10/11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E95E0E7-15FB-435F-BD61-16599A5D2061}" type="slidenum">
              <a:rPr kumimoji="1" lang="ja-JP" altLang="en-US" smtClean="0"/>
              <a:t>‹#›</a:t>
            </a:fld>
            <a:endParaRPr kumimoji="1" lang="ja-JP" altLang="en-US"/>
          </a:p>
        </p:txBody>
      </p:sp>
    </p:spTree>
    <p:extLst>
      <p:ext uri="{BB962C8B-B14F-4D97-AF65-F5344CB8AC3E}">
        <p14:creationId xmlns:p14="http://schemas.microsoft.com/office/powerpoint/2010/main" val="1098981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ED8E856-1941-48BF-B4F7-B957126F1E65}" type="datetime1">
              <a:rPr kumimoji="1" lang="ja-JP" altLang="en-US" smtClean="0"/>
              <a:t>2017/10/11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95E0E7-15FB-435F-BD61-16599A5D2061}" type="slidenum">
              <a:rPr kumimoji="1" lang="ja-JP" altLang="en-US" smtClean="0"/>
              <a:t>‹#›</a:t>
            </a:fld>
            <a:endParaRPr kumimoji="1" lang="ja-JP" altLang="en-US"/>
          </a:p>
        </p:txBody>
      </p:sp>
    </p:spTree>
    <p:extLst>
      <p:ext uri="{BB962C8B-B14F-4D97-AF65-F5344CB8AC3E}">
        <p14:creationId xmlns:p14="http://schemas.microsoft.com/office/powerpoint/2010/main" val="244080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FB4D538A-CC9A-4CCC-B398-DAE1153A2ED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C375C4E0-8405-4D13-955F-42B1AF2493D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1F0DA85B-B168-4421-8A1D-A8D9D1D3A2FE}"/>
              </a:ext>
            </a:extLst>
          </p:cNvPr>
          <p:cNvSpPr>
            <a:spLocks noGrp="1"/>
          </p:cNvSpPr>
          <p:nvPr>
            <p:ph type="dt" sz="half" idx="10"/>
          </p:nvPr>
        </p:nvSpPr>
        <p:spPr/>
        <p:txBody>
          <a:bodyPr/>
          <a:lstStyle/>
          <a:p>
            <a:fld id="{5E20A825-416F-4937-BE2B-1737D5939E38}" type="datetime1">
              <a:rPr kumimoji="1" lang="ja-JP" altLang="en-US" smtClean="0"/>
              <a:t>2017/10/11</a:t>
            </a:fld>
            <a:endParaRPr kumimoji="1" lang="ja-JP" altLang="en-US"/>
          </a:p>
        </p:txBody>
      </p:sp>
      <p:sp>
        <p:nvSpPr>
          <p:cNvPr id="5" name="フッター プレースホルダー 4">
            <a:extLst>
              <a:ext uri="{FF2B5EF4-FFF2-40B4-BE49-F238E27FC236}">
                <a16:creationId xmlns:a16="http://schemas.microsoft.com/office/drawing/2014/main" xmlns="" id="{B8A3D80D-B959-4ED6-926B-9D818EDEA8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B751A76F-1405-4BA3-9902-1D380101A098}"/>
              </a:ext>
            </a:extLst>
          </p:cNvPr>
          <p:cNvSpPr>
            <a:spLocks noGrp="1"/>
          </p:cNvSpPr>
          <p:nvPr>
            <p:ph type="sldNum" sz="quarter" idx="12"/>
          </p:nvPr>
        </p:nvSpPr>
        <p:spPr/>
        <p:txBody>
          <a:bodyPr/>
          <a:lstStyle/>
          <a:p>
            <a:fld id="{E5C235EC-7ED0-4A5D-B19E-175F2657EE7E}" type="slidenum">
              <a:rPr kumimoji="1" lang="ja-JP" altLang="en-US" smtClean="0"/>
              <a:t>‹#›</a:t>
            </a:fld>
            <a:endParaRPr kumimoji="1" lang="ja-JP" altLang="en-US"/>
          </a:p>
        </p:txBody>
      </p:sp>
    </p:spTree>
    <p:extLst>
      <p:ext uri="{BB962C8B-B14F-4D97-AF65-F5344CB8AC3E}">
        <p14:creationId xmlns:p14="http://schemas.microsoft.com/office/powerpoint/2010/main" val="1636116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6501511-5A9C-4083-B569-6F5514C68CD1}" type="datetime1">
              <a:rPr kumimoji="1" lang="ja-JP" altLang="en-US" smtClean="0"/>
              <a:t>2017/10/11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95E0E7-15FB-435F-BD61-16599A5D2061}" type="slidenum">
              <a:rPr kumimoji="1" lang="ja-JP" altLang="en-US" smtClean="0"/>
              <a:t>‹#›</a:t>
            </a:fld>
            <a:endParaRPr kumimoji="1" lang="ja-JP" altLang="en-US"/>
          </a:p>
        </p:txBody>
      </p:sp>
    </p:spTree>
    <p:extLst>
      <p:ext uri="{BB962C8B-B14F-4D97-AF65-F5344CB8AC3E}">
        <p14:creationId xmlns:p14="http://schemas.microsoft.com/office/powerpoint/2010/main" val="57912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0F9C0CC-D552-4DD1-B7A5-63DC36051860}" type="datetime1">
              <a:rPr kumimoji="1" lang="ja-JP" altLang="en-US" smtClean="0"/>
              <a:t>2017/10/11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95E0E7-15FB-435F-BD61-16599A5D2061}" type="slidenum">
              <a:rPr kumimoji="1" lang="ja-JP" altLang="en-US" smtClean="0"/>
              <a:t>‹#›</a:t>
            </a:fld>
            <a:endParaRPr kumimoji="1" lang="ja-JP" altLang="en-US"/>
          </a:p>
        </p:txBody>
      </p:sp>
    </p:spTree>
    <p:extLst>
      <p:ext uri="{BB962C8B-B14F-4D97-AF65-F5344CB8AC3E}">
        <p14:creationId xmlns:p14="http://schemas.microsoft.com/office/powerpoint/2010/main" val="4185765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8C614F5-A06E-4355-AA38-6DDD94D3CB09}" type="datetime1">
              <a:rPr kumimoji="1" lang="ja-JP" altLang="en-US" smtClean="0"/>
              <a:t>2017/10/11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95E0E7-15FB-435F-BD61-16599A5D2061}" type="slidenum">
              <a:rPr kumimoji="1" lang="ja-JP" altLang="en-US" smtClean="0"/>
              <a:t>‹#›</a:t>
            </a:fld>
            <a:endParaRPr kumimoji="1" lang="ja-JP" altLang="en-US"/>
          </a:p>
        </p:txBody>
      </p:sp>
    </p:spTree>
    <p:extLst>
      <p:ext uri="{BB962C8B-B14F-4D97-AF65-F5344CB8AC3E}">
        <p14:creationId xmlns:p14="http://schemas.microsoft.com/office/powerpoint/2010/main" val="384920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672EE23-9B04-4CBD-AC15-61E7BB200B1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4AA4EF85-7BA1-46F8-8ABC-919D236AD6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xmlns="" id="{497380B1-9405-4FC2-BF3B-F0ECDDA92CE3}"/>
              </a:ext>
            </a:extLst>
          </p:cNvPr>
          <p:cNvSpPr>
            <a:spLocks noGrp="1"/>
          </p:cNvSpPr>
          <p:nvPr>
            <p:ph type="dt" sz="half" idx="10"/>
          </p:nvPr>
        </p:nvSpPr>
        <p:spPr/>
        <p:txBody>
          <a:bodyPr/>
          <a:lstStyle/>
          <a:p>
            <a:fld id="{DB8B8E12-03F8-430D-8032-A2FB408D7063}" type="datetime1">
              <a:rPr kumimoji="1" lang="ja-JP" altLang="en-US" smtClean="0"/>
              <a:t>2017/10/11</a:t>
            </a:fld>
            <a:endParaRPr kumimoji="1" lang="ja-JP" altLang="en-US"/>
          </a:p>
        </p:txBody>
      </p:sp>
      <p:sp>
        <p:nvSpPr>
          <p:cNvPr id="5" name="フッター プレースホルダー 4">
            <a:extLst>
              <a:ext uri="{FF2B5EF4-FFF2-40B4-BE49-F238E27FC236}">
                <a16:creationId xmlns:a16="http://schemas.microsoft.com/office/drawing/2014/main" xmlns="" id="{AF31A243-4D33-45DF-A432-934CEF78A41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894700CE-9BF4-4E7A-AFD7-51D4051605DB}"/>
              </a:ext>
            </a:extLst>
          </p:cNvPr>
          <p:cNvSpPr>
            <a:spLocks noGrp="1"/>
          </p:cNvSpPr>
          <p:nvPr>
            <p:ph type="sldNum" sz="quarter" idx="12"/>
          </p:nvPr>
        </p:nvSpPr>
        <p:spPr/>
        <p:txBody>
          <a:bodyPr/>
          <a:lstStyle/>
          <a:p>
            <a:fld id="{E5C235EC-7ED0-4A5D-B19E-175F2657EE7E}" type="slidenum">
              <a:rPr kumimoji="1" lang="ja-JP" altLang="en-US" smtClean="0"/>
              <a:t>‹#›</a:t>
            </a:fld>
            <a:endParaRPr kumimoji="1" lang="ja-JP" altLang="en-US"/>
          </a:p>
        </p:txBody>
      </p:sp>
    </p:spTree>
    <p:extLst>
      <p:ext uri="{BB962C8B-B14F-4D97-AF65-F5344CB8AC3E}">
        <p14:creationId xmlns:p14="http://schemas.microsoft.com/office/powerpoint/2010/main" val="3610679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CC030A7-FFC2-440D-AC97-DE2E5380CC5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6A406962-79FD-4F8F-B5C6-9BA6EE8CA40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xmlns="" id="{D7B016FE-D3CD-4E9C-B5DB-1B3A767439F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xmlns="" id="{9454D4F4-664F-4053-A318-E0D058B33BC0}"/>
              </a:ext>
            </a:extLst>
          </p:cNvPr>
          <p:cNvSpPr>
            <a:spLocks noGrp="1"/>
          </p:cNvSpPr>
          <p:nvPr>
            <p:ph type="dt" sz="half" idx="10"/>
          </p:nvPr>
        </p:nvSpPr>
        <p:spPr/>
        <p:txBody>
          <a:bodyPr/>
          <a:lstStyle/>
          <a:p>
            <a:fld id="{D49FA80F-D8DF-41CD-A0DD-263CEA077CC1}" type="datetime1">
              <a:rPr kumimoji="1" lang="ja-JP" altLang="en-US" smtClean="0"/>
              <a:t>2017/10/11</a:t>
            </a:fld>
            <a:endParaRPr kumimoji="1" lang="ja-JP" altLang="en-US"/>
          </a:p>
        </p:txBody>
      </p:sp>
      <p:sp>
        <p:nvSpPr>
          <p:cNvPr id="6" name="フッター プレースホルダー 5">
            <a:extLst>
              <a:ext uri="{FF2B5EF4-FFF2-40B4-BE49-F238E27FC236}">
                <a16:creationId xmlns:a16="http://schemas.microsoft.com/office/drawing/2014/main" xmlns="" id="{BA6DFF0E-3BDA-424E-BAB2-8B713BC7F46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CACCF722-6D49-42A5-9832-97EEA5E12AF3}"/>
              </a:ext>
            </a:extLst>
          </p:cNvPr>
          <p:cNvSpPr>
            <a:spLocks noGrp="1"/>
          </p:cNvSpPr>
          <p:nvPr>
            <p:ph type="sldNum" sz="quarter" idx="12"/>
          </p:nvPr>
        </p:nvSpPr>
        <p:spPr/>
        <p:txBody>
          <a:bodyPr/>
          <a:lstStyle/>
          <a:p>
            <a:fld id="{E5C235EC-7ED0-4A5D-B19E-175F2657EE7E}" type="slidenum">
              <a:rPr kumimoji="1" lang="ja-JP" altLang="en-US" smtClean="0"/>
              <a:t>‹#›</a:t>
            </a:fld>
            <a:endParaRPr kumimoji="1" lang="ja-JP" altLang="en-US"/>
          </a:p>
        </p:txBody>
      </p:sp>
    </p:spTree>
    <p:extLst>
      <p:ext uri="{BB962C8B-B14F-4D97-AF65-F5344CB8AC3E}">
        <p14:creationId xmlns:p14="http://schemas.microsoft.com/office/powerpoint/2010/main" val="361596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FCB28B4C-3D67-48C3-9FAE-BBA5466EEC7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F9C3DB1F-FCC6-40BA-BD13-CE023B7400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xmlns="" id="{1F7EF7A5-9502-4C23-90A8-B70A2491543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xmlns="" id="{3D4446E6-3BAF-4FDA-8A88-1AE6A2A7CF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xmlns="" id="{3A970E21-D8A8-4E9D-A160-43DD884D1BC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xmlns="" id="{9C0CCDDD-BDFB-4C25-91CD-D903E2701593}"/>
              </a:ext>
            </a:extLst>
          </p:cNvPr>
          <p:cNvSpPr>
            <a:spLocks noGrp="1"/>
          </p:cNvSpPr>
          <p:nvPr>
            <p:ph type="dt" sz="half" idx="10"/>
          </p:nvPr>
        </p:nvSpPr>
        <p:spPr/>
        <p:txBody>
          <a:bodyPr/>
          <a:lstStyle/>
          <a:p>
            <a:fld id="{B2A7E0F7-1612-49E7-8BD2-2219ACF18113}" type="datetime1">
              <a:rPr kumimoji="1" lang="ja-JP" altLang="en-US" smtClean="0"/>
              <a:t>2017/10/11</a:t>
            </a:fld>
            <a:endParaRPr kumimoji="1" lang="ja-JP" altLang="en-US"/>
          </a:p>
        </p:txBody>
      </p:sp>
      <p:sp>
        <p:nvSpPr>
          <p:cNvPr id="8" name="フッター プレースホルダー 7">
            <a:extLst>
              <a:ext uri="{FF2B5EF4-FFF2-40B4-BE49-F238E27FC236}">
                <a16:creationId xmlns:a16="http://schemas.microsoft.com/office/drawing/2014/main" xmlns="" id="{19F3F9C2-5CA1-4FFE-9D7C-E4C3DBA624F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xmlns="" id="{92353A24-8D80-4786-8588-E2F3FE0841B4}"/>
              </a:ext>
            </a:extLst>
          </p:cNvPr>
          <p:cNvSpPr>
            <a:spLocks noGrp="1"/>
          </p:cNvSpPr>
          <p:nvPr>
            <p:ph type="sldNum" sz="quarter" idx="12"/>
          </p:nvPr>
        </p:nvSpPr>
        <p:spPr/>
        <p:txBody>
          <a:bodyPr/>
          <a:lstStyle/>
          <a:p>
            <a:fld id="{E5C235EC-7ED0-4A5D-B19E-175F2657EE7E}" type="slidenum">
              <a:rPr kumimoji="1" lang="ja-JP" altLang="en-US" smtClean="0"/>
              <a:t>‹#›</a:t>
            </a:fld>
            <a:endParaRPr kumimoji="1" lang="ja-JP" altLang="en-US"/>
          </a:p>
        </p:txBody>
      </p:sp>
    </p:spTree>
    <p:extLst>
      <p:ext uri="{BB962C8B-B14F-4D97-AF65-F5344CB8AC3E}">
        <p14:creationId xmlns:p14="http://schemas.microsoft.com/office/powerpoint/2010/main" val="3962017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2A6BCBD-AB0E-48C7-B33D-73B0D7917A3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xmlns="" id="{63ADDB01-1F34-43F8-B2F7-751D07F5BE91}"/>
              </a:ext>
            </a:extLst>
          </p:cNvPr>
          <p:cNvSpPr>
            <a:spLocks noGrp="1"/>
          </p:cNvSpPr>
          <p:nvPr>
            <p:ph type="dt" sz="half" idx="10"/>
          </p:nvPr>
        </p:nvSpPr>
        <p:spPr/>
        <p:txBody>
          <a:bodyPr/>
          <a:lstStyle/>
          <a:p>
            <a:fld id="{D8A2E7FF-8ED8-4DA8-AABC-987E863DA947}" type="datetime1">
              <a:rPr kumimoji="1" lang="ja-JP" altLang="en-US" smtClean="0"/>
              <a:t>2017/10/11</a:t>
            </a:fld>
            <a:endParaRPr kumimoji="1" lang="ja-JP" altLang="en-US"/>
          </a:p>
        </p:txBody>
      </p:sp>
      <p:sp>
        <p:nvSpPr>
          <p:cNvPr id="4" name="フッター プレースホルダー 3">
            <a:extLst>
              <a:ext uri="{FF2B5EF4-FFF2-40B4-BE49-F238E27FC236}">
                <a16:creationId xmlns:a16="http://schemas.microsoft.com/office/drawing/2014/main" xmlns="" id="{FC32CC8D-BE7A-4833-AA84-13DE05C34B2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B95D1BCA-A29C-4483-BB3D-92A173087532}"/>
              </a:ext>
            </a:extLst>
          </p:cNvPr>
          <p:cNvSpPr>
            <a:spLocks noGrp="1"/>
          </p:cNvSpPr>
          <p:nvPr>
            <p:ph type="sldNum" sz="quarter" idx="12"/>
          </p:nvPr>
        </p:nvSpPr>
        <p:spPr/>
        <p:txBody>
          <a:bodyPr/>
          <a:lstStyle/>
          <a:p>
            <a:fld id="{E5C235EC-7ED0-4A5D-B19E-175F2657EE7E}" type="slidenum">
              <a:rPr kumimoji="1" lang="ja-JP" altLang="en-US" smtClean="0"/>
              <a:t>‹#›</a:t>
            </a:fld>
            <a:endParaRPr kumimoji="1" lang="ja-JP" altLang="en-US"/>
          </a:p>
        </p:txBody>
      </p:sp>
    </p:spTree>
    <p:extLst>
      <p:ext uri="{BB962C8B-B14F-4D97-AF65-F5344CB8AC3E}">
        <p14:creationId xmlns:p14="http://schemas.microsoft.com/office/powerpoint/2010/main" val="3315872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C8BFCD22-A819-436C-96A1-0E9474F4A367}"/>
              </a:ext>
            </a:extLst>
          </p:cNvPr>
          <p:cNvSpPr>
            <a:spLocks noGrp="1"/>
          </p:cNvSpPr>
          <p:nvPr>
            <p:ph type="dt" sz="half" idx="10"/>
          </p:nvPr>
        </p:nvSpPr>
        <p:spPr/>
        <p:txBody>
          <a:bodyPr/>
          <a:lstStyle/>
          <a:p>
            <a:fld id="{7D838B41-064F-4B4C-8F34-F48C453341E4}" type="datetime1">
              <a:rPr kumimoji="1" lang="ja-JP" altLang="en-US" smtClean="0"/>
              <a:t>2017/10/11</a:t>
            </a:fld>
            <a:endParaRPr kumimoji="1" lang="ja-JP" altLang="en-US"/>
          </a:p>
        </p:txBody>
      </p:sp>
      <p:sp>
        <p:nvSpPr>
          <p:cNvPr id="3" name="フッター プレースホルダー 2">
            <a:extLst>
              <a:ext uri="{FF2B5EF4-FFF2-40B4-BE49-F238E27FC236}">
                <a16:creationId xmlns:a16="http://schemas.microsoft.com/office/drawing/2014/main" xmlns="" id="{BAF3A885-0A73-4469-9E5A-CD2F53FAFD0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FCF21661-E9C8-4BB6-9C5A-F15EFBCA7D0C}"/>
              </a:ext>
            </a:extLst>
          </p:cNvPr>
          <p:cNvSpPr>
            <a:spLocks noGrp="1"/>
          </p:cNvSpPr>
          <p:nvPr>
            <p:ph type="sldNum" sz="quarter" idx="12"/>
          </p:nvPr>
        </p:nvSpPr>
        <p:spPr/>
        <p:txBody>
          <a:bodyPr/>
          <a:lstStyle/>
          <a:p>
            <a:fld id="{E5C235EC-7ED0-4A5D-B19E-175F2657EE7E}" type="slidenum">
              <a:rPr kumimoji="1" lang="ja-JP" altLang="en-US" smtClean="0"/>
              <a:t>‹#›</a:t>
            </a:fld>
            <a:endParaRPr kumimoji="1" lang="ja-JP" altLang="en-US"/>
          </a:p>
        </p:txBody>
      </p:sp>
    </p:spTree>
    <p:extLst>
      <p:ext uri="{BB962C8B-B14F-4D97-AF65-F5344CB8AC3E}">
        <p14:creationId xmlns:p14="http://schemas.microsoft.com/office/powerpoint/2010/main" val="400312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A3A3AA7-2147-45EF-BDE4-4E9CAA129A6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E891F4B1-988D-4397-8313-5C98DCA9E8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xmlns="" id="{FBAD7104-C72E-454F-A152-6ADE75BB7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44BC416B-8598-4CB1-90BC-B142E3BB9AFB}"/>
              </a:ext>
            </a:extLst>
          </p:cNvPr>
          <p:cNvSpPr>
            <a:spLocks noGrp="1"/>
          </p:cNvSpPr>
          <p:nvPr>
            <p:ph type="dt" sz="half" idx="10"/>
          </p:nvPr>
        </p:nvSpPr>
        <p:spPr/>
        <p:txBody>
          <a:bodyPr/>
          <a:lstStyle/>
          <a:p>
            <a:fld id="{BF0F79AB-3744-4299-A85B-49C72EF83AE5}" type="datetime1">
              <a:rPr kumimoji="1" lang="ja-JP" altLang="en-US" smtClean="0"/>
              <a:t>2017/10/11</a:t>
            </a:fld>
            <a:endParaRPr kumimoji="1" lang="ja-JP" altLang="en-US"/>
          </a:p>
        </p:txBody>
      </p:sp>
      <p:sp>
        <p:nvSpPr>
          <p:cNvPr id="6" name="フッター プレースホルダー 5">
            <a:extLst>
              <a:ext uri="{FF2B5EF4-FFF2-40B4-BE49-F238E27FC236}">
                <a16:creationId xmlns:a16="http://schemas.microsoft.com/office/drawing/2014/main" xmlns="" id="{54583540-9F95-4F4F-AEC7-831DA357352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1E6C9918-D239-403D-9861-A0A8A496A43D}"/>
              </a:ext>
            </a:extLst>
          </p:cNvPr>
          <p:cNvSpPr>
            <a:spLocks noGrp="1"/>
          </p:cNvSpPr>
          <p:nvPr>
            <p:ph type="sldNum" sz="quarter" idx="12"/>
          </p:nvPr>
        </p:nvSpPr>
        <p:spPr/>
        <p:txBody>
          <a:bodyPr/>
          <a:lstStyle/>
          <a:p>
            <a:fld id="{E5C235EC-7ED0-4A5D-B19E-175F2657EE7E}" type="slidenum">
              <a:rPr kumimoji="1" lang="ja-JP" altLang="en-US" smtClean="0"/>
              <a:t>‹#›</a:t>
            </a:fld>
            <a:endParaRPr kumimoji="1" lang="ja-JP" altLang="en-US"/>
          </a:p>
        </p:txBody>
      </p:sp>
    </p:spTree>
    <p:extLst>
      <p:ext uri="{BB962C8B-B14F-4D97-AF65-F5344CB8AC3E}">
        <p14:creationId xmlns:p14="http://schemas.microsoft.com/office/powerpoint/2010/main" val="3787979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3A42A09-870A-4BAB-8EC6-B7C931D5343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xmlns="" id="{5543FFBB-D818-4793-A6E2-B2C148FCD6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xmlns="" id="{44925DA4-0683-4756-928A-D0D1E6DF83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9F90352F-BDBE-4CCC-A911-60F37EAE14A4}"/>
              </a:ext>
            </a:extLst>
          </p:cNvPr>
          <p:cNvSpPr>
            <a:spLocks noGrp="1"/>
          </p:cNvSpPr>
          <p:nvPr>
            <p:ph type="dt" sz="half" idx="10"/>
          </p:nvPr>
        </p:nvSpPr>
        <p:spPr/>
        <p:txBody>
          <a:bodyPr/>
          <a:lstStyle/>
          <a:p>
            <a:fld id="{C4454442-8BC0-4278-9DFE-6DFC8D4B0BFF}" type="datetime1">
              <a:rPr kumimoji="1" lang="ja-JP" altLang="en-US" smtClean="0"/>
              <a:t>2017/10/11</a:t>
            </a:fld>
            <a:endParaRPr kumimoji="1" lang="ja-JP" altLang="en-US"/>
          </a:p>
        </p:txBody>
      </p:sp>
      <p:sp>
        <p:nvSpPr>
          <p:cNvPr id="6" name="フッター プレースホルダー 5">
            <a:extLst>
              <a:ext uri="{FF2B5EF4-FFF2-40B4-BE49-F238E27FC236}">
                <a16:creationId xmlns:a16="http://schemas.microsoft.com/office/drawing/2014/main" xmlns="" id="{BFD141BC-E2B6-45FF-8EDE-8A2DD65736F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23FCDF56-E76A-416F-9726-B1E0F7684666}"/>
              </a:ext>
            </a:extLst>
          </p:cNvPr>
          <p:cNvSpPr>
            <a:spLocks noGrp="1"/>
          </p:cNvSpPr>
          <p:nvPr>
            <p:ph type="sldNum" sz="quarter" idx="12"/>
          </p:nvPr>
        </p:nvSpPr>
        <p:spPr/>
        <p:txBody>
          <a:bodyPr/>
          <a:lstStyle/>
          <a:p>
            <a:fld id="{E5C235EC-7ED0-4A5D-B19E-175F2657EE7E}" type="slidenum">
              <a:rPr kumimoji="1" lang="ja-JP" altLang="en-US" smtClean="0"/>
              <a:t>‹#›</a:t>
            </a:fld>
            <a:endParaRPr kumimoji="1" lang="ja-JP" altLang="en-US"/>
          </a:p>
        </p:txBody>
      </p:sp>
    </p:spTree>
    <p:extLst>
      <p:ext uri="{BB962C8B-B14F-4D97-AF65-F5344CB8AC3E}">
        <p14:creationId xmlns:p14="http://schemas.microsoft.com/office/powerpoint/2010/main" val="521452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xmlns="" id="{467E17E4-4D22-4BEA-8A80-5A38FC42DD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742034E5-37A9-4E00-953F-2D0FDA24A4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3AE27088-6F28-4E50-B56E-6BD275C81A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F9D99-17F8-4363-9214-140FAA9ED753}" type="datetime1">
              <a:rPr kumimoji="1" lang="ja-JP" altLang="en-US" smtClean="0"/>
              <a:t>2017/10/11</a:t>
            </a:fld>
            <a:endParaRPr kumimoji="1" lang="ja-JP" altLang="en-US"/>
          </a:p>
        </p:txBody>
      </p:sp>
      <p:sp>
        <p:nvSpPr>
          <p:cNvPr id="5" name="フッター プレースホルダー 4">
            <a:extLst>
              <a:ext uri="{FF2B5EF4-FFF2-40B4-BE49-F238E27FC236}">
                <a16:creationId xmlns:a16="http://schemas.microsoft.com/office/drawing/2014/main" xmlns="" id="{C8FFAE7C-3F73-4407-88F9-7DCB1EF6EB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xmlns="" id="{CBE17B99-7776-4929-A6BF-48611AE384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lumMod val="75000"/>
                    <a:lumOff val="25000"/>
                  </a:schemeClr>
                </a:solidFill>
              </a:defRPr>
            </a:lvl1pPr>
          </a:lstStyle>
          <a:p>
            <a:fld id="{E5C235EC-7ED0-4A5D-B19E-175F2657EE7E}" type="slidenum">
              <a:rPr lang="ja-JP" altLang="en-US" smtClean="0"/>
              <a:pPr/>
              <a:t>‹#›</a:t>
            </a:fld>
            <a:endParaRPr lang="ja-JP" altLang="en-US"/>
          </a:p>
        </p:txBody>
      </p:sp>
    </p:spTree>
    <p:extLst>
      <p:ext uri="{BB962C8B-B14F-4D97-AF65-F5344CB8AC3E}">
        <p14:creationId xmlns:p14="http://schemas.microsoft.com/office/powerpoint/2010/main" val="3953720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AF2EE-3809-4EB6-8D2A-F567F86B1F66}" type="datetime1">
              <a:rPr kumimoji="1" lang="ja-JP" altLang="en-US" smtClean="0"/>
              <a:t>2017/10/11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5E0E7-15FB-435F-BD61-16599A5D2061}" type="slidenum">
              <a:rPr kumimoji="1" lang="ja-JP" altLang="en-US" smtClean="0"/>
              <a:t>‹#›</a:t>
            </a:fld>
            <a:endParaRPr kumimoji="1" lang="ja-JP" altLang="en-US"/>
          </a:p>
        </p:txBody>
      </p:sp>
    </p:spTree>
    <p:extLst>
      <p:ext uri="{BB962C8B-B14F-4D97-AF65-F5344CB8AC3E}">
        <p14:creationId xmlns:p14="http://schemas.microsoft.com/office/powerpoint/2010/main" val="2654829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10.png"/><Relationship Id="rId7" Type="http://schemas.openxmlformats.org/officeDocument/2006/relationships/image" Target="../media/image9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1.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0.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51.png"/><Relationship Id="rId4" Type="http://schemas.openxmlformats.org/officeDocument/2006/relationships/image" Target="../media/image141.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180.png"/><Relationship Id="rId18" Type="http://schemas.openxmlformats.org/officeDocument/2006/relationships/image" Target="../media/image211.png"/><Relationship Id="rId3" Type="http://schemas.openxmlformats.org/officeDocument/2006/relationships/image" Target="../media/image40.png"/><Relationship Id="rId7" Type="http://schemas.openxmlformats.org/officeDocument/2006/relationships/image" Target="../media/image17.png"/><Relationship Id="rId12" Type="http://schemas.openxmlformats.org/officeDocument/2006/relationships/image" Target="../media/image19.png"/><Relationship Id="rId17" Type="http://schemas.openxmlformats.org/officeDocument/2006/relationships/image" Target="../media/image201.png"/><Relationship Id="rId2" Type="http://schemas.openxmlformats.org/officeDocument/2006/relationships/image" Target="../media/image32.pn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18.png"/><Relationship Id="rId5" Type="http://schemas.openxmlformats.org/officeDocument/2006/relationships/image" Target="../media/image60.png"/><Relationship Id="rId15" Type="http://schemas.openxmlformats.org/officeDocument/2006/relationships/image" Target="../media/image20.png"/><Relationship Id="rId10" Type="http://schemas.openxmlformats.org/officeDocument/2006/relationships/image" Target="../media/image110.png"/><Relationship Id="rId4" Type="http://schemas.openxmlformats.org/officeDocument/2006/relationships/image" Target="../media/image50.png"/><Relationship Id="rId9" Type="http://schemas.openxmlformats.org/officeDocument/2006/relationships/image" Target="../media/image100.png"/><Relationship Id="rId14" Type="http://schemas.openxmlformats.org/officeDocument/2006/relationships/image" Target="../media/image19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0.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26.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52548EC-0518-475A-8706-E15D753F79B1}"/>
              </a:ext>
            </a:extLst>
          </p:cNvPr>
          <p:cNvSpPr>
            <a:spLocks noGrp="1"/>
          </p:cNvSpPr>
          <p:nvPr>
            <p:ph type="ctrTitle"/>
          </p:nvPr>
        </p:nvSpPr>
        <p:spPr>
          <a:xfrm>
            <a:off x="1524000" y="798806"/>
            <a:ext cx="9144000" cy="2387600"/>
          </a:xfrm>
        </p:spPr>
        <p:txBody>
          <a:bodyPr>
            <a:normAutofit/>
          </a:bodyPr>
          <a:lstStyle/>
          <a:p>
            <a:r>
              <a:rPr lang="ja-JP" altLang="en-US" sz="4800" dirty="0"/>
              <a:t>二分木のランク計算</a:t>
            </a:r>
            <a:r>
              <a:rPr kumimoji="1" lang="ja-JP" altLang="en-US" sz="4800" dirty="0"/>
              <a:t>の</a:t>
            </a:r>
            <a:r>
              <a:rPr kumimoji="1" lang="en-US" altLang="ja-JP" sz="4800" dirty="0"/>
              <a:t/>
            </a:r>
            <a:br>
              <a:rPr kumimoji="1" lang="en-US" altLang="ja-JP" sz="4800" dirty="0"/>
            </a:br>
            <a:r>
              <a:rPr kumimoji="1" lang="ja-JP" altLang="en-US" sz="4800" dirty="0"/>
              <a:t>クリーン可逆シミュレーション</a:t>
            </a:r>
          </a:p>
        </p:txBody>
      </p:sp>
      <p:sp>
        <p:nvSpPr>
          <p:cNvPr id="3" name="サブタイトル 2">
            <a:extLst>
              <a:ext uri="{FF2B5EF4-FFF2-40B4-BE49-F238E27FC236}">
                <a16:creationId xmlns:a16="http://schemas.microsoft.com/office/drawing/2014/main" xmlns="" id="{52F0BE39-875B-45C3-911C-D38489ABF2EB}"/>
              </a:ext>
            </a:extLst>
          </p:cNvPr>
          <p:cNvSpPr>
            <a:spLocks noGrp="1"/>
          </p:cNvSpPr>
          <p:nvPr>
            <p:ph type="subTitle" idx="1"/>
          </p:nvPr>
        </p:nvSpPr>
        <p:spPr/>
        <p:txBody>
          <a:bodyPr/>
          <a:lstStyle/>
          <a:p>
            <a:r>
              <a:rPr kumimoji="1" lang="en-US" altLang="ja-JP" dirty="0"/>
              <a:t>2014SE081 </a:t>
            </a:r>
            <a:r>
              <a:rPr kumimoji="1" lang="ja-JP" altLang="en-US" dirty="0"/>
              <a:t>大久保雄飛</a:t>
            </a:r>
            <a:endParaRPr kumimoji="1" lang="en-US" altLang="ja-JP" dirty="0"/>
          </a:p>
          <a:p>
            <a:r>
              <a:rPr lang="en-US" altLang="ja-JP" dirty="0"/>
              <a:t>2014SE112 </a:t>
            </a:r>
            <a:r>
              <a:rPr lang="ja-JP" altLang="en-US" dirty="0"/>
              <a:t>安田拓也</a:t>
            </a:r>
            <a:endParaRPr kumimoji="1" lang="ja-JP" altLang="en-US" dirty="0"/>
          </a:p>
        </p:txBody>
      </p:sp>
      <p:sp>
        <p:nvSpPr>
          <p:cNvPr id="4" name="スライド番号プレースホルダー 3">
            <a:extLst>
              <a:ext uri="{FF2B5EF4-FFF2-40B4-BE49-F238E27FC236}">
                <a16:creationId xmlns:a16="http://schemas.microsoft.com/office/drawing/2014/main" xmlns="" id="{4EB7C2FD-71EB-4E21-A2C5-36B624FB8C58}"/>
              </a:ext>
            </a:extLst>
          </p:cNvPr>
          <p:cNvSpPr>
            <a:spLocks noGrp="1"/>
          </p:cNvSpPr>
          <p:nvPr>
            <p:ph type="sldNum" sz="quarter" idx="12"/>
          </p:nvPr>
        </p:nvSpPr>
        <p:spPr/>
        <p:txBody>
          <a:bodyPr/>
          <a:lstStyle/>
          <a:p>
            <a:fld id="{E5C235EC-7ED0-4A5D-B19E-175F2657EE7E}" type="slidenum">
              <a:rPr kumimoji="1" lang="ja-JP" altLang="en-US" smtClean="0"/>
              <a:t>1</a:t>
            </a:fld>
            <a:endParaRPr kumimoji="1" lang="ja-JP" altLang="en-US"/>
          </a:p>
        </p:txBody>
      </p:sp>
    </p:spTree>
    <p:extLst>
      <p:ext uri="{BB962C8B-B14F-4D97-AF65-F5344CB8AC3E}">
        <p14:creationId xmlns:p14="http://schemas.microsoft.com/office/powerpoint/2010/main" val="2039547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1CF3887-120F-4B86-BF52-23E4313B0BBF}"/>
              </a:ext>
            </a:extLst>
          </p:cNvPr>
          <p:cNvSpPr>
            <a:spLocks noGrp="1"/>
          </p:cNvSpPr>
          <p:nvPr>
            <p:ph type="title"/>
          </p:nvPr>
        </p:nvSpPr>
        <p:spPr/>
        <p:txBody>
          <a:bodyPr/>
          <a:lstStyle/>
          <a:p>
            <a:r>
              <a:rPr kumimoji="1" lang="ja-JP" altLang="en-US" dirty="0"/>
              <a:t>ランク計算</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xmlns="" id="{580B65B0-98A9-4107-87B8-2AEB6D8826B1}"/>
                  </a:ext>
                </a:extLst>
              </p:cNvPr>
              <p:cNvSpPr>
                <a:spLocks noGrp="1"/>
              </p:cNvSpPr>
              <p:nvPr>
                <p:ph idx="1"/>
              </p:nvPr>
            </p:nvSpPr>
            <p:spPr>
              <a:xfrm>
                <a:off x="838200" y="1825625"/>
                <a:ext cx="10515600" cy="4351338"/>
              </a:xfrm>
            </p:spPr>
            <p:txBody>
              <a:bodyPr/>
              <a:lstStyle/>
              <a:p>
                <a:pPr marL="0" indent="0">
                  <a:buNone/>
                </a:pPr>
                <a:endParaRPr lang="en-US" altLang="ja-JP" dirty="0"/>
              </a:p>
              <a:p>
                <a:pPr marL="0" indent="0">
                  <a:buNone/>
                </a:pPr>
                <a:r>
                  <a:rPr lang="ja-JP" altLang="en-US" dirty="0"/>
                  <a:t>大きさ</a:t>
                </a:r>
                <a14:m>
                  <m:oMath xmlns:m="http://schemas.openxmlformats.org/officeDocument/2006/math">
                    <m:r>
                      <a:rPr lang="en-US" altLang="ja-JP" i="1">
                        <a:latin typeface="Cambria Math" panose="02040503050406030204" pitchFamily="18" charset="0"/>
                      </a:rPr>
                      <m:t>𝑛</m:t>
                    </m:r>
                  </m:oMath>
                </a14:m>
                <a:r>
                  <a:rPr lang="ja-JP" altLang="en-US" dirty="0"/>
                  <a:t>の二分木</a:t>
                </a:r>
                <a14:m>
                  <m:oMath xmlns:m="http://schemas.openxmlformats.org/officeDocument/2006/math">
                    <m:r>
                      <a:rPr lang="en-US" altLang="ja-JP" i="1">
                        <a:latin typeface="Cambria Math" panose="02040503050406030204" pitchFamily="18" charset="0"/>
                      </a:rPr>
                      <m:t>𝑇</m:t>
                    </m:r>
                  </m:oMath>
                </a14:m>
                <a:r>
                  <a:rPr lang="ja-JP" altLang="en-US" dirty="0"/>
                  <a:t>に対応する整形ビットパターン</a:t>
                </a:r>
                <a14:m>
                  <m:oMath xmlns:m="http://schemas.openxmlformats.org/officeDocument/2006/math">
                    <m:r>
                      <a:rPr lang="en-US" altLang="ja-JP" i="1">
                        <a:latin typeface="Cambria Math" panose="02040503050406030204" pitchFamily="18" charset="0"/>
                      </a:rPr>
                      <m:t>𝐵</m:t>
                    </m:r>
                    <m:r>
                      <a:rPr lang="en-US" altLang="ja-JP" i="1" baseline="-25000">
                        <a:latin typeface="Cambria Math" panose="02040503050406030204" pitchFamily="18" charset="0"/>
                      </a:rPr>
                      <m:t>𝑛</m:t>
                    </m:r>
                  </m:oMath>
                </a14:m>
                <a:r>
                  <a:rPr lang="ja-JP" altLang="en-US" dirty="0"/>
                  <a:t>のランク</a:t>
                </a:r>
                <a:endParaRPr lang="en-US" altLang="ja-JP"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ja-JP" sz="3200" i="1">
                          <a:latin typeface="Cambria Math" panose="02040503050406030204" pitchFamily="18" charset="0"/>
                        </a:rPr>
                        <m:t>𝑅𝑎𝑛𝑘</m:t>
                      </m:r>
                      <m:r>
                        <a:rPr lang="en-US" altLang="ja-JP" sz="3200" i="1">
                          <a:latin typeface="Cambria Math" panose="02040503050406030204" pitchFamily="18" charset="0"/>
                        </a:rPr>
                        <m:t>(</m:t>
                      </m:r>
                      <m:sSub>
                        <m:sSubPr>
                          <m:ctrlPr>
                            <a:rPr lang="en-US" altLang="ja-JP" sz="3200" i="1" smtClean="0">
                              <a:latin typeface="Cambria Math" panose="02040503050406030204" pitchFamily="18" charset="0"/>
                            </a:rPr>
                          </m:ctrlPr>
                        </m:sSubPr>
                        <m:e>
                          <m:r>
                            <a:rPr lang="en-US" altLang="ja-JP" sz="3200" b="0" i="1" smtClean="0">
                              <a:latin typeface="Cambria Math" panose="02040503050406030204" pitchFamily="18" charset="0"/>
                            </a:rPr>
                            <m:t>𝐵</m:t>
                          </m:r>
                        </m:e>
                        <m:sub>
                          <m:r>
                            <a:rPr lang="en-US" altLang="ja-JP" sz="3200" b="0" i="1" smtClean="0">
                              <a:latin typeface="Cambria Math" panose="02040503050406030204" pitchFamily="18" charset="0"/>
                            </a:rPr>
                            <m:t>𝑛</m:t>
                          </m:r>
                        </m:sub>
                      </m:sSub>
                      <m:r>
                        <a:rPr lang="en-US" altLang="ja-JP" sz="3200" i="1">
                          <a:latin typeface="Cambria Math" panose="02040503050406030204" pitchFamily="18" charset="0"/>
                        </a:rPr>
                        <m:t>)=</m:t>
                      </m:r>
                      <m:nary>
                        <m:naryPr>
                          <m:chr m:val="∑"/>
                          <m:supHide m:val="on"/>
                          <m:ctrlPr>
                            <a:rPr lang="en-US" altLang="ja-JP" sz="3200" i="1">
                              <a:latin typeface="Cambria Math" panose="02040503050406030204" pitchFamily="18" charset="0"/>
                              <a:ea typeface="Cambria Math" panose="02040503050406030204" pitchFamily="18" charset="0"/>
                            </a:rPr>
                          </m:ctrlPr>
                        </m:naryPr>
                        <m:sub>
                          <m:r>
                            <m:rPr>
                              <m:brk m:alnAt="7"/>
                            </m:rPr>
                            <a:rPr lang="en-US" altLang="ja-JP" sz="3200" i="1">
                              <a:latin typeface="Cambria Math" panose="02040503050406030204" pitchFamily="18" charset="0"/>
                              <a:ea typeface="Cambria Math" panose="02040503050406030204" pitchFamily="18" charset="0"/>
                            </a:rPr>
                            <m:t>𝑏</m:t>
                          </m:r>
                          <m:r>
                            <a:rPr lang="en-US" altLang="ja-JP" sz="3200" i="1" baseline="-25000">
                              <a:latin typeface="Cambria Math" panose="02040503050406030204" pitchFamily="18" charset="0"/>
                              <a:ea typeface="Cambria Math" panose="02040503050406030204" pitchFamily="18" charset="0"/>
                            </a:rPr>
                            <m:t>𝑖</m:t>
                          </m:r>
                          <m:r>
                            <a:rPr lang="en-US" altLang="ja-JP" sz="3200" i="1">
                              <a:latin typeface="Cambria Math" panose="02040503050406030204" pitchFamily="18" charset="0"/>
                              <a:ea typeface="Cambria Math" panose="02040503050406030204" pitchFamily="18" charset="0"/>
                            </a:rPr>
                            <m:t>=1</m:t>
                          </m:r>
                        </m:sub>
                        <m:sup/>
                        <m:e>
                          <m:r>
                            <a:rPr lang="en-US" altLang="ja-JP" sz="3200" i="1">
                              <a:latin typeface="Cambria Math" panose="02040503050406030204" pitchFamily="18" charset="0"/>
                              <a:ea typeface="Cambria Math" panose="02040503050406030204" pitchFamily="18" charset="0"/>
                            </a:rPr>
                            <m:t>𝑉</m:t>
                          </m:r>
                          <m:r>
                            <a:rPr lang="en-US" altLang="ja-JP" sz="3200" i="1">
                              <a:latin typeface="Cambria Math" panose="02040503050406030204" pitchFamily="18" charset="0"/>
                              <a:ea typeface="Cambria Math" panose="02040503050406030204" pitchFamily="18" charset="0"/>
                            </a:rPr>
                            <m:t>(</m:t>
                          </m:r>
                          <m:r>
                            <a:rPr lang="en-US" altLang="ja-JP" sz="3200" i="1">
                              <a:latin typeface="Cambria Math" panose="02040503050406030204" pitchFamily="18" charset="0"/>
                              <a:ea typeface="Cambria Math" panose="02040503050406030204" pitchFamily="18" charset="0"/>
                            </a:rPr>
                            <m:t>𝑖</m:t>
                          </m:r>
                          <m:r>
                            <a:rPr lang="en-US" altLang="ja-JP" sz="3200" i="1">
                              <a:latin typeface="Cambria Math" panose="02040503050406030204" pitchFamily="18" charset="0"/>
                              <a:ea typeface="Cambria Math" panose="02040503050406030204" pitchFamily="18" charset="0"/>
                            </a:rPr>
                            <m:t>)</m:t>
                          </m:r>
                        </m:e>
                      </m:nary>
                    </m:oMath>
                  </m:oMathPara>
                </a14:m>
                <a:endParaRPr lang="en-US" altLang="ja-JP" sz="3200" dirty="0"/>
              </a:p>
              <a:p>
                <a:pPr marL="0" indent="0">
                  <a:buNone/>
                </a:pPr>
                <a:endParaRPr lang="en-US" altLang="ja-JP"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𝑉</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𝑖</m:t>
                          </m:r>
                        </m:e>
                      </m:d>
                      <m:r>
                        <a:rPr lang="en-US" altLang="ja-JP" i="1">
                          <a:latin typeface="Cambria Math" panose="02040503050406030204" pitchFamily="18" charset="0"/>
                          <a:ea typeface="Cambria Math" panose="02040503050406030204" pitchFamily="18" charset="0"/>
                        </a:rPr>
                        <m:t>=</m:t>
                      </m:r>
                      <m:d>
                        <m:dPr>
                          <m:ctrlPr>
                            <a:rPr lang="en-US" altLang="ja-JP" i="1">
                              <a:latin typeface="Cambria Math" panose="02040503050406030204" pitchFamily="18" charset="0"/>
                              <a:ea typeface="Cambria Math" panose="02040503050406030204" pitchFamily="18" charset="0"/>
                            </a:rPr>
                          </m:ctrlPr>
                        </m:dPr>
                        <m:e>
                          <m:f>
                            <m:fPr>
                              <m:type m:val="noBar"/>
                              <m:ctrlPr>
                                <a:rPr lang="en-US" altLang="ja-JP" i="1">
                                  <a:latin typeface="Cambria Math" panose="02040503050406030204" pitchFamily="18" charset="0"/>
                                  <a:ea typeface="Cambria Math" panose="02040503050406030204" pitchFamily="18" charset="0"/>
                                </a:rPr>
                              </m:ctrlPr>
                            </m:fPr>
                            <m:num>
                              <m:r>
                                <a:rPr lang="en-US" altLang="ja-JP" i="1">
                                  <a:latin typeface="Cambria Math" panose="02040503050406030204" pitchFamily="18" charset="0"/>
                                  <a:ea typeface="Cambria Math" panose="02040503050406030204" pitchFamily="18" charset="0"/>
                                </a:rPr>
                                <m:t>2</m:t>
                              </m:r>
                              <m:r>
                                <a:rPr lang="en-US" altLang="ja-JP" i="1">
                                  <a:latin typeface="Cambria Math" panose="02040503050406030204" pitchFamily="18" charset="0"/>
                                  <a:ea typeface="Cambria Math" panose="02040503050406030204" pitchFamily="18" charset="0"/>
                                </a:rPr>
                                <m:t>𝑛</m:t>
                              </m:r>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𝑖</m:t>
                              </m:r>
                            </m:num>
                            <m:den>
                              <m:r>
                                <a:rPr lang="en-US" altLang="ja-JP" i="1">
                                  <a:latin typeface="Cambria Math" panose="02040503050406030204" pitchFamily="18" charset="0"/>
                                  <a:ea typeface="Cambria Math" panose="02040503050406030204" pitchFamily="18" charset="0"/>
                                </a:rPr>
                                <m:t>𝑓</m:t>
                              </m:r>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𝑖</m:t>
                              </m:r>
                              <m:r>
                                <a:rPr lang="en-US" altLang="ja-JP" i="1">
                                  <a:latin typeface="Cambria Math" panose="02040503050406030204" pitchFamily="18" charset="0"/>
                                  <a:ea typeface="Cambria Math" panose="02040503050406030204" pitchFamily="18" charset="0"/>
                                </a:rPr>
                                <m:t>)</m:t>
                              </m:r>
                            </m:den>
                          </m:f>
                        </m:e>
                      </m:d>
                      <m:r>
                        <a:rPr lang="en-US" altLang="ja-JP" i="1">
                          <a:latin typeface="Cambria Math" panose="02040503050406030204" pitchFamily="18" charset="0"/>
                          <a:ea typeface="Cambria Math" panose="02040503050406030204" pitchFamily="18" charset="0"/>
                        </a:rPr>
                        <m:t>−</m:t>
                      </m:r>
                      <m:d>
                        <m:dPr>
                          <m:ctrlPr>
                            <a:rPr lang="en-US" altLang="ja-JP" i="1">
                              <a:latin typeface="Cambria Math" panose="02040503050406030204" pitchFamily="18" charset="0"/>
                              <a:ea typeface="Cambria Math" panose="02040503050406030204" pitchFamily="18" charset="0"/>
                            </a:rPr>
                          </m:ctrlPr>
                        </m:dPr>
                        <m:e>
                          <m:f>
                            <m:fPr>
                              <m:type m:val="noBar"/>
                              <m:ctrlPr>
                                <a:rPr lang="en-US" altLang="ja-JP" i="1">
                                  <a:latin typeface="Cambria Math" panose="02040503050406030204" pitchFamily="18" charset="0"/>
                                  <a:ea typeface="Cambria Math" panose="02040503050406030204" pitchFamily="18" charset="0"/>
                                </a:rPr>
                              </m:ctrlPr>
                            </m:fPr>
                            <m:num>
                              <m:r>
                                <a:rPr lang="en-US" altLang="ja-JP" i="1">
                                  <a:latin typeface="Cambria Math" panose="02040503050406030204" pitchFamily="18" charset="0"/>
                                  <a:ea typeface="Cambria Math" panose="02040503050406030204" pitchFamily="18" charset="0"/>
                                </a:rPr>
                                <m:t>2</m:t>
                              </m:r>
                              <m:r>
                                <a:rPr lang="en-US" altLang="ja-JP" i="1">
                                  <a:latin typeface="Cambria Math" panose="02040503050406030204" pitchFamily="18" charset="0"/>
                                  <a:ea typeface="Cambria Math" panose="02040503050406030204" pitchFamily="18" charset="0"/>
                                </a:rPr>
                                <m:t>𝑛</m:t>
                              </m:r>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𝑖</m:t>
                              </m:r>
                            </m:num>
                            <m:den>
                              <m:r>
                                <a:rPr lang="en-US" altLang="ja-JP" i="1">
                                  <a:latin typeface="Cambria Math" panose="02040503050406030204" pitchFamily="18" charset="0"/>
                                  <a:ea typeface="Cambria Math" panose="02040503050406030204" pitchFamily="18" charset="0"/>
                                </a:rPr>
                                <m:t>𝑓</m:t>
                              </m:r>
                              <m:d>
                                <m:dPr>
                                  <m:ctrlPr>
                                    <a:rPr lang="en-US" altLang="ja-JP" i="1">
                                      <a:latin typeface="Cambria Math" panose="02040503050406030204" pitchFamily="18" charset="0"/>
                                      <a:ea typeface="Cambria Math" panose="02040503050406030204" pitchFamily="18" charset="0"/>
                                    </a:rPr>
                                  </m:ctrlPr>
                                </m:dPr>
                                <m:e>
                                  <m:r>
                                    <a:rPr lang="en-US" altLang="ja-JP" i="1">
                                      <a:latin typeface="Cambria Math" panose="02040503050406030204" pitchFamily="18" charset="0"/>
                                      <a:ea typeface="Cambria Math" panose="02040503050406030204" pitchFamily="18" charset="0"/>
                                    </a:rPr>
                                    <m:t>𝑖</m:t>
                                  </m:r>
                                </m:e>
                              </m:d>
                              <m:r>
                                <a:rPr lang="en-US" altLang="ja-JP" i="1">
                                  <a:latin typeface="Cambria Math" panose="02040503050406030204" pitchFamily="18" charset="0"/>
                                  <a:ea typeface="Cambria Math" panose="02040503050406030204" pitchFamily="18" charset="0"/>
                                </a:rPr>
                                <m:t>−1</m:t>
                              </m:r>
                            </m:den>
                          </m:f>
                        </m:e>
                      </m:d>
                    </m:oMath>
                  </m:oMathPara>
                </a14:m>
                <a:endParaRPr lang="en-US" altLang="ja-JP" dirty="0"/>
              </a:p>
              <a:p>
                <a:pPr marL="0" indent="0">
                  <a:buNone/>
                </a:pPr>
                <a:endParaRPr lang="en-US" altLang="ja-JP" dirty="0"/>
              </a:p>
              <a:p>
                <a:pPr marL="0" indent="0">
                  <a:buNone/>
                </a:pPr>
                <a:endParaRPr lang="en-US" altLang="ja-JP" dirty="0"/>
              </a:p>
            </p:txBody>
          </p:sp>
        </mc:Choice>
        <mc:Fallback xmlns="">
          <p:sp>
            <p:nvSpPr>
              <p:cNvPr id="3" name="コンテンツ プレースホルダー 2">
                <a:extLst>
                  <a:ext uri="{FF2B5EF4-FFF2-40B4-BE49-F238E27FC236}">
                    <a16:creationId xmlns:a16="http://schemas.microsoft.com/office/drawing/2014/main" xmlns:a14="http://schemas.microsoft.com/office/drawing/2010/main" xmlns="" id="{580B65B0-98A9-4107-87B8-2AEB6D8826B1}"/>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rotWithShape="0">
                <a:blip r:embed="rId3"/>
                <a:stretch>
                  <a:fillRect l="-121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吹き出し: 四角形 10">
                <a:extLst>
                  <a:ext uri="{FF2B5EF4-FFF2-40B4-BE49-F238E27FC236}">
                    <a16:creationId xmlns:a16="http://schemas.microsoft.com/office/drawing/2014/main" xmlns="" id="{49896875-BD8D-48CD-960A-71E1BCF5D275}"/>
                  </a:ext>
                </a:extLst>
              </p:cNvPr>
              <p:cNvSpPr/>
              <p:nvPr/>
            </p:nvSpPr>
            <p:spPr>
              <a:xfrm>
                <a:off x="1320800" y="5593026"/>
                <a:ext cx="5615936" cy="1140765"/>
              </a:xfrm>
              <a:prstGeom prst="wedgeRectCallout">
                <a:avLst>
                  <a:gd name="adj1" fmla="val 20732"/>
                  <a:gd name="adj2" fmla="val -74367"/>
                </a:avLst>
              </a:prstGeom>
              <a:ln w="28575"/>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US" altLang="ja-JP" sz="2000" i="1">
                        <a:latin typeface="Cambria Math" panose="02040503050406030204" pitchFamily="18" charset="0"/>
                      </a:rPr>
                      <m:t>𝑏</m:t>
                    </m:r>
                    <m:r>
                      <a:rPr lang="en-US" altLang="ja-JP" sz="2000" i="1" baseline="-25000">
                        <a:latin typeface="Cambria Math" panose="02040503050406030204" pitchFamily="18" charset="0"/>
                      </a:rPr>
                      <m:t>1</m:t>
                    </m:r>
                  </m:oMath>
                </a14:m>
                <a:r>
                  <a:rPr lang="ja-JP" altLang="en-US" sz="2000" dirty="0"/>
                  <a:t>から</a:t>
                </a:r>
                <a14:m>
                  <m:oMath xmlns:m="http://schemas.openxmlformats.org/officeDocument/2006/math">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𝑏</m:t>
                        </m:r>
                      </m:e>
                      <m:sub>
                        <m:r>
                          <a:rPr lang="en-US" altLang="ja-JP" sz="2000" i="1" dirty="0">
                            <a:latin typeface="Cambria Math" panose="02040503050406030204" pitchFamily="18" charset="0"/>
                          </a:rPr>
                          <m:t>𝑖</m:t>
                        </m:r>
                        <m:r>
                          <a:rPr lang="en-US" altLang="ja-JP" sz="2000" i="1" dirty="0">
                            <a:latin typeface="Cambria Math" panose="02040503050406030204" pitchFamily="18" charset="0"/>
                          </a:rPr>
                          <m:t>−1</m:t>
                        </m:r>
                      </m:sub>
                    </m:sSub>
                  </m:oMath>
                </a14:m>
                <a:r>
                  <a:rPr lang="ja-JP" altLang="en-US" sz="2000" dirty="0"/>
                  <a:t>を固定して、</a:t>
                </a:r>
                <a:endParaRPr lang="en-US" altLang="ja-JP" sz="2000" dirty="0"/>
              </a:p>
              <a:p>
                <a:pPr algn="ctr"/>
                <a:r>
                  <a:rPr lang="ja-JP" altLang="en-US" sz="2000" dirty="0"/>
                  <a:t>全体</a:t>
                </a:r>
                <a14:m>
                  <m:oMath xmlns:m="http://schemas.openxmlformats.org/officeDocument/2006/math">
                    <m:r>
                      <a:rPr lang="ja-JP" altLang="en-US" sz="2000" i="1">
                        <a:latin typeface="Cambria Math" panose="02040503050406030204" pitchFamily="18" charset="0"/>
                      </a:rPr>
                      <m:t>で</m:t>
                    </m:r>
                    <m:r>
                      <a:rPr lang="en-US" altLang="ja-JP" sz="2000" i="1">
                        <a:latin typeface="Cambria Math" panose="02040503050406030204" pitchFamily="18" charset="0"/>
                      </a:rPr>
                      <m:t>𝑓</m:t>
                    </m:r>
                    <m:r>
                      <a:rPr lang="en-US" altLang="ja-JP" sz="2000" i="1">
                        <a:latin typeface="Cambria Math" panose="02040503050406030204" pitchFamily="18" charset="0"/>
                      </a:rPr>
                      <m:t>(</m:t>
                    </m:r>
                    <m:r>
                      <a:rPr lang="en-US" altLang="ja-JP" sz="2000" i="1">
                        <a:latin typeface="Cambria Math" panose="02040503050406030204" pitchFamily="18" charset="0"/>
                      </a:rPr>
                      <m:t>𝑖</m:t>
                    </m:r>
                    <m:r>
                      <a:rPr lang="en-US" altLang="ja-JP" sz="2000" i="1">
                        <a:latin typeface="Cambria Math" panose="02040503050406030204" pitchFamily="18" charset="0"/>
                      </a:rPr>
                      <m:t>)</m:t>
                    </m:r>
                  </m:oMath>
                </a14:m>
                <a:r>
                  <a:rPr lang="ja-JP" altLang="en-US" sz="2000" dirty="0"/>
                  <a:t>個の</a:t>
                </a:r>
                <a:r>
                  <a:rPr lang="en-US" altLang="ja-JP" sz="2000" dirty="0"/>
                  <a:t>1</a:t>
                </a:r>
                <a:r>
                  <a:rPr lang="ja-JP" altLang="en-US" sz="2000" dirty="0"/>
                  <a:t>と</a:t>
                </a:r>
                <a14:m>
                  <m:oMath xmlns:m="http://schemas.openxmlformats.org/officeDocument/2006/math">
                    <m:r>
                      <a:rPr lang="en-US" altLang="ja-JP" sz="2000" i="1">
                        <a:latin typeface="Cambria Math" panose="02040503050406030204" pitchFamily="18" charset="0"/>
                      </a:rPr>
                      <m:t>(2</m:t>
                    </m:r>
                    <m:r>
                      <a:rPr lang="en-US" altLang="ja-JP" sz="2000" i="1">
                        <a:latin typeface="Cambria Math" panose="02040503050406030204" pitchFamily="18" charset="0"/>
                      </a:rPr>
                      <m:t>𝑛</m:t>
                    </m:r>
                    <m:r>
                      <a:rPr lang="en-US" altLang="ja-JP" sz="2000" i="1">
                        <a:latin typeface="Cambria Math" panose="02040503050406030204" pitchFamily="18" charset="0"/>
                      </a:rPr>
                      <m:t>−</m:t>
                    </m:r>
                    <m: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𝑓</m:t>
                    </m:r>
                    <m:r>
                      <a:rPr lang="en-US" altLang="ja-JP" sz="2000" i="1">
                        <a:latin typeface="Cambria Math" panose="02040503050406030204" pitchFamily="18" charset="0"/>
                      </a:rPr>
                      <m:t>(</m:t>
                    </m:r>
                    <m:r>
                      <a:rPr lang="en-US" altLang="ja-JP" sz="2000" i="1">
                        <a:latin typeface="Cambria Math" panose="02040503050406030204" pitchFamily="18" charset="0"/>
                      </a:rPr>
                      <m:t>𝑖</m:t>
                    </m:r>
                    <m:r>
                      <a:rPr lang="en-US" altLang="ja-JP" sz="2000" i="1">
                        <a:latin typeface="Cambria Math" panose="02040503050406030204" pitchFamily="18" charset="0"/>
                      </a:rPr>
                      <m:t>))</m:t>
                    </m:r>
                  </m:oMath>
                </a14:m>
                <a:r>
                  <a:rPr lang="ja-JP" altLang="en-US" sz="2000" dirty="0"/>
                  <a:t>個の</a:t>
                </a:r>
                <a:r>
                  <a:rPr lang="en-US" altLang="ja-JP" sz="2000" dirty="0"/>
                  <a:t>0</a:t>
                </a:r>
                <a:r>
                  <a:rPr lang="ja-JP" altLang="en-US" sz="2000" dirty="0"/>
                  <a:t>からなる</a:t>
                </a:r>
                <a:endParaRPr lang="en-US" altLang="ja-JP" sz="2000" dirty="0"/>
              </a:p>
              <a:p>
                <a:pPr algn="ctr"/>
                <a:r>
                  <a:rPr lang="ja-JP" altLang="en-US" sz="2000" dirty="0"/>
                  <a:t>ビットパターンの総数</a:t>
                </a:r>
              </a:p>
              <a:p>
                <a:pPr algn="ctr"/>
                <a:endParaRPr kumimoji="1" lang="ja-JP" altLang="en-US" baseline="-25000" dirty="0"/>
              </a:p>
            </p:txBody>
          </p:sp>
        </mc:Choice>
        <mc:Fallback xmlns="">
          <p:sp>
            <p:nvSpPr>
              <p:cNvPr id="11" name="吹き出し: 四角形 10">
                <a:extLst>
                  <a:ext uri="{FF2B5EF4-FFF2-40B4-BE49-F238E27FC236}">
                    <a16:creationId xmlns:a16="http://schemas.microsoft.com/office/drawing/2014/main" id="{49896875-BD8D-48CD-960A-71E1BCF5D275}"/>
                  </a:ext>
                </a:extLst>
              </p:cNvPr>
              <p:cNvSpPr>
                <a:spLocks noRot="1" noChangeAspect="1" noMove="1" noResize="1" noEditPoints="1" noAdjustHandles="1" noChangeArrowheads="1" noChangeShapeType="1" noTextEdit="1"/>
              </p:cNvSpPr>
              <p:nvPr/>
            </p:nvSpPr>
            <p:spPr>
              <a:xfrm>
                <a:off x="1320800" y="5593026"/>
                <a:ext cx="5615936" cy="1140765"/>
              </a:xfrm>
              <a:prstGeom prst="wedgeRectCallout">
                <a:avLst>
                  <a:gd name="adj1" fmla="val 20732"/>
                  <a:gd name="adj2" fmla="val -74367"/>
                </a:avLst>
              </a:prstGeom>
              <a:blipFill>
                <a:blip r:embed="rId4"/>
                <a:stretch>
                  <a:fillRect l="-972" r="-756"/>
                </a:stretch>
              </a:blipFill>
              <a:ln w="28575"/>
            </p:spPr>
            <p:txBody>
              <a:bodyPr/>
              <a:lstStyle/>
              <a:p>
                <a:r>
                  <a:rPr lang="ja-JP" altLang="en-US">
                    <a:noFill/>
                  </a:rPr>
                  <a:t> </a:t>
                </a:r>
              </a:p>
            </p:txBody>
          </p:sp>
        </mc:Fallback>
      </mc:AlternateContent>
      <p:sp>
        <p:nvSpPr>
          <p:cNvPr id="12" name="吹き出し: 四角形 11">
            <a:extLst>
              <a:ext uri="{FF2B5EF4-FFF2-40B4-BE49-F238E27FC236}">
                <a16:creationId xmlns:a16="http://schemas.microsoft.com/office/drawing/2014/main" xmlns="" id="{1EE89124-6895-46DA-8762-8C42B876113C}"/>
              </a:ext>
            </a:extLst>
          </p:cNvPr>
          <p:cNvSpPr/>
          <p:nvPr/>
        </p:nvSpPr>
        <p:spPr>
          <a:xfrm>
            <a:off x="7111454" y="5593026"/>
            <a:ext cx="2743745" cy="1128447"/>
          </a:xfrm>
          <a:prstGeom prst="wedgeRectCallout">
            <a:avLst>
              <a:gd name="adj1" fmla="val -32238"/>
              <a:gd name="adj2" fmla="val -75212"/>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t>そのうちの整形でない</a:t>
            </a:r>
            <a:endParaRPr lang="en-US" altLang="ja-JP" sz="2000" dirty="0"/>
          </a:p>
          <a:p>
            <a:pPr algn="ctr"/>
            <a:r>
              <a:rPr lang="ja-JP" altLang="en-US" sz="2000" dirty="0"/>
              <a:t>ビットパターンの総数</a:t>
            </a:r>
          </a:p>
          <a:p>
            <a:pPr algn="ctr"/>
            <a:endParaRPr lang="ja-JP" altLang="en-US" dirty="0"/>
          </a:p>
        </p:txBody>
      </p:sp>
      <p:sp>
        <p:nvSpPr>
          <p:cNvPr id="13" name="正方形/長方形 12">
            <a:extLst>
              <a:ext uri="{FF2B5EF4-FFF2-40B4-BE49-F238E27FC236}">
                <a16:creationId xmlns:a16="http://schemas.microsoft.com/office/drawing/2014/main" xmlns="" id="{93CC11CB-42A4-448E-9A3A-069E7FD439C8}"/>
              </a:ext>
            </a:extLst>
          </p:cNvPr>
          <p:cNvSpPr/>
          <p:nvPr/>
        </p:nvSpPr>
        <p:spPr>
          <a:xfrm>
            <a:off x="4918056" y="4323760"/>
            <a:ext cx="1422421" cy="923490"/>
          </a:xfrm>
          <a:prstGeom prst="rect">
            <a:avLst/>
          </a:prstGeom>
          <a:solidFill>
            <a:srgbClr val="4472C4">
              <a:alpha val="32157"/>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xmlns="" id="{A4EE9833-039E-4CA3-88A5-8C4243C4AEFB}"/>
              </a:ext>
            </a:extLst>
          </p:cNvPr>
          <p:cNvSpPr/>
          <p:nvPr/>
        </p:nvSpPr>
        <p:spPr>
          <a:xfrm>
            <a:off x="6715146" y="4323760"/>
            <a:ext cx="1688126" cy="923490"/>
          </a:xfrm>
          <a:prstGeom prst="rect">
            <a:avLst/>
          </a:prstGeom>
          <a:solidFill>
            <a:srgbClr val="4472C4">
              <a:alpha val="32157"/>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 name="吹き出し: 四角形 14">
                <a:extLst>
                  <a:ext uri="{FF2B5EF4-FFF2-40B4-BE49-F238E27FC236}">
                    <a16:creationId xmlns:a16="http://schemas.microsoft.com/office/drawing/2014/main" xmlns="" id="{170DE0C2-9FEE-421A-B8EC-580CB9CBF010}"/>
                  </a:ext>
                </a:extLst>
              </p:cNvPr>
              <p:cNvSpPr/>
              <p:nvPr/>
            </p:nvSpPr>
            <p:spPr>
              <a:xfrm>
                <a:off x="1320800" y="5457372"/>
                <a:ext cx="3984476" cy="1264104"/>
              </a:xfrm>
              <a:prstGeom prst="wedgeRectCallout">
                <a:avLst>
                  <a:gd name="adj1" fmla="val 19936"/>
                  <a:gd name="adj2" fmla="val -90338"/>
                </a:avLst>
              </a:prstGeom>
              <a:ln w="28575"/>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US" altLang="ja-JP" sz="2000" i="1" smtClean="0">
                        <a:latin typeface="Cambria Math" panose="02040503050406030204" pitchFamily="18" charset="0"/>
                      </a:rPr>
                      <m:t>𝑏</m:t>
                    </m:r>
                    <m:r>
                      <a:rPr lang="en-US" altLang="ja-JP" sz="2000" i="1" baseline="-25000">
                        <a:latin typeface="Cambria Math" panose="02040503050406030204" pitchFamily="18" charset="0"/>
                      </a:rPr>
                      <m:t>1</m:t>
                    </m:r>
                  </m:oMath>
                </a14:m>
                <a:r>
                  <a:rPr lang="ja-JP" altLang="en-US" sz="2000" dirty="0"/>
                  <a:t>から</a:t>
                </a:r>
                <a14:m>
                  <m:oMath xmlns:m="http://schemas.openxmlformats.org/officeDocument/2006/math">
                    <m:sSub>
                      <m:sSubPr>
                        <m:ctrlPr>
                          <a:rPr lang="en-US" altLang="ja-JP" sz="2000" i="1" dirty="0" smtClean="0">
                            <a:latin typeface="Cambria Math" panose="02040503050406030204" pitchFamily="18" charset="0"/>
                          </a:rPr>
                        </m:ctrlPr>
                      </m:sSubPr>
                      <m:e>
                        <m:r>
                          <a:rPr lang="en-US" altLang="ja-JP" sz="2000" b="0" i="1" dirty="0" smtClean="0">
                            <a:latin typeface="Cambria Math" panose="02040503050406030204" pitchFamily="18" charset="0"/>
                          </a:rPr>
                          <m:t>𝑏</m:t>
                        </m:r>
                      </m:e>
                      <m:sub>
                        <m:r>
                          <a:rPr lang="en-US" altLang="ja-JP" sz="2000" b="0" i="1" dirty="0" smtClean="0">
                            <a:latin typeface="Cambria Math" panose="02040503050406030204" pitchFamily="18" charset="0"/>
                          </a:rPr>
                          <m:t>𝑖</m:t>
                        </m:r>
                        <m:r>
                          <a:rPr lang="en-US" altLang="ja-JP" sz="2000" b="0" i="1" dirty="0" smtClean="0">
                            <a:latin typeface="Cambria Math" panose="02040503050406030204" pitchFamily="18" charset="0"/>
                          </a:rPr>
                          <m:t>−1</m:t>
                        </m:r>
                      </m:sub>
                    </m:sSub>
                  </m:oMath>
                </a14:m>
                <a:r>
                  <a:rPr lang="ja-JP" altLang="en-US" sz="2000" dirty="0"/>
                  <a:t>を固定して、</a:t>
                </a:r>
                <a:endParaRPr lang="en-US" altLang="ja-JP" sz="2000" dirty="0"/>
              </a:p>
              <a:p>
                <a:pPr algn="ctr"/>
                <a:r>
                  <a:rPr lang="ja-JP" altLang="en-US" sz="2000" dirty="0">
                    <a:latin typeface="Cambria Math" panose="02040503050406030204" pitchFamily="18" charset="0"/>
                  </a:rPr>
                  <a:t>二分木</a:t>
                </a:r>
                <a14:m>
                  <m:oMath xmlns:m="http://schemas.openxmlformats.org/officeDocument/2006/math">
                    <m:r>
                      <a:rPr lang="en-US" altLang="ja-JP" sz="2000" i="1">
                        <a:latin typeface="Cambria Math" panose="02040503050406030204" pitchFamily="18" charset="0"/>
                      </a:rPr>
                      <m:t>𝑇</m:t>
                    </m:r>
                  </m:oMath>
                </a14:m>
                <a:r>
                  <a:rPr lang="ja-JP" altLang="en-US" sz="2000" dirty="0">
                    <a:latin typeface="Cambria Math" panose="02040503050406030204" pitchFamily="18" charset="0"/>
                  </a:rPr>
                  <a:t>よりも自然順序で小さい、</a:t>
                </a:r>
                <a:endParaRPr lang="en-US" altLang="ja-JP" sz="2000" dirty="0">
                  <a:latin typeface="Cambria Math" panose="02040503050406030204" pitchFamily="18" charset="0"/>
                </a:endParaRPr>
              </a:p>
              <a:p>
                <a:pPr algn="ctr"/>
                <a:r>
                  <a:rPr lang="ja-JP" altLang="en-US" sz="2000" dirty="0">
                    <a:latin typeface="Cambria Math" panose="02040503050406030204" pitchFamily="18" charset="0"/>
                  </a:rPr>
                  <a:t>大きさ</a:t>
                </a:r>
                <a14:m>
                  <m:oMath xmlns:m="http://schemas.openxmlformats.org/officeDocument/2006/math">
                    <m:r>
                      <a:rPr lang="en-US" altLang="ja-JP" sz="2000" b="0" i="1" smtClean="0">
                        <a:latin typeface="Cambria Math" panose="02040503050406030204" pitchFamily="18" charset="0"/>
                      </a:rPr>
                      <m:t>𝑛</m:t>
                    </m:r>
                  </m:oMath>
                </a14:m>
                <a:r>
                  <a:rPr lang="ja-JP" altLang="en-US" sz="2000" dirty="0">
                    <a:latin typeface="Cambria Math" panose="02040503050406030204" pitchFamily="18" charset="0"/>
                  </a:rPr>
                  <a:t>の二分木</a:t>
                </a:r>
                <a:r>
                  <a:rPr lang="ja-JP" altLang="en-US" sz="2000" dirty="0"/>
                  <a:t>の</a:t>
                </a:r>
                <a:endParaRPr lang="en-US" altLang="ja-JP" sz="2000" dirty="0"/>
              </a:p>
              <a:p>
                <a:pPr algn="ctr"/>
                <a:r>
                  <a:rPr lang="ja-JP" altLang="en-US" sz="2000" dirty="0"/>
                  <a:t>整形ビットパターンの総数</a:t>
                </a:r>
              </a:p>
            </p:txBody>
          </p:sp>
        </mc:Choice>
        <mc:Fallback xmlns="">
          <p:sp>
            <p:nvSpPr>
              <p:cNvPr id="15" name="吹き出し: 四角形 14">
                <a:extLst>
                  <a:ext uri="{FF2B5EF4-FFF2-40B4-BE49-F238E27FC236}">
                    <a16:creationId xmlns:a16="http://schemas.microsoft.com/office/drawing/2014/main" id="{170DE0C2-9FEE-421A-B8EC-580CB9CBF010}"/>
                  </a:ext>
                </a:extLst>
              </p:cNvPr>
              <p:cNvSpPr>
                <a:spLocks noRot="1" noChangeAspect="1" noMove="1" noResize="1" noEditPoints="1" noAdjustHandles="1" noChangeArrowheads="1" noChangeShapeType="1" noTextEdit="1"/>
              </p:cNvSpPr>
              <p:nvPr/>
            </p:nvSpPr>
            <p:spPr>
              <a:xfrm>
                <a:off x="1320800" y="5457372"/>
                <a:ext cx="3984476" cy="1264104"/>
              </a:xfrm>
              <a:prstGeom prst="wedgeRectCallout">
                <a:avLst>
                  <a:gd name="adj1" fmla="val 19936"/>
                  <a:gd name="adj2" fmla="val -90338"/>
                </a:avLst>
              </a:prstGeom>
              <a:blipFill>
                <a:blip r:embed="rId5"/>
                <a:stretch>
                  <a:fillRect l="-4559" r="-4103" b="-6040"/>
                </a:stretch>
              </a:blipFill>
              <a:ln w="28575"/>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xmlns="" id="{660DCED9-206F-4C40-8CE2-F22AED127B01}"/>
              </a:ext>
            </a:extLst>
          </p:cNvPr>
          <p:cNvSpPr>
            <a:spLocks noGrp="1"/>
          </p:cNvSpPr>
          <p:nvPr>
            <p:ph type="sldNum" sz="quarter" idx="12"/>
          </p:nvPr>
        </p:nvSpPr>
        <p:spPr/>
        <p:txBody>
          <a:bodyPr/>
          <a:lstStyle/>
          <a:p>
            <a:fld id="{E5C235EC-7ED0-4A5D-B19E-175F2657EE7E}" type="slidenum">
              <a:rPr kumimoji="1" lang="ja-JP" altLang="en-US" smtClean="0"/>
              <a:t>10</a:t>
            </a:fld>
            <a:endParaRPr kumimoji="1" lang="ja-JP" altLang="en-US"/>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xmlns="" id="{C4C9D6F2-47F0-408F-8A13-810FF9858827}"/>
                  </a:ext>
                </a:extLst>
              </p:cNvPr>
              <p:cNvSpPr txBox="1"/>
              <p:nvPr/>
            </p:nvSpPr>
            <p:spPr>
              <a:xfrm>
                <a:off x="8445476" y="4552385"/>
                <a:ext cx="3804138" cy="400110"/>
              </a:xfrm>
              <a:prstGeom prst="rect">
                <a:avLst/>
              </a:prstGeom>
              <a:noFill/>
            </p:spPr>
            <p:txBody>
              <a:bodyPr wrap="square" rtlCol="0">
                <a:spAutoFit/>
              </a:bodyPr>
              <a:lstStyle/>
              <a:p>
                <a14:m>
                  <m:oMath xmlns:m="http://schemas.openxmlformats.org/officeDocument/2006/math">
                    <m:r>
                      <a:rPr kumimoji="1" lang="en-US" altLang="ja-JP" sz="2000" b="0" i="1" smtClean="0">
                        <a:latin typeface="Cambria Math" panose="02040503050406030204" pitchFamily="18" charset="0"/>
                      </a:rPr>
                      <m:t>𝑓</m:t>
                    </m:r>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𝑖</m:t>
                        </m:r>
                      </m:e>
                    </m:d>
                  </m:oMath>
                </a14:m>
                <a:r>
                  <a:rPr kumimoji="1" lang="en-US" altLang="ja-JP" sz="2000" dirty="0"/>
                  <a:t>…</a:t>
                </a:r>
                <a14:m>
                  <m:oMath xmlns:m="http://schemas.openxmlformats.org/officeDocument/2006/math">
                    <m:r>
                      <a:rPr kumimoji="1" lang="en-US" altLang="ja-JP" sz="2000" b="0" i="1" dirty="0" smtClean="0">
                        <a:latin typeface="Cambria Math" panose="02040503050406030204" pitchFamily="18" charset="0"/>
                      </a:rPr>
                      <m:t>𝑏</m:t>
                    </m:r>
                    <m:r>
                      <a:rPr kumimoji="1" lang="en-US" altLang="ja-JP" sz="2000" b="0" i="1" baseline="-25000" dirty="0" smtClean="0">
                        <a:latin typeface="Cambria Math" panose="02040503050406030204" pitchFamily="18" charset="0"/>
                      </a:rPr>
                      <m:t>𝑖</m:t>
                    </m:r>
                  </m:oMath>
                </a14:m>
                <a:r>
                  <a:rPr kumimoji="1" lang="ja-JP" altLang="en-US" sz="2000" dirty="0"/>
                  <a:t>から</a:t>
                </a:r>
                <a14:m>
                  <m:oMath xmlns:m="http://schemas.openxmlformats.org/officeDocument/2006/math">
                    <m:sSub>
                      <m:sSubPr>
                        <m:ctrlPr>
                          <a:rPr kumimoji="1" lang="en-US" altLang="ja-JP" sz="2000" i="1" dirty="0" smtClean="0">
                            <a:latin typeface="Cambria Math" panose="02040503050406030204" pitchFamily="18" charset="0"/>
                          </a:rPr>
                        </m:ctrlPr>
                      </m:sSubPr>
                      <m:e>
                        <m:r>
                          <a:rPr kumimoji="1" lang="en-US" altLang="ja-JP" sz="2000" b="0" i="1" dirty="0" smtClean="0">
                            <a:latin typeface="Cambria Math" panose="02040503050406030204" pitchFamily="18" charset="0"/>
                          </a:rPr>
                          <m:t>𝑏</m:t>
                        </m:r>
                      </m:e>
                      <m:sub>
                        <m:r>
                          <a:rPr kumimoji="1" lang="en-US" altLang="ja-JP" sz="2000" b="0" i="1" dirty="0" smtClean="0">
                            <a:latin typeface="Cambria Math" panose="02040503050406030204" pitchFamily="18" charset="0"/>
                          </a:rPr>
                          <m:t>2</m:t>
                        </m:r>
                        <m:r>
                          <a:rPr kumimoji="1" lang="en-US" altLang="ja-JP" sz="2000" b="0" i="1" dirty="0" smtClean="0">
                            <a:latin typeface="Cambria Math" panose="02040503050406030204" pitchFamily="18" charset="0"/>
                          </a:rPr>
                          <m:t>𝑛</m:t>
                        </m:r>
                        <m:r>
                          <a:rPr kumimoji="1" lang="en-US" altLang="ja-JP" sz="2000" b="0" i="1" dirty="0" smtClean="0">
                            <a:latin typeface="Cambria Math" panose="02040503050406030204" pitchFamily="18" charset="0"/>
                          </a:rPr>
                          <m:t>−1</m:t>
                        </m:r>
                      </m:sub>
                    </m:sSub>
                  </m:oMath>
                </a14:m>
                <a:r>
                  <a:rPr kumimoji="1" lang="ja-JP" altLang="en-US" sz="2000" dirty="0"/>
                  <a:t>の</a:t>
                </a:r>
                <a:r>
                  <a:rPr kumimoji="1" lang="en-US" altLang="ja-JP" sz="2000" dirty="0"/>
                  <a:t>1</a:t>
                </a:r>
                <a:r>
                  <a:rPr kumimoji="1" lang="ja-JP" altLang="en-US" sz="2000" dirty="0"/>
                  <a:t>の総数</a:t>
                </a:r>
                <a:endParaRPr kumimoji="1" lang="ja-JP" altLang="en-US" sz="2000" baseline="-25000" dirty="0"/>
              </a:p>
            </p:txBody>
          </p:sp>
        </mc:Choice>
        <mc:Fallback xmlns="">
          <p:sp>
            <p:nvSpPr>
              <p:cNvPr id="5" name="テキスト ボックス 4">
                <a:extLst>
                  <a:ext uri="{FF2B5EF4-FFF2-40B4-BE49-F238E27FC236}">
                    <a16:creationId xmlns:a16="http://schemas.microsoft.com/office/drawing/2014/main" id="{C4C9D6F2-47F0-408F-8A13-810FF9858827}"/>
                  </a:ext>
                </a:extLst>
              </p:cNvPr>
              <p:cNvSpPr txBox="1">
                <a:spLocks noRot="1" noChangeAspect="1" noMove="1" noResize="1" noEditPoints="1" noAdjustHandles="1" noChangeArrowheads="1" noChangeShapeType="1" noTextEdit="1"/>
              </p:cNvSpPr>
              <p:nvPr/>
            </p:nvSpPr>
            <p:spPr>
              <a:xfrm>
                <a:off x="8445476" y="4552385"/>
                <a:ext cx="3804138" cy="400110"/>
              </a:xfrm>
              <a:prstGeom prst="rect">
                <a:avLst/>
              </a:prstGeom>
              <a:blipFill>
                <a:blip r:embed="rId6"/>
                <a:stretch>
                  <a:fillRect l="-641" t="-7692" b="-2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xmlns="" id="{4A453EE6-86BD-4515-8E89-428C7F069B32}"/>
                  </a:ext>
                </a:extLst>
              </p:cNvPr>
              <p:cNvSpPr txBox="1"/>
              <p:nvPr/>
            </p:nvSpPr>
            <p:spPr>
              <a:xfrm>
                <a:off x="8445476" y="3021509"/>
                <a:ext cx="3502855" cy="400110"/>
              </a:xfrm>
              <a:prstGeom prst="rect">
                <a:avLst/>
              </a:prstGeom>
              <a:noFill/>
            </p:spPr>
            <p:txBody>
              <a:bodyPr wrap="square" rtlCol="0">
                <a:spAutoFit/>
              </a:bodyPr>
              <a:lstStyle/>
              <a:p>
                <a14:m>
                  <m:oMath xmlns:m="http://schemas.openxmlformats.org/officeDocument/2006/math">
                    <m:r>
                      <a:rPr kumimoji="1" lang="en-US" altLang="ja-JP" sz="2000" b="0" i="1" smtClean="0">
                        <a:latin typeface="Cambria Math" panose="02040503050406030204" pitchFamily="18" charset="0"/>
                      </a:rPr>
                      <m:t>𝑏</m:t>
                    </m:r>
                    <m:r>
                      <a:rPr kumimoji="1" lang="en-US" altLang="ja-JP" sz="2000" b="0" i="1" baseline="-25000" smtClean="0">
                        <a:latin typeface="Cambria Math" panose="02040503050406030204" pitchFamily="18" charset="0"/>
                      </a:rPr>
                      <m:t>𝑖</m:t>
                    </m:r>
                  </m:oMath>
                </a14:m>
                <a:r>
                  <a:rPr kumimoji="1" lang="en-US" altLang="ja-JP" sz="2000" dirty="0"/>
                  <a:t>…</a:t>
                </a:r>
                <a14:m>
                  <m:oMath xmlns:m="http://schemas.openxmlformats.org/officeDocument/2006/math">
                    <m:r>
                      <a:rPr kumimoji="1" lang="en-US" altLang="ja-JP" sz="2000" b="0" i="1" smtClean="0">
                        <a:latin typeface="Cambria Math" panose="02040503050406030204" pitchFamily="18" charset="0"/>
                      </a:rPr>
                      <m:t>𝐵</m:t>
                    </m:r>
                    <m:r>
                      <a:rPr kumimoji="1" lang="en-US" altLang="ja-JP" sz="2000" b="0" i="1" baseline="-25000" smtClean="0">
                        <a:latin typeface="Cambria Math" panose="02040503050406030204" pitchFamily="18" charset="0"/>
                      </a:rPr>
                      <m:t>𝑛</m:t>
                    </m:r>
                  </m:oMath>
                </a14:m>
                <a:r>
                  <a:rPr kumimoji="1" lang="ja-JP" altLang="en-US" sz="2000" dirty="0"/>
                  <a:t>の</a:t>
                </a:r>
                <a14:m>
                  <m:oMath xmlns:m="http://schemas.openxmlformats.org/officeDocument/2006/math">
                    <m:r>
                      <a:rPr kumimoji="1" lang="en-US" altLang="ja-JP" sz="2000" b="0" i="1" smtClean="0">
                        <a:latin typeface="Cambria Math" panose="02040503050406030204" pitchFamily="18" charset="0"/>
                      </a:rPr>
                      <m:t>𝑖</m:t>
                    </m:r>
                  </m:oMath>
                </a14:m>
                <a:r>
                  <a:rPr lang="ja-JP" altLang="en-US" sz="2000" dirty="0"/>
                  <a:t>番目の要素</a:t>
                </a:r>
                <a:endParaRPr kumimoji="1" lang="ja-JP" altLang="en-US" sz="2000" baseline="-25000" dirty="0"/>
              </a:p>
            </p:txBody>
          </p:sp>
        </mc:Choice>
        <mc:Fallback xmlns="">
          <p:sp>
            <p:nvSpPr>
              <p:cNvPr id="6" name="テキスト ボックス 5">
                <a:extLst>
                  <a:ext uri="{FF2B5EF4-FFF2-40B4-BE49-F238E27FC236}">
                    <a16:creationId xmlns:a16="http://schemas.microsoft.com/office/drawing/2014/main" id="{4A453EE6-86BD-4515-8E89-428C7F069B32}"/>
                  </a:ext>
                </a:extLst>
              </p:cNvPr>
              <p:cNvSpPr txBox="1">
                <a:spLocks noRot="1" noChangeAspect="1" noMove="1" noResize="1" noEditPoints="1" noAdjustHandles="1" noChangeArrowheads="1" noChangeShapeType="1" noTextEdit="1"/>
              </p:cNvSpPr>
              <p:nvPr/>
            </p:nvSpPr>
            <p:spPr>
              <a:xfrm>
                <a:off x="8445476" y="3021509"/>
                <a:ext cx="3502855" cy="400110"/>
              </a:xfrm>
              <a:prstGeom prst="rect">
                <a:avLst/>
              </a:prstGeom>
              <a:blipFill>
                <a:blip r:embed="rId7"/>
                <a:stretch>
                  <a:fillRect t="-7692" b="-2923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99338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EDFEBE6-C215-4140-8023-F3FF5F0174AD}"/>
              </a:ext>
            </a:extLst>
          </p:cNvPr>
          <p:cNvSpPr>
            <a:spLocks noGrp="1"/>
          </p:cNvSpPr>
          <p:nvPr>
            <p:ph type="title"/>
          </p:nvPr>
        </p:nvSpPr>
        <p:spPr/>
        <p:txBody>
          <a:bodyPr/>
          <a:lstStyle/>
          <a:p>
            <a:r>
              <a:rPr kumimoji="1" lang="ja-JP" altLang="en-US" dirty="0"/>
              <a:t>埋め込みを用いたランク計算</a:t>
            </a:r>
          </a:p>
        </p:txBody>
      </p:sp>
      <p:pic>
        <p:nvPicPr>
          <p:cNvPr id="7" name="コンテンツ プレースホルダー 6">
            <a:extLst>
              <a:ext uri="{FF2B5EF4-FFF2-40B4-BE49-F238E27FC236}">
                <a16:creationId xmlns:a16="http://schemas.microsoft.com/office/drawing/2014/main" xmlns="" id="{AA68BA1F-CE0F-4179-83C8-792D7707B1F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199" y="1690688"/>
            <a:ext cx="8602677" cy="4486274"/>
          </a:xfrm>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xmlns="" id="{8D444869-C35C-4A5D-BD30-C3E27B283F69}"/>
                  </a:ext>
                </a:extLst>
              </p:cNvPr>
              <p:cNvSpPr txBox="1"/>
              <p:nvPr/>
            </p:nvSpPr>
            <p:spPr>
              <a:xfrm>
                <a:off x="7822810" y="5111571"/>
                <a:ext cx="4754880" cy="1200329"/>
              </a:xfrm>
              <a:prstGeom prst="rect">
                <a:avLst/>
              </a:prstGeom>
              <a:noFill/>
            </p:spPr>
            <p:txBody>
              <a:bodyPr wrap="square" rtlCol="0">
                <a:spAutoFit/>
              </a:bodyPr>
              <a:lstStyle/>
              <a:p>
                <a:r>
                  <a:rPr lang="ja-JP" altLang="en-US" dirty="0"/>
                  <a:t>実行時間　</a:t>
                </a:r>
                <a14:m>
                  <m:oMath xmlns:m="http://schemas.openxmlformats.org/officeDocument/2006/math">
                    <m:r>
                      <a:rPr lang="en-US" altLang="ja-JP" b="0" i="1" smtClean="0">
                        <a:latin typeface="Cambria Math" panose="02040503050406030204" pitchFamily="18" charset="0"/>
                      </a:rPr>
                      <m:t>𝑂</m:t>
                    </m:r>
                    <m:d>
                      <m:dPr>
                        <m:ctrlPr>
                          <a:rPr lang="en-US" altLang="ja-JP" b="0" i="1" smtClean="0">
                            <a:latin typeface="Cambria Math" panose="02040503050406030204" pitchFamily="18" charset="0"/>
                          </a:rPr>
                        </m:ctrlPr>
                      </m:dPr>
                      <m:e>
                        <m:func>
                          <m:funcPr>
                            <m:ctrlPr>
                              <a:rPr lang="en-US" altLang="ja-JP" b="0" i="1" smtClean="0">
                                <a:latin typeface="Cambria Math" panose="02040503050406030204" pitchFamily="18" charset="0"/>
                              </a:rPr>
                            </m:ctrlPr>
                          </m:funcPr>
                          <m:fName>
                            <m:r>
                              <a:rPr lang="en-US" altLang="ja-JP" b="0" i="1" smtClean="0">
                                <a:latin typeface="Cambria Math" panose="02040503050406030204" pitchFamily="18" charset="0"/>
                              </a:rPr>
                              <m:t>𝑛</m:t>
                            </m:r>
                            <m:r>
                              <m:rPr>
                                <m:sty m:val="p"/>
                              </m:rPr>
                              <a:rPr lang="en-US" altLang="ja-JP" b="0" i="0" smtClean="0">
                                <a:latin typeface="Cambria Math" panose="02040503050406030204" pitchFamily="18" charset="0"/>
                              </a:rPr>
                              <m:t>log</m:t>
                            </m:r>
                          </m:fName>
                          <m:e>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𝑛</m:t>
                                </m:r>
                              </m:e>
                            </m:d>
                          </m:e>
                        </m:func>
                      </m:e>
                    </m:d>
                    <m:r>
                      <a:rPr lang="en-US" altLang="ja-JP" b="0" i="1" smtClean="0">
                        <a:latin typeface="Cambria Math" panose="02040503050406030204" pitchFamily="18" charset="0"/>
                      </a:rPr>
                      <m:t>  </m:t>
                    </m:r>
                  </m:oMath>
                </a14:m>
                <a:r>
                  <a:rPr lang="ja-JP" altLang="en-US" dirty="0"/>
                  <a:t>→　</a:t>
                </a:r>
                <a14:m>
                  <m:oMath xmlns:m="http://schemas.openxmlformats.org/officeDocument/2006/math">
                    <m:r>
                      <a:rPr lang="en-US" altLang="ja-JP" b="0" i="1" smtClean="0">
                        <a:latin typeface="Cambria Math" panose="02040503050406030204" pitchFamily="18" charset="0"/>
                      </a:rPr>
                      <m:t>𝑂</m:t>
                    </m:r>
                    <m:r>
                      <a:rPr lang="en-US" altLang="ja-JP" b="0" i="1" smtClean="0">
                        <a:latin typeface="Cambria Math" panose="02040503050406030204" pitchFamily="18" charset="0"/>
                      </a:rPr>
                      <m:t>(</m:t>
                    </m:r>
                    <m:r>
                      <a:rPr lang="en-US" altLang="ja-JP" b="0" i="1" smtClean="0">
                        <a:latin typeface="Cambria Math" panose="02040503050406030204" pitchFamily="18" charset="0"/>
                      </a:rPr>
                      <m:t>𝑛</m:t>
                    </m:r>
                    <m:r>
                      <m:rPr>
                        <m:sty m:val="p"/>
                      </m:rPr>
                      <a:rPr lang="en-US" altLang="ja-JP" b="0" i="0" smtClean="0">
                        <a:latin typeface="Cambria Math" panose="02040503050406030204" pitchFamily="18" charset="0"/>
                      </a:rPr>
                      <m:t>log</m:t>
                    </m:r>
                    <m:r>
                      <a:rPr lang="en-US" altLang="ja-JP" b="0" i="1" smtClean="0">
                        <a:latin typeface="Cambria Math" panose="02040503050406030204" pitchFamily="18" charset="0"/>
                      </a:rPr>
                      <m:t>⁡(</m:t>
                    </m:r>
                    <m:r>
                      <a:rPr lang="en-US" altLang="ja-JP" b="0" i="1" smtClean="0">
                        <a:latin typeface="Cambria Math" panose="02040503050406030204" pitchFamily="18" charset="0"/>
                      </a:rPr>
                      <m:t>𝑛</m:t>
                    </m:r>
                    <m:r>
                      <a:rPr lang="en-US" altLang="ja-JP" b="0" i="1" smtClean="0">
                        <a:latin typeface="Cambria Math" panose="02040503050406030204" pitchFamily="18" charset="0"/>
                      </a:rPr>
                      <m:t>))</m:t>
                    </m:r>
                  </m:oMath>
                </a14:m>
                <a:endParaRPr lang="en-US" altLang="ja-JP" dirty="0">
                  <a:solidFill>
                    <a:srgbClr val="C00000"/>
                  </a:solidFill>
                </a:endParaRPr>
              </a:p>
              <a:p>
                <a:r>
                  <a:rPr kumimoji="1" lang="ja-JP" altLang="en-US" dirty="0"/>
                  <a:t>メモリ　　</a:t>
                </a:r>
                <a14:m>
                  <m:oMath xmlns:m="http://schemas.openxmlformats.org/officeDocument/2006/math">
                    <m:r>
                      <a:rPr kumimoji="1" lang="en-US" altLang="ja-JP" b="0" i="1" smtClean="0">
                        <a:latin typeface="Cambria Math" panose="02040503050406030204" pitchFamily="18" charset="0"/>
                      </a:rPr>
                      <m:t>𝑂</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𝑛</m:t>
                        </m:r>
                      </m:e>
                    </m:d>
                  </m:oMath>
                </a14:m>
                <a:r>
                  <a:rPr kumimoji="1" lang="ja-JP" altLang="en-US" dirty="0"/>
                  <a:t>　　　→ 　</a:t>
                </a:r>
                <a14:m>
                  <m:oMath xmlns:m="http://schemas.openxmlformats.org/officeDocument/2006/math">
                    <m:r>
                      <a:rPr kumimoji="1" lang="en-US" altLang="ja-JP" b="0" i="1" smtClean="0">
                        <a:latin typeface="Cambria Math" panose="02040503050406030204" pitchFamily="18" charset="0"/>
                      </a:rPr>
                      <m:t>𝑂</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𝑛</m:t>
                        </m:r>
                      </m:e>
                    </m:d>
                  </m:oMath>
                </a14:m>
                <a:endParaRPr kumimoji="1" lang="en-US" altLang="ja-JP" b="0" dirty="0"/>
              </a:p>
              <a:p>
                <a:r>
                  <a:rPr kumimoji="1" lang="ja-JP" altLang="en-US" dirty="0"/>
                  <a:t>中間ゴミ　</a:t>
                </a:r>
                <a:r>
                  <a:rPr kumimoji="1" lang="en-US" altLang="ja-JP" dirty="0"/>
                  <a:t>0</a:t>
                </a:r>
                <a:r>
                  <a:rPr kumimoji="1" lang="ja-JP" altLang="en-US" dirty="0"/>
                  <a:t>　　　　　→　</a:t>
                </a:r>
                <a14:m>
                  <m:oMath xmlns:m="http://schemas.openxmlformats.org/officeDocument/2006/math">
                    <m:r>
                      <a:rPr kumimoji="1" lang="en-US" altLang="ja-JP" b="0" i="1" smtClean="0">
                        <a:solidFill>
                          <a:srgbClr val="C00000"/>
                        </a:solidFill>
                        <a:latin typeface="Cambria Math" panose="02040503050406030204" pitchFamily="18" charset="0"/>
                      </a:rPr>
                      <m:t>𝑂</m:t>
                    </m:r>
                    <m:r>
                      <a:rPr kumimoji="1" lang="en-US" altLang="ja-JP" b="0" i="1" smtClean="0">
                        <a:solidFill>
                          <a:srgbClr val="C00000"/>
                        </a:solidFill>
                        <a:latin typeface="Cambria Math" panose="02040503050406030204" pitchFamily="18" charset="0"/>
                      </a:rPr>
                      <m:t>(</m:t>
                    </m:r>
                    <m:r>
                      <a:rPr kumimoji="1" lang="en-US" altLang="ja-JP" b="0" i="1" smtClean="0">
                        <a:solidFill>
                          <a:srgbClr val="C00000"/>
                        </a:solidFill>
                        <a:latin typeface="Cambria Math" panose="02040503050406030204" pitchFamily="18" charset="0"/>
                      </a:rPr>
                      <m:t>𝑛</m:t>
                    </m:r>
                    <m:r>
                      <a:rPr kumimoji="1" lang="en-US" altLang="ja-JP" b="0" i="1" smtClean="0">
                        <a:solidFill>
                          <a:srgbClr val="C00000"/>
                        </a:solidFill>
                        <a:latin typeface="Cambria Math" panose="02040503050406030204" pitchFamily="18" charset="0"/>
                      </a:rPr>
                      <m:t>)</m:t>
                    </m:r>
                  </m:oMath>
                </a14:m>
                <a:endParaRPr kumimoji="1" lang="en-US" altLang="ja-JP" dirty="0">
                  <a:solidFill>
                    <a:srgbClr val="C00000"/>
                  </a:solidFill>
                </a:endParaRPr>
              </a:p>
              <a:p>
                <a:r>
                  <a:rPr lang="ja-JP" altLang="en-US" dirty="0"/>
                  <a:t>最終ゴミ　</a:t>
                </a:r>
                <a:r>
                  <a:rPr lang="en-US" altLang="ja-JP" dirty="0"/>
                  <a:t>0</a:t>
                </a:r>
                <a:r>
                  <a:rPr lang="ja-JP" altLang="en-US" dirty="0"/>
                  <a:t>　　　　　→　</a:t>
                </a:r>
                <a14:m>
                  <m:oMath xmlns:m="http://schemas.openxmlformats.org/officeDocument/2006/math">
                    <m:r>
                      <a:rPr lang="en-US" altLang="ja-JP" b="0" i="1" smtClean="0">
                        <a:solidFill>
                          <a:srgbClr val="C00000"/>
                        </a:solidFill>
                        <a:latin typeface="Cambria Math" panose="02040503050406030204" pitchFamily="18" charset="0"/>
                      </a:rPr>
                      <m:t>𝑂</m:t>
                    </m:r>
                    <m:r>
                      <a:rPr lang="en-US" altLang="ja-JP" b="0" i="1" smtClean="0">
                        <a:solidFill>
                          <a:srgbClr val="C00000"/>
                        </a:solidFill>
                        <a:latin typeface="Cambria Math" panose="02040503050406030204" pitchFamily="18" charset="0"/>
                      </a:rPr>
                      <m:t>(</m:t>
                    </m:r>
                    <m:r>
                      <a:rPr lang="en-US" altLang="ja-JP" b="0" i="1" smtClean="0">
                        <a:solidFill>
                          <a:srgbClr val="C00000"/>
                        </a:solidFill>
                        <a:latin typeface="Cambria Math" panose="02040503050406030204" pitchFamily="18" charset="0"/>
                      </a:rPr>
                      <m:t>𝑛</m:t>
                    </m:r>
                    <m:r>
                      <a:rPr lang="en-US" altLang="ja-JP" b="0" i="1" smtClean="0">
                        <a:solidFill>
                          <a:srgbClr val="C00000"/>
                        </a:solidFill>
                        <a:latin typeface="Cambria Math" panose="02040503050406030204" pitchFamily="18" charset="0"/>
                      </a:rPr>
                      <m:t>)</m:t>
                    </m:r>
                  </m:oMath>
                </a14:m>
                <a:endParaRPr kumimoji="1" lang="en-US" altLang="ja-JP" dirty="0"/>
              </a:p>
            </p:txBody>
          </p:sp>
        </mc:Choice>
        <mc:Fallback xmlns="">
          <p:sp>
            <p:nvSpPr>
              <p:cNvPr id="8" name="テキスト ボックス 7">
                <a:extLst>
                  <a:ext uri="{FF2B5EF4-FFF2-40B4-BE49-F238E27FC236}">
                    <a16:creationId xmlns:a16="http://schemas.microsoft.com/office/drawing/2014/main" id="{8D444869-C35C-4A5D-BD30-C3E27B283F69}"/>
                  </a:ext>
                </a:extLst>
              </p:cNvPr>
              <p:cNvSpPr txBox="1">
                <a:spLocks noRot="1" noChangeAspect="1" noMove="1" noResize="1" noEditPoints="1" noAdjustHandles="1" noChangeArrowheads="1" noChangeShapeType="1" noTextEdit="1"/>
              </p:cNvSpPr>
              <p:nvPr/>
            </p:nvSpPr>
            <p:spPr>
              <a:xfrm>
                <a:off x="7822810" y="5111571"/>
                <a:ext cx="4754880" cy="1200329"/>
              </a:xfrm>
              <a:prstGeom prst="rect">
                <a:avLst/>
              </a:prstGeom>
              <a:blipFill>
                <a:blip r:embed="rId3"/>
                <a:stretch>
                  <a:fillRect l="-1026" t="-2551" b="-8163"/>
                </a:stretch>
              </a:blipFill>
            </p:spPr>
            <p:txBody>
              <a:bodyPr/>
              <a:lstStyle/>
              <a:p>
                <a:r>
                  <a:rPr lang="ja-JP" altLang="en-US">
                    <a:noFill/>
                  </a:rPr>
                  <a:t> </a:t>
                </a:r>
              </a:p>
            </p:txBody>
          </p:sp>
        </mc:Fallback>
      </mc:AlternateContent>
      <p:grpSp>
        <p:nvGrpSpPr>
          <p:cNvPr id="32" name="グループ化 31">
            <a:extLst>
              <a:ext uri="{FF2B5EF4-FFF2-40B4-BE49-F238E27FC236}">
                <a16:creationId xmlns:a16="http://schemas.microsoft.com/office/drawing/2014/main" xmlns="" id="{9B242E3A-9394-4328-9AFE-1EFDA708B7CB}"/>
              </a:ext>
            </a:extLst>
          </p:cNvPr>
          <p:cNvGrpSpPr/>
          <p:nvPr/>
        </p:nvGrpSpPr>
        <p:grpSpPr>
          <a:xfrm>
            <a:off x="9551963" y="3900742"/>
            <a:ext cx="2293034" cy="1210829"/>
            <a:chOff x="9551963" y="2162853"/>
            <a:chExt cx="2293034" cy="1210829"/>
          </a:xfrm>
        </p:grpSpPr>
        <p:sp>
          <p:nvSpPr>
            <p:cNvPr id="9" name="正方形/長方形 8">
              <a:extLst>
                <a:ext uri="{FF2B5EF4-FFF2-40B4-BE49-F238E27FC236}">
                  <a16:creationId xmlns:a16="http://schemas.microsoft.com/office/drawing/2014/main" xmlns="" id="{49809706-2376-4FD0-B039-59C550B75556}"/>
                </a:ext>
              </a:extLst>
            </p:cNvPr>
            <p:cNvSpPr/>
            <p:nvPr/>
          </p:nvSpPr>
          <p:spPr>
            <a:xfrm>
              <a:off x="10172396" y="2391509"/>
              <a:ext cx="1055196" cy="7315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err="1">
                  <a:latin typeface="Palatino Linotype" panose="02040502050505030304" pitchFamily="18" charset="0"/>
                </a:rPr>
                <a:t>rankE</a:t>
              </a:r>
              <a:endParaRPr kumimoji="1" lang="ja-JP" altLang="en-US" dirty="0">
                <a:latin typeface="Palatino Linotype" panose="02040502050505030304" pitchFamily="18" charset="0"/>
              </a:endParaRPr>
            </a:p>
          </p:txBody>
        </p:sp>
        <p:cxnSp>
          <p:nvCxnSpPr>
            <p:cNvPr id="20" name="直線矢印コネクタ 19">
              <a:extLst>
                <a:ext uri="{FF2B5EF4-FFF2-40B4-BE49-F238E27FC236}">
                  <a16:creationId xmlns:a16="http://schemas.microsoft.com/office/drawing/2014/main" xmlns="" id="{57FB4E56-CA2A-445C-BE17-BDAB35E2EB56}"/>
                </a:ext>
              </a:extLst>
            </p:cNvPr>
            <p:cNvCxnSpPr>
              <a:cxnSpLocks/>
            </p:cNvCxnSpPr>
            <p:nvPr/>
          </p:nvCxnSpPr>
          <p:spPr>
            <a:xfrm>
              <a:off x="11227592" y="2532185"/>
              <a:ext cx="61740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直線矢印コネクタ 20">
              <a:extLst>
                <a:ext uri="{FF2B5EF4-FFF2-40B4-BE49-F238E27FC236}">
                  <a16:creationId xmlns:a16="http://schemas.microsoft.com/office/drawing/2014/main" xmlns="" id="{1ADA4F21-36B2-40C3-B95B-BD5F3306F06E}"/>
                </a:ext>
              </a:extLst>
            </p:cNvPr>
            <p:cNvCxnSpPr>
              <a:cxnSpLocks/>
            </p:cNvCxnSpPr>
            <p:nvPr/>
          </p:nvCxnSpPr>
          <p:spPr>
            <a:xfrm>
              <a:off x="11227592" y="2940148"/>
              <a:ext cx="61740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直線矢印コネクタ 22">
              <a:extLst>
                <a:ext uri="{FF2B5EF4-FFF2-40B4-BE49-F238E27FC236}">
                  <a16:creationId xmlns:a16="http://schemas.microsoft.com/office/drawing/2014/main" xmlns="" id="{025D87B6-5CBD-4ACB-906B-2E97065521FF}"/>
                </a:ext>
              </a:extLst>
            </p:cNvPr>
            <p:cNvCxnSpPr>
              <a:cxnSpLocks/>
              <a:endCxn id="9" idx="1"/>
            </p:cNvCxnSpPr>
            <p:nvPr/>
          </p:nvCxnSpPr>
          <p:spPr>
            <a:xfrm>
              <a:off x="9551963" y="2757269"/>
              <a:ext cx="62043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xmlns="" id="{37ED65AF-829A-425E-B001-C2E86B518A1F}"/>
                    </a:ext>
                  </a:extLst>
                </p:cNvPr>
                <p:cNvSpPr txBox="1"/>
                <p:nvPr/>
              </p:nvSpPr>
              <p:spPr>
                <a:xfrm>
                  <a:off x="9694763" y="2386152"/>
                  <a:ext cx="36654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𝐵</m:t>
                        </m:r>
                        <m:r>
                          <a:rPr kumimoji="1" lang="en-US" altLang="ja-JP" b="0" i="1" baseline="-25000" smtClean="0">
                            <a:latin typeface="Cambria Math" panose="02040503050406030204" pitchFamily="18" charset="0"/>
                          </a:rPr>
                          <m:t>𝑛</m:t>
                        </m:r>
                      </m:oMath>
                    </m:oMathPara>
                  </a14:m>
                  <a:endParaRPr kumimoji="1" lang="ja-JP" altLang="en-US" baseline="-25000" dirty="0"/>
                </a:p>
              </p:txBody>
            </p:sp>
          </mc:Choice>
          <mc:Fallback xmlns="">
            <p:sp>
              <p:nvSpPr>
                <p:cNvPr id="29" name="テキスト ボックス 28">
                  <a:extLst>
                    <a:ext uri="{FF2B5EF4-FFF2-40B4-BE49-F238E27FC236}">
                      <a16:creationId xmlns:a16="http://schemas.microsoft.com/office/drawing/2014/main" id="{37ED65AF-829A-425E-B001-C2E86B518A1F}"/>
                    </a:ext>
                  </a:extLst>
                </p:cNvPr>
                <p:cNvSpPr txBox="1">
                  <a:spLocks noRot="1" noChangeAspect="1" noMove="1" noResize="1" noEditPoints="1" noAdjustHandles="1" noChangeArrowheads="1" noChangeShapeType="1" noTextEdit="1"/>
                </p:cNvSpPr>
                <p:nvPr/>
              </p:nvSpPr>
              <p:spPr>
                <a:xfrm>
                  <a:off x="9694763" y="2386152"/>
                  <a:ext cx="366546" cy="369332"/>
                </a:xfrm>
                <a:prstGeom prst="rect">
                  <a:avLst/>
                </a:prstGeom>
                <a:blipFill>
                  <a:blip r:embed="rId4"/>
                  <a:stretch>
                    <a:fillRect r="-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xmlns="" id="{FBC0D4C3-0AEA-4DF0-AB9D-399D8D8A286E}"/>
                    </a:ext>
                  </a:extLst>
                </p:cNvPr>
                <p:cNvSpPr txBox="1"/>
                <p:nvPr/>
              </p:nvSpPr>
              <p:spPr>
                <a:xfrm>
                  <a:off x="11313453" y="2162853"/>
                  <a:ext cx="36654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30" name="テキスト ボックス 29">
                  <a:extLst>
                    <a:ext uri="{FF2B5EF4-FFF2-40B4-BE49-F238E27FC236}">
                      <a16:creationId xmlns:a16="http://schemas.microsoft.com/office/drawing/2014/main" id="{FBC0D4C3-0AEA-4DF0-AB9D-399D8D8A286E}"/>
                    </a:ext>
                  </a:extLst>
                </p:cNvPr>
                <p:cNvSpPr txBox="1">
                  <a:spLocks noRot="1" noChangeAspect="1" noMove="1" noResize="1" noEditPoints="1" noAdjustHandles="1" noChangeArrowheads="1" noChangeShapeType="1" noTextEdit="1"/>
                </p:cNvSpPr>
                <p:nvPr/>
              </p:nvSpPr>
              <p:spPr>
                <a:xfrm>
                  <a:off x="11313453" y="2162853"/>
                  <a:ext cx="366546" cy="369332"/>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xmlns="" id="{E0066B4C-DD86-48C3-A6F3-A7AFD4492AC4}"/>
                    </a:ext>
                  </a:extLst>
                </p:cNvPr>
                <p:cNvSpPr txBox="1"/>
                <p:nvPr/>
              </p:nvSpPr>
              <p:spPr>
                <a:xfrm>
                  <a:off x="11313453" y="3004350"/>
                  <a:ext cx="36654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𝑔</m:t>
                        </m:r>
                      </m:oMath>
                    </m:oMathPara>
                  </a14:m>
                  <a:endParaRPr kumimoji="1" lang="en-US" altLang="ja-JP" b="0" dirty="0"/>
                </a:p>
              </p:txBody>
            </p:sp>
          </mc:Choice>
          <mc:Fallback xmlns="">
            <p:sp>
              <p:nvSpPr>
                <p:cNvPr id="31" name="テキスト ボックス 30">
                  <a:extLst>
                    <a:ext uri="{FF2B5EF4-FFF2-40B4-BE49-F238E27FC236}">
                      <a16:creationId xmlns:a16="http://schemas.microsoft.com/office/drawing/2014/main" id="{E0066B4C-DD86-48C3-A6F3-A7AFD4492AC4}"/>
                    </a:ext>
                  </a:extLst>
                </p:cNvPr>
                <p:cNvSpPr txBox="1">
                  <a:spLocks noRot="1" noChangeAspect="1" noMove="1" noResize="1" noEditPoints="1" noAdjustHandles="1" noChangeArrowheads="1" noChangeShapeType="1" noTextEdit="1"/>
                </p:cNvSpPr>
                <p:nvPr/>
              </p:nvSpPr>
              <p:spPr>
                <a:xfrm>
                  <a:off x="11313453" y="3004350"/>
                  <a:ext cx="366546" cy="369332"/>
                </a:xfrm>
                <a:prstGeom prst="rect">
                  <a:avLst/>
                </a:prstGeom>
                <a:blipFill>
                  <a:blip r:embed="rId6"/>
                  <a:stretch>
                    <a:fillRect b="-4918"/>
                  </a:stretch>
                </a:blipFill>
              </p:spPr>
              <p:txBody>
                <a:bodyPr/>
                <a:lstStyle/>
                <a:p>
                  <a:r>
                    <a:rPr lang="ja-JP" altLang="en-US">
                      <a:noFill/>
                    </a:rPr>
                    <a:t> </a:t>
                  </a:r>
                </a:p>
              </p:txBody>
            </p:sp>
          </mc:Fallback>
        </mc:AlternateContent>
      </p:grpSp>
      <p:sp>
        <p:nvSpPr>
          <p:cNvPr id="33" name="正方形/長方形 32">
            <a:extLst>
              <a:ext uri="{FF2B5EF4-FFF2-40B4-BE49-F238E27FC236}">
                <a16:creationId xmlns:a16="http://schemas.microsoft.com/office/drawing/2014/main" xmlns="" id="{1048299B-7110-422A-9FE8-55782B11DD05}"/>
              </a:ext>
            </a:extLst>
          </p:cNvPr>
          <p:cNvSpPr/>
          <p:nvPr/>
        </p:nvSpPr>
        <p:spPr>
          <a:xfrm>
            <a:off x="1899139" y="3362178"/>
            <a:ext cx="5923671" cy="814242"/>
          </a:xfrm>
          <a:prstGeom prst="rect">
            <a:avLst/>
          </a:prstGeom>
          <a:solidFill>
            <a:srgbClr val="0070C0">
              <a:alpha val="40000"/>
            </a:srgb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4" name="吹き出し: 四角形 33">
                <a:extLst>
                  <a:ext uri="{FF2B5EF4-FFF2-40B4-BE49-F238E27FC236}">
                    <a16:creationId xmlns:a16="http://schemas.microsoft.com/office/drawing/2014/main" xmlns="" id="{BF64E2D4-8E13-4B1A-A1D4-29C47D80030D}"/>
                  </a:ext>
                </a:extLst>
              </p:cNvPr>
              <p:cNvSpPr/>
              <p:nvPr/>
            </p:nvSpPr>
            <p:spPr>
              <a:xfrm>
                <a:off x="8101121" y="2774826"/>
                <a:ext cx="2933397" cy="928467"/>
              </a:xfrm>
              <a:prstGeom prst="wedgeRectCallout">
                <a:avLst>
                  <a:gd name="adj1" fmla="val -60208"/>
                  <a:gd name="adj2" fmla="val 28457"/>
                </a:avLst>
              </a:prstGeom>
              <a:ln w="28575"/>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kumimoji="1" lang="en-US" altLang="ja-JP" b="0" i="1" smtClean="0">
                        <a:latin typeface="Cambria Math" panose="02040503050406030204" pitchFamily="18" charset="0"/>
                      </a:rPr>
                      <m:t>𝑉</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m:t>
                    </m:r>
                  </m:oMath>
                </a14:m>
                <a:r>
                  <a:rPr kumimoji="1" lang="ja-JP" altLang="en-US" dirty="0"/>
                  <a:t>の計算</a:t>
                </a:r>
              </a:p>
            </p:txBody>
          </p:sp>
        </mc:Choice>
        <mc:Fallback xmlns="">
          <p:sp>
            <p:nvSpPr>
              <p:cNvPr id="34" name="吹き出し: 四角形 33">
                <a:extLst>
                  <a:ext uri="{FF2B5EF4-FFF2-40B4-BE49-F238E27FC236}">
                    <a16:creationId xmlns:a16="http://schemas.microsoft.com/office/drawing/2014/main" id="{BF64E2D4-8E13-4B1A-A1D4-29C47D80030D}"/>
                  </a:ext>
                </a:extLst>
              </p:cNvPr>
              <p:cNvSpPr>
                <a:spLocks noRot="1" noChangeAspect="1" noMove="1" noResize="1" noEditPoints="1" noAdjustHandles="1" noChangeArrowheads="1" noChangeShapeType="1" noTextEdit="1"/>
              </p:cNvSpPr>
              <p:nvPr/>
            </p:nvSpPr>
            <p:spPr>
              <a:xfrm>
                <a:off x="8101121" y="2774826"/>
                <a:ext cx="2933397" cy="928467"/>
              </a:xfrm>
              <a:prstGeom prst="wedgeRectCallout">
                <a:avLst>
                  <a:gd name="adj1" fmla="val -60208"/>
                  <a:gd name="adj2" fmla="val 28457"/>
                </a:avLst>
              </a:prstGeom>
              <a:blipFill>
                <a:blip r:embed="rId7"/>
                <a:stretch>
                  <a:fillRect/>
                </a:stretch>
              </a:blipFill>
              <a:ln w="28575"/>
            </p:spPr>
            <p:txBody>
              <a:bodyPr/>
              <a:lstStyle/>
              <a:p>
                <a:r>
                  <a:rPr lang="ja-JP" altLang="en-US">
                    <a:noFill/>
                  </a:rPr>
                  <a:t> </a:t>
                </a:r>
              </a:p>
            </p:txBody>
          </p:sp>
        </mc:Fallback>
      </mc:AlternateContent>
      <p:sp>
        <p:nvSpPr>
          <p:cNvPr id="36" name="正方形/長方形 35">
            <a:extLst>
              <a:ext uri="{FF2B5EF4-FFF2-40B4-BE49-F238E27FC236}">
                <a16:creationId xmlns:a16="http://schemas.microsoft.com/office/drawing/2014/main" xmlns="" id="{15B0AB54-AC4D-4643-83C1-CE44CEB29877}"/>
              </a:ext>
            </a:extLst>
          </p:cNvPr>
          <p:cNvSpPr/>
          <p:nvPr/>
        </p:nvSpPr>
        <p:spPr>
          <a:xfrm>
            <a:off x="1899139" y="5922499"/>
            <a:ext cx="5925600" cy="254464"/>
          </a:xfrm>
          <a:prstGeom prst="rect">
            <a:avLst/>
          </a:prstGeom>
          <a:solidFill>
            <a:srgbClr val="C00000">
              <a:alpha val="40000"/>
            </a:srgb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sp>
        <p:nvSpPr>
          <p:cNvPr id="38" name="吹き出し: 四角形 37">
            <a:extLst>
              <a:ext uri="{FF2B5EF4-FFF2-40B4-BE49-F238E27FC236}">
                <a16:creationId xmlns:a16="http://schemas.microsoft.com/office/drawing/2014/main" xmlns="" id="{F6392C73-F9AE-4DCF-8D54-4399F9EA848D}"/>
              </a:ext>
            </a:extLst>
          </p:cNvPr>
          <p:cNvSpPr/>
          <p:nvPr/>
        </p:nvSpPr>
        <p:spPr>
          <a:xfrm>
            <a:off x="5699922" y="4777265"/>
            <a:ext cx="3994841" cy="928467"/>
          </a:xfrm>
          <a:prstGeom prst="wedgeRectCallout">
            <a:avLst>
              <a:gd name="adj1" fmla="val -22374"/>
              <a:gd name="adj2" fmla="val 71746"/>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latin typeface="Palatino Linotype" panose="02040502050505030304" pitchFamily="18" charset="0"/>
              </a:rPr>
              <a:t>配列</a:t>
            </a:r>
            <a:r>
              <a:rPr lang="en-US" altLang="ja-JP" dirty="0">
                <a:latin typeface="Palatino Linotype" panose="02040502050505030304" pitchFamily="18" charset="0"/>
              </a:rPr>
              <a:t>B</a:t>
            </a:r>
            <a:r>
              <a:rPr lang="ja-JP" altLang="en-US" dirty="0">
                <a:latin typeface="Palatino Linotype" panose="02040502050505030304" pitchFamily="18" charset="0"/>
              </a:rPr>
              <a:t>の要素をゴミスタック</a:t>
            </a:r>
            <a:r>
              <a:rPr lang="en-US" altLang="ja-JP" dirty="0">
                <a:latin typeface="Palatino Linotype" panose="02040502050505030304" pitchFamily="18" charset="0"/>
              </a:rPr>
              <a:t>g</a:t>
            </a:r>
            <a:r>
              <a:rPr lang="ja-JP" altLang="en-US" dirty="0">
                <a:latin typeface="Palatino Linotype" panose="02040502050505030304" pitchFamily="18" charset="0"/>
              </a:rPr>
              <a:t>へ</a:t>
            </a:r>
            <a:r>
              <a:rPr lang="en-US" altLang="ja-JP" dirty="0">
                <a:latin typeface="Palatino Linotype" panose="02040502050505030304" pitchFamily="18" charset="0"/>
              </a:rPr>
              <a:t>push</a:t>
            </a:r>
          </a:p>
          <a:p>
            <a:pPr algn="ctr"/>
            <a:r>
              <a:rPr lang="en-US" altLang="ja-JP" dirty="0">
                <a:latin typeface="Palatino Linotype" panose="02040502050505030304" pitchFamily="18" charset="0"/>
              </a:rPr>
              <a:t>(</a:t>
            </a:r>
            <a:r>
              <a:rPr lang="ja-JP" altLang="en-US" dirty="0">
                <a:solidFill>
                  <a:srgbClr val="C00000"/>
                </a:solidFill>
                <a:latin typeface="Palatino Linotype" panose="02040502050505030304" pitchFamily="18" charset="0"/>
              </a:rPr>
              <a:t>中間ゴミ</a:t>
            </a:r>
            <a:r>
              <a:rPr lang="en-US" altLang="ja-JP" dirty="0">
                <a:latin typeface="Palatino Linotype" panose="02040502050505030304" pitchFamily="18" charset="0"/>
              </a:rPr>
              <a:t>)</a:t>
            </a:r>
            <a:endParaRPr kumimoji="1" lang="ja-JP" altLang="en-US" dirty="0">
              <a:latin typeface="Palatino Linotype" panose="02040502050505030304" pitchFamily="18" charset="0"/>
            </a:endParaRPr>
          </a:p>
        </p:txBody>
      </p:sp>
      <p:sp>
        <p:nvSpPr>
          <p:cNvPr id="39" name="スライド番号プレースホルダー 38">
            <a:extLst>
              <a:ext uri="{FF2B5EF4-FFF2-40B4-BE49-F238E27FC236}">
                <a16:creationId xmlns:a16="http://schemas.microsoft.com/office/drawing/2014/main" xmlns="" id="{259F39A8-6571-4493-8179-9D1AB76A04A9}"/>
              </a:ext>
            </a:extLst>
          </p:cNvPr>
          <p:cNvSpPr>
            <a:spLocks noGrp="1"/>
          </p:cNvSpPr>
          <p:nvPr>
            <p:ph type="sldNum" sz="quarter" idx="12"/>
          </p:nvPr>
        </p:nvSpPr>
        <p:spPr/>
        <p:txBody>
          <a:bodyPr/>
          <a:lstStyle/>
          <a:p>
            <a:fld id="{E5C235EC-7ED0-4A5D-B19E-175F2657EE7E}" type="slidenum">
              <a:rPr kumimoji="1" lang="ja-JP" altLang="en-US" smtClean="0"/>
              <a:t>11</a:t>
            </a:fld>
            <a:endParaRPr kumimoji="1" lang="ja-JP" altLang="en-US" dirty="0"/>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xmlns="" id="{F9AA73EC-265C-442A-B4CE-D42416B3249A}"/>
                  </a:ext>
                </a:extLst>
              </p:cNvPr>
              <p:cNvSpPr txBox="1"/>
              <p:nvPr/>
            </p:nvSpPr>
            <p:spPr>
              <a:xfrm>
                <a:off x="8900703" y="2092481"/>
                <a:ext cx="3137095" cy="9916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𝑉</m:t>
                      </m:r>
                      <m:d>
                        <m:dPr>
                          <m:ctrlPr>
                            <a:rPr lang="en-US" altLang="ja-JP" i="1">
                              <a:latin typeface="Cambria Math" panose="02040503050406030204" pitchFamily="18" charset="0"/>
                            </a:rPr>
                          </m:ctrlPr>
                        </m:dPr>
                        <m:e>
                          <m:r>
                            <a:rPr lang="en-US" altLang="ja-JP" i="1">
                              <a:latin typeface="Cambria Math" panose="02040503050406030204" pitchFamily="18" charset="0"/>
                            </a:rPr>
                            <m:t>𝑖</m:t>
                          </m:r>
                        </m:e>
                      </m:d>
                      <m:r>
                        <a:rPr lang="en-US" altLang="ja-JP" i="1">
                          <a:latin typeface="Cambria Math" panose="02040503050406030204" pitchFamily="18" charset="0"/>
                          <a:ea typeface="Cambria Math" panose="02040503050406030204" pitchFamily="18" charset="0"/>
                        </a:rPr>
                        <m:t>=</m:t>
                      </m:r>
                      <m:d>
                        <m:dPr>
                          <m:ctrlPr>
                            <a:rPr lang="en-US" altLang="ja-JP" i="1">
                              <a:latin typeface="Cambria Math" panose="02040503050406030204" pitchFamily="18" charset="0"/>
                              <a:ea typeface="Cambria Math" panose="02040503050406030204" pitchFamily="18" charset="0"/>
                            </a:rPr>
                          </m:ctrlPr>
                        </m:dPr>
                        <m:e>
                          <m:f>
                            <m:fPr>
                              <m:type m:val="noBar"/>
                              <m:ctrlPr>
                                <a:rPr lang="en-US" altLang="ja-JP" i="1">
                                  <a:latin typeface="Cambria Math" panose="02040503050406030204" pitchFamily="18" charset="0"/>
                                  <a:ea typeface="Cambria Math" panose="02040503050406030204" pitchFamily="18" charset="0"/>
                                </a:rPr>
                              </m:ctrlPr>
                            </m:fPr>
                            <m:num>
                              <m:r>
                                <a:rPr lang="en-US" altLang="ja-JP" i="1">
                                  <a:latin typeface="Cambria Math" panose="02040503050406030204" pitchFamily="18" charset="0"/>
                                  <a:ea typeface="Cambria Math" panose="02040503050406030204" pitchFamily="18" charset="0"/>
                                </a:rPr>
                                <m:t>2</m:t>
                              </m:r>
                              <m:r>
                                <a:rPr lang="en-US" altLang="ja-JP" i="1">
                                  <a:latin typeface="Cambria Math" panose="02040503050406030204" pitchFamily="18" charset="0"/>
                                  <a:ea typeface="Cambria Math" panose="02040503050406030204" pitchFamily="18" charset="0"/>
                                </a:rPr>
                                <m:t>𝑛</m:t>
                              </m:r>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𝑖</m:t>
                              </m:r>
                            </m:num>
                            <m:den>
                              <m:r>
                                <a:rPr lang="en-US" altLang="ja-JP" i="1">
                                  <a:latin typeface="Cambria Math" panose="02040503050406030204" pitchFamily="18" charset="0"/>
                                  <a:ea typeface="Cambria Math" panose="02040503050406030204" pitchFamily="18" charset="0"/>
                                </a:rPr>
                                <m:t>𝑓</m:t>
                              </m:r>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𝑖</m:t>
                              </m:r>
                              <m:r>
                                <a:rPr lang="en-US" altLang="ja-JP" i="1">
                                  <a:latin typeface="Cambria Math" panose="02040503050406030204" pitchFamily="18" charset="0"/>
                                  <a:ea typeface="Cambria Math" panose="02040503050406030204" pitchFamily="18" charset="0"/>
                                </a:rPr>
                                <m:t>)</m:t>
                              </m:r>
                            </m:den>
                          </m:f>
                        </m:e>
                      </m:d>
                      <m:r>
                        <a:rPr lang="en-US" altLang="ja-JP" i="1">
                          <a:latin typeface="Cambria Math" panose="02040503050406030204" pitchFamily="18" charset="0"/>
                          <a:ea typeface="Cambria Math" panose="02040503050406030204" pitchFamily="18" charset="0"/>
                        </a:rPr>
                        <m:t>−</m:t>
                      </m:r>
                      <m:d>
                        <m:dPr>
                          <m:ctrlPr>
                            <a:rPr lang="en-US" altLang="ja-JP" i="1">
                              <a:latin typeface="Cambria Math" panose="02040503050406030204" pitchFamily="18" charset="0"/>
                              <a:ea typeface="Cambria Math" panose="02040503050406030204" pitchFamily="18" charset="0"/>
                            </a:rPr>
                          </m:ctrlPr>
                        </m:dPr>
                        <m:e>
                          <m:f>
                            <m:fPr>
                              <m:type m:val="noBar"/>
                              <m:ctrlPr>
                                <a:rPr lang="en-US" altLang="ja-JP" i="1">
                                  <a:latin typeface="Cambria Math" panose="02040503050406030204" pitchFamily="18" charset="0"/>
                                  <a:ea typeface="Cambria Math" panose="02040503050406030204" pitchFamily="18" charset="0"/>
                                </a:rPr>
                              </m:ctrlPr>
                            </m:fPr>
                            <m:num>
                              <m:r>
                                <a:rPr lang="en-US" altLang="ja-JP" i="1">
                                  <a:latin typeface="Cambria Math" panose="02040503050406030204" pitchFamily="18" charset="0"/>
                                  <a:ea typeface="Cambria Math" panose="02040503050406030204" pitchFamily="18" charset="0"/>
                                </a:rPr>
                                <m:t>2</m:t>
                              </m:r>
                              <m:r>
                                <a:rPr lang="en-US" altLang="ja-JP" i="1">
                                  <a:latin typeface="Cambria Math" panose="02040503050406030204" pitchFamily="18" charset="0"/>
                                  <a:ea typeface="Cambria Math" panose="02040503050406030204" pitchFamily="18" charset="0"/>
                                </a:rPr>
                                <m:t>𝑛</m:t>
                              </m:r>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𝑖</m:t>
                              </m:r>
                            </m:num>
                            <m:den>
                              <m:r>
                                <a:rPr lang="en-US" altLang="ja-JP" i="1">
                                  <a:latin typeface="Cambria Math" panose="02040503050406030204" pitchFamily="18" charset="0"/>
                                  <a:ea typeface="Cambria Math" panose="02040503050406030204" pitchFamily="18" charset="0"/>
                                </a:rPr>
                                <m:t>𝑓</m:t>
                              </m:r>
                              <m:d>
                                <m:dPr>
                                  <m:ctrlPr>
                                    <a:rPr lang="en-US" altLang="ja-JP" i="1">
                                      <a:latin typeface="Cambria Math" panose="02040503050406030204" pitchFamily="18" charset="0"/>
                                      <a:ea typeface="Cambria Math" panose="02040503050406030204" pitchFamily="18" charset="0"/>
                                    </a:rPr>
                                  </m:ctrlPr>
                                </m:dPr>
                                <m:e>
                                  <m:r>
                                    <a:rPr lang="en-US" altLang="ja-JP" i="1">
                                      <a:latin typeface="Cambria Math" panose="02040503050406030204" pitchFamily="18" charset="0"/>
                                      <a:ea typeface="Cambria Math" panose="02040503050406030204" pitchFamily="18" charset="0"/>
                                    </a:rPr>
                                    <m:t>𝑖</m:t>
                                  </m:r>
                                </m:e>
                              </m:d>
                              <m:r>
                                <a:rPr lang="en-US" altLang="ja-JP" i="1">
                                  <a:latin typeface="Cambria Math" panose="02040503050406030204" pitchFamily="18" charset="0"/>
                                  <a:ea typeface="Cambria Math" panose="02040503050406030204" pitchFamily="18" charset="0"/>
                                </a:rPr>
                                <m:t>−1</m:t>
                              </m:r>
                            </m:den>
                          </m:f>
                        </m:e>
                      </m:d>
                    </m:oMath>
                  </m:oMathPara>
                </a14:m>
                <a:endParaRPr lang="en-US" altLang="ja-JP" dirty="0"/>
              </a:p>
              <a:p>
                <a:endParaRPr kumimoji="1" lang="ja-JP" altLang="en-US" dirty="0"/>
              </a:p>
            </p:txBody>
          </p:sp>
        </mc:Choice>
        <mc:Fallback xmlns="">
          <p:sp>
            <p:nvSpPr>
              <p:cNvPr id="3" name="テキスト ボックス 2">
                <a:extLst>
                  <a:ext uri="{FF2B5EF4-FFF2-40B4-BE49-F238E27FC236}">
                    <a16:creationId xmlns:a16="http://schemas.microsoft.com/office/drawing/2014/main" id="{F9AA73EC-265C-442A-B4CE-D42416B3249A}"/>
                  </a:ext>
                </a:extLst>
              </p:cNvPr>
              <p:cNvSpPr txBox="1">
                <a:spLocks noRot="1" noChangeAspect="1" noMove="1" noResize="1" noEditPoints="1" noAdjustHandles="1" noChangeArrowheads="1" noChangeShapeType="1" noTextEdit="1"/>
              </p:cNvSpPr>
              <p:nvPr/>
            </p:nvSpPr>
            <p:spPr>
              <a:xfrm>
                <a:off x="8900703" y="2092481"/>
                <a:ext cx="3137095" cy="991682"/>
              </a:xfrm>
              <a:prstGeom prst="rect">
                <a:avLst/>
              </a:prstGeom>
              <a:blipFill>
                <a:blip r:embed="rId8"/>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86036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8"/>
                                        </p:tgtEl>
                                      </p:cBhvr>
                                    </p:animEffect>
                                    <p:set>
                                      <p:cBhvr>
                                        <p:cTn id="12"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C876771-8806-4A9A-AF8A-64B35470780E}"/>
              </a:ext>
            </a:extLst>
          </p:cNvPr>
          <p:cNvSpPr>
            <a:spLocks noGrp="1"/>
          </p:cNvSpPr>
          <p:nvPr>
            <p:ph type="title"/>
          </p:nvPr>
        </p:nvSpPr>
        <p:spPr/>
        <p:txBody>
          <a:bodyPr/>
          <a:lstStyle/>
          <a:p>
            <a:r>
              <a:rPr lang="ja-JP" altLang="en-US" dirty="0"/>
              <a:t>埋め込みを用いたアンランク計算</a:t>
            </a:r>
            <a:endParaRPr kumimoji="1" lang="ja-JP" altLang="en-US" dirty="0"/>
          </a:p>
        </p:txBody>
      </p:sp>
      <p:pic>
        <p:nvPicPr>
          <p:cNvPr id="7" name="コンテンツ プレースホルダー 6">
            <a:extLst>
              <a:ext uri="{FF2B5EF4-FFF2-40B4-BE49-F238E27FC236}">
                <a16:creationId xmlns:a16="http://schemas.microsoft.com/office/drawing/2014/main" xmlns="" id="{6FBAFC9C-7DF0-45F9-86C4-9AA9C3158FB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1690688"/>
            <a:ext cx="7242681" cy="4486274"/>
          </a:xfrm>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xmlns="" id="{6B09AEAB-B736-437C-A01A-37795835832F}"/>
                  </a:ext>
                </a:extLst>
              </p:cNvPr>
              <p:cNvSpPr txBox="1"/>
              <p:nvPr/>
            </p:nvSpPr>
            <p:spPr>
              <a:xfrm>
                <a:off x="7822810" y="5111571"/>
                <a:ext cx="4754880" cy="1200329"/>
              </a:xfrm>
              <a:prstGeom prst="rect">
                <a:avLst/>
              </a:prstGeom>
              <a:noFill/>
            </p:spPr>
            <p:txBody>
              <a:bodyPr wrap="square" rtlCol="0">
                <a:spAutoFit/>
              </a:bodyPr>
              <a:lstStyle/>
              <a:p>
                <a:r>
                  <a:rPr lang="ja-JP" altLang="en-US" dirty="0"/>
                  <a:t>実行時間　</a:t>
                </a:r>
                <a14:m>
                  <m:oMath xmlns:m="http://schemas.openxmlformats.org/officeDocument/2006/math">
                    <m:r>
                      <a:rPr lang="en-US" altLang="ja-JP" b="0" i="1" smtClean="0">
                        <a:latin typeface="Cambria Math" panose="02040503050406030204" pitchFamily="18" charset="0"/>
                      </a:rPr>
                      <m:t>𝑂</m:t>
                    </m:r>
                    <m:d>
                      <m:dPr>
                        <m:ctrlPr>
                          <a:rPr lang="en-US" altLang="ja-JP" b="0" i="1" smtClean="0">
                            <a:latin typeface="Cambria Math" panose="02040503050406030204" pitchFamily="18" charset="0"/>
                          </a:rPr>
                        </m:ctrlPr>
                      </m:dPr>
                      <m:e>
                        <m:func>
                          <m:funcPr>
                            <m:ctrlPr>
                              <a:rPr lang="en-US" altLang="ja-JP" b="0" i="1" smtClean="0">
                                <a:latin typeface="Cambria Math" panose="02040503050406030204" pitchFamily="18" charset="0"/>
                              </a:rPr>
                            </m:ctrlPr>
                          </m:funcPr>
                          <m:fName>
                            <m:r>
                              <a:rPr lang="en-US" altLang="ja-JP" b="0" i="1" smtClean="0">
                                <a:latin typeface="Cambria Math" panose="02040503050406030204" pitchFamily="18" charset="0"/>
                              </a:rPr>
                              <m:t>𝑛</m:t>
                            </m:r>
                            <m:r>
                              <m:rPr>
                                <m:sty m:val="p"/>
                              </m:rPr>
                              <a:rPr lang="en-US" altLang="ja-JP" b="0" i="0" smtClean="0">
                                <a:latin typeface="Cambria Math" panose="02040503050406030204" pitchFamily="18" charset="0"/>
                              </a:rPr>
                              <m:t>log</m:t>
                            </m:r>
                          </m:fName>
                          <m:e>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𝑛</m:t>
                                </m:r>
                              </m:e>
                            </m:d>
                          </m:e>
                        </m:func>
                      </m:e>
                    </m:d>
                    <m:r>
                      <a:rPr lang="en-US" altLang="ja-JP" b="0" i="1" smtClean="0">
                        <a:latin typeface="Cambria Math" panose="02040503050406030204" pitchFamily="18" charset="0"/>
                      </a:rPr>
                      <m:t>  </m:t>
                    </m:r>
                  </m:oMath>
                </a14:m>
                <a:r>
                  <a:rPr lang="ja-JP" altLang="en-US" dirty="0"/>
                  <a:t>→　</a:t>
                </a:r>
                <a14:m>
                  <m:oMath xmlns:m="http://schemas.openxmlformats.org/officeDocument/2006/math">
                    <m:r>
                      <a:rPr lang="en-US" altLang="ja-JP" b="0" i="1" smtClean="0">
                        <a:latin typeface="Cambria Math" panose="02040503050406030204" pitchFamily="18" charset="0"/>
                      </a:rPr>
                      <m:t>𝑂</m:t>
                    </m:r>
                    <m:r>
                      <a:rPr lang="en-US" altLang="ja-JP" b="0" i="1" smtClean="0">
                        <a:latin typeface="Cambria Math" panose="02040503050406030204" pitchFamily="18" charset="0"/>
                      </a:rPr>
                      <m:t>(</m:t>
                    </m:r>
                    <m:r>
                      <a:rPr lang="en-US" altLang="ja-JP" b="0" i="1" smtClean="0">
                        <a:latin typeface="Cambria Math" panose="02040503050406030204" pitchFamily="18" charset="0"/>
                      </a:rPr>
                      <m:t>𝑛</m:t>
                    </m:r>
                    <m:r>
                      <m:rPr>
                        <m:sty m:val="p"/>
                      </m:rPr>
                      <a:rPr lang="en-US" altLang="ja-JP" b="0" i="0" smtClean="0">
                        <a:latin typeface="Cambria Math" panose="02040503050406030204" pitchFamily="18" charset="0"/>
                      </a:rPr>
                      <m:t>log</m:t>
                    </m:r>
                    <m:r>
                      <a:rPr lang="en-US" altLang="ja-JP" b="0" i="1" smtClean="0">
                        <a:latin typeface="Cambria Math" panose="02040503050406030204" pitchFamily="18" charset="0"/>
                      </a:rPr>
                      <m:t>⁡(</m:t>
                    </m:r>
                    <m:r>
                      <a:rPr lang="en-US" altLang="ja-JP" b="0" i="1" smtClean="0">
                        <a:latin typeface="Cambria Math" panose="02040503050406030204" pitchFamily="18" charset="0"/>
                      </a:rPr>
                      <m:t>𝑛</m:t>
                    </m:r>
                    <m:r>
                      <a:rPr lang="en-US" altLang="ja-JP" b="0" i="1" smtClean="0">
                        <a:latin typeface="Cambria Math" panose="02040503050406030204" pitchFamily="18" charset="0"/>
                      </a:rPr>
                      <m:t>))</m:t>
                    </m:r>
                  </m:oMath>
                </a14:m>
                <a:endParaRPr lang="en-US" altLang="ja-JP" dirty="0">
                  <a:solidFill>
                    <a:srgbClr val="C00000"/>
                  </a:solidFill>
                </a:endParaRPr>
              </a:p>
              <a:p>
                <a:r>
                  <a:rPr kumimoji="1" lang="ja-JP" altLang="en-US" dirty="0"/>
                  <a:t>メモリ　　</a:t>
                </a:r>
                <a14:m>
                  <m:oMath xmlns:m="http://schemas.openxmlformats.org/officeDocument/2006/math">
                    <m:r>
                      <a:rPr kumimoji="1" lang="en-US" altLang="ja-JP" b="0" i="1" smtClean="0">
                        <a:latin typeface="Cambria Math" panose="02040503050406030204" pitchFamily="18" charset="0"/>
                      </a:rPr>
                      <m:t>𝑂</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𝑛</m:t>
                        </m:r>
                      </m:e>
                    </m:d>
                  </m:oMath>
                </a14:m>
                <a:r>
                  <a:rPr kumimoji="1" lang="ja-JP" altLang="en-US" dirty="0"/>
                  <a:t>　　　→ 　</a:t>
                </a:r>
                <a14:m>
                  <m:oMath xmlns:m="http://schemas.openxmlformats.org/officeDocument/2006/math">
                    <m:r>
                      <a:rPr kumimoji="1" lang="en-US" altLang="ja-JP" b="0" i="1" smtClean="0">
                        <a:latin typeface="Cambria Math" panose="02040503050406030204" pitchFamily="18" charset="0"/>
                      </a:rPr>
                      <m:t>𝑂</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𝑛</m:t>
                        </m:r>
                      </m:e>
                    </m:d>
                  </m:oMath>
                </a14:m>
                <a:endParaRPr kumimoji="1" lang="en-US" altLang="ja-JP" b="0" dirty="0"/>
              </a:p>
              <a:p>
                <a:r>
                  <a:rPr kumimoji="1" lang="ja-JP" altLang="en-US" dirty="0"/>
                  <a:t>中間ゴミ　</a:t>
                </a:r>
                <a:r>
                  <a:rPr kumimoji="1" lang="en-US" altLang="ja-JP" dirty="0"/>
                  <a:t>0</a:t>
                </a:r>
                <a:r>
                  <a:rPr kumimoji="1" lang="ja-JP" altLang="en-US" dirty="0"/>
                  <a:t>　　　　　→　</a:t>
                </a:r>
                <a14:m>
                  <m:oMath xmlns:m="http://schemas.openxmlformats.org/officeDocument/2006/math">
                    <m:r>
                      <a:rPr kumimoji="1" lang="en-US" altLang="ja-JP" b="0" i="1" smtClean="0">
                        <a:solidFill>
                          <a:srgbClr val="C00000"/>
                        </a:solidFill>
                        <a:latin typeface="Cambria Math" panose="02040503050406030204" pitchFamily="18" charset="0"/>
                      </a:rPr>
                      <m:t>𝑂</m:t>
                    </m:r>
                    <m:r>
                      <a:rPr kumimoji="1" lang="en-US" altLang="ja-JP" b="0" i="1" smtClean="0">
                        <a:solidFill>
                          <a:srgbClr val="C00000"/>
                        </a:solidFill>
                        <a:latin typeface="Cambria Math" panose="02040503050406030204" pitchFamily="18" charset="0"/>
                      </a:rPr>
                      <m:t>(</m:t>
                    </m:r>
                    <m:r>
                      <a:rPr kumimoji="1" lang="en-US" altLang="ja-JP" b="0" i="1" smtClean="0">
                        <a:solidFill>
                          <a:srgbClr val="C00000"/>
                        </a:solidFill>
                        <a:latin typeface="Cambria Math" panose="02040503050406030204" pitchFamily="18" charset="0"/>
                      </a:rPr>
                      <m:t>𝑛</m:t>
                    </m:r>
                    <m:r>
                      <a:rPr kumimoji="1" lang="en-US" altLang="ja-JP" b="0" i="1" smtClean="0">
                        <a:solidFill>
                          <a:srgbClr val="C00000"/>
                        </a:solidFill>
                        <a:latin typeface="Cambria Math" panose="02040503050406030204" pitchFamily="18" charset="0"/>
                      </a:rPr>
                      <m:t>)</m:t>
                    </m:r>
                  </m:oMath>
                </a14:m>
                <a:endParaRPr kumimoji="1" lang="en-US" altLang="ja-JP" dirty="0">
                  <a:solidFill>
                    <a:srgbClr val="C00000"/>
                  </a:solidFill>
                </a:endParaRPr>
              </a:p>
              <a:p>
                <a:r>
                  <a:rPr lang="ja-JP" altLang="en-US" dirty="0"/>
                  <a:t>最終ゴミ　</a:t>
                </a:r>
                <a:r>
                  <a:rPr lang="en-US" altLang="ja-JP" dirty="0"/>
                  <a:t>0</a:t>
                </a:r>
                <a:r>
                  <a:rPr lang="ja-JP" altLang="en-US" dirty="0"/>
                  <a:t>　　　　　→　</a:t>
                </a:r>
                <a14:m>
                  <m:oMath xmlns:m="http://schemas.openxmlformats.org/officeDocument/2006/math">
                    <m:r>
                      <a:rPr lang="en-US" altLang="ja-JP" b="0" i="1" smtClean="0">
                        <a:solidFill>
                          <a:srgbClr val="C00000"/>
                        </a:solidFill>
                        <a:latin typeface="Cambria Math" panose="02040503050406030204" pitchFamily="18" charset="0"/>
                      </a:rPr>
                      <m:t>𝑂</m:t>
                    </m:r>
                    <m:r>
                      <a:rPr lang="en-US" altLang="ja-JP" b="0" i="1" smtClean="0">
                        <a:solidFill>
                          <a:srgbClr val="C00000"/>
                        </a:solidFill>
                        <a:latin typeface="Cambria Math" panose="02040503050406030204" pitchFamily="18" charset="0"/>
                      </a:rPr>
                      <m:t>(</m:t>
                    </m:r>
                    <m:r>
                      <a:rPr lang="en-US" altLang="ja-JP" b="0" i="1" smtClean="0">
                        <a:solidFill>
                          <a:srgbClr val="C00000"/>
                        </a:solidFill>
                        <a:latin typeface="Cambria Math" panose="02040503050406030204" pitchFamily="18" charset="0"/>
                      </a:rPr>
                      <m:t>𝑛</m:t>
                    </m:r>
                    <m:r>
                      <a:rPr lang="en-US" altLang="ja-JP" b="0" i="1" smtClean="0">
                        <a:solidFill>
                          <a:srgbClr val="C00000"/>
                        </a:solidFill>
                        <a:latin typeface="Cambria Math" panose="02040503050406030204" pitchFamily="18" charset="0"/>
                      </a:rPr>
                      <m:t>)</m:t>
                    </m:r>
                  </m:oMath>
                </a14:m>
                <a:endParaRPr kumimoji="1" lang="en-US" altLang="ja-JP" dirty="0"/>
              </a:p>
            </p:txBody>
          </p:sp>
        </mc:Choice>
        <mc:Fallback xmlns="">
          <p:sp>
            <p:nvSpPr>
              <p:cNvPr id="8" name="テキスト ボックス 7">
                <a:extLst>
                  <a:ext uri="{FF2B5EF4-FFF2-40B4-BE49-F238E27FC236}">
                    <a16:creationId xmlns:a16="http://schemas.microsoft.com/office/drawing/2014/main" id="{6B09AEAB-B736-437C-A01A-37795835832F}"/>
                  </a:ext>
                </a:extLst>
              </p:cNvPr>
              <p:cNvSpPr txBox="1">
                <a:spLocks noRot="1" noChangeAspect="1" noMove="1" noResize="1" noEditPoints="1" noAdjustHandles="1" noChangeArrowheads="1" noChangeShapeType="1" noTextEdit="1"/>
              </p:cNvSpPr>
              <p:nvPr/>
            </p:nvSpPr>
            <p:spPr>
              <a:xfrm>
                <a:off x="7822810" y="5111571"/>
                <a:ext cx="4754880" cy="1200329"/>
              </a:xfrm>
              <a:prstGeom prst="rect">
                <a:avLst/>
              </a:prstGeom>
              <a:blipFill>
                <a:blip r:embed="rId4"/>
                <a:stretch>
                  <a:fillRect l="-1026" t="-2551" b="-8163"/>
                </a:stretch>
              </a:blipFill>
            </p:spPr>
            <p:txBody>
              <a:bodyPr/>
              <a:lstStyle/>
              <a:p>
                <a:r>
                  <a:rPr lang="ja-JP" altLang="en-US">
                    <a:noFill/>
                  </a:rPr>
                  <a:t> </a:t>
                </a:r>
              </a:p>
            </p:txBody>
          </p:sp>
        </mc:Fallback>
      </mc:AlternateContent>
      <p:grpSp>
        <p:nvGrpSpPr>
          <p:cNvPr id="9" name="グループ化 8">
            <a:extLst>
              <a:ext uri="{FF2B5EF4-FFF2-40B4-BE49-F238E27FC236}">
                <a16:creationId xmlns:a16="http://schemas.microsoft.com/office/drawing/2014/main" xmlns="" id="{1C19A4E7-1F69-4F51-BAA0-706947DF460F}"/>
              </a:ext>
            </a:extLst>
          </p:cNvPr>
          <p:cNvGrpSpPr/>
          <p:nvPr/>
        </p:nvGrpSpPr>
        <p:grpSpPr>
          <a:xfrm>
            <a:off x="9551963" y="3900742"/>
            <a:ext cx="2293034" cy="1210829"/>
            <a:chOff x="9551963" y="2162853"/>
            <a:chExt cx="2293034" cy="1210829"/>
          </a:xfrm>
        </p:grpSpPr>
        <p:sp>
          <p:nvSpPr>
            <p:cNvPr id="10" name="正方形/長方形 9">
              <a:extLst>
                <a:ext uri="{FF2B5EF4-FFF2-40B4-BE49-F238E27FC236}">
                  <a16:creationId xmlns:a16="http://schemas.microsoft.com/office/drawing/2014/main" xmlns="" id="{F13EC156-7376-4CC3-A5B4-CEAD7A0BD220}"/>
                </a:ext>
              </a:extLst>
            </p:cNvPr>
            <p:cNvSpPr/>
            <p:nvPr/>
          </p:nvSpPr>
          <p:spPr>
            <a:xfrm>
              <a:off x="10061309" y="2391509"/>
              <a:ext cx="1166283" cy="7315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err="1">
                  <a:latin typeface="Palatino Linotype" panose="02040502050505030304" pitchFamily="18" charset="0"/>
                </a:rPr>
                <a:t>unrankE</a:t>
              </a:r>
              <a:endParaRPr kumimoji="1" lang="ja-JP" altLang="en-US" dirty="0">
                <a:latin typeface="Palatino Linotype" panose="02040502050505030304" pitchFamily="18" charset="0"/>
              </a:endParaRPr>
            </a:p>
          </p:txBody>
        </p:sp>
        <p:cxnSp>
          <p:nvCxnSpPr>
            <p:cNvPr id="11" name="直線矢印コネクタ 10">
              <a:extLst>
                <a:ext uri="{FF2B5EF4-FFF2-40B4-BE49-F238E27FC236}">
                  <a16:creationId xmlns:a16="http://schemas.microsoft.com/office/drawing/2014/main" xmlns="" id="{0F365FF6-B9E4-4E48-95F0-117BAFFC2575}"/>
                </a:ext>
              </a:extLst>
            </p:cNvPr>
            <p:cNvCxnSpPr>
              <a:cxnSpLocks/>
            </p:cNvCxnSpPr>
            <p:nvPr/>
          </p:nvCxnSpPr>
          <p:spPr>
            <a:xfrm>
              <a:off x="11227592" y="2532185"/>
              <a:ext cx="61740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直線矢印コネクタ 11">
              <a:extLst>
                <a:ext uri="{FF2B5EF4-FFF2-40B4-BE49-F238E27FC236}">
                  <a16:creationId xmlns:a16="http://schemas.microsoft.com/office/drawing/2014/main" xmlns="" id="{D22D616F-E7D2-47A8-8F0A-740C65EF32FA}"/>
                </a:ext>
              </a:extLst>
            </p:cNvPr>
            <p:cNvCxnSpPr>
              <a:cxnSpLocks/>
            </p:cNvCxnSpPr>
            <p:nvPr/>
          </p:nvCxnSpPr>
          <p:spPr>
            <a:xfrm>
              <a:off x="11227592" y="2940148"/>
              <a:ext cx="61740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直線矢印コネクタ 12">
              <a:extLst>
                <a:ext uri="{FF2B5EF4-FFF2-40B4-BE49-F238E27FC236}">
                  <a16:creationId xmlns:a16="http://schemas.microsoft.com/office/drawing/2014/main" xmlns="" id="{B9BA2EC7-DEFD-4958-83ED-DBBBFB3FE023}"/>
                </a:ext>
              </a:extLst>
            </p:cNvPr>
            <p:cNvCxnSpPr>
              <a:cxnSpLocks/>
              <a:endCxn id="10" idx="1"/>
            </p:cNvCxnSpPr>
            <p:nvPr/>
          </p:nvCxnSpPr>
          <p:spPr>
            <a:xfrm>
              <a:off x="9551963" y="2757269"/>
              <a:ext cx="5093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xmlns="" id="{847AC951-39B8-4FB6-8267-D113BB561BB1}"/>
                    </a:ext>
                  </a:extLst>
                </p:cNvPr>
                <p:cNvSpPr txBox="1"/>
                <p:nvPr/>
              </p:nvSpPr>
              <p:spPr>
                <a:xfrm>
                  <a:off x="9608902" y="2386152"/>
                  <a:ext cx="36654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14" name="テキスト ボックス 13">
                  <a:extLst>
                    <a:ext uri="{FF2B5EF4-FFF2-40B4-BE49-F238E27FC236}">
                      <a16:creationId xmlns:a16="http://schemas.microsoft.com/office/drawing/2014/main" id="{847AC951-39B8-4FB6-8267-D113BB561BB1}"/>
                    </a:ext>
                  </a:extLst>
                </p:cNvPr>
                <p:cNvSpPr txBox="1">
                  <a:spLocks noRot="1" noChangeAspect="1" noMove="1" noResize="1" noEditPoints="1" noAdjustHandles="1" noChangeArrowheads="1" noChangeShapeType="1" noTextEdit="1"/>
                </p:cNvSpPr>
                <p:nvPr/>
              </p:nvSpPr>
              <p:spPr>
                <a:xfrm>
                  <a:off x="9608902" y="2386152"/>
                  <a:ext cx="366546" cy="369332"/>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xmlns="" id="{F3BA06B5-55A6-491C-B0C0-84464BF533BC}"/>
                    </a:ext>
                  </a:extLst>
                </p:cNvPr>
                <p:cNvSpPr txBox="1"/>
                <p:nvPr/>
              </p:nvSpPr>
              <p:spPr>
                <a:xfrm>
                  <a:off x="11313453" y="2162853"/>
                  <a:ext cx="36654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𝐵</m:t>
                        </m:r>
                        <m:r>
                          <a:rPr kumimoji="1" lang="en-US" altLang="ja-JP" b="0" i="1" baseline="-25000" smtClean="0">
                            <a:latin typeface="Cambria Math" panose="02040503050406030204" pitchFamily="18" charset="0"/>
                          </a:rPr>
                          <m:t>𝑛</m:t>
                        </m:r>
                      </m:oMath>
                    </m:oMathPara>
                  </a14:m>
                  <a:endParaRPr kumimoji="1" lang="ja-JP" altLang="en-US" baseline="-25000" dirty="0"/>
                </a:p>
              </p:txBody>
            </p:sp>
          </mc:Choice>
          <mc:Fallback xmlns="">
            <p:sp>
              <p:nvSpPr>
                <p:cNvPr id="15" name="テキスト ボックス 14">
                  <a:extLst>
                    <a:ext uri="{FF2B5EF4-FFF2-40B4-BE49-F238E27FC236}">
                      <a16:creationId xmlns:a16="http://schemas.microsoft.com/office/drawing/2014/main" id="{F3BA06B5-55A6-491C-B0C0-84464BF533BC}"/>
                    </a:ext>
                  </a:extLst>
                </p:cNvPr>
                <p:cNvSpPr txBox="1">
                  <a:spLocks noRot="1" noChangeAspect="1" noMove="1" noResize="1" noEditPoints="1" noAdjustHandles="1" noChangeArrowheads="1" noChangeShapeType="1" noTextEdit="1"/>
                </p:cNvSpPr>
                <p:nvPr/>
              </p:nvSpPr>
              <p:spPr>
                <a:xfrm>
                  <a:off x="11313453" y="2162853"/>
                  <a:ext cx="366546" cy="369332"/>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xmlns="" id="{ED9A0D77-2825-4AA4-B5AB-0E1DF4CC3246}"/>
                    </a:ext>
                  </a:extLst>
                </p:cNvPr>
                <p:cNvSpPr txBox="1"/>
                <p:nvPr/>
              </p:nvSpPr>
              <p:spPr>
                <a:xfrm>
                  <a:off x="11313453" y="3004350"/>
                  <a:ext cx="36654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𝑔</m:t>
                        </m:r>
                      </m:oMath>
                    </m:oMathPara>
                  </a14:m>
                  <a:endParaRPr kumimoji="1" lang="en-US" altLang="ja-JP" b="0" dirty="0"/>
                </a:p>
              </p:txBody>
            </p:sp>
          </mc:Choice>
          <mc:Fallback xmlns="">
            <p:sp>
              <p:nvSpPr>
                <p:cNvPr id="16" name="テキスト ボックス 15">
                  <a:extLst>
                    <a:ext uri="{FF2B5EF4-FFF2-40B4-BE49-F238E27FC236}">
                      <a16:creationId xmlns:a16="http://schemas.microsoft.com/office/drawing/2014/main" id="{ED9A0D77-2825-4AA4-B5AB-0E1DF4CC3246}"/>
                    </a:ext>
                  </a:extLst>
                </p:cNvPr>
                <p:cNvSpPr txBox="1">
                  <a:spLocks noRot="1" noChangeAspect="1" noMove="1" noResize="1" noEditPoints="1" noAdjustHandles="1" noChangeArrowheads="1" noChangeShapeType="1" noTextEdit="1"/>
                </p:cNvSpPr>
                <p:nvPr/>
              </p:nvSpPr>
              <p:spPr>
                <a:xfrm>
                  <a:off x="11313453" y="3004350"/>
                  <a:ext cx="366546" cy="369332"/>
                </a:xfrm>
                <a:prstGeom prst="rect">
                  <a:avLst/>
                </a:prstGeom>
                <a:blipFill>
                  <a:blip r:embed="rId7"/>
                  <a:stretch>
                    <a:fillRect b="-4918"/>
                  </a:stretch>
                </a:blipFill>
              </p:spPr>
              <p:txBody>
                <a:bodyPr/>
                <a:lstStyle/>
                <a:p>
                  <a:r>
                    <a:rPr lang="ja-JP" altLang="en-US">
                      <a:noFill/>
                    </a:rPr>
                    <a:t> </a:t>
                  </a:r>
                </a:p>
              </p:txBody>
            </p:sp>
          </mc:Fallback>
        </mc:AlternateContent>
      </p:grpSp>
      <p:sp>
        <p:nvSpPr>
          <p:cNvPr id="18" name="スライド番号プレースホルダー 17">
            <a:extLst>
              <a:ext uri="{FF2B5EF4-FFF2-40B4-BE49-F238E27FC236}">
                <a16:creationId xmlns:a16="http://schemas.microsoft.com/office/drawing/2014/main" xmlns="" id="{A5E8EFE4-2FF0-4B40-9668-07E3C37A9EE0}"/>
              </a:ext>
            </a:extLst>
          </p:cNvPr>
          <p:cNvSpPr>
            <a:spLocks noGrp="1"/>
          </p:cNvSpPr>
          <p:nvPr>
            <p:ph type="sldNum" sz="quarter" idx="12"/>
          </p:nvPr>
        </p:nvSpPr>
        <p:spPr/>
        <p:txBody>
          <a:bodyPr/>
          <a:lstStyle/>
          <a:p>
            <a:fld id="{E5C235EC-7ED0-4A5D-B19E-175F2657EE7E}" type="slidenum">
              <a:rPr kumimoji="1" lang="ja-JP" altLang="en-US" smtClean="0"/>
              <a:t>12</a:t>
            </a:fld>
            <a:endParaRPr kumimoji="1" lang="ja-JP" altLang="en-US"/>
          </a:p>
        </p:txBody>
      </p:sp>
      <p:sp>
        <p:nvSpPr>
          <p:cNvPr id="19" name="正方形/長方形 18">
            <a:extLst>
              <a:ext uri="{FF2B5EF4-FFF2-40B4-BE49-F238E27FC236}">
                <a16:creationId xmlns:a16="http://schemas.microsoft.com/office/drawing/2014/main" xmlns="" id="{20CE1199-A38D-4ABE-B7E3-E322E59EC30B}"/>
              </a:ext>
            </a:extLst>
          </p:cNvPr>
          <p:cNvSpPr/>
          <p:nvPr/>
        </p:nvSpPr>
        <p:spPr>
          <a:xfrm>
            <a:off x="1674055" y="3052688"/>
            <a:ext cx="4606667" cy="450167"/>
          </a:xfrm>
          <a:prstGeom prst="rect">
            <a:avLst/>
          </a:prstGeom>
          <a:solidFill>
            <a:srgbClr val="0070C0">
              <a:alpha val="40000"/>
            </a:srgb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xmlns="" id="{28C3A9D5-1F55-4D0F-B483-1429D60E42CF}"/>
              </a:ext>
            </a:extLst>
          </p:cNvPr>
          <p:cNvSpPr/>
          <p:nvPr/>
        </p:nvSpPr>
        <p:spPr>
          <a:xfrm>
            <a:off x="1672722" y="4615007"/>
            <a:ext cx="4608000" cy="254464"/>
          </a:xfrm>
          <a:prstGeom prst="rect">
            <a:avLst/>
          </a:prstGeom>
          <a:solidFill>
            <a:srgbClr val="C00000">
              <a:alpha val="40000"/>
            </a:srgb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1" name="吹き出し: 四角形 20">
                <a:extLst>
                  <a:ext uri="{FF2B5EF4-FFF2-40B4-BE49-F238E27FC236}">
                    <a16:creationId xmlns:a16="http://schemas.microsoft.com/office/drawing/2014/main" xmlns="" id="{1DA3ADF2-7252-48B7-B613-4BD30252A6E1}"/>
                  </a:ext>
                </a:extLst>
              </p:cNvPr>
              <p:cNvSpPr/>
              <p:nvPr/>
            </p:nvSpPr>
            <p:spPr>
              <a:xfrm>
                <a:off x="6614182" y="2173227"/>
                <a:ext cx="2933397" cy="928467"/>
              </a:xfrm>
              <a:prstGeom prst="wedgeRectCallout">
                <a:avLst>
                  <a:gd name="adj1" fmla="val -60208"/>
                  <a:gd name="adj2" fmla="val 45124"/>
                </a:avLst>
              </a:prstGeom>
              <a:ln w="28575"/>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kumimoji="1" lang="en-US" altLang="ja-JP" b="0" i="1" smtClean="0">
                        <a:latin typeface="Cambria Math" panose="02040503050406030204" pitchFamily="18" charset="0"/>
                      </a:rPr>
                      <m:t>𝑉</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m:t>
                    </m:r>
                  </m:oMath>
                </a14:m>
                <a:r>
                  <a:rPr kumimoji="1" lang="ja-JP" altLang="en-US" dirty="0"/>
                  <a:t>の計算</a:t>
                </a:r>
              </a:p>
            </p:txBody>
          </p:sp>
        </mc:Choice>
        <mc:Fallback xmlns="">
          <p:sp>
            <p:nvSpPr>
              <p:cNvPr id="21" name="吹き出し: 四角形 20">
                <a:extLst>
                  <a:ext uri="{FF2B5EF4-FFF2-40B4-BE49-F238E27FC236}">
                    <a16:creationId xmlns:a16="http://schemas.microsoft.com/office/drawing/2014/main" id="{1DA3ADF2-7252-48B7-B613-4BD30252A6E1}"/>
                  </a:ext>
                </a:extLst>
              </p:cNvPr>
              <p:cNvSpPr>
                <a:spLocks noRot="1" noChangeAspect="1" noMove="1" noResize="1" noEditPoints="1" noAdjustHandles="1" noChangeArrowheads="1" noChangeShapeType="1" noTextEdit="1"/>
              </p:cNvSpPr>
              <p:nvPr/>
            </p:nvSpPr>
            <p:spPr>
              <a:xfrm>
                <a:off x="6614182" y="2173227"/>
                <a:ext cx="2933397" cy="928467"/>
              </a:xfrm>
              <a:prstGeom prst="wedgeRectCallout">
                <a:avLst>
                  <a:gd name="adj1" fmla="val -60208"/>
                  <a:gd name="adj2" fmla="val 45124"/>
                </a:avLst>
              </a:prstGeom>
              <a:blipFill>
                <a:blip r:embed="rId8"/>
                <a:stretch>
                  <a:fillRect/>
                </a:stretch>
              </a:blipFill>
              <a:ln w="28575"/>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吹き出し: 四角形 21">
                <a:extLst>
                  <a:ext uri="{FF2B5EF4-FFF2-40B4-BE49-F238E27FC236}">
                    <a16:creationId xmlns:a16="http://schemas.microsoft.com/office/drawing/2014/main" xmlns="" id="{DE8D4922-7899-411F-827E-60D738E67C8D}"/>
                  </a:ext>
                </a:extLst>
              </p:cNvPr>
              <p:cNvSpPr/>
              <p:nvPr/>
            </p:nvSpPr>
            <p:spPr>
              <a:xfrm>
                <a:off x="6614182" y="3168142"/>
                <a:ext cx="4246076" cy="928467"/>
              </a:xfrm>
              <a:prstGeom prst="wedgeRectCallout">
                <a:avLst>
                  <a:gd name="adj1" fmla="val -56848"/>
                  <a:gd name="adj2" fmla="val 113306"/>
                </a:avLst>
              </a:prstGeom>
              <a:ln w="28575"/>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kumimoji="1" lang="en-US" altLang="ja-JP" b="0" i="1" smtClean="0">
                        <a:latin typeface="Cambria Math" panose="02040503050406030204" pitchFamily="18" charset="0"/>
                      </a:rPr>
                      <m:t>𝑉</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m:t>
                    </m:r>
                    <m:r>
                      <a:rPr lang="ja-JP" altLang="en-US" i="1">
                        <a:latin typeface="Cambria Math" panose="02040503050406030204" pitchFamily="18" charset="0"/>
                      </a:rPr>
                      <m:t>の</m:t>
                    </m:r>
                  </m:oMath>
                </a14:m>
                <a:r>
                  <a:rPr kumimoji="1" lang="ja-JP" altLang="en-US" dirty="0"/>
                  <a:t>計算結果をゴミスタック</a:t>
                </a:r>
                <a:r>
                  <a:rPr lang="en-US" altLang="ja-JP" dirty="0">
                    <a:latin typeface="Palatino Linotype" panose="02040502050505030304" pitchFamily="18" charset="0"/>
                  </a:rPr>
                  <a:t>g</a:t>
                </a:r>
                <a:r>
                  <a:rPr lang="ja-JP" altLang="en-US" dirty="0">
                    <a:latin typeface="Palatino Linotype" panose="02040502050505030304" pitchFamily="18" charset="0"/>
                  </a:rPr>
                  <a:t>へ</a:t>
                </a:r>
                <a:r>
                  <a:rPr lang="en-US" altLang="ja-JP" dirty="0">
                    <a:latin typeface="Palatino Linotype" panose="02040502050505030304" pitchFamily="18" charset="0"/>
                  </a:rPr>
                  <a:t>push</a:t>
                </a:r>
              </a:p>
              <a:p>
                <a:pPr algn="ctr"/>
                <a:r>
                  <a:rPr lang="en-US" altLang="ja-JP" dirty="0">
                    <a:latin typeface="Palatino Linotype" panose="02040502050505030304" pitchFamily="18" charset="0"/>
                  </a:rPr>
                  <a:t>(</a:t>
                </a:r>
                <a:r>
                  <a:rPr lang="ja-JP" altLang="en-US" dirty="0">
                    <a:solidFill>
                      <a:srgbClr val="C00000"/>
                    </a:solidFill>
                    <a:latin typeface="Palatino Linotype" panose="02040502050505030304" pitchFamily="18" charset="0"/>
                  </a:rPr>
                  <a:t>中間ゴミ</a:t>
                </a:r>
                <a:r>
                  <a:rPr lang="en-US" altLang="ja-JP" dirty="0">
                    <a:latin typeface="Palatino Linotype" panose="02040502050505030304" pitchFamily="18" charset="0"/>
                  </a:rPr>
                  <a:t>)</a:t>
                </a:r>
                <a:endParaRPr kumimoji="1" lang="ja-JP" altLang="en-US" dirty="0"/>
              </a:p>
            </p:txBody>
          </p:sp>
        </mc:Choice>
        <mc:Fallback xmlns="">
          <p:sp>
            <p:nvSpPr>
              <p:cNvPr id="22" name="吹き出し: 四角形 21">
                <a:extLst>
                  <a:ext uri="{FF2B5EF4-FFF2-40B4-BE49-F238E27FC236}">
                    <a16:creationId xmlns:a16="http://schemas.microsoft.com/office/drawing/2014/main" id="{DE8D4922-7899-411F-827E-60D738E67C8D}"/>
                  </a:ext>
                </a:extLst>
              </p:cNvPr>
              <p:cNvSpPr>
                <a:spLocks noRot="1" noChangeAspect="1" noMove="1" noResize="1" noEditPoints="1" noAdjustHandles="1" noChangeArrowheads="1" noChangeShapeType="1" noTextEdit="1"/>
              </p:cNvSpPr>
              <p:nvPr/>
            </p:nvSpPr>
            <p:spPr>
              <a:xfrm>
                <a:off x="6614182" y="3168142"/>
                <a:ext cx="4246076" cy="928467"/>
              </a:xfrm>
              <a:prstGeom prst="wedgeRectCallout">
                <a:avLst>
                  <a:gd name="adj1" fmla="val -56848"/>
                  <a:gd name="adj2" fmla="val 113306"/>
                </a:avLst>
              </a:prstGeom>
              <a:blipFill>
                <a:blip r:embed="rId9"/>
                <a:stretch>
                  <a:fillRect r="-392"/>
                </a:stretch>
              </a:blipFill>
              <a:ln w="28575"/>
            </p:spPr>
            <p:txBody>
              <a:bodyPr/>
              <a:lstStyle/>
              <a:p>
                <a:r>
                  <a:rPr lang="ja-JP" altLang="en-US">
                    <a:noFill/>
                  </a:rPr>
                  <a:t> </a:t>
                </a:r>
              </a:p>
            </p:txBody>
          </p:sp>
        </mc:Fallback>
      </mc:AlternateContent>
    </p:spTree>
    <p:extLst>
      <p:ext uri="{BB962C8B-B14F-4D97-AF65-F5344CB8AC3E}">
        <p14:creationId xmlns:p14="http://schemas.microsoft.com/office/powerpoint/2010/main" val="1076502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1FD63AF-34E3-4F19-90B9-3D507AFF373E}"/>
              </a:ext>
            </a:extLst>
          </p:cNvPr>
          <p:cNvSpPr>
            <a:spLocks noGrp="1"/>
          </p:cNvSpPr>
          <p:nvPr>
            <p:ph type="title"/>
          </p:nvPr>
        </p:nvSpPr>
        <p:spPr/>
        <p:txBody>
          <a:bodyPr>
            <a:normAutofit/>
          </a:bodyPr>
          <a:lstStyle/>
          <a:p>
            <a:r>
              <a:rPr lang="ja-JP" altLang="en-US" sz="4000" dirty="0"/>
              <a:t>ランク・アンランク計算のクリーン可逆化</a:t>
            </a:r>
            <a:endParaRPr kumimoji="1" lang="ja-JP" altLang="en-US" sz="4000" dirty="0"/>
          </a:p>
        </p:txBody>
      </p:sp>
      <p:pic>
        <p:nvPicPr>
          <p:cNvPr id="8" name="コンテンツ プレースホルダー 7" descr="テキスト が含まれている画像&#10;&#10;高い精度で生成された説明">
            <a:extLst>
              <a:ext uri="{FF2B5EF4-FFF2-40B4-BE49-F238E27FC236}">
                <a16:creationId xmlns:a16="http://schemas.microsoft.com/office/drawing/2014/main" xmlns="" id="{BF1D5A80-95EC-4CE5-8444-3AB08B0D72E3}"/>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1690688"/>
            <a:ext cx="5914722" cy="3084512"/>
          </a:xfrm>
        </p:spPr>
      </p:pic>
      <p:pic>
        <p:nvPicPr>
          <p:cNvPr id="10" name="コンテンツ プレースホルダー 9" descr="テキスト が含まれている画像&#10;&#10;高い精度で生成された説明">
            <a:extLst>
              <a:ext uri="{FF2B5EF4-FFF2-40B4-BE49-F238E27FC236}">
                <a16:creationId xmlns:a16="http://schemas.microsoft.com/office/drawing/2014/main" xmlns="" id="{51932949-A2C4-44B5-AFFB-CC49B314B0C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67121" y="1690688"/>
            <a:ext cx="5968854" cy="3697238"/>
          </a:xfrm>
        </p:spPr>
      </p:pic>
      <p:sp>
        <p:nvSpPr>
          <p:cNvPr id="4" name="スライド番号プレースホルダー 3">
            <a:extLst>
              <a:ext uri="{FF2B5EF4-FFF2-40B4-BE49-F238E27FC236}">
                <a16:creationId xmlns:a16="http://schemas.microsoft.com/office/drawing/2014/main" xmlns="" id="{AC54094D-684B-4646-A5C9-C56B0F72EAEE}"/>
              </a:ext>
            </a:extLst>
          </p:cNvPr>
          <p:cNvSpPr>
            <a:spLocks noGrp="1"/>
          </p:cNvSpPr>
          <p:nvPr>
            <p:ph type="sldNum" sz="quarter" idx="12"/>
          </p:nvPr>
        </p:nvSpPr>
        <p:spPr/>
        <p:txBody>
          <a:bodyPr/>
          <a:lstStyle/>
          <a:p>
            <a:fld id="{E5C235EC-7ED0-4A5D-B19E-175F2657EE7E}" type="slidenum">
              <a:rPr kumimoji="1" lang="ja-JP" altLang="en-US" smtClean="0"/>
              <a:t>13</a:t>
            </a:fld>
            <a:endParaRPr kumimoji="1" lang="ja-JP" altLang="en-US" dirty="0"/>
          </a:p>
        </p:txBody>
      </p:sp>
      <p:sp>
        <p:nvSpPr>
          <p:cNvPr id="11" name="正方形/長方形 10">
            <a:extLst>
              <a:ext uri="{FF2B5EF4-FFF2-40B4-BE49-F238E27FC236}">
                <a16:creationId xmlns:a16="http://schemas.microsoft.com/office/drawing/2014/main" xmlns="" id="{AECCF8ED-91C1-4837-A09B-371762EE696B}"/>
              </a:ext>
            </a:extLst>
          </p:cNvPr>
          <p:cNvSpPr/>
          <p:nvPr/>
        </p:nvSpPr>
        <p:spPr>
          <a:xfrm>
            <a:off x="653361" y="4583259"/>
            <a:ext cx="3348000" cy="191941"/>
          </a:xfrm>
          <a:prstGeom prst="rect">
            <a:avLst/>
          </a:prstGeom>
          <a:solidFill>
            <a:srgbClr val="C00000">
              <a:alpha val="40000"/>
            </a:srgb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xmlns="" id="{0AEDA1D8-5557-4575-B4B3-45F1C0B6EA62}"/>
              </a:ext>
            </a:extLst>
          </p:cNvPr>
          <p:cNvSpPr/>
          <p:nvPr/>
        </p:nvSpPr>
        <p:spPr>
          <a:xfrm>
            <a:off x="7614777" y="3358808"/>
            <a:ext cx="1224000" cy="191941"/>
          </a:xfrm>
          <a:prstGeom prst="rect">
            <a:avLst/>
          </a:prstGeom>
          <a:solidFill>
            <a:srgbClr val="0070C0">
              <a:alpha val="40000"/>
            </a:srgb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solidFill>
                <a:srgbClr val="00B0F0"/>
              </a:solidFill>
            </a:endParaRPr>
          </a:p>
        </p:txBody>
      </p:sp>
      <p:sp>
        <p:nvSpPr>
          <p:cNvPr id="13" name="正方形/長方形 12">
            <a:extLst>
              <a:ext uri="{FF2B5EF4-FFF2-40B4-BE49-F238E27FC236}">
                <a16:creationId xmlns:a16="http://schemas.microsoft.com/office/drawing/2014/main" xmlns="" id="{E778E7B9-5288-436F-8D42-B4B269B78BA8}"/>
              </a:ext>
            </a:extLst>
          </p:cNvPr>
          <p:cNvSpPr/>
          <p:nvPr/>
        </p:nvSpPr>
        <p:spPr>
          <a:xfrm>
            <a:off x="7164610" y="4091337"/>
            <a:ext cx="1152000" cy="252000"/>
          </a:xfrm>
          <a:prstGeom prst="rect">
            <a:avLst/>
          </a:prstGeom>
          <a:solidFill>
            <a:srgbClr val="C00000">
              <a:alpha val="40000"/>
            </a:srgb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xmlns="" id="{06C60F26-143D-4116-883E-FFDCE47803AB}"/>
              </a:ext>
            </a:extLst>
          </p:cNvPr>
          <p:cNvSpPr/>
          <p:nvPr/>
        </p:nvSpPr>
        <p:spPr>
          <a:xfrm>
            <a:off x="1658105" y="2823387"/>
            <a:ext cx="3167113" cy="627172"/>
          </a:xfrm>
          <a:prstGeom prst="rect">
            <a:avLst/>
          </a:prstGeom>
          <a:solidFill>
            <a:srgbClr val="0070C0">
              <a:alpha val="40000"/>
            </a:srgb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solidFill>
                <a:srgbClr val="00B0F0"/>
              </a:solidFill>
            </a:endParaRPr>
          </a:p>
        </p:txBody>
      </p:sp>
      <p:cxnSp>
        <p:nvCxnSpPr>
          <p:cNvPr id="18" name="直線矢印コネクタ 17">
            <a:extLst>
              <a:ext uri="{FF2B5EF4-FFF2-40B4-BE49-F238E27FC236}">
                <a16:creationId xmlns:a16="http://schemas.microsoft.com/office/drawing/2014/main" xmlns="" id="{DDB4D821-5D8A-43B4-B189-A7EE118D787B}"/>
              </a:ext>
            </a:extLst>
          </p:cNvPr>
          <p:cNvCxnSpPr>
            <a:stCxn id="11" idx="3"/>
            <a:endCxn id="12" idx="1"/>
          </p:cNvCxnSpPr>
          <p:nvPr/>
        </p:nvCxnSpPr>
        <p:spPr>
          <a:xfrm flipV="1">
            <a:off x="4001361" y="3454779"/>
            <a:ext cx="3613416" cy="1224451"/>
          </a:xfrm>
          <a:prstGeom prst="straightConnector1">
            <a:avLst/>
          </a:prstGeom>
          <a:ln>
            <a:solidFill>
              <a:schemeClr val="tx1"/>
            </a:solidFill>
            <a:tailEnd type="triangle"/>
          </a:ln>
        </p:spPr>
        <p:style>
          <a:lnRef idx="2">
            <a:schemeClr val="accent2"/>
          </a:lnRef>
          <a:fillRef idx="1">
            <a:schemeClr val="lt1"/>
          </a:fillRef>
          <a:effectRef idx="0">
            <a:schemeClr val="accent2"/>
          </a:effectRef>
          <a:fontRef idx="minor">
            <a:schemeClr val="dk1"/>
          </a:fontRef>
        </p:style>
      </p:cxnSp>
      <p:cxnSp>
        <p:nvCxnSpPr>
          <p:cNvPr id="20" name="直線矢印コネクタ 19">
            <a:extLst>
              <a:ext uri="{FF2B5EF4-FFF2-40B4-BE49-F238E27FC236}">
                <a16:creationId xmlns:a16="http://schemas.microsoft.com/office/drawing/2014/main" xmlns="" id="{1C6EFC9A-A641-47A5-8F97-51993EF4DAE5}"/>
              </a:ext>
            </a:extLst>
          </p:cNvPr>
          <p:cNvCxnSpPr>
            <a:stCxn id="13" idx="1"/>
            <a:endCxn id="14" idx="3"/>
          </p:cNvCxnSpPr>
          <p:nvPr/>
        </p:nvCxnSpPr>
        <p:spPr>
          <a:xfrm flipH="1" flipV="1">
            <a:off x="4825218" y="3136973"/>
            <a:ext cx="2339392" cy="1080364"/>
          </a:xfrm>
          <a:prstGeom prst="straightConnector1">
            <a:avLst/>
          </a:prstGeom>
          <a:ln>
            <a:solidFill>
              <a:schemeClr val="tx1"/>
            </a:solidFill>
            <a:tailEnd type="triangle"/>
          </a:ln>
        </p:spPr>
        <p:style>
          <a:lnRef idx="2">
            <a:schemeClr val="accent2"/>
          </a:lnRef>
          <a:fillRef idx="1">
            <a:schemeClr val="lt1"/>
          </a:fillRef>
          <a:effectRef idx="0">
            <a:schemeClr val="accent2"/>
          </a:effectRef>
          <a:fontRef idx="minor">
            <a:schemeClr val="dk1"/>
          </a:fontRef>
        </p:style>
      </p:cxnSp>
      <p:sp>
        <p:nvSpPr>
          <p:cNvPr id="15" name="正方形/長方形 14">
            <a:extLst>
              <a:ext uri="{FF2B5EF4-FFF2-40B4-BE49-F238E27FC236}">
                <a16:creationId xmlns:a16="http://schemas.microsoft.com/office/drawing/2014/main" xmlns="" id="{5262439A-008F-4B66-99EB-28CAEC085872}"/>
              </a:ext>
            </a:extLst>
          </p:cNvPr>
          <p:cNvSpPr/>
          <p:nvPr/>
        </p:nvSpPr>
        <p:spPr>
          <a:xfrm>
            <a:off x="4523989" y="4131807"/>
            <a:ext cx="1741650" cy="379828"/>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solidFill>
                  <a:schemeClr val="tx1"/>
                </a:solidFill>
                <a:latin typeface="Palatino Linotype" panose="02040502050505030304" pitchFamily="18" charset="0"/>
              </a:rPr>
              <a:t>B</a:t>
            </a:r>
            <a:r>
              <a:rPr kumimoji="1" lang="ja-JP" altLang="en-US" dirty="0">
                <a:solidFill>
                  <a:schemeClr val="tx1"/>
                </a:solidFill>
                <a:latin typeface="+mn-ea"/>
              </a:rPr>
              <a:t>のゼロクリア</a:t>
            </a:r>
            <a:endParaRPr kumimoji="1" lang="ja-JP" altLang="en-US" dirty="0">
              <a:solidFill>
                <a:schemeClr val="tx1"/>
              </a:solidFill>
              <a:latin typeface="Palatino Linotype" panose="02040502050505030304" pitchFamily="18" charset="0"/>
            </a:endParaRPr>
          </a:p>
        </p:txBody>
      </p:sp>
      <p:sp>
        <p:nvSpPr>
          <p:cNvPr id="16" name="正方形/長方形 15">
            <a:extLst>
              <a:ext uri="{FF2B5EF4-FFF2-40B4-BE49-F238E27FC236}">
                <a16:creationId xmlns:a16="http://schemas.microsoft.com/office/drawing/2014/main" xmlns="" id="{FDC28793-F6B7-4280-A435-4936E90C3A30}"/>
              </a:ext>
            </a:extLst>
          </p:cNvPr>
          <p:cNvSpPr/>
          <p:nvPr/>
        </p:nvSpPr>
        <p:spPr>
          <a:xfrm>
            <a:off x="5084244" y="3206113"/>
            <a:ext cx="1741650" cy="379828"/>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solidFill>
                  <a:schemeClr val="tx1"/>
                </a:solidFill>
                <a:latin typeface="Palatino Linotype" panose="02040502050505030304" pitchFamily="18" charset="0"/>
              </a:rPr>
              <a:t>v</a:t>
            </a:r>
            <a:r>
              <a:rPr kumimoji="1" lang="ja-JP" altLang="en-US" dirty="0">
                <a:solidFill>
                  <a:schemeClr val="tx1"/>
                </a:solidFill>
                <a:latin typeface="+mn-ea"/>
              </a:rPr>
              <a:t>のゼロクリア</a:t>
            </a:r>
            <a:endParaRPr kumimoji="1" lang="ja-JP" altLang="en-US" dirty="0">
              <a:solidFill>
                <a:schemeClr val="tx1"/>
              </a:solidFill>
              <a:latin typeface="Palatino Linotype" panose="02040502050505030304" pitchFamily="18" charset="0"/>
            </a:endParaRPr>
          </a:p>
        </p:txBody>
      </p:sp>
      <p:sp>
        <p:nvSpPr>
          <p:cNvPr id="3" name="テキスト ボックス 2">
            <a:extLst>
              <a:ext uri="{FF2B5EF4-FFF2-40B4-BE49-F238E27FC236}">
                <a16:creationId xmlns:a16="http://schemas.microsoft.com/office/drawing/2014/main" xmlns="" id="{B0E9F8BE-765F-4E7C-8BE6-6B0CC9F52727}"/>
              </a:ext>
            </a:extLst>
          </p:cNvPr>
          <p:cNvSpPr txBox="1"/>
          <p:nvPr/>
        </p:nvSpPr>
        <p:spPr>
          <a:xfrm>
            <a:off x="838200" y="5631302"/>
            <a:ext cx="5816248" cy="92333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a:t>ランク計算の埋込みと</a:t>
            </a:r>
            <a:endParaRPr lang="en-US" altLang="ja-JP" dirty="0"/>
          </a:p>
          <a:p>
            <a:r>
              <a:rPr kumimoji="1" lang="ja-JP" altLang="en-US" dirty="0"/>
              <a:t>　 アンランク計算の埋込みの逆計算を対応させる</a:t>
            </a:r>
            <a:endParaRPr kumimoji="1" lang="en-US" altLang="ja-JP" dirty="0"/>
          </a:p>
          <a:p>
            <a:endParaRPr kumimoji="1" lang="ja-JP" altLang="en-US" dirty="0"/>
          </a:p>
        </p:txBody>
      </p:sp>
    </p:spTree>
    <p:extLst>
      <p:ext uri="{BB962C8B-B14F-4D97-AF65-F5344CB8AC3E}">
        <p14:creationId xmlns:p14="http://schemas.microsoft.com/office/powerpoint/2010/main" val="737669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dirty="0"/>
              <a:t>1</a:t>
            </a:r>
            <a:r>
              <a:rPr lang="ja-JP" altLang="en-US" dirty="0"/>
              <a:t>パスのクリーン可逆シミュレーション</a:t>
            </a:r>
            <a:endParaRPr kumimoji="1" lang="ja-JP" altLang="en-US" dirty="0"/>
          </a:p>
        </p:txBody>
      </p:sp>
      <p:pic>
        <p:nvPicPr>
          <p:cNvPr id="8" name="コンテンツ プレースホルダー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9489" y="1399402"/>
            <a:ext cx="6154274" cy="5322073"/>
          </a:xfr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xmlns="" id="{571CB91F-E003-4D04-B6AA-A0527EDE9C59}"/>
                  </a:ext>
                </a:extLst>
              </p:cNvPr>
              <p:cNvSpPr txBox="1"/>
              <p:nvPr/>
            </p:nvSpPr>
            <p:spPr>
              <a:xfrm>
                <a:off x="8097129" y="5156021"/>
                <a:ext cx="4754880" cy="1200329"/>
              </a:xfrm>
              <a:prstGeom prst="rect">
                <a:avLst/>
              </a:prstGeom>
              <a:noFill/>
            </p:spPr>
            <p:txBody>
              <a:bodyPr wrap="square" rtlCol="0">
                <a:spAutoFit/>
              </a:bodyPr>
              <a:lstStyle/>
              <a:p>
                <a:r>
                  <a:rPr lang="ja-JP" altLang="en-US" dirty="0"/>
                  <a:t>実行時間　</a:t>
                </a:r>
                <a14:m>
                  <m:oMath xmlns:m="http://schemas.openxmlformats.org/officeDocument/2006/math">
                    <m:r>
                      <a:rPr lang="en-US" altLang="ja-JP" b="0" i="1" smtClean="0">
                        <a:latin typeface="Cambria Math" panose="02040503050406030204" pitchFamily="18" charset="0"/>
                      </a:rPr>
                      <m:t>𝑂</m:t>
                    </m:r>
                    <m:r>
                      <a:rPr lang="en-US" altLang="ja-JP" b="0" i="1" smtClean="0">
                        <a:latin typeface="Cambria Math" panose="02040503050406030204" pitchFamily="18" charset="0"/>
                      </a:rPr>
                      <m:t>(</m:t>
                    </m:r>
                    <m:r>
                      <a:rPr lang="en-US" altLang="ja-JP" b="0" i="1" smtClean="0">
                        <a:latin typeface="Cambria Math" panose="02040503050406030204" pitchFamily="18" charset="0"/>
                      </a:rPr>
                      <m:t>𝑛</m:t>
                    </m:r>
                    <m:r>
                      <m:rPr>
                        <m:sty m:val="p"/>
                      </m:rPr>
                      <a:rPr lang="en-US" altLang="ja-JP" b="0" i="0" smtClean="0">
                        <a:latin typeface="Cambria Math" panose="02040503050406030204" pitchFamily="18" charset="0"/>
                      </a:rPr>
                      <m:t>log</m:t>
                    </m:r>
                    <m:r>
                      <a:rPr lang="en-US" altLang="ja-JP" b="0" i="1" smtClean="0">
                        <a:latin typeface="Cambria Math" panose="02040503050406030204" pitchFamily="18" charset="0"/>
                      </a:rPr>
                      <m:t>⁡(</m:t>
                    </m:r>
                    <m:r>
                      <a:rPr lang="en-US" altLang="ja-JP" b="0" i="1" smtClean="0">
                        <a:latin typeface="Cambria Math" panose="02040503050406030204" pitchFamily="18" charset="0"/>
                      </a:rPr>
                      <m:t>𝑛</m:t>
                    </m:r>
                    <m:r>
                      <a:rPr lang="en-US" altLang="ja-JP" b="0" i="1" smtClean="0">
                        <a:latin typeface="Cambria Math" panose="02040503050406030204" pitchFamily="18" charset="0"/>
                      </a:rPr>
                      <m:t>))</m:t>
                    </m:r>
                  </m:oMath>
                </a14:m>
                <a:r>
                  <a:rPr lang="ja-JP" altLang="en-US" dirty="0"/>
                  <a:t>  →　</a:t>
                </a:r>
                <a14:m>
                  <m:oMath xmlns:m="http://schemas.openxmlformats.org/officeDocument/2006/math">
                    <m:r>
                      <a:rPr lang="en-US" altLang="ja-JP" b="0" i="1" smtClean="0">
                        <a:latin typeface="Cambria Math" panose="02040503050406030204" pitchFamily="18" charset="0"/>
                      </a:rPr>
                      <m:t>𝑂</m:t>
                    </m:r>
                    <m:d>
                      <m:dPr>
                        <m:ctrlPr>
                          <a:rPr lang="en-US" altLang="ja-JP" b="0" i="1" smtClean="0">
                            <a:latin typeface="Cambria Math" panose="02040503050406030204" pitchFamily="18" charset="0"/>
                          </a:rPr>
                        </m:ctrlPr>
                      </m:dPr>
                      <m:e>
                        <m:func>
                          <m:funcPr>
                            <m:ctrlPr>
                              <a:rPr lang="en-US" altLang="ja-JP" b="0" i="1" smtClean="0">
                                <a:latin typeface="Cambria Math" panose="02040503050406030204" pitchFamily="18" charset="0"/>
                              </a:rPr>
                            </m:ctrlPr>
                          </m:funcPr>
                          <m:fName>
                            <m:r>
                              <a:rPr lang="en-US" altLang="ja-JP" b="0" i="1" smtClean="0">
                                <a:latin typeface="Cambria Math" panose="02040503050406030204" pitchFamily="18" charset="0"/>
                              </a:rPr>
                              <m:t>𝑛</m:t>
                            </m:r>
                            <m:r>
                              <m:rPr>
                                <m:sty m:val="p"/>
                              </m:rPr>
                              <a:rPr lang="en-US" altLang="ja-JP" b="0" i="0" smtClean="0">
                                <a:latin typeface="Cambria Math" panose="02040503050406030204" pitchFamily="18" charset="0"/>
                              </a:rPr>
                              <m:t>log</m:t>
                            </m:r>
                          </m:fName>
                          <m:e>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𝑛</m:t>
                                </m:r>
                              </m:e>
                            </m:d>
                          </m:e>
                        </m:func>
                      </m:e>
                    </m:d>
                  </m:oMath>
                </a14:m>
                <a:endParaRPr lang="en-US" altLang="ja-JP" dirty="0">
                  <a:solidFill>
                    <a:srgbClr val="00B0F0"/>
                  </a:solidFill>
                </a:endParaRPr>
              </a:p>
              <a:p>
                <a:r>
                  <a:rPr kumimoji="1" lang="ja-JP" altLang="en-US" dirty="0"/>
                  <a:t>メモリ　　</a:t>
                </a:r>
                <a14:m>
                  <m:oMath xmlns:m="http://schemas.openxmlformats.org/officeDocument/2006/math">
                    <m:r>
                      <a:rPr kumimoji="1" lang="en-US" altLang="ja-JP" b="0" i="1" smtClean="0">
                        <a:latin typeface="Cambria Math" panose="02040503050406030204" pitchFamily="18" charset="0"/>
                      </a:rPr>
                      <m:t>𝑂</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𝑛</m:t>
                        </m:r>
                      </m:e>
                    </m:d>
                  </m:oMath>
                </a14:m>
                <a:r>
                  <a:rPr kumimoji="1" lang="ja-JP" altLang="en-US" dirty="0"/>
                  <a:t>　　　 → </a:t>
                </a:r>
                <a:r>
                  <a:rPr lang="ja-JP" altLang="en-US" dirty="0"/>
                  <a:t>   </a:t>
                </a:r>
                <a14:m>
                  <m:oMath xmlns:m="http://schemas.openxmlformats.org/officeDocument/2006/math">
                    <m:r>
                      <a:rPr kumimoji="1" lang="en-US" altLang="ja-JP" b="0" i="1" smtClean="0">
                        <a:latin typeface="Cambria Math" panose="02040503050406030204" pitchFamily="18" charset="0"/>
                      </a:rPr>
                      <m:t>𝑂</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𝑛</m:t>
                        </m:r>
                      </m:e>
                    </m:d>
                  </m:oMath>
                </a14:m>
                <a:endParaRPr kumimoji="1" lang="en-US" altLang="ja-JP" b="0" dirty="0"/>
              </a:p>
              <a:p>
                <a:r>
                  <a:rPr kumimoji="1" lang="ja-JP" altLang="en-US" dirty="0"/>
                  <a:t>中間ゴミ　</a:t>
                </a:r>
                <a:r>
                  <a:rPr kumimoji="1" lang="en-US" altLang="ja-JP" dirty="0"/>
                  <a:t>0</a:t>
                </a:r>
                <a:r>
                  <a:rPr kumimoji="1" lang="ja-JP" altLang="en-US" dirty="0"/>
                  <a:t>　　　　　→　</a:t>
                </a:r>
                <a:r>
                  <a:rPr lang="en-US" altLang="ja-JP" dirty="0">
                    <a:solidFill>
                      <a:srgbClr val="00B0F0"/>
                    </a:solidFill>
                  </a:rPr>
                  <a:t>0</a:t>
                </a:r>
                <a:endParaRPr kumimoji="1" lang="en-US" altLang="ja-JP" dirty="0">
                  <a:solidFill>
                    <a:srgbClr val="00B0F0"/>
                  </a:solidFill>
                </a:endParaRPr>
              </a:p>
              <a:p>
                <a:r>
                  <a:rPr lang="ja-JP" altLang="en-US" dirty="0"/>
                  <a:t>最終ゴミ　</a:t>
                </a:r>
                <a:r>
                  <a:rPr lang="en-US" altLang="ja-JP" dirty="0"/>
                  <a:t>0</a:t>
                </a:r>
                <a:r>
                  <a:rPr lang="ja-JP" altLang="en-US" dirty="0"/>
                  <a:t>　　　　　→　</a:t>
                </a:r>
                <a:r>
                  <a:rPr lang="en-US" altLang="ja-JP" dirty="0">
                    <a:solidFill>
                      <a:srgbClr val="00B0F0"/>
                    </a:solidFill>
                  </a:rPr>
                  <a:t>0</a:t>
                </a:r>
                <a:endParaRPr kumimoji="1" lang="en-US" altLang="ja-JP" dirty="0">
                  <a:solidFill>
                    <a:srgbClr val="00B0F0"/>
                  </a:solidFill>
                </a:endParaRPr>
              </a:p>
            </p:txBody>
          </p:sp>
        </mc:Choice>
        <mc:Fallback xmlns="">
          <p:sp>
            <p:nvSpPr>
              <p:cNvPr id="6" name="テキスト ボックス 5">
                <a:extLst>
                  <a:ext uri="{FF2B5EF4-FFF2-40B4-BE49-F238E27FC236}">
                    <a16:creationId xmlns:a16="http://schemas.microsoft.com/office/drawing/2014/main" id="{571CB91F-E003-4D04-B6AA-A0527EDE9C59}"/>
                  </a:ext>
                </a:extLst>
              </p:cNvPr>
              <p:cNvSpPr txBox="1">
                <a:spLocks noRot="1" noChangeAspect="1" noMove="1" noResize="1" noEditPoints="1" noAdjustHandles="1" noChangeArrowheads="1" noChangeShapeType="1" noTextEdit="1"/>
              </p:cNvSpPr>
              <p:nvPr/>
            </p:nvSpPr>
            <p:spPr>
              <a:xfrm>
                <a:off x="8097129" y="5156021"/>
                <a:ext cx="4754880" cy="1200329"/>
              </a:xfrm>
              <a:prstGeom prst="rect">
                <a:avLst/>
              </a:prstGeom>
              <a:blipFill>
                <a:blip r:embed="rId3"/>
                <a:stretch>
                  <a:fillRect l="-1026" t="-2538" b="-7107"/>
                </a:stretch>
              </a:blipFill>
            </p:spPr>
            <p:txBody>
              <a:bodyPr/>
              <a:lstStyle/>
              <a:p>
                <a:r>
                  <a:rPr lang="ja-JP" altLang="en-US">
                    <a:noFill/>
                  </a:rPr>
                  <a:t> </a:t>
                </a:r>
              </a:p>
            </p:txBody>
          </p:sp>
        </mc:Fallback>
      </mc:AlternateContent>
      <p:sp>
        <p:nvSpPr>
          <p:cNvPr id="3" name="スライド番号プレースホルダー 2">
            <a:extLst>
              <a:ext uri="{FF2B5EF4-FFF2-40B4-BE49-F238E27FC236}">
                <a16:creationId xmlns:a16="http://schemas.microsoft.com/office/drawing/2014/main" xmlns="" id="{B6361837-2432-4051-B470-F6A5EFE1E340}"/>
              </a:ext>
            </a:extLst>
          </p:cNvPr>
          <p:cNvSpPr>
            <a:spLocks noGrp="1"/>
          </p:cNvSpPr>
          <p:nvPr>
            <p:ph type="sldNum" sz="quarter" idx="12"/>
          </p:nvPr>
        </p:nvSpPr>
        <p:spPr/>
        <p:txBody>
          <a:bodyPr/>
          <a:lstStyle/>
          <a:p>
            <a:fld id="{7E95E0E7-15FB-435F-BD61-16599A5D2061}" type="slidenum">
              <a:rPr kumimoji="1" lang="ja-JP" altLang="en-US" sz="1400" smtClean="0">
                <a:solidFill>
                  <a:schemeClr val="tx1">
                    <a:lumMod val="75000"/>
                    <a:lumOff val="25000"/>
                  </a:schemeClr>
                </a:solidFill>
              </a:rPr>
              <a:t>14</a:t>
            </a:fld>
            <a:endParaRPr kumimoji="1" lang="ja-JP" altLang="en-US" sz="1400" dirty="0">
              <a:solidFill>
                <a:schemeClr val="tx1">
                  <a:lumMod val="75000"/>
                  <a:lumOff val="25000"/>
                </a:schemeClr>
              </a:solidFill>
            </a:endParaRPr>
          </a:p>
        </p:txBody>
      </p:sp>
      <p:sp>
        <p:nvSpPr>
          <p:cNvPr id="7" name="正方形/長方形 6">
            <a:extLst>
              <a:ext uri="{FF2B5EF4-FFF2-40B4-BE49-F238E27FC236}">
                <a16:creationId xmlns:a16="http://schemas.microsoft.com/office/drawing/2014/main" xmlns="" id="{54C1B845-2E08-4B4D-ADEF-35273740F2E8}"/>
              </a:ext>
            </a:extLst>
          </p:cNvPr>
          <p:cNvSpPr/>
          <p:nvPr/>
        </p:nvSpPr>
        <p:spPr>
          <a:xfrm>
            <a:off x="1125415" y="2724965"/>
            <a:ext cx="5352416" cy="468402"/>
          </a:xfrm>
          <a:prstGeom prst="rect">
            <a:avLst/>
          </a:prstGeom>
          <a:solidFill>
            <a:srgbClr val="0070C0">
              <a:alpha val="40000"/>
            </a:srgb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solidFill>
                <a:srgbClr val="00B0F0"/>
              </a:solidFill>
            </a:endParaRPr>
          </a:p>
        </p:txBody>
      </p:sp>
      <p:sp>
        <p:nvSpPr>
          <p:cNvPr id="11" name="正方形/長方形 10">
            <a:extLst>
              <a:ext uri="{FF2B5EF4-FFF2-40B4-BE49-F238E27FC236}">
                <a16:creationId xmlns:a16="http://schemas.microsoft.com/office/drawing/2014/main" xmlns="" id="{E429607A-5A77-4EE5-ADBD-333D670E246A}"/>
              </a:ext>
            </a:extLst>
          </p:cNvPr>
          <p:cNvSpPr/>
          <p:nvPr/>
        </p:nvSpPr>
        <p:spPr>
          <a:xfrm>
            <a:off x="1125415" y="3889471"/>
            <a:ext cx="5352416" cy="633221"/>
          </a:xfrm>
          <a:prstGeom prst="rect">
            <a:avLst/>
          </a:prstGeom>
          <a:solidFill>
            <a:schemeClr val="accent6">
              <a:lumMod val="50000"/>
              <a:alpha val="40000"/>
            </a:scheme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solidFill>
                <a:srgbClr val="00B0F0"/>
              </a:solidFill>
            </a:endParaRPr>
          </a:p>
        </p:txBody>
      </p:sp>
      <p:sp>
        <p:nvSpPr>
          <p:cNvPr id="12" name="正方形/長方形 11">
            <a:extLst>
              <a:ext uri="{FF2B5EF4-FFF2-40B4-BE49-F238E27FC236}">
                <a16:creationId xmlns:a16="http://schemas.microsoft.com/office/drawing/2014/main" xmlns="" id="{0045C04D-8B10-4879-B5B7-9D4FFA706560}"/>
              </a:ext>
            </a:extLst>
          </p:cNvPr>
          <p:cNvSpPr/>
          <p:nvPr/>
        </p:nvSpPr>
        <p:spPr>
          <a:xfrm>
            <a:off x="1125415" y="4754880"/>
            <a:ext cx="5352416" cy="463915"/>
          </a:xfrm>
          <a:prstGeom prst="rect">
            <a:avLst/>
          </a:prstGeom>
          <a:solidFill>
            <a:schemeClr val="accent6">
              <a:lumMod val="50000"/>
              <a:alpha val="40000"/>
            </a:scheme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solidFill>
                <a:srgbClr val="00B0F0"/>
              </a:solidFill>
            </a:endParaRPr>
          </a:p>
        </p:txBody>
      </p:sp>
      <mc:AlternateContent xmlns:mc="http://schemas.openxmlformats.org/markup-compatibility/2006" xmlns:a14="http://schemas.microsoft.com/office/drawing/2010/main">
        <mc:Choice Requires="a14">
          <p:sp>
            <p:nvSpPr>
              <p:cNvPr id="13" name="吹き出し: 四角形 12">
                <a:extLst>
                  <a:ext uri="{FF2B5EF4-FFF2-40B4-BE49-F238E27FC236}">
                    <a16:creationId xmlns:a16="http://schemas.microsoft.com/office/drawing/2014/main" xmlns="" id="{13CF59AD-4916-4F21-BBB6-B9FE1EB02AC7}"/>
                  </a:ext>
                </a:extLst>
              </p:cNvPr>
              <p:cNvSpPr/>
              <p:nvPr/>
            </p:nvSpPr>
            <p:spPr>
              <a:xfrm>
                <a:off x="6630430" y="1582384"/>
                <a:ext cx="2933397" cy="928467"/>
              </a:xfrm>
              <a:prstGeom prst="wedgeRectCallout">
                <a:avLst>
                  <a:gd name="adj1" fmla="val -51096"/>
                  <a:gd name="adj2" fmla="val 69366"/>
                </a:avLst>
              </a:prstGeom>
              <a:ln w="28575"/>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kumimoji="1" lang="en-US" altLang="ja-JP" b="0" i="1" smtClean="0">
                        <a:latin typeface="Cambria Math" panose="02040503050406030204" pitchFamily="18" charset="0"/>
                      </a:rPr>
                      <m:t>𝑉</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m:t>
                    </m:r>
                  </m:oMath>
                </a14:m>
                <a:r>
                  <a:rPr kumimoji="1" lang="ja-JP" altLang="en-US" dirty="0"/>
                  <a:t>の計算</a:t>
                </a:r>
              </a:p>
            </p:txBody>
          </p:sp>
        </mc:Choice>
        <mc:Fallback xmlns="">
          <p:sp>
            <p:nvSpPr>
              <p:cNvPr id="13" name="吹き出し: 四角形 12">
                <a:extLst>
                  <a:ext uri="{FF2B5EF4-FFF2-40B4-BE49-F238E27FC236}">
                    <a16:creationId xmlns:a16="http://schemas.microsoft.com/office/drawing/2014/main" id="{13CF59AD-4916-4F21-BBB6-B9FE1EB02AC7}"/>
                  </a:ext>
                </a:extLst>
              </p:cNvPr>
              <p:cNvSpPr>
                <a:spLocks noRot="1" noChangeAspect="1" noMove="1" noResize="1" noEditPoints="1" noAdjustHandles="1" noChangeArrowheads="1" noChangeShapeType="1" noTextEdit="1"/>
              </p:cNvSpPr>
              <p:nvPr/>
            </p:nvSpPr>
            <p:spPr>
              <a:xfrm>
                <a:off x="6630430" y="1582384"/>
                <a:ext cx="2933397" cy="928467"/>
              </a:xfrm>
              <a:prstGeom prst="wedgeRectCallout">
                <a:avLst>
                  <a:gd name="adj1" fmla="val -51096"/>
                  <a:gd name="adj2" fmla="val 69366"/>
                </a:avLst>
              </a:prstGeom>
              <a:blipFill>
                <a:blip r:embed="rId4"/>
                <a:stretch>
                  <a:fillRect/>
                </a:stretch>
              </a:blipFill>
              <a:ln w="28575"/>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吹き出し: 四角形 13">
                <a:extLst>
                  <a:ext uri="{FF2B5EF4-FFF2-40B4-BE49-F238E27FC236}">
                    <a16:creationId xmlns:a16="http://schemas.microsoft.com/office/drawing/2014/main" xmlns="" id="{7682E7C6-8CA1-464C-B871-F17A1F3FC512}"/>
                  </a:ext>
                </a:extLst>
              </p:cNvPr>
              <p:cNvSpPr/>
              <p:nvPr/>
            </p:nvSpPr>
            <p:spPr>
              <a:xfrm>
                <a:off x="6630429" y="3425237"/>
                <a:ext cx="5045755" cy="928467"/>
              </a:xfrm>
              <a:prstGeom prst="wedgeRectCallout">
                <a:avLst>
                  <a:gd name="adj1" fmla="val -51096"/>
                  <a:gd name="adj2" fmla="val 76942"/>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0" dirty="0"/>
                  <a:t>不要になった</a:t>
                </a:r>
                <a14:m>
                  <m:oMath xmlns:m="http://schemas.openxmlformats.org/officeDocument/2006/math">
                    <m:r>
                      <a:rPr kumimoji="1" lang="en-US" altLang="ja-JP" b="0" i="1" smtClean="0">
                        <a:latin typeface="Cambria Math" panose="02040503050406030204" pitchFamily="18" charset="0"/>
                      </a:rPr>
                      <m:t>𝑉</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m:t>
                    </m:r>
                  </m:oMath>
                </a14:m>
                <a:r>
                  <a:rPr kumimoji="1" lang="ja-JP" altLang="en-US" dirty="0"/>
                  <a:t>の計算結果を消すため逆計算</a:t>
                </a:r>
              </a:p>
            </p:txBody>
          </p:sp>
        </mc:Choice>
        <mc:Fallback xmlns="">
          <p:sp>
            <p:nvSpPr>
              <p:cNvPr id="14" name="吹き出し: 四角形 13">
                <a:extLst>
                  <a:ext uri="{FF2B5EF4-FFF2-40B4-BE49-F238E27FC236}">
                    <a16:creationId xmlns:a16="http://schemas.microsoft.com/office/drawing/2014/main" id="{7682E7C6-8CA1-464C-B871-F17A1F3FC512}"/>
                  </a:ext>
                </a:extLst>
              </p:cNvPr>
              <p:cNvSpPr>
                <a:spLocks noRot="1" noChangeAspect="1" noMove="1" noResize="1" noEditPoints="1" noAdjustHandles="1" noChangeArrowheads="1" noChangeShapeType="1" noTextEdit="1"/>
              </p:cNvSpPr>
              <p:nvPr/>
            </p:nvSpPr>
            <p:spPr>
              <a:xfrm>
                <a:off x="6630429" y="3425237"/>
                <a:ext cx="5045755" cy="928467"/>
              </a:xfrm>
              <a:prstGeom prst="wedgeRectCallout">
                <a:avLst>
                  <a:gd name="adj1" fmla="val -51096"/>
                  <a:gd name="adj2" fmla="val 76942"/>
                </a:avLst>
              </a:prstGeom>
              <a:blipFill>
                <a:blip r:embed="rId5"/>
                <a:stretch>
                  <a:fillRect/>
                </a:stretch>
              </a:blipFill>
              <a:ln w="28575"/>
            </p:spPr>
            <p:txBody>
              <a:bodyPr/>
              <a:lstStyle/>
              <a:p>
                <a:r>
                  <a:rPr lang="ja-JP" altLang="en-US">
                    <a:noFill/>
                  </a:rPr>
                  <a:t> </a:t>
                </a:r>
              </a:p>
            </p:txBody>
          </p:sp>
        </mc:Fallback>
      </mc:AlternateContent>
    </p:spTree>
    <p:extLst>
      <p:ext uri="{BB962C8B-B14F-4D97-AF65-F5344CB8AC3E}">
        <p14:creationId xmlns:p14="http://schemas.microsoft.com/office/powerpoint/2010/main" val="3816610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C70C05D-57CE-4EDB-A195-E136703074A4}"/>
              </a:ext>
            </a:extLst>
          </p:cNvPr>
          <p:cNvSpPr>
            <a:spLocks noGrp="1"/>
          </p:cNvSpPr>
          <p:nvPr>
            <p:ph type="title"/>
          </p:nvPr>
        </p:nvSpPr>
        <p:spPr/>
        <p:txBody>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xmlns="" id="{BE6AEB0E-9D10-4C16-8AE4-2718DF1F3224}"/>
              </a:ext>
            </a:extLst>
          </p:cNvPr>
          <p:cNvSpPr>
            <a:spLocks noGrp="1"/>
          </p:cNvSpPr>
          <p:nvPr>
            <p:ph idx="1"/>
          </p:nvPr>
        </p:nvSpPr>
        <p:spPr/>
        <p:txBody>
          <a:bodyPr>
            <a:normAutofit/>
          </a:bodyPr>
          <a:lstStyle/>
          <a:p>
            <a:endParaRPr kumimoji="1" lang="en-US" altLang="ja-JP" dirty="0"/>
          </a:p>
          <a:p>
            <a:endParaRPr lang="en-US" altLang="ja-JP" dirty="0"/>
          </a:p>
          <a:p>
            <a:endParaRPr kumimoji="1" lang="en-US" altLang="ja-JP" dirty="0"/>
          </a:p>
          <a:p>
            <a:endParaRPr lang="en-US" altLang="ja-JP" dirty="0"/>
          </a:p>
          <a:p>
            <a:endParaRPr lang="en-US" altLang="ja-JP" dirty="0"/>
          </a:p>
          <a:p>
            <a:r>
              <a:rPr kumimoji="1" lang="ja-JP" altLang="en-US" dirty="0"/>
              <a:t>ランク計算</a:t>
            </a:r>
            <a:r>
              <a:rPr lang="ja-JP" altLang="en-US" dirty="0"/>
              <a:t>の効率的なクリーン可逆シミュレーションが実現</a:t>
            </a:r>
            <a:endParaRPr lang="en-US" altLang="ja-JP" dirty="0"/>
          </a:p>
          <a:p>
            <a:endParaRPr kumimoji="1" lang="en-US" altLang="ja-JP" dirty="0"/>
          </a:p>
          <a:p>
            <a:r>
              <a:rPr lang="ja-JP" altLang="en-US" dirty="0"/>
              <a:t>可逆プログラム導出の知見</a:t>
            </a:r>
            <a:endParaRPr kumimoji="1" lang="ja-JP" altLang="en-US" dirty="0"/>
          </a:p>
        </p:txBody>
      </p:sp>
      <p:sp>
        <p:nvSpPr>
          <p:cNvPr id="4" name="スライド番号プレースホルダー 3">
            <a:extLst>
              <a:ext uri="{FF2B5EF4-FFF2-40B4-BE49-F238E27FC236}">
                <a16:creationId xmlns:a16="http://schemas.microsoft.com/office/drawing/2014/main" xmlns="" id="{77B5A9F0-88E6-41AC-87B6-5DEF6064A3E7}"/>
              </a:ext>
            </a:extLst>
          </p:cNvPr>
          <p:cNvSpPr>
            <a:spLocks noGrp="1"/>
          </p:cNvSpPr>
          <p:nvPr>
            <p:ph type="sldNum" sz="quarter" idx="12"/>
          </p:nvPr>
        </p:nvSpPr>
        <p:spPr/>
        <p:txBody>
          <a:bodyPr/>
          <a:lstStyle/>
          <a:p>
            <a:fld id="{7E95E0E7-15FB-435F-BD61-16599A5D2061}" type="slidenum">
              <a:rPr kumimoji="1" lang="ja-JP" altLang="en-US" sz="1400" smtClean="0">
                <a:solidFill>
                  <a:schemeClr val="tx1">
                    <a:lumMod val="75000"/>
                    <a:lumOff val="25000"/>
                  </a:schemeClr>
                </a:solidFill>
              </a:rPr>
              <a:t>15</a:t>
            </a:fld>
            <a:endParaRPr kumimoji="1" lang="ja-JP" altLang="en-US" sz="1400" dirty="0">
              <a:solidFill>
                <a:schemeClr val="tx1">
                  <a:lumMod val="75000"/>
                  <a:lumOff val="25000"/>
                </a:schemeClr>
              </a:solidFill>
            </a:endParaRPr>
          </a:p>
        </p:txBody>
      </p:sp>
      <mc:AlternateContent xmlns:mc="http://schemas.openxmlformats.org/markup-compatibility/2006" xmlns:a14="http://schemas.microsoft.com/office/drawing/2010/main">
        <mc:Choice Requires="a14">
          <p:graphicFrame>
            <p:nvGraphicFramePr>
              <p:cNvPr id="5" name="コンテンツ プレースホルダー 5">
                <a:extLst>
                  <a:ext uri="{FF2B5EF4-FFF2-40B4-BE49-F238E27FC236}">
                    <a16:creationId xmlns:a16="http://schemas.microsoft.com/office/drawing/2014/main" xmlns="" id="{5F1B2C83-4432-464F-96B5-390A6A094B7B}"/>
                  </a:ext>
                </a:extLst>
              </p:cNvPr>
              <p:cNvGraphicFramePr>
                <a:graphicFrameLocks/>
              </p:cNvGraphicFramePr>
              <p:nvPr>
                <p:extLst>
                  <p:ext uri="{D42A27DB-BD31-4B8C-83A1-F6EECF244321}">
                    <p14:modId xmlns:p14="http://schemas.microsoft.com/office/powerpoint/2010/main" val="3505227410"/>
                  </p:ext>
                </p:extLst>
              </p:nvPr>
            </p:nvGraphicFramePr>
            <p:xfrm>
              <a:off x="838200" y="1825625"/>
              <a:ext cx="10515600" cy="2028923"/>
            </p:xfrm>
            <a:graphic>
              <a:graphicData uri="http://schemas.openxmlformats.org/drawingml/2006/table">
                <a:tbl>
                  <a:tblPr firstRow="1" bandRow="1">
                    <a:tableStyleId>{69C7853C-536D-4A76-A0AE-DD22124D55A5}</a:tableStyleId>
                  </a:tblPr>
                  <a:tblGrid>
                    <a:gridCol w="2777197">
                      <a:extLst>
                        <a:ext uri="{9D8B030D-6E8A-4147-A177-3AD203B41FA5}">
                          <a16:colId xmlns:a16="http://schemas.microsoft.com/office/drawing/2014/main" xmlns="" val="125985439"/>
                        </a:ext>
                      </a:extLst>
                    </a:gridCol>
                    <a:gridCol w="1429043">
                      <a:extLst>
                        <a:ext uri="{9D8B030D-6E8A-4147-A177-3AD203B41FA5}">
                          <a16:colId xmlns:a16="http://schemas.microsoft.com/office/drawing/2014/main" xmlns="" val="4058939712"/>
                        </a:ext>
                      </a:extLst>
                    </a:gridCol>
                    <a:gridCol w="2103120">
                      <a:extLst>
                        <a:ext uri="{9D8B030D-6E8A-4147-A177-3AD203B41FA5}">
                          <a16:colId xmlns:a16="http://schemas.microsoft.com/office/drawing/2014/main" xmlns="" val="366278561"/>
                        </a:ext>
                      </a:extLst>
                    </a:gridCol>
                    <a:gridCol w="2103120">
                      <a:extLst>
                        <a:ext uri="{9D8B030D-6E8A-4147-A177-3AD203B41FA5}">
                          <a16:colId xmlns:a16="http://schemas.microsoft.com/office/drawing/2014/main" xmlns="" val="837157943"/>
                        </a:ext>
                      </a:extLst>
                    </a:gridCol>
                    <a:gridCol w="2103120">
                      <a:extLst>
                        <a:ext uri="{9D8B030D-6E8A-4147-A177-3AD203B41FA5}">
                          <a16:colId xmlns:a16="http://schemas.microsoft.com/office/drawing/2014/main" xmlns="" val="2107401494"/>
                        </a:ext>
                      </a:extLst>
                    </a:gridCol>
                  </a:tblGrid>
                  <a:tr h="505274">
                    <a:tc>
                      <a:txBody>
                        <a:bodyPr/>
                        <a:lstStyle/>
                        <a:p>
                          <a:pPr algn="ctr"/>
                          <a:endParaRPr kumimoji="1" lang="ja-JP" altLang="en-US" dirty="0"/>
                        </a:p>
                      </a:txBody>
                      <a:tcPr/>
                    </a:tc>
                    <a:tc>
                      <a:txBody>
                        <a:bodyPr/>
                        <a:lstStyle/>
                        <a:p>
                          <a:pPr algn="ctr"/>
                          <a:r>
                            <a:rPr kumimoji="1" lang="ja-JP" altLang="en-US" dirty="0"/>
                            <a:t>実行パス</a:t>
                          </a:r>
                        </a:p>
                      </a:txBody>
                      <a:tcPr/>
                    </a:tc>
                    <a:tc>
                      <a:txBody>
                        <a:bodyPr/>
                        <a:lstStyle/>
                        <a:p>
                          <a:pPr algn="ctr"/>
                          <a:r>
                            <a:rPr kumimoji="1" lang="ja-JP" altLang="en-US" dirty="0"/>
                            <a:t>実行時間</a:t>
                          </a:r>
                        </a:p>
                      </a:txBody>
                      <a:tcPr/>
                    </a:tc>
                    <a:tc>
                      <a:txBody>
                        <a:bodyPr/>
                        <a:lstStyle/>
                        <a:p>
                          <a:pPr algn="ctr"/>
                          <a:r>
                            <a:rPr kumimoji="1" lang="ja-JP" altLang="en-US" dirty="0"/>
                            <a:t>メモリ使用量</a:t>
                          </a:r>
                        </a:p>
                      </a:txBody>
                      <a:tcPr/>
                    </a:tc>
                    <a:tc>
                      <a:txBody>
                        <a:bodyPr/>
                        <a:lstStyle/>
                        <a:p>
                          <a:pPr algn="ctr"/>
                          <a:r>
                            <a:rPr kumimoji="1" lang="ja-JP" altLang="en-US" dirty="0"/>
                            <a:t>中間ゴミ</a:t>
                          </a:r>
                        </a:p>
                      </a:txBody>
                      <a:tcPr/>
                    </a:tc>
                    <a:extLst>
                      <a:ext uri="{0D108BD9-81ED-4DB2-BD59-A6C34878D82A}">
                        <a16:rowId xmlns:a16="http://schemas.microsoft.com/office/drawing/2014/main" xmlns="" val="278377685"/>
                      </a:ext>
                    </a:extLst>
                  </a:tr>
                  <a:tr h="507883">
                    <a:tc>
                      <a:txBody>
                        <a:bodyPr/>
                        <a:lstStyle/>
                        <a:p>
                          <a:pPr algn="ctr"/>
                          <a:r>
                            <a:rPr kumimoji="1" lang="ja-JP" altLang="en-US" dirty="0"/>
                            <a:t>元のプログラム</a:t>
                          </a:r>
                        </a:p>
                      </a:txBody>
                      <a:tcPr>
                        <a:solidFill>
                          <a:schemeClr val="bg1">
                            <a:alpha val="40000"/>
                          </a:schemeClr>
                        </a:solidFill>
                      </a:tcPr>
                    </a:tc>
                    <a:tc>
                      <a:txBody>
                        <a:bodyPr/>
                        <a:lstStyle/>
                        <a:p>
                          <a:pPr algn="ctr"/>
                          <a:r>
                            <a:rPr kumimoji="1" lang="en-US" altLang="ja-JP" dirty="0"/>
                            <a:t>1</a:t>
                          </a:r>
                          <a:endParaRPr kumimoji="1" lang="ja-JP" altLang="en-US" dirty="0"/>
                        </a:p>
                      </a:txBody>
                      <a:tcPr>
                        <a:solidFill>
                          <a:schemeClr val="bg1">
                            <a:alpha val="40000"/>
                          </a:schemeClr>
                        </a:solid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𝑂</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𝑛</m:t>
                                </m:r>
                                <m:r>
                                  <m:rPr>
                                    <m:sty m:val="p"/>
                                  </m:rPr>
                                  <a:rPr kumimoji="1" lang="en-US" altLang="ja-JP" b="0" i="0" smtClean="0">
                                    <a:latin typeface="Cambria Math" panose="02040503050406030204" pitchFamily="18" charset="0"/>
                                  </a:rPr>
                                  <m:t>log</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m:t>
                                </m:r>
                              </m:oMath>
                            </m:oMathPara>
                          </a14:m>
                          <a:endParaRPr kumimoji="1" lang="ja-JP" altLang="en-US" dirty="0"/>
                        </a:p>
                      </a:txBody>
                      <a:tcPr>
                        <a:solidFill>
                          <a:schemeClr val="bg1">
                            <a:alpha val="40000"/>
                          </a:schemeClr>
                        </a:solid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𝑂</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m:t>
                                </m:r>
                              </m:oMath>
                            </m:oMathPara>
                          </a14:m>
                          <a:endParaRPr kumimoji="1" lang="ja-JP" altLang="en-US" dirty="0"/>
                        </a:p>
                      </a:txBody>
                      <a:tcPr>
                        <a:solidFill>
                          <a:schemeClr val="bg1">
                            <a:alpha val="40000"/>
                          </a:schemeClr>
                        </a:solidFill>
                      </a:tcPr>
                    </a:tc>
                    <a:tc>
                      <a:txBody>
                        <a:bodyPr/>
                        <a:lstStyle/>
                        <a:p>
                          <a:pPr algn="ctr"/>
                          <a:r>
                            <a:rPr kumimoji="1" lang="en-US" altLang="ja-JP" dirty="0"/>
                            <a:t>-</a:t>
                          </a:r>
                          <a:endParaRPr kumimoji="1" lang="ja-JP" altLang="en-US" dirty="0"/>
                        </a:p>
                      </a:txBody>
                      <a:tcPr>
                        <a:solidFill>
                          <a:schemeClr val="bg1">
                            <a:alpha val="40000"/>
                          </a:schemeClr>
                        </a:solidFill>
                      </a:tcPr>
                    </a:tc>
                    <a:extLst>
                      <a:ext uri="{0D108BD9-81ED-4DB2-BD59-A6C34878D82A}">
                        <a16:rowId xmlns:a16="http://schemas.microsoft.com/office/drawing/2014/main" xmlns="" val="3375263280"/>
                      </a:ext>
                    </a:extLst>
                  </a:tr>
                  <a:tr h="507883">
                    <a:tc>
                      <a:txBody>
                        <a:bodyPr/>
                        <a:lstStyle/>
                        <a:p>
                          <a:pPr algn="ctr"/>
                          <a:r>
                            <a:rPr kumimoji="1" lang="ja-JP" altLang="en-US" dirty="0"/>
                            <a:t>一般解法</a:t>
                          </a:r>
                          <a:r>
                            <a:rPr kumimoji="1" lang="en-US" altLang="ja-JP" dirty="0"/>
                            <a:t>(Bennett</a:t>
                          </a:r>
                          <a:r>
                            <a:rPr kumimoji="1" lang="ja-JP" altLang="en-US" dirty="0"/>
                            <a:t>法</a:t>
                          </a:r>
                          <a:r>
                            <a:rPr kumimoji="1" lang="en-US" altLang="ja-JP" dirty="0"/>
                            <a:t>)</a:t>
                          </a:r>
                          <a:endParaRPr kumimoji="1" lang="ja-JP" altLang="en-US" dirty="0"/>
                        </a:p>
                      </a:txBody>
                      <a:tcPr>
                        <a:solidFill>
                          <a:schemeClr val="bg1"/>
                        </a:solidFill>
                      </a:tcPr>
                    </a:tc>
                    <a:tc>
                      <a:txBody>
                        <a:bodyPr/>
                        <a:lstStyle/>
                        <a:p>
                          <a:pPr algn="ctr"/>
                          <a:r>
                            <a:rPr kumimoji="1" lang="en-US" altLang="ja-JP" dirty="0">
                              <a:solidFill>
                                <a:srgbClr val="C00000"/>
                              </a:solidFill>
                            </a:rPr>
                            <a:t>4</a:t>
                          </a:r>
                          <a:endParaRPr kumimoji="1" lang="ja-JP" altLang="en-US" dirty="0">
                            <a:solidFill>
                              <a:srgbClr val="C00000"/>
                            </a:solidFill>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𝑂</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𝑛</m:t>
                                </m:r>
                                <m:r>
                                  <m:rPr>
                                    <m:sty m:val="p"/>
                                  </m:rPr>
                                  <a:rPr kumimoji="1" lang="en-US" altLang="ja-JP" b="0" i="0" smtClean="0">
                                    <a:latin typeface="Cambria Math" panose="02040503050406030204" pitchFamily="18" charset="0"/>
                                  </a:rPr>
                                  <m:t>log</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m:t>
                                </m:r>
                              </m:oMath>
                            </m:oMathPara>
                          </a14:m>
                          <a:endParaRPr kumimoji="1" lang="ja-JP" altLang="en-US" dirty="0"/>
                        </a:p>
                      </a:txBody>
                      <a:tcP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𝑂</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m:t>
                                </m:r>
                              </m:oMath>
                            </m:oMathPara>
                          </a14:m>
                          <a:endParaRPr kumimoji="1" lang="ja-JP" altLang="en-US" dirty="0"/>
                        </a:p>
                      </a:txBody>
                      <a:tcP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solidFill>
                                      <a:srgbClr val="C00000"/>
                                    </a:solidFill>
                                    <a:latin typeface="Cambria Math" panose="02040503050406030204" pitchFamily="18" charset="0"/>
                                  </a:rPr>
                                  <m:t>𝑂</m:t>
                                </m:r>
                                <m:r>
                                  <a:rPr kumimoji="1" lang="en-US" altLang="ja-JP" b="0" i="1" smtClean="0">
                                    <a:solidFill>
                                      <a:srgbClr val="C00000"/>
                                    </a:solidFill>
                                    <a:latin typeface="Cambria Math" panose="02040503050406030204" pitchFamily="18" charset="0"/>
                                  </a:rPr>
                                  <m:t>(</m:t>
                                </m:r>
                                <m:r>
                                  <a:rPr kumimoji="1" lang="en-US" altLang="ja-JP" b="0" i="1" smtClean="0">
                                    <a:solidFill>
                                      <a:srgbClr val="C00000"/>
                                    </a:solidFill>
                                    <a:latin typeface="Cambria Math" panose="02040503050406030204" pitchFamily="18" charset="0"/>
                                  </a:rPr>
                                  <m:t>𝑛</m:t>
                                </m:r>
                                <m:r>
                                  <a:rPr kumimoji="1" lang="en-US" altLang="ja-JP" b="0" i="1" smtClean="0">
                                    <a:solidFill>
                                      <a:srgbClr val="C00000"/>
                                    </a:solidFill>
                                    <a:latin typeface="Cambria Math" panose="02040503050406030204" pitchFamily="18" charset="0"/>
                                  </a:rPr>
                                  <m:t>)</m:t>
                                </m:r>
                              </m:oMath>
                            </m:oMathPara>
                          </a14:m>
                          <a:endParaRPr kumimoji="1" lang="ja-JP" altLang="en-US" dirty="0">
                            <a:solidFill>
                              <a:srgbClr val="C00000"/>
                            </a:solidFill>
                          </a:endParaRPr>
                        </a:p>
                      </a:txBody>
                      <a:tcPr>
                        <a:solidFill>
                          <a:schemeClr val="bg1"/>
                        </a:solidFill>
                      </a:tcPr>
                    </a:tc>
                    <a:extLst>
                      <a:ext uri="{0D108BD9-81ED-4DB2-BD59-A6C34878D82A}">
                        <a16:rowId xmlns:a16="http://schemas.microsoft.com/office/drawing/2014/main" xmlns="" val="671455013"/>
                      </a:ext>
                    </a:extLst>
                  </a:tr>
                  <a:tr h="507883">
                    <a:tc>
                      <a:txBody>
                        <a:bodyPr/>
                        <a:lstStyle/>
                        <a:p>
                          <a:pPr algn="ctr"/>
                          <a:r>
                            <a:rPr kumimoji="1" lang="ja-JP" altLang="en-US" dirty="0"/>
                            <a:t>最終プログラム</a:t>
                          </a:r>
                        </a:p>
                      </a:txBody>
                      <a:tcPr>
                        <a:solidFill>
                          <a:schemeClr val="bg1"/>
                        </a:solidFill>
                      </a:tcPr>
                    </a:tc>
                    <a:tc>
                      <a:txBody>
                        <a:bodyPr/>
                        <a:lstStyle/>
                        <a:p>
                          <a:pPr algn="ctr"/>
                          <a:r>
                            <a:rPr kumimoji="1" lang="en-US" altLang="ja-JP" dirty="0">
                              <a:solidFill>
                                <a:srgbClr val="00B0F0"/>
                              </a:solidFill>
                            </a:rPr>
                            <a:t>1</a:t>
                          </a:r>
                          <a:endParaRPr kumimoji="1" lang="ja-JP" altLang="en-US" dirty="0">
                            <a:solidFill>
                              <a:srgbClr val="00B0F0"/>
                            </a:solidFill>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𝑂</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𝑛</m:t>
                                </m:r>
                                <m:r>
                                  <m:rPr>
                                    <m:sty m:val="p"/>
                                  </m:rPr>
                                  <a:rPr kumimoji="1" lang="en-US" altLang="ja-JP" b="0" i="0" smtClean="0">
                                    <a:latin typeface="Cambria Math" panose="02040503050406030204" pitchFamily="18" charset="0"/>
                                  </a:rPr>
                                  <m:t>log</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m:t>
                                </m:r>
                              </m:oMath>
                            </m:oMathPara>
                          </a14:m>
                          <a:endParaRPr kumimoji="1" lang="ja-JP" altLang="en-US" dirty="0"/>
                        </a:p>
                      </a:txBody>
                      <a:tcP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𝑂</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m:t>
                                </m:r>
                              </m:oMath>
                            </m:oMathPara>
                          </a14:m>
                          <a:endParaRPr kumimoji="1" lang="ja-JP" altLang="en-US" dirty="0"/>
                        </a:p>
                      </a:txBody>
                      <a:tcPr>
                        <a:solidFill>
                          <a:schemeClr val="bg1"/>
                        </a:solidFill>
                      </a:tcPr>
                    </a:tc>
                    <a:tc>
                      <a:txBody>
                        <a:bodyPr/>
                        <a:lstStyle/>
                        <a:p>
                          <a:pPr algn="ctr"/>
                          <a:r>
                            <a:rPr kumimoji="1" lang="en-US" altLang="ja-JP" dirty="0">
                              <a:solidFill>
                                <a:srgbClr val="00B0F0"/>
                              </a:solidFill>
                            </a:rPr>
                            <a:t>0</a:t>
                          </a:r>
                          <a:endParaRPr kumimoji="1" lang="ja-JP" altLang="en-US" dirty="0">
                            <a:solidFill>
                              <a:srgbClr val="00B0F0"/>
                            </a:solidFill>
                          </a:endParaRPr>
                        </a:p>
                      </a:txBody>
                      <a:tcPr>
                        <a:solidFill>
                          <a:schemeClr val="bg1"/>
                        </a:solidFill>
                      </a:tcPr>
                    </a:tc>
                    <a:extLst>
                      <a:ext uri="{0D108BD9-81ED-4DB2-BD59-A6C34878D82A}">
                        <a16:rowId xmlns:a16="http://schemas.microsoft.com/office/drawing/2014/main" xmlns="" val="309836222"/>
                      </a:ext>
                    </a:extLst>
                  </a:tr>
                </a:tbl>
              </a:graphicData>
            </a:graphic>
          </p:graphicFrame>
        </mc:Choice>
        <mc:Fallback xmlns="">
          <p:graphicFrame>
            <p:nvGraphicFramePr>
              <p:cNvPr id="5" name="コンテンツ プレースホルダー 5">
                <a:extLst>
                  <a:ext uri="{FF2B5EF4-FFF2-40B4-BE49-F238E27FC236}">
                    <a16:creationId xmlns:a16="http://schemas.microsoft.com/office/drawing/2014/main" id="{5F1B2C83-4432-464F-96B5-390A6A094B7B}"/>
                  </a:ext>
                </a:extLst>
              </p:cNvPr>
              <p:cNvGraphicFramePr>
                <a:graphicFrameLocks/>
              </p:cNvGraphicFramePr>
              <p:nvPr>
                <p:extLst>
                  <p:ext uri="{D42A27DB-BD31-4B8C-83A1-F6EECF244321}">
                    <p14:modId xmlns:p14="http://schemas.microsoft.com/office/powerpoint/2010/main" val="3505227410"/>
                  </p:ext>
                </p:extLst>
              </p:nvPr>
            </p:nvGraphicFramePr>
            <p:xfrm>
              <a:off x="838200" y="1825625"/>
              <a:ext cx="10515600" cy="2028923"/>
            </p:xfrm>
            <a:graphic>
              <a:graphicData uri="http://schemas.openxmlformats.org/drawingml/2006/table">
                <a:tbl>
                  <a:tblPr firstRow="1" bandRow="1">
                    <a:tableStyleId>{69C7853C-536D-4A76-A0AE-DD22124D55A5}</a:tableStyleId>
                  </a:tblPr>
                  <a:tblGrid>
                    <a:gridCol w="2777197">
                      <a:extLst>
                        <a:ext uri="{9D8B030D-6E8A-4147-A177-3AD203B41FA5}">
                          <a16:colId xmlns:a16="http://schemas.microsoft.com/office/drawing/2014/main" val="125985439"/>
                        </a:ext>
                      </a:extLst>
                    </a:gridCol>
                    <a:gridCol w="1429043">
                      <a:extLst>
                        <a:ext uri="{9D8B030D-6E8A-4147-A177-3AD203B41FA5}">
                          <a16:colId xmlns:a16="http://schemas.microsoft.com/office/drawing/2014/main" val="4058939712"/>
                        </a:ext>
                      </a:extLst>
                    </a:gridCol>
                    <a:gridCol w="2103120">
                      <a:extLst>
                        <a:ext uri="{9D8B030D-6E8A-4147-A177-3AD203B41FA5}">
                          <a16:colId xmlns:a16="http://schemas.microsoft.com/office/drawing/2014/main" val="366278561"/>
                        </a:ext>
                      </a:extLst>
                    </a:gridCol>
                    <a:gridCol w="2103120">
                      <a:extLst>
                        <a:ext uri="{9D8B030D-6E8A-4147-A177-3AD203B41FA5}">
                          <a16:colId xmlns:a16="http://schemas.microsoft.com/office/drawing/2014/main" val="837157943"/>
                        </a:ext>
                      </a:extLst>
                    </a:gridCol>
                    <a:gridCol w="2103120">
                      <a:extLst>
                        <a:ext uri="{9D8B030D-6E8A-4147-A177-3AD203B41FA5}">
                          <a16:colId xmlns:a16="http://schemas.microsoft.com/office/drawing/2014/main" val="2107401494"/>
                        </a:ext>
                      </a:extLst>
                    </a:gridCol>
                  </a:tblGrid>
                  <a:tr h="505274">
                    <a:tc>
                      <a:txBody>
                        <a:bodyPr/>
                        <a:lstStyle/>
                        <a:p>
                          <a:pPr algn="ctr"/>
                          <a:endParaRPr kumimoji="1" lang="ja-JP" altLang="en-US" dirty="0"/>
                        </a:p>
                      </a:txBody>
                      <a:tcPr/>
                    </a:tc>
                    <a:tc>
                      <a:txBody>
                        <a:bodyPr/>
                        <a:lstStyle/>
                        <a:p>
                          <a:pPr algn="ctr"/>
                          <a:r>
                            <a:rPr kumimoji="1" lang="ja-JP" altLang="en-US" dirty="0"/>
                            <a:t>実行パス</a:t>
                          </a:r>
                        </a:p>
                      </a:txBody>
                      <a:tcPr/>
                    </a:tc>
                    <a:tc>
                      <a:txBody>
                        <a:bodyPr/>
                        <a:lstStyle/>
                        <a:p>
                          <a:pPr algn="ctr"/>
                          <a:r>
                            <a:rPr kumimoji="1" lang="ja-JP" altLang="en-US" dirty="0"/>
                            <a:t>実行時間</a:t>
                          </a:r>
                        </a:p>
                      </a:txBody>
                      <a:tcPr/>
                    </a:tc>
                    <a:tc>
                      <a:txBody>
                        <a:bodyPr/>
                        <a:lstStyle/>
                        <a:p>
                          <a:pPr algn="ctr"/>
                          <a:r>
                            <a:rPr kumimoji="1" lang="ja-JP" altLang="en-US" dirty="0"/>
                            <a:t>メモリ使用量</a:t>
                          </a:r>
                        </a:p>
                      </a:txBody>
                      <a:tcPr/>
                    </a:tc>
                    <a:tc>
                      <a:txBody>
                        <a:bodyPr/>
                        <a:lstStyle/>
                        <a:p>
                          <a:pPr algn="ctr"/>
                          <a:r>
                            <a:rPr kumimoji="1" lang="ja-JP" altLang="en-US" dirty="0"/>
                            <a:t>中間ゴミ</a:t>
                          </a:r>
                        </a:p>
                      </a:txBody>
                      <a:tcPr/>
                    </a:tc>
                    <a:extLst>
                      <a:ext uri="{0D108BD9-81ED-4DB2-BD59-A6C34878D82A}">
                        <a16:rowId xmlns:a16="http://schemas.microsoft.com/office/drawing/2014/main" val="278377685"/>
                      </a:ext>
                    </a:extLst>
                  </a:tr>
                  <a:tr h="507883">
                    <a:tc>
                      <a:txBody>
                        <a:bodyPr/>
                        <a:lstStyle/>
                        <a:p>
                          <a:pPr algn="ctr"/>
                          <a:r>
                            <a:rPr kumimoji="1" lang="ja-JP" altLang="en-US" dirty="0"/>
                            <a:t>元のプログラム</a:t>
                          </a:r>
                        </a:p>
                      </a:txBody>
                      <a:tcPr>
                        <a:solidFill>
                          <a:schemeClr val="bg1">
                            <a:alpha val="40000"/>
                          </a:schemeClr>
                        </a:solidFill>
                      </a:tcPr>
                    </a:tc>
                    <a:tc>
                      <a:txBody>
                        <a:bodyPr/>
                        <a:lstStyle/>
                        <a:p>
                          <a:pPr algn="ctr"/>
                          <a:r>
                            <a:rPr kumimoji="1" lang="en-US" altLang="ja-JP" dirty="0"/>
                            <a:t>1</a:t>
                          </a:r>
                          <a:endParaRPr kumimoji="1" lang="ja-JP" altLang="en-US" dirty="0"/>
                        </a:p>
                      </a:txBody>
                      <a:tcPr>
                        <a:solidFill>
                          <a:schemeClr val="bg1">
                            <a:alpha val="40000"/>
                          </a:schemeClr>
                        </a:solidFill>
                      </a:tcPr>
                    </a:tc>
                    <a:tc>
                      <a:txBody>
                        <a:bodyPr/>
                        <a:lstStyle/>
                        <a:p>
                          <a:endParaRPr lang="ja-JP"/>
                        </a:p>
                      </a:txBody>
                      <a:tcPr>
                        <a:blipFill>
                          <a:blip r:embed="rId2"/>
                          <a:stretch>
                            <a:fillRect l="-199711" t="-104762" r="-200000" b="-200000"/>
                          </a:stretch>
                        </a:blipFill>
                      </a:tcPr>
                    </a:tc>
                    <a:tc>
                      <a:txBody>
                        <a:bodyPr/>
                        <a:lstStyle/>
                        <a:p>
                          <a:endParaRPr lang="ja-JP"/>
                        </a:p>
                      </a:txBody>
                      <a:tcPr>
                        <a:blipFill>
                          <a:blip r:embed="rId2"/>
                          <a:stretch>
                            <a:fillRect l="-300580" t="-104762" r="-100580" b="-200000"/>
                          </a:stretch>
                        </a:blipFill>
                      </a:tcPr>
                    </a:tc>
                    <a:tc>
                      <a:txBody>
                        <a:bodyPr/>
                        <a:lstStyle/>
                        <a:p>
                          <a:pPr algn="ctr"/>
                          <a:r>
                            <a:rPr kumimoji="1" lang="en-US" altLang="ja-JP" dirty="0"/>
                            <a:t>-</a:t>
                          </a:r>
                          <a:endParaRPr kumimoji="1" lang="ja-JP" altLang="en-US" dirty="0"/>
                        </a:p>
                      </a:txBody>
                      <a:tcPr>
                        <a:solidFill>
                          <a:schemeClr val="bg1">
                            <a:alpha val="40000"/>
                          </a:schemeClr>
                        </a:solidFill>
                      </a:tcPr>
                    </a:tc>
                    <a:extLst>
                      <a:ext uri="{0D108BD9-81ED-4DB2-BD59-A6C34878D82A}">
                        <a16:rowId xmlns:a16="http://schemas.microsoft.com/office/drawing/2014/main" val="3375263280"/>
                      </a:ext>
                    </a:extLst>
                  </a:tr>
                  <a:tr h="507883">
                    <a:tc>
                      <a:txBody>
                        <a:bodyPr/>
                        <a:lstStyle/>
                        <a:p>
                          <a:pPr algn="ctr"/>
                          <a:r>
                            <a:rPr kumimoji="1" lang="ja-JP" altLang="en-US" dirty="0"/>
                            <a:t>一般解法</a:t>
                          </a:r>
                          <a:r>
                            <a:rPr kumimoji="1" lang="en-US" altLang="ja-JP" dirty="0"/>
                            <a:t>(Bennett</a:t>
                          </a:r>
                          <a:r>
                            <a:rPr kumimoji="1" lang="ja-JP" altLang="en-US" dirty="0"/>
                            <a:t>法</a:t>
                          </a:r>
                          <a:r>
                            <a:rPr kumimoji="1" lang="en-US" altLang="ja-JP" dirty="0"/>
                            <a:t>)</a:t>
                          </a:r>
                          <a:endParaRPr kumimoji="1" lang="ja-JP" altLang="en-US" dirty="0"/>
                        </a:p>
                      </a:txBody>
                      <a:tcPr>
                        <a:solidFill>
                          <a:schemeClr val="bg1"/>
                        </a:solidFill>
                      </a:tcPr>
                    </a:tc>
                    <a:tc>
                      <a:txBody>
                        <a:bodyPr/>
                        <a:lstStyle/>
                        <a:p>
                          <a:pPr algn="ctr"/>
                          <a:r>
                            <a:rPr kumimoji="1" lang="en-US" altLang="ja-JP" dirty="0">
                              <a:solidFill>
                                <a:srgbClr val="C00000"/>
                              </a:solidFill>
                            </a:rPr>
                            <a:t>4</a:t>
                          </a:r>
                          <a:endParaRPr kumimoji="1" lang="ja-JP" altLang="en-US" dirty="0">
                            <a:solidFill>
                              <a:srgbClr val="C00000"/>
                            </a:solidFill>
                          </a:endParaRPr>
                        </a:p>
                      </a:txBody>
                      <a:tcPr>
                        <a:solidFill>
                          <a:schemeClr val="bg1"/>
                        </a:solidFill>
                      </a:tcPr>
                    </a:tc>
                    <a:tc>
                      <a:txBody>
                        <a:bodyPr/>
                        <a:lstStyle/>
                        <a:p>
                          <a:endParaRPr lang="ja-JP"/>
                        </a:p>
                      </a:txBody>
                      <a:tcPr>
                        <a:blipFill>
                          <a:blip r:embed="rId2"/>
                          <a:stretch>
                            <a:fillRect l="-199711" t="-207229" r="-200000" b="-102410"/>
                          </a:stretch>
                        </a:blipFill>
                      </a:tcPr>
                    </a:tc>
                    <a:tc>
                      <a:txBody>
                        <a:bodyPr/>
                        <a:lstStyle/>
                        <a:p>
                          <a:endParaRPr lang="ja-JP"/>
                        </a:p>
                      </a:txBody>
                      <a:tcPr>
                        <a:blipFill>
                          <a:blip r:embed="rId2"/>
                          <a:stretch>
                            <a:fillRect l="-300580" t="-207229" r="-100580" b="-102410"/>
                          </a:stretch>
                        </a:blipFill>
                      </a:tcPr>
                    </a:tc>
                    <a:tc>
                      <a:txBody>
                        <a:bodyPr/>
                        <a:lstStyle/>
                        <a:p>
                          <a:endParaRPr lang="ja-JP"/>
                        </a:p>
                      </a:txBody>
                      <a:tcPr>
                        <a:blipFill>
                          <a:blip r:embed="rId2"/>
                          <a:stretch>
                            <a:fillRect l="-400580" t="-207229" r="-580" b="-102410"/>
                          </a:stretch>
                        </a:blipFill>
                      </a:tcPr>
                    </a:tc>
                    <a:extLst>
                      <a:ext uri="{0D108BD9-81ED-4DB2-BD59-A6C34878D82A}">
                        <a16:rowId xmlns:a16="http://schemas.microsoft.com/office/drawing/2014/main" val="671455013"/>
                      </a:ext>
                    </a:extLst>
                  </a:tr>
                  <a:tr h="507883">
                    <a:tc>
                      <a:txBody>
                        <a:bodyPr/>
                        <a:lstStyle/>
                        <a:p>
                          <a:pPr algn="ctr"/>
                          <a:r>
                            <a:rPr kumimoji="1" lang="ja-JP" altLang="en-US" dirty="0"/>
                            <a:t>最終プログラム</a:t>
                          </a:r>
                        </a:p>
                      </a:txBody>
                      <a:tcPr>
                        <a:solidFill>
                          <a:schemeClr val="bg1"/>
                        </a:solidFill>
                      </a:tcPr>
                    </a:tc>
                    <a:tc>
                      <a:txBody>
                        <a:bodyPr/>
                        <a:lstStyle/>
                        <a:p>
                          <a:pPr algn="ctr"/>
                          <a:r>
                            <a:rPr kumimoji="1" lang="en-US" altLang="ja-JP" dirty="0">
                              <a:solidFill>
                                <a:srgbClr val="00B0F0"/>
                              </a:solidFill>
                            </a:rPr>
                            <a:t>1</a:t>
                          </a:r>
                          <a:endParaRPr kumimoji="1" lang="ja-JP" altLang="en-US" dirty="0">
                            <a:solidFill>
                              <a:srgbClr val="00B0F0"/>
                            </a:solidFill>
                          </a:endParaRPr>
                        </a:p>
                      </a:txBody>
                      <a:tcPr>
                        <a:solidFill>
                          <a:schemeClr val="bg1"/>
                        </a:solidFill>
                      </a:tcPr>
                    </a:tc>
                    <a:tc>
                      <a:txBody>
                        <a:bodyPr/>
                        <a:lstStyle/>
                        <a:p>
                          <a:endParaRPr lang="ja-JP"/>
                        </a:p>
                      </a:txBody>
                      <a:tcPr>
                        <a:blipFill>
                          <a:blip r:embed="rId2"/>
                          <a:stretch>
                            <a:fillRect l="-199711" t="-303571" r="-200000" b="-1190"/>
                          </a:stretch>
                        </a:blipFill>
                      </a:tcPr>
                    </a:tc>
                    <a:tc>
                      <a:txBody>
                        <a:bodyPr/>
                        <a:lstStyle/>
                        <a:p>
                          <a:endParaRPr lang="ja-JP"/>
                        </a:p>
                      </a:txBody>
                      <a:tcPr>
                        <a:blipFill>
                          <a:blip r:embed="rId2"/>
                          <a:stretch>
                            <a:fillRect l="-300580" t="-303571" r="-100580" b="-1190"/>
                          </a:stretch>
                        </a:blipFill>
                      </a:tcPr>
                    </a:tc>
                    <a:tc>
                      <a:txBody>
                        <a:bodyPr/>
                        <a:lstStyle/>
                        <a:p>
                          <a:pPr algn="ctr"/>
                          <a:r>
                            <a:rPr kumimoji="1" lang="en-US" altLang="ja-JP" dirty="0">
                              <a:solidFill>
                                <a:srgbClr val="00B0F0"/>
                              </a:solidFill>
                            </a:rPr>
                            <a:t>0</a:t>
                          </a:r>
                          <a:endParaRPr kumimoji="1" lang="ja-JP" altLang="en-US" dirty="0">
                            <a:solidFill>
                              <a:srgbClr val="00B0F0"/>
                            </a:solidFill>
                          </a:endParaRPr>
                        </a:p>
                      </a:txBody>
                      <a:tcPr>
                        <a:solidFill>
                          <a:schemeClr val="bg1"/>
                        </a:solidFill>
                      </a:tcPr>
                    </a:tc>
                    <a:extLst>
                      <a:ext uri="{0D108BD9-81ED-4DB2-BD59-A6C34878D82A}">
                        <a16:rowId xmlns:a16="http://schemas.microsoft.com/office/drawing/2014/main" val="309836222"/>
                      </a:ext>
                    </a:extLst>
                  </a:tr>
                </a:tbl>
              </a:graphicData>
            </a:graphic>
          </p:graphicFrame>
        </mc:Fallback>
      </mc:AlternateContent>
    </p:spTree>
    <p:extLst>
      <p:ext uri="{BB962C8B-B14F-4D97-AF65-F5344CB8AC3E}">
        <p14:creationId xmlns:p14="http://schemas.microsoft.com/office/powerpoint/2010/main" val="516142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xmlns="" id="{A826B617-3C40-49EF-BB7F-7D655AF7A248}"/>
              </a:ext>
            </a:extLst>
          </p:cNvPr>
          <p:cNvSpPr>
            <a:spLocks noGrp="1"/>
          </p:cNvSpPr>
          <p:nvPr>
            <p:ph type="sldNum" sz="quarter" idx="12"/>
          </p:nvPr>
        </p:nvSpPr>
        <p:spPr/>
        <p:txBody>
          <a:bodyPr/>
          <a:lstStyle/>
          <a:p>
            <a:fld id="{7E95E0E7-15FB-435F-BD61-16599A5D2061}" type="slidenum">
              <a:rPr kumimoji="1" lang="ja-JP" altLang="en-US" smtClean="0"/>
              <a:t>16</a:t>
            </a:fld>
            <a:endParaRPr kumimoji="1" lang="ja-JP" altLang="en-US"/>
          </a:p>
        </p:txBody>
      </p:sp>
    </p:spTree>
    <p:extLst>
      <p:ext uri="{BB962C8B-B14F-4D97-AF65-F5344CB8AC3E}">
        <p14:creationId xmlns:p14="http://schemas.microsoft.com/office/powerpoint/2010/main" val="657009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xmlns="" id="{A826B617-3C40-49EF-BB7F-7D655AF7A248}"/>
              </a:ext>
            </a:extLst>
          </p:cNvPr>
          <p:cNvSpPr>
            <a:spLocks noGrp="1"/>
          </p:cNvSpPr>
          <p:nvPr>
            <p:ph type="sldNum" sz="quarter" idx="12"/>
          </p:nvPr>
        </p:nvSpPr>
        <p:spPr/>
        <p:txBody>
          <a:bodyPr/>
          <a:lstStyle/>
          <a:p>
            <a:fld id="{7E95E0E7-15FB-435F-BD61-16599A5D2061}" type="slidenum">
              <a:rPr kumimoji="1" lang="ja-JP" altLang="en-US" smtClean="0"/>
              <a:t>17</a:t>
            </a:fld>
            <a:endParaRPr kumimoji="1" lang="ja-JP" altLang="en-US"/>
          </a:p>
        </p:txBody>
      </p:sp>
    </p:spTree>
    <p:extLst>
      <p:ext uri="{BB962C8B-B14F-4D97-AF65-F5344CB8AC3E}">
        <p14:creationId xmlns:p14="http://schemas.microsoft.com/office/powerpoint/2010/main" val="3786561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xmlns="" id="{97EE9090-CC90-4560-B6F0-040AF2683BCA}"/>
              </a:ext>
            </a:extLst>
          </p:cNvPr>
          <p:cNvGrpSpPr/>
          <p:nvPr/>
        </p:nvGrpSpPr>
        <p:grpSpPr>
          <a:xfrm>
            <a:off x="377167" y="1442240"/>
            <a:ext cx="10987116" cy="3571045"/>
            <a:chOff x="611560" y="2357697"/>
            <a:chExt cx="7948879" cy="2583471"/>
          </a:xfrm>
        </p:grpSpPr>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xmlns="" id="{04DEA4D3-8FD9-47AE-99A7-45FBAC401CA5}"/>
                    </a:ext>
                  </a:extLst>
                </p:cNvPr>
                <p:cNvSpPr txBox="1"/>
                <p:nvPr/>
              </p:nvSpPr>
              <p:spPr>
                <a:xfrm>
                  <a:off x="3527884" y="2372506"/>
                  <a:ext cx="57606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400" b="0" i="1" u="none" strike="noStrike" kern="0" cap="none" spc="0" normalizeH="0" baseline="0" noProof="0" smtClean="0">
                            <a:ln>
                              <a:noFill/>
                            </a:ln>
                            <a:solidFill>
                              <a:sysClr val="windowText" lastClr="000000"/>
                            </a:solidFill>
                            <a:effectLst/>
                            <a:uLnTx/>
                            <a:uFillTx/>
                            <a:latin typeface="Cambria Math" charset="0"/>
                          </a:rPr>
                          <m:t>𝑟</m:t>
                        </m:r>
                      </m:oMath>
                    </m:oMathPara>
                  </a14:m>
                  <a:endParaRPr kumimoji="1" lang="en-US" altLang="ja-JP" sz="2400" b="0" i="0" u="none" strike="noStrike" kern="0" cap="none" spc="0" normalizeH="0" baseline="0" noProof="0" dirty="0">
                    <a:ln>
                      <a:noFill/>
                    </a:ln>
                    <a:solidFill>
                      <a:sysClr val="windowText" lastClr="000000"/>
                    </a:solidFill>
                    <a:effectLst/>
                    <a:uLnTx/>
                    <a:uFillTx/>
                  </a:endParaRPr>
                </a:p>
              </p:txBody>
            </p:sp>
          </mc:Choice>
          <mc:Fallback xmlns="">
            <p:sp>
              <p:nvSpPr>
                <p:cNvPr id="20" name="テキスト ボックス 19">
                  <a:extLst>
                    <a:ext uri="{FF2B5EF4-FFF2-40B4-BE49-F238E27FC236}">
                      <a16:creationId xmlns:a16="http://schemas.microsoft.com/office/drawing/2014/main" id="{04DEA4D3-8FD9-47AE-99A7-45FBAC401CA5}"/>
                    </a:ext>
                  </a:extLst>
                </p:cNvPr>
                <p:cNvSpPr txBox="1">
                  <a:spLocks noRot="1" noChangeAspect="1" noMove="1" noResize="1" noEditPoints="1" noAdjustHandles="1" noChangeArrowheads="1" noChangeShapeType="1" noTextEdit="1"/>
                </p:cNvSpPr>
                <p:nvPr/>
              </p:nvSpPr>
              <p:spPr>
                <a:xfrm>
                  <a:off x="3527884" y="2372506"/>
                  <a:ext cx="576064" cy="461665"/>
                </a:xfrm>
                <a:prstGeom prst="rect">
                  <a:avLst/>
                </a:prstGeom>
                <a:blipFill>
                  <a:blip r:embed="rId2"/>
                  <a:stretch>
                    <a:fillRect/>
                  </a:stretch>
                </a:blipFill>
              </p:spPr>
              <p:txBody>
                <a:bodyPr/>
                <a:lstStyle/>
                <a:p>
                  <a:r>
                    <a:rPr lang="ja-JP" altLang="en-US">
                      <a:noFill/>
                    </a:rPr>
                    <a:t> </a:t>
                  </a:r>
                </a:p>
              </p:txBody>
            </p:sp>
          </mc:Fallback>
        </mc:AlternateContent>
        <p:cxnSp>
          <p:nvCxnSpPr>
            <p:cNvPr id="21" name="直線矢印コネクタ 20">
              <a:extLst>
                <a:ext uri="{FF2B5EF4-FFF2-40B4-BE49-F238E27FC236}">
                  <a16:creationId xmlns:a16="http://schemas.microsoft.com/office/drawing/2014/main" xmlns="" id="{707EF83D-4298-4E2F-8418-639EAA00F779}"/>
                </a:ext>
              </a:extLst>
            </p:cNvPr>
            <p:cNvCxnSpPr/>
            <p:nvPr/>
          </p:nvCxnSpPr>
          <p:spPr>
            <a:xfrm>
              <a:off x="611560" y="4221088"/>
              <a:ext cx="11521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正方形/長方形 21">
                  <a:extLst>
                    <a:ext uri="{FF2B5EF4-FFF2-40B4-BE49-F238E27FC236}">
                      <a16:creationId xmlns:a16="http://schemas.microsoft.com/office/drawing/2014/main" xmlns="" id="{D69892F8-4540-4886-B54A-F10C716172C0}"/>
                    </a:ext>
                  </a:extLst>
                </p:cNvPr>
                <p:cNvSpPr/>
                <p:nvPr/>
              </p:nvSpPr>
              <p:spPr>
                <a:xfrm>
                  <a:off x="1763688" y="4005064"/>
                  <a:ext cx="864096" cy="9361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b="0" i="1" u="none" strike="noStrike" kern="0" cap="none" spc="0" normalizeH="0" baseline="0" noProof="0" smtClean="0">
                            <a:ln>
                              <a:noFill/>
                            </a:ln>
                            <a:solidFill>
                              <a:sysClr val="windowText" lastClr="000000"/>
                            </a:solidFill>
                            <a:effectLst/>
                            <a:uLnTx/>
                            <a:uFillTx/>
                            <a:latin typeface="Cambria Math" charset="0"/>
                          </a:rPr>
                          <m:t>𝑟𝑎𝑛𝑘</m:t>
                        </m:r>
                        <m:r>
                          <a:rPr kumimoji="1" lang="en-US" altLang="ja-JP" b="0" i="1" u="none" strike="noStrike" kern="0" cap="none" spc="0" normalizeH="0" baseline="0" noProof="0" smtClean="0">
                            <a:ln>
                              <a:noFill/>
                            </a:ln>
                            <a:solidFill>
                              <a:sysClr val="windowText" lastClr="000000"/>
                            </a:solidFill>
                            <a:effectLst/>
                            <a:uLnTx/>
                            <a:uFillTx/>
                            <a:latin typeface="Cambria Math" panose="02040503050406030204" pitchFamily="18" charset="0"/>
                          </a:rPr>
                          <m:t>𝐸</m:t>
                        </m:r>
                      </m:oMath>
                    </m:oMathPara>
                  </a14:m>
                  <a:endParaRPr kumimoji="1" lang="ja-JP" altLang="en-US" b="0" i="0" u="none" strike="noStrike" kern="0" cap="none" spc="0" normalizeH="0" baseline="0" noProof="0" dirty="0">
                    <a:ln>
                      <a:noFill/>
                    </a:ln>
                    <a:solidFill>
                      <a:sysClr val="windowText" lastClr="000000"/>
                    </a:solidFill>
                    <a:effectLst/>
                    <a:uLnTx/>
                    <a:uFillTx/>
                  </a:endParaRPr>
                </a:p>
              </p:txBody>
            </p:sp>
          </mc:Choice>
          <mc:Fallback xmlns="">
            <p:sp>
              <p:nvSpPr>
                <p:cNvPr id="22" name="正方形/長方形 21">
                  <a:extLst>
                    <a:ext uri="{FF2B5EF4-FFF2-40B4-BE49-F238E27FC236}">
                      <a16:creationId xmlns:a16="http://schemas.microsoft.com/office/drawing/2014/main" id="{D69892F8-4540-4886-B54A-F10C716172C0}"/>
                    </a:ext>
                  </a:extLst>
                </p:cNvPr>
                <p:cNvSpPr>
                  <a:spLocks noRot="1" noChangeAspect="1" noMove="1" noResize="1" noEditPoints="1" noAdjustHandles="1" noChangeArrowheads="1" noChangeShapeType="1" noTextEdit="1"/>
                </p:cNvSpPr>
                <p:nvPr/>
              </p:nvSpPr>
              <p:spPr>
                <a:xfrm>
                  <a:off x="1763688" y="4005064"/>
                  <a:ext cx="864096" cy="936104"/>
                </a:xfrm>
                <a:prstGeom prst="rect">
                  <a:avLst/>
                </a:prstGeom>
                <a:blipFill>
                  <a:blip r:embed="rId3"/>
                  <a:stretch>
                    <a:fillRect/>
                  </a:stretch>
                </a:blipFill>
              </p:spPr>
              <p:txBody>
                <a:bodyPr/>
                <a:lstStyle/>
                <a:p>
                  <a:r>
                    <a:rPr lang="ja-JP" altLang="en-US">
                      <a:noFill/>
                    </a:rPr>
                    <a:t> </a:t>
                  </a:r>
                </a:p>
              </p:txBody>
            </p:sp>
          </mc:Fallback>
        </mc:AlternateContent>
        <p:cxnSp>
          <p:nvCxnSpPr>
            <p:cNvPr id="23" name="直線矢印コネクタ 22">
              <a:extLst>
                <a:ext uri="{FF2B5EF4-FFF2-40B4-BE49-F238E27FC236}">
                  <a16:creationId xmlns:a16="http://schemas.microsoft.com/office/drawing/2014/main" xmlns="" id="{6B07EE3B-C369-434D-8EA2-DE188F85BC29}"/>
                </a:ext>
              </a:extLst>
            </p:cNvPr>
            <p:cNvCxnSpPr/>
            <p:nvPr/>
          </p:nvCxnSpPr>
          <p:spPr>
            <a:xfrm>
              <a:off x="2627784" y="4185422"/>
              <a:ext cx="1368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xmlns="" id="{794A264C-BD8F-4B60-B842-60C19BB4B429}"/>
                </a:ext>
              </a:extLst>
            </p:cNvPr>
            <p:cNvCxnSpPr/>
            <p:nvPr/>
          </p:nvCxnSpPr>
          <p:spPr>
            <a:xfrm>
              <a:off x="2627784" y="4653136"/>
              <a:ext cx="13681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正方形/長方形 24">
                  <a:extLst>
                    <a:ext uri="{FF2B5EF4-FFF2-40B4-BE49-F238E27FC236}">
                      <a16:creationId xmlns:a16="http://schemas.microsoft.com/office/drawing/2014/main" xmlns="" id="{F034FB46-193C-4479-89A4-6DCC9C437582}"/>
                    </a:ext>
                  </a:extLst>
                </p:cNvPr>
                <p:cNvSpPr/>
                <p:nvPr/>
              </p:nvSpPr>
              <p:spPr>
                <a:xfrm>
                  <a:off x="3995783" y="4005064"/>
                  <a:ext cx="1296295" cy="9361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ja-JP"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pPr>
                          <m:e>
                            <m:r>
                              <a:rPr kumimoji="0" lang="en-US" altLang="ja-JP" sz="1800" b="0" i="1" u="none" strike="noStrike" kern="0" cap="none" spc="0" normalizeH="0" baseline="0" noProof="0">
                                <a:ln>
                                  <a:noFill/>
                                </a:ln>
                                <a:solidFill>
                                  <a:sysClr val="windowText" lastClr="000000"/>
                                </a:solidFill>
                                <a:effectLst/>
                                <a:uLnTx/>
                                <a:uFillTx/>
                                <a:latin typeface="Cambria Math" charset="0"/>
                              </a:rPr>
                              <m:t>𝑟𝑎𝑛𝑘</m:t>
                            </m:r>
                            <m:r>
                              <a:rPr kumimoji="0" lang="en-US" altLang="ja-JP"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𝐸</m:t>
                            </m:r>
                          </m:e>
                          <m:sup>
                            <m:r>
                              <a:rPr kumimoji="0" lang="en-US" altLang="ja-JP" sz="1800" b="0" i="1" u="none" strike="noStrike" kern="0" cap="none" spc="0" normalizeH="0" baseline="0" noProof="0">
                                <a:ln>
                                  <a:noFill/>
                                </a:ln>
                                <a:solidFill>
                                  <a:sysClr val="windowText" lastClr="000000"/>
                                </a:solidFill>
                                <a:effectLst/>
                                <a:uLnTx/>
                                <a:uFillTx/>
                                <a:latin typeface="Cambria Math" charset="0"/>
                              </a:rPr>
                              <m:t>−1</m:t>
                            </m:r>
                          </m:sup>
                        </m:sSup>
                      </m:oMath>
                    </m:oMathPara>
                  </a14:m>
                  <a:endParaRPr kumimoji="0" lang="ja-JP" altLang="en-US" sz="1800" b="0" i="0" u="none" strike="noStrike" kern="0" cap="none" spc="0" normalizeH="0" baseline="0" noProof="0" dirty="0">
                    <a:ln>
                      <a:noFill/>
                    </a:ln>
                    <a:solidFill>
                      <a:sysClr val="windowText" lastClr="000000"/>
                    </a:solidFill>
                    <a:effectLst/>
                    <a:uLnTx/>
                    <a:uFillTx/>
                  </a:endParaRPr>
                </a:p>
              </p:txBody>
            </p:sp>
          </mc:Choice>
          <mc:Fallback xmlns="">
            <p:sp>
              <p:nvSpPr>
                <p:cNvPr id="25" name="正方形/長方形 24">
                  <a:extLst>
                    <a:ext uri="{FF2B5EF4-FFF2-40B4-BE49-F238E27FC236}">
                      <a16:creationId xmlns:a16="http://schemas.microsoft.com/office/drawing/2014/main" id="{F034FB46-193C-4479-89A4-6DCC9C437582}"/>
                    </a:ext>
                  </a:extLst>
                </p:cNvPr>
                <p:cNvSpPr>
                  <a:spLocks noRot="1" noChangeAspect="1" noMove="1" noResize="1" noEditPoints="1" noAdjustHandles="1" noChangeArrowheads="1" noChangeShapeType="1" noTextEdit="1"/>
                </p:cNvSpPr>
                <p:nvPr/>
              </p:nvSpPr>
              <p:spPr>
                <a:xfrm>
                  <a:off x="3995783" y="4005064"/>
                  <a:ext cx="1296295" cy="936104"/>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正方形/長方形 25">
                  <a:extLst>
                    <a:ext uri="{FF2B5EF4-FFF2-40B4-BE49-F238E27FC236}">
                      <a16:creationId xmlns:a16="http://schemas.microsoft.com/office/drawing/2014/main" xmlns="" id="{959EB894-3D2D-43FC-9A2C-31DE1BF0C64A}"/>
                    </a:ext>
                  </a:extLst>
                </p:cNvPr>
                <p:cNvSpPr/>
                <p:nvPr/>
              </p:nvSpPr>
              <p:spPr>
                <a:xfrm>
                  <a:off x="4137699" y="2600908"/>
                  <a:ext cx="943529" cy="9361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ja-JP" sz="1800" b="0" i="1" u="none" strike="noStrike" kern="0" cap="none" spc="0" normalizeH="0" baseline="0" noProof="0" smtClean="0">
                            <a:ln>
                              <a:noFill/>
                            </a:ln>
                            <a:solidFill>
                              <a:sysClr val="windowText" lastClr="000000"/>
                            </a:solidFill>
                            <a:effectLst/>
                            <a:uLnTx/>
                            <a:uFillTx/>
                            <a:latin typeface="Cambria Math" charset="0"/>
                          </a:rPr>
                          <m:t>𝑢𝑛𝑟𝑎𝑛𝑘</m:t>
                        </m:r>
                        <m:r>
                          <a:rPr kumimoji="0" lang="en-US" altLang="ja-JP"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𝐸</m:t>
                        </m:r>
                      </m:oMath>
                    </m:oMathPara>
                  </a14:m>
                  <a:endParaRPr kumimoji="0" lang="ja-JP" altLang="en-US" sz="1800" b="0" i="0" u="none" strike="noStrike" kern="0" cap="none" spc="0" normalizeH="0" baseline="0" noProof="0" dirty="0">
                    <a:ln>
                      <a:noFill/>
                    </a:ln>
                    <a:solidFill>
                      <a:sysClr val="windowText" lastClr="000000"/>
                    </a:solidFill>
                    <a:effectLst/>
                    <a:uLnTx/>
                    <a:uFillTx/>
                  </a:endParaRPr>
                </a:p>
              </p:txBody>
            </p:sp>
          </mc:Choice>
          <mc:Fallback xmlns="">
            <p:sp>
              <p:nvSpPr>
                <p:cNvPr id="26" name="正方形/長方形 25">
                  <a:extLst>
                    <a:ext uri="{FF2B5EF4-FFF2-40B4-BE49-F238E27FC236}">
                      <a16:creationId xmlns:a16="http://schemas.microsoft.com/office/drawing/2014/main" id="{959EB894-3D2D-43FC-9A2C-31DE1BF0C64A}"/>
                    </a:ext>
                  </a:extLst>
                </p:cNvPr>
                <p:cNvSpPr>
                  <a:spLocks noRot="1" noChangeAspect="1" noMove="1" noResize="1" noEditPoints="1" noAdjustHandles="1" noChangeArrowheads="1" noChangeShapeType="1" noTextEdit="1"/>
                </p:cNvSpPr>
                <p:nvPr/>
              </p:nvSpPr>
              <p:spPr>
                <a:xfrm>
                  <a:off x="4137699" y="2600908"/>
                  <a:ext cx="943529" cy="936104"/>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正方形/長方形 26">
                  <a:extLst>
                    <a:ext uri="{FF2B5EF4-FFF2-40B4-BE49-F238E27FC236}">
                      <a16:creationId xmlns:a16="http://schemas.microsoft.com/office/drawing/2014/main" xmlns="" id="{BD3332C8-7702-4F0E-9BC4-1BDBD388C8D8}"/>
                    </a:ext>
                  </a:extLst>
                </p:cNvPr>
                <p:cNvSpPr/>
                <p:nvPr/>
              </p:nvSpPr>
              <p:spPr>
                <a:xfrm>
                  <a:off x="6511045" y="4005064"/>
                  <a:ext cx="1257306" cy="9361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ja-JP"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pPr>
                          <m:e>
                            <m:r>
                              <a:rPr kumimoji="0" lang="en-US" altLang="ja-JP" sz="1800" b="0" i="1" u="none" strike="noStrike" kern="0" cap="none" spc="0" normalizeH="0" baseline="0" noProof="0">
                                <a:ln>
                                  <a:noFill/>
                                </a:ln>
                                <a:solidFill>
                                  <a:sysClr val="windowText" lastClr="000000"/>
                                </a:solidFill>
                                <a:effectLst/>
                                <a:uLnTx/>
                                <a:uFillTx/>
                                <a:latin typeface="Cambria Math" charset="0"/>
                              </a:rPr>
                              <m:t>𝑢𝑛𝑟𝑎𝑛𝑘</m:t>
                            </m:r>
                            <m:r>
                              <a:rPr kumimoji="0" lang="en-US" altLang="ja-JP" sz="1800" b="0" i="1" u="none" strike="noStrike" kern="0" cap="none" spc="0" normalizeH="0" baseline="0" noProof="0" smtClean="0">
                                <a:ln>
                                  <a:noFill/>
                                </a:ln>
                                <a:solidFill>
                                  <a:sysClr val="windowText" lastClr="000000"/>
                                </a:solidFill>
                                <a:effectLst/>
                                <a:uLnTx/>
                                <a:uFillTx/>
                                <a:latin typeface="Cambria Math" panose="02040503050406030204" pitchFamily="18" charset="0"/>
                              </a:rPr>
                              <m:t>𝐸</m:t>
                            </m:r>
                          </m:e>
                          <m:sup>
                            <m:r>
                              <a:rPr kumimoji="0" lang="en-US" altLang="ja-JP" sz="1800" b="0" i="1" u="none" strike="noStrike" kern="0" cap="none" spc="0" normalizeH="0" baseline="0" noProof="0">
                                <a:ln>
                                  <a:noFill/>
                                </a:ln>
                                <a:solidFill>
                                  <a:sysClr val="windowText" lastClr="000000"/>
                                </a:solidFill>
                                <a:effectLst/>
                                <a:uLnTx/>
                                <a:uFillTx/>
                                <a:latin typeface="Cambria Math" charset="0"/>
                              </a:rPr>
                              <m:t>−1</m:t>
                            </m:r>
                          </m:sup>
                        </m:sSup>
                      </m:oMath>
                    </m:oMathPara>
                  </a14:m>
                  <a:endParaRPr kumimoji="0" lang="ja-JP" altLang="en-US" sz="1800" b="0" i="0" u="none" strike="noStrike" kern="0" cap="none" spc="0" normalizeH="0" baseline="0" noProof="0" dirty="0">
                    <a:ln>
                      <a:noFill/>
                    </a:ln>
                    <a:solidFill>
                      <a:sysClr val="windowText" lastClr="000000"/>
                    </a:solidFill>
                    <a:effectLst/>
                    <a:uLnTx/>
                    <a:uFillTx/>
                  </a:endParaRPr>
                </a:p>
              </p:txBody>
            </p:sp>
          </mc:Choice>
          <mc:Fallback xmlns="">
            <p:sp>
              <p:nvSpPr>
                <p:cNvPr id="27" name="正方形/長方形 26">
                  <a:extLst>
                    <a:ext uri="{FF2B5EF4-FFF2-40B4-BE49-F238E27FC236}">
                      <a16:creationId xmlns:a16="http://schemas.microsoft.com/office/drawing/2014/main" id="{BD3332C8-7702-4F0E-9BC4-1BDBD388C8D8}"/>
                    </a:ext>
                  </a:extLst>
                </p:cNvPr>
                <p:cNvSpPr>
                  <a:spLocks noRot="1" noChangeAspect="1" noMove="1" noResize="1" noEditPoints="1" noAdjustHandles="1" noChangeArrowheads="1" noChangeShapeType="1" noTextEdit="1"/>
                </p:cNvSpPr>
                <p:nvPr/>
              </p:nvSpPr>
              <p:spPr>
                <a:xfrm>
                  <a:off x="6511045" y="4005064"/>
                  <a:ext cx="1257306" cy="936104"/>
                </a:xfrm>
                <a:prstGeom prst="rect">
                  <a:avLst/>
                </a:prstGeom>
                <a:blipFill>
                  <a:blip r:embed="rId6"/>
                  <a:stretch>
                    <a:fillRect/>
                  </a:stretch>
                </a:blipFill>
              </p:spPr>
              <p:txBody>
                <a:bodyPr/>
                <a:lstStyle/>
                <a:p>
                  <a:r>
                    <a:rPr lang="ja-JP" altLang="en-US">
                      <a:noFill/>
                    </a:rPr>
                    <a:t> </a:t>
                  </a:r>
                </a:p>
              </p:txBody>
            </p:sp>
          </mc:Fallback>
        </mc:AlternateContent>
        <p:cxnSp>
          <p:nvCxnSpPr>
            <p:cNvPr id="28" name="直線矢印コネクタ 27">
              <a:extLst>
                <a:ext uri="{FF2B5EF4-FFF2-40B4-BE49-F238E27FC236}">
                  <a16:creationId xmlns:a16="http://schemas.microsoft.com/office/drawing/2014/main" xmlns="" id="{4C3A6279-3DEE-4610-BC82-AA3BEB4D07A2}"/>
                </a:ext>
              </a:extLst>
            </p:cNvPr>
            <p:cNvCxnSpPr/>
            <p:nvPr/>
          </p:nvCxnSpPr>
          <p:spPr>
            <a:xfrm>
              <a:off x="5272660" y="4653136"/>
              <a:ext cx="12189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直線矢印コネクタ 28">
              <a:extLst>
                <a:ext uri="{FF2B5EF4-FFF2-40B4-BE49-F238E27FC236}">
                  <a16:creationId xmlns:a16="http://schemas.microsoft.com/office/drawing/2014/main" xmlns="" id="{A6049BDF-FB7B-41DD-88AA-E2A74FFF053F}"/>
                </a:ext>
              </a:extLst>
            </p:cNvPr>
            <p:cNvCxnSpPr/>
            <p:nvPr/>
          </p:nvCxnSpPr>
          <p:spPr>
            <a:xfrm>
              <a:off x="7768351" y="4221088"/>
              <a:ext cx="7920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直線コネクタ 29">
              <a:extLst>
                <a:ext uri="{FF2B5EF4-FFF2-40B4-BE49-F238E27FC236}">
                  <a16:creationId xmlns:a16="http://schemas.microsoft.com/office/drawing/2014/main" xmlns="" id="{F207EE99-5FCD-4580-B730-FD43903F595D}"/>
                </a:ext>
              </a:extLst>
            </p:cNvPr>
            <p:cNvCxnSpPr/>
            <p:nvPr/>
          </p:nvCxnSpPr>
          <p:spPr>
            <a:xfrm flipV="1">
              <a:off x="3491880" y="2797780"/>
              <a:ext cx="0" cy="1387642"/>
            </a:xfrm>
            <a:prstGeom prst="line">
              <a:avLst/>
            </a:prstGeom>
          </p:spPr>
          <p:style>
            <a:lnRef idx="1">
              <a:schemeClr val="dk1"/>
            </a:lnRef>
            <a:fillRef idx="0">
              <a:schemeClr val="dk1"/>
            </a:fillRef>
            <a:effectRef idx="0">
              <a:schemeClr val="dk1"/>
            </a:effectRef>
            <a:fontRef idx="minor">
              <a:schemeClr val="tx1"/>
            </a:fontRef>
          </p:style>
        </p:cxnSp>
        <p:cxnSp>
          <p:nvCxnSpPr>
            <p:cNvPr id="31" name="直線矢印コネクタ 30">
              <a:extLst>
                <a:ext uri="{FF2B5EF4-FFF2-40B4-BE49-F238E27FC236}">
                  <a16:creationId xmlns:a16="http://schemas.microsoft.com/office/drawing/2014/main" xmlns="" id="{D6C56D49-71BA-404A-AF2C-11455A9F3A2A}"/>
                </a:ext>
              </a:extLst>
            </p:cNvPr>
            <p:cNvCxnSpPr/>
            <p:nvPr/>
          </p:nvCxnSpPr>
          <p:spPr>
            <a:xfrm>
              <a:off x="3491880" y="2797780"/>
              <a:ext cx="64581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直線コネクタ 31">
              <a:extLst>
                <a:ext uri="{FF2B5EF4-FFF2-40B4-BE49-F238E27FC236}">
                  <a16:creationId xmlns:a16="http://schemas.microsoft.com/office/drawing/2014/main" xmlns="" id="{1E5B96CA-4699-4046-ACBC-0813EBB9BF54}"/>
                </a:ext>
              </a:extLst>
            </p:cNvPr>
            <p:cNvCxnSpPr/>
            <p:nvPr/>
          </p:nvCxnSpPr>
          <p:spPr>
            <a:xfrm flipV="1">
              <a:off x="5691043" y="3203030"/>
              <a:ext cx="0" cy="1450106"/>
            </a:xfrm>
            <a:prstGeom prst="line">
              <a:avLst/>
            </a:prstGeom>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xmlns="" id="{053FA849-7B37-471B-AD4E-7B7E5B625708}"/>
                </a:ext>
              </a:extLst>
            </p:cNvPr>
            <p:cNvCxnSpPr/>
            <p:nvPr/>
          </p:nvCxnSpPr>
          <p:spPr>
            <a:xfrm flipH="1">
              <a:off x="5081228" y="3203028"/>
              <a:ext cx="609815" cy="0"/>
            </a:xfrm>
            <a:prstGeom prst="line">
              <a:avLst/>
            </a:prstGeom>
          </p:spPr>
          <p:style>
            <a:lnRef idx="1">
              <a:schemeClr val="dk1"/>
            </a:lnRef>
            <a:fillRef idx="0">
              <a:schemeClr val="dk1"/>
            </a:fillRef>
            <a:effectRef idx="0">
              <a:schemeClr val="dk1"/>
            </a:effectRef>
            <a:fontRef idx="minor">
              <a:schemeClr val="tx1"/>
            </a:fontRef>
          </p:style>
        </p:cxnSp>
        <p:cxnSp>
          <p:nvCxnSpPr>
            <p:cNvPr id="34" name="直線コネクタ 33">
              <a:extLst>
                <a:ext uri="{FF2B5EF4-FFF2-40B4-BE49-F238E27FC236}">
                  <a16:creationId xmlns:a16="http://schemas.microsoft.com/office/drawing/2014/main" xmlns="" id="{0789FA41-1045-4C6D-8B06-7357E448CD19}"/>
                </a:ext>
              </a:extLst>
            </p:cNvPr>
            <p:cNvCxnSpPr/>
            <p:nvPr/>
          </p:nvCxnSpPr>
          <p:spPr>
            <a:xfrm flipH="1">
              <a:off x="5076056" y="2780928"/>
              <a:ext cx="936104" cy="0"/>
            </a:xfrm>
            <a:prstGeom prst="line">
              <a:avLst/>
            </a:prstGeom>
          </p:spPr>
          <p:style>
            <a:lnRef idx="1">
              <a:schemeClr val="dk1"/>
            </a:lnRef>
            <a:fillRef idx="0">
              <a:schemeClr val="dk1"/>
            </a:fillRef>
            <a:effectRef idx="0">
              <a:schemeClr val="dk1"/>
            </a:effectRef>
            <a:fontRef idx="minor">
              <a:schemeClr val="tx1"/>
            </a:fontRef>
          </p:style>
        </p:cxnSp>
        <p:cxnSp>
          <p:nvCxnSpPr>
            <p:cNvPr id="35" name="直線コネクタ 34">
              <a:extLst>
                <a:ext uri="{FF2B5EF4-FFF2-40B4-BE49-F238E27FC236}">
                  <a16:creationId xmlns:a16="http://schemas.microsoft.com/office/drawing/2014/main" xmlns="" id="{341586ED-21AB-46D5-BE58-3000C17FFB88}"/>
                </a:ext>
              </a:extLst>
            </p:cNvPr>
            <p:cNvCxnSpPr/>
            <p:nvPr/>
          </p:nvCxnSpPr>
          <p:spPr>
            <a:xfrm flipV="1">
              <a:off x="6012160" y="2780928"/>
              <a:ext cx="0" cy="1404494"/>
            </a:xfrm>
            <a:prstGeom prst="line">
              <a:avLst/>
            </a:prstGeom>
          </p:spPr>
          <p:style>
            <a:lnRef idx="1">
              <a:schemeClr val="dk1"/>
            </a:lnRef>
            <a:fillRef idx="0">
              <a:schemeClr val="dk1"/>
            </a:fillRef>
            <a:effectRef idx="0">
              <a:schemeClr val="dk1"/>
            </a:effectRef>
            <a:fontRef idx="minor">
              <a:schemeClr val="tx1"/>
            </a:fontRef>
          </p:style>
        </p:cxnSp>
        <p:cxnSp>
          <p:nvCxnSpPr>
            <p:cNvPr id="36" name="直線矢印コネクタ 35">
              <a:extLst>
                <a:ext uri="{FF2B5EF4-FFF2-40B4-BE49-F238E27FC236}">
                  <a16:creationId xmlns:a16="http://schemas.microsoft.com/office/drawing/2014/main" xmlns="" id="{DE787026-A8DB-4121-9B1B-1289D101E69E}"/>
                </a:ext>
              </a:extLst>
            </p:cNvPr>
            <p:cNvCxnSpPr/>
            <p:nvPr/>
          </p:nvCxnSpPr>
          <p:spPr>
            <a:xfrm>
              <a:off x="6012160" y="4185422"/>
              <a:ext cx="49888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xmlns="" id="{BE982A32-F1A6-478D-8D07-2EA62A8C2483}"/>
                    </a:ext>
                  </a:extLst>
                </p:cNvPr>
                <p:cNvSpPr txBox="1"/>
                <p:nvPr/>
              </p:nvSpPr>
              <p:spPr>
                <a:xfrm>
                  <a:off x="1115616" y="3759423"/>
                  <a:ext cx="576064" cy="33399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1" lang="en-US" altLang="ja-JP"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t>𝐵</m:t>
                            </m:r>
                          </m:e>
                          <m:sub>
                            <m:r>
                              <a:rPr kumimoji="1" lang="en-US" altLang="ja-JP"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t>𝑛</m:t>
                            </m:r>
                          </m:sub>
                        </m:sSub>
                      </m:oMath>
                    </m:oMathPara>
                  </a14:m>
                  <a:endParaRPr kumimoji="1" lang="en-US" altLang="ja-JP" sz="1800" b="0" i="0" u="none" strike="noStrike" kern="0" cap="none" spc="0" normalizeH="0" baseline="0" noProof="0" dirty="0">
                    <a:ln>
                      <a:noFill/>
                    </a:ln>
                    <a:solidFill>
                      <a:sysClr val="windowText" lastClr="000000"/>
                    </a:solidFill>
                    <a:effectLst/>
                    <a:uLnTx/>
                    <a:uFillTx/>
                  </a:endParaRPr>
                </a:p>
              </p:txBody>
            </p:sp>
          </mc:Choice>
          <mc:Fallback xmlns="">
            <p:sp>
              <p:nvSpPr>
                <p:cNvPr id="37" name="テキスト ボックス 36">
                  <a:extLst>
                    <a:ext uri="{FF2B5EF4-FFF2-40B4-BE49-F238E27FC236}">
                      <a16:creationId xmlns:a16="http://schemas.microsoft.com/office/drawing/2014/main" id="{BE982A32-F1A6-478D-8D07-2EA62A8C2483}"/>
                    </a:ext>
                  </a:extLst>
                </p:cNvPr>
                <p:cNvSpPr txBox="1">
                  <a:spLocks noRot="1" noChangeAspect="1" noMove="1" noResize="1" noEditPoints="1" noAdjustHandles="1" noChangeArrowheads="1" noChangeShapeType="1" noTextEdit="1"/>
                </p:cNvSpPr>
                <p:nvPr/>
              </p:nvSpPr>
              <p:spPr>
                <a:xfrm>
                  <a:off x="1115616" y="3759423"/>
                  <a:ext cx="576064" cy="333991"/>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xmlns="" id="{33DAB5DA-B85C-4364-A979-00FC4D75A542}"/>
                    </a:ext>
                  </a:extLst>
                </p:cNvPr>
                <p:cNvSpPr txBox="1"/>
                <p:nvPr/>
              </p:nvSpPr>
              <p:spPr>
                <a:xfrm>
                  <a:off x="2617440" y="3789039"/>
                  <a:ext cx="57606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400" b="0" i="1" u="none" strike="noStrike" kern="0" cap="none" spc="0" normalizeH="0" baseline="0" noProof="0" smtClean="0">
                            <a:ln>
                              <a:noFill/>
                            </a:ln>
                            <a:solidFill>
                              <a:sysClr val="windowText" lastClr="000000"/>
                            </a:solidFill>
                            <a:effectLst/>
                            <a:uLnTx/>
                            <a:uFillTx/>
                            <a:latin typeface="Cambria Math" charset="0"/>
                          </a:rPr>
                          <m:t>𝑟</m:t>
                        </m:r>
                      </m:oMath>
                    </m:oMathPara>
                  </a14:m>
                  <a:endParaRPr kumimoji="1" lang="en-US" altLang="ja-JP" sz="2400" b="0" i="0" u="none" strike="noStrike" kern="0" cap="none" spc="0" normalizeH="0" baseline="0" noProof="0" dirty="0">
                    <a:ln>
                      <a:noFill/>
                    </a:ln>
                    <a:solidFill>
                      <a:sysClr val="windowText" lastClr="000000"/>
                    </a:solidFill>
                    <a:effectLst/>
                    <a:uLnTx/>
                    <a:uFillTx/>
                  </a:endParaRPr>
                </a:p>
              </p:txBody>
            </p:sp>
          </mc:Choice>
          <mc:Fallback xmlns="">
            <p:sp>
              <p:nvSpPr>
                <p:cNvPr id="38" name="テキスト ボックス 37">
                  <a:extLst>
                    <a:ext uri="{FF2B5EF4-FFF2-40B4-BE49-F238E27FC236}">
                      <a16:creationId xmlns:a16="http://schemas.microsoft.com/office/drawing/2014/main" id="{33DAB5DA-B85C-4364-A979-00FC4D75A542}"/>
                    </a:ext>
                  </a:extLst>
                </p:cNvPr>
                <p:cNvSpPr txBox="1">
                  <a:spLocks noRot="1" noChangeAspect="1" noMove="1" noResize="1" noEditPoints="1" noAdjustHandles="1" noChangeArrowheads="1" noChangeShapeType="1" noTextEdit="1"/>
                </p:cNvSpPr>
                <p:nvPr/>
              </p:nvSpPr>
              <p:spPr>
                <a:xfrm>
                  <a:off x="2617440" y="3789039"/>
                  <a:ext cx="576064" cy="461665"/>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xmlns="" id="{B6F6FDFB-AFE4-4DC9-B214-C80B7967D449}"/>
                    </a:ext>
                  </a:extLst>
                </p:cNvPr>
                <p:cNvSpPr txBox="1"/>
                <p:nvPr/>
              </p:nvSpPr>
              <p:spPr>
                <a:xfrm>
                  <a:off x="3419718" y="3789040"/>
                  <a:ext cx="57606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400" b="0" i="1" u="none" strike="noStrike" kern="0" cap="none" spc="0" normalizeH="0" baseline="0" noProof="0" smtClean="0">
                            <a:ln>
                              <a:noFill/>
                            </a:ln>
                            <a:solidFill>
                              <a:sysClr val="windowText" lastClr="000000"/>
                            </a:solidFill>
                            <a:effectLst/>
                            <a:uLnTx/>
                            <a:uFillTx/>
                            <a:latin typeface="Cambria Math" charset="0"/>
                          </a:rPr>
                          <m:t>𝑟</m:t>
                        </m:r>
                      </m:oMath>
                    </m:oMathPara>
                  </a14:m>
                  <a:endParaRPr kumimoji="1" lang="en-US" altLang="ja-JP" sz="1800" b="0" i="0" u="none" strike="noStrike" kern="0" cap="none" spc="0" normalizeH="0" baseline="0" noProof="0" dirty="0">
                    <a:ln>
                      <a:noFill/>
                    </a:ln>
                    <a:solidFill>
                      <a:sysClr val="windowText" lastClr="000000"/>
                    </a:solidFill>
                    <a:effectLst/>
                    <a:uLnTx/>
                    <a:uFillTx/>
                  </a:endParaRPr>
                </a:p>
              </p:txBody>
            </p:sp>
          </mc:Choice>
          <mc:Fallback xmlns="">
            <p:sp>
              <p:nvSpPr>
                <p:cNvPr id="39" name="テキスト ボックス 38">
                  <a:extLst>
                    <a:ext uri="{FF2B5EF4-FFF2-40B4-BE49-F238E27FC236}">
                      <a16:creationId xmlns:a16="http://schemas.microsoft.com/office/drawing/2014/main" id="{B6F6FDFB-AFE4-4DC9-B214-C80B7967D449}"/>
                    </a:ext>
                  </a:extLst>
                </p:cNvPr>
                <p:cNvSpPr txBox="1">
                  <a:spLocks noRot="1" noChangeAspect="1" noMove="1" noResize="1" noEditPoints="1" noAdjustHandles="1" noChangeArrowheads="1" noChangeShapeType="1" noTextEdit="1"/>
                </p:cNvSpPr>
                <p:nvPr/>
              </p:nvSpPr>
              <p:spPr>
                <a:xfrm>
                  <a:off x="3419718" y="3789040"/>
                  <a:ext cx="576064" cy="461665"/>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xmlns="" id="{AAF77C3E-8637-4481-A074-99CF2CBC3493}"/>
                    </a:ext>
                  </a:extLst>
                </p:cNvPr>
                <p:cNvSpPr txBox="1"/>
                <p:nvPr/>
              </p:nvSpPr>
              <p:spPr>
                <a:xfrm>
                  <a:off x="7765868" y="3789040"/>
                  <a:ext cx="57606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400" b="0" i="1" u="none" strike="noStrike" kern="0" cap="none" spc="0" normalizeH="0" baseline="0" noProof="0" smtClean="0">
                            <a:ln>
                              <a:noFill/>
                            </a:ln>
                            <a:solidFill>
                              <a:sysClr val="windowText" lastClr="000000"/>
                            </a:solidFill>
                            <a:effectLst/>
                            <a:uLnTx/>
                            <a:uFillTx/>
                            <a:latin typeface="Cambria Math" charset="0"/>
                          </a:rPr>
                          <m:t>𝑟</m:t>
                        </m:r>
                      </m:oMath>
                    </m:oMathPara>
                  </a14:m>
                  <a:endParaRPr kumimoji="1" lang="en-US" altLang="ja-JP" sz="1800" b="0" i="0" u="none" strike="noStrike" kern="0" cap="none" spc="0" normalizeH="0" baseline="0" noProof="0" dirty="0">
                    <a:ln>
                      <a:noFill/>
                    </a:ln>
                    <a:solidFill>
                      <a:sysClr val="windowText" lastClr="000000"/>
                    </a:solidFill>
                    <a:effectLst/>
                    <a:uLnTx/>
                    <a:uFillTx/>
                  </a:endParaRPr>
                </a:p>
              </p:txBody>
            </p:sp>
          </mc:Choice>
          <mc:Fallback xmlns="">
            <p:sp>
              <p:nvSpPr>
                <p:cNvPr id="40" name="テキスト ボックス 39">
                  <a:extLst>
                    <a:ext uri="{FF2B5EF4-FFF2-40B4-BE49-F238E27FC236}">
                      <a16:creationId xmlns:a16="http://schemas.microsoft.com/office/drawing/2014/main" id="{AAF77C3E-8637-4481-A074-99CF2CBC3493}"/>
                    </a:ext>
                  </a:extLst>
                </p:cNvPr>
                <p:cNvSpPr txBox="1">
                  <a:spLocks noRot="1" noChangeAspect="1" noMove="1" noResize="1" noEditPoints="1" noAdjustHandles="1" noChangeArrowheads="1" noChangeShapeType="1" noTextEdit="1"/>
                </p:cNvSpPr>
                <p:nvPr/>
              </p:nvSpPr>
              <p:spPr>
                <a:xfrm>
                  <a:off x="7765868" y="3789040"/>
                  <a:ext cx="576064" cy="461665"/>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xmlns="" id="{1A32BCAE-10A6-45DA-91C2-A17599DB7870}"/>
                    </a:ext>
                  </a:extLst>
                </p:cNvPr>
                <p:cNvSpPr txBox="1"/>
                <p:nvPr/>
              </p:nvSpPr>
              <p:spPr>
                <a:xfrm>
                  <a:off x="2627784" y="4221088"/>
                  <a:ext cx="576064" cy="33399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1" lang="en-US" altLang="ja-JP"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t>𝑔</m:t>
                            </m:r>
                          </m:e>
                          <m:sub>
                            <m:r>
                              <a:rPr kumimoji="1" lang="en-US" altLang="ja-JP" sz="2400" b="0" i="1" u="none" strike="noStrike" kern="0" cap="none" spc="0" normalizeH="0" baseline="0" noProof="0" smtClean="0">
                                <a:ln>
                                  <a:noFill/>
                                </a:ln>
                                <a:solidFill>
                                  <a:sysClr val="windowText" lastClr="000000"/>
                                </a:solidFill>
                                <a:effectLst/>
                                <a:uLnTx/>
                                <a:uFillTx/>
                                <a:latin typeface="Cambria Math" charset="0"/>
                              </a:rPr>
                              <m:t>1</m:t>
                            </m:r>
                          </m:sub>
                        </m:sSub>
                      </m:oMath>
                    </m:oMathPara>
                  </a14:m>
                  <a:endParaRPr kumimoji="1" lang="en-US" altLang="ja-JP" sz="1800" b="0" i="0" u="none" strike="noStrike" kern="0" cap="none" spc="0" normalizeH="0" baseline="0" noProof="0" dirty="0">
                    <a:ln>
                      <a:noFill/>
                    </a:ln>
                    <a:solidFill>
                      <a:sysClr val="windowText" lastClr="000000"/>
                    </a:solidFill>
                    <a:effectLst/>
                    <a:uLnTx/>
                    <a:uFillTx/>
                  </a:endParaRPr>
                </a:p>
              </p:txBody>
            </p:sp>
          </mc:Choice>
          <mc:Fallback xmlns="">
            <p:sp>
              <p:nvSpPr>
                <p:cNvPr id="41" name="テキスト ボックス 40">
                  <a:extLst>
                    <a:ext uri="{FF2B5EF4-FFF2-40B4-BE49-F238E27FC236}">
                      <a16:creationId xmlns:a16="http://schemas.microsoft.com/office/drawing/2014/main" id="{1A32BCAE-10A6-45DA-91C2-A17599DB7870}"/>
                    </a:ext>
                  </a:extLst>
                </p:cNvPr>
                <p:cNvSpPr txBox="1">
                  <a:spLocks noRot="1" noChangeAspect="1" noMove="1" noResize="1" noEditPoints="1" noAdjustHandles="1" noChangeArrowheads="1" noChangeShapeType="1" noTextEdit="1"/>
                </p:cNvSpPr>
                <p:nvPr/>
              </p:nvSpPr>
              <p:spPr>
                <a:xfrm>
                  <a:off x="2627784" y="4221088"/>
                  <a:ext cx="576064" cy="333991"/>
                </a:xfrm>
                <a:prstGeom prst="rect">
                  <a:avLst/>
                </a:prstGeom>
                <a:blipFill>
                  <a:blip r:embed="rId11"/>
                  <a:stretch>
                    <a:fillRect b="-921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テキスト ボックス 41">
                  <a:extLst>
                    <a:ext uri="{FF2B5EF4-FFF2-40B4-BE49-F238E27FC236}">
                      <a16:creationId xmlns:a16="http://schemas.microsoft.com/office/drawing/2014/main" xmlns="" id="{0517DFD3-7D5F-4138-8FC2-1B00ED5C634C}"/>
                    </a:ext>
                  </a:extLst>
                </p:cNvPr>
                <p:cNvSpPr txBox="1"/>
                <p:nvPr/>
              </p:nvSpPr>
              <p:spPr>
                <a:xfrm>
                  <a:off x="3414700" y="4236654"/>
                  <a:ext cx="576064" cy="33399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1" lang="en-US" altLang="ja-JP"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t>𝑔</m:t>
                            </m:r>
                          </m:e>
                          <m:sub>
                            <m:r>
                              <a:rPr kumimoji="1" lang="en-US" altLang="ja-JP" sz="2400" b="0" i="1" u="none" strike="noStrike" kern="0" cap="none" spc="0" normalizeH="0" baseline="0" noProof="0" smtClean="0">
                                <a:ln>
                                  <a:noFill/>
                                </a:ln>
                                <a:solidFill>
                                  <a:sysClr val="windowText" lastClr="000000"/>
                                </a:solidFill>
                                <a:effectLst/>
                                <a:uLnTx/>
                                <a:uFillTx/>
                                <a:latin typeface="Cambria Math" charset="0"/>
                              </a:rPr>
                              <m:t>1</m:t>
                            </m:r>
                          </m:sub>
                        </m:sSub>
                      </m:oMath>
                    </m:oMathPara>
                  </a14:m>
                  <a:endParaRPr kumimoji="1" lang="en-US" altLang="ja-JP" sz="1800" b="0" i="0" u="none" strike="noStrike" kern="0" cap="none" spc="0" normalizeH="0" baseline="0" noProof="0" dirty="0">
                    <a:ln>
                      <a:noFill/>
                    </a:ln>
                    <a:solidFill>
                      <a:sysClr val="windowText" lastClr="000000"/>
                    </a:solidFill>
                    <a:effectLst/>
                    <a:uLnTx/>
                    <a:uFillTx/>
                  </a:endParaRPr>
                </a:p>
              </p:txBody>
            </p:sp>
          </mc:Choice>
          <mc:Fallback xmlns="">
            <p:sp>
              <p:nvSpPr>
                <p:cNvPr id="42" name="テキスト ボックス 41">
                  <a:extLst>
                    <a:ext uri="{FF2B5EF4-FFF2-40B4-BE49-F238E27FC236}">
                      <a16:creationId xmlns:a16="http://schemas.microsoft.com/office/drawing/2014/main" id="{0517DFD3-7D5F-4138-8FC2-1B00ED5C634C}"/>
                    </a:ext>
                  </a:extLst>
                </p:cNvPr>
                <p:cNvSpPr txBox="1">
                  <a:spLocks noRot="1" noChangeAspect="1" noMove="1" noResize="1" noEditPoints="1" noAdjustHandles="1" noChangeArrowheads="1" noChangeShapeType="1" noTextEdit="1"/>
                </p:cNvSpPr>
                <p:nvPr/>
              </p:nvSpPr>
              <p:spPr>
                <a:xfrm>
                  <a:off x="3414700" y="4236654"/>
                  <a:ext cx="576064" cy="333991"/>
                </a:xfrm>
                <a:prstGeom prst="rect">
                  <a:avLst/>
                </a:prstGeom>
                <a:blipFill>
                  <a:blip r:embed="rId12"/>
                  <a:stretch>
                    <a:fillRect b="-9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xmlns="" id="{94E7EB8F-151C-4434-95AF-4154FB3C2273}"/>
                    </a:ext>
                  </a:extLst>
                </p:cNvPr>
                <p:cNvSpPr txBox="1"/>
                <p:nvPr/>
              </p:nvSpPr>
              <p:spPr>
                <a:xfrm>
                  <a:off x="5081228" y="3252049"/>
                  <a:ext cx="576064" cy="33399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2400" b="0" i="1" u="none" strike="noStrike" kern="0" cap="none" spc="0" normalizeH="0" noProof="0" smtClean="0">
                                <a:ln>
                                  <a:noFill/>
                                </a:ln>
                                <a:solidFill>
                                  <a:sysClr val="windowText" lastClr="000000"/>
                                </a:solidFill>
                                <a:effectLst/>
                                <a:uLnTx/>
                                <a:uFillTx/>
                                <a:latin typeface="Cambria Math" panose="02040503050406030204" pitchFamily="18" charset="0"/>
                              </a:rPr>
                            </m:ctrlPr>
                          </m:sSubPr>
                          <m:e>
                            <m:r>
                              <a:rPr kumimoji="1" lang="en-US" altLang="ja-JP" sz="2400" b="0" i="1" u="none" strike="noStrike" kern="0" cap="none" spc="0" normalizeH="0" noProof="0" smtClean="0">
                                <a:ln>
                                  <a:noFill/>
                                </a:ln>
                                <a:solidFill>
                                  <a:sysClr val="windowText" lastClr="000000"/>
                                </a:solidFill>
                                <a:effectLst/>
                                <a:uLnTx/>
                                <a:uFillTx/>
                                <a:latin typeface="Cambria Math" panose="02040503050406030204" pitchFamily="18" charset="0"/>
                              </a:rPr>
                              <m:t>𝐵</m:t>
                            </m:r>
                          </m:e>
                          <m:sub>
                            <m:r>
                              <a:rPr kumimoji="1" lang="en-US" altLang="ja-JP" sz="2400" b="0" i="1" u="none" strike="noStrike" kern="0" cap="none" spc="0" normalizeH="0" noProof="0" smtClean="0">
                                <a:ln>
                                  <a:noFill/>
                                </a:ln>
                                <a:solidFill>
                                  <a:sysClr val="windowText" lastClr="000000"/>
                                </a:solidFill>
                                <a:effectLst/>
                                <a:uLnTx/>
                                <a:uFillTx/>
                                <a:latin typeface="Cambria Math" panose="02040503050406030204" pitchFamily="18" charset="0"/>
                              </a:rPr>
                              <m:t>𝑛</m:t>
                            </m:r>
                          </m:sub>
                        </m:sSub>
                      </m:oMath>
                    </m:oMathPara>
                  </a14:m>
                  <a:endParaRPr kumimoji="1" lang="en-US" altLang="ja-JP" sz="2400" b="0" i="0" u="none" strike="noStrike" kern="0" cap="none" spc="0" normalizeH="0" noProof="0" dirty="0">
                    <a:ln>
                      <a:noFill/>
                    </a:ln>
                    <a:solidFill>
                      <a:sysClr val="windowText" lastClr="000000"/>
                    </a:solidFill>
                    <a:effectLst/>
                    <a:uLnTx/>
                    <a:uFillTx/>
                  </a:endParaRPr>
                </a:p>
              </p:txBody>
            </p:sp>
          </mc:Choice>
          <mc:Fallback xmlns="">
            <p:sp>
              <p:nvSpPr>
                <p:cNvPr id="43" name="テキスト ボックス 42">
                  <a:extLst>
                    <a:ext uri="{FF2B5EF4-FFF2-40B4-BE49-F238E27FC236}">
                      <a16:creationId xmlns:a16="http://schemas.microsoft.com/office/drawing/2014/main" id="{94E7EB8F-151C-4434-95AF-4154FB3C2273}"/>
                    </a:ext>
                  </a:extLst>
                </p:cNvPr>
                <p:cNvSpPr txBox="1">
                  <a:spLocks noRot="1" noChangeAspect="1" noMove="1" noResize="1" noEditPoints="1" noAdjustHandles="1" noChangeArrowheads="1" noChangeShapeType="1" noTextEdit="1"/>
                </p:cNvSpPr>
                <p:nvPr/>
              </p:nvSpPr>
              <p:spPr>
                <a:xfrm>
                  <a:off x="5081228" y="3252049"/>
                  <a:ext cx="576064" cy="333991"/>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xmlns="" id="{FD026423-1500-4F89-AB1E-2973434615FA}"/>
                    </a:ext>
                  </a:extLst>
                </p:cNvPr>
                <p:cNvSpPr txBox="1"/>
                <p:nvPr/>
              </p:nvSpPr>
              <p:spPr>
                <a:xfrm>
                  <a:off x="5256076" y="4221088"/>
                  <a:ext cx="576064" cy="33399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1" lang="en-US" altLang="ja-JP"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t>𝐵</m:t>
                            </m:r>
                          </m:e>
                          <m:sub>
                            <m:r>
                              <a:rPr kumimoji="1" lang="en-US" altLang="ja-JP"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t>𝑛</m:t>
                            </m:r>
                          </m:sub>
                        </m:sSub>
                      </m:oMath>
                    </m:oMathPara>
                  </a14:m>
                  <a:endParaRPr kumimoji="1" lang="en-US" altLang="ja-JP" sz="2400" b="0" i="0" u="none" strike="noStrike" kern="0" cap="none" spc="0" normalizeH="0" baseline="0" noProof="0" dirty="0">
                    <a:ln>
                      <a:noFill/>
                    </a:ln>
                    <a:solidFill>
                      <a:sysClr val="windowText" lastClr="000000"/>
                    </a:solidFill>
                    <a:effectLst/>
                    <a:uLnTx/>
                    <a:uFillTx/>
                  </a:endParaRPr>
                </a:p>
              </p:txBody>
            </p:sp>
          </mc:Choice>
          <mc:Fallback xmlns="">
            <p:sp>
              <p:nvSpPr>
                <p:cNvPr id="44" name="テキスト ボックス 43">
                  <a:extLst>
                    <a:ext uri="{FF2B5EF4-FFF2-40B4-BE49-F238E27FC236}">
                      <a16:creationId xmlns:a16="http://schemas.microsoft.com/office/drawing/2014/main" id="{FD026423-1500-4F89-AB1E-2973434615FA}"/>
                    </a:ext>
                  </a:extLst>
                </p:cNvPr>
                <p:cNvSpPr txBox="1">
                  <a:spLocks noRot="1" noChangeAspect="1" noMove="1" noResize="1" noEditPoints="1" noAdjustHandles="1" noChangeArrowheads="1" noChangeShapeType="1" noTextEdit="1"/>
                </p:cNvSpPr>
                <p:nvPr/>
              </p:nvSpPr>
              <p:spPr>
                <a:xfrm>
                  <a:off x="5256076" y="4221088"/>
                  <a:ext cx="576064" cy="333991"/>
                </a:xfrm>
                <a:prstGeom prst="rect">
                  <a:avLst/>
                </a:prstGeom>
                <a:blipFill>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テキスト ボックス 44">
                  <a:extLst>
                    <a:ext uri="{FF2B5EF4-FFF2-40B4-BE49-F238E27FC236}">
                      <a16:creationId xmlns:a16="http://schemas.microsoft.com/office/drawing/2014/main" xmlns="" id="{B62DC435-9C18-4DA5-8174-B78CA30DB4CC}"/>
                    </a:ext>
                  </a:extLst>
                </p:cNvPr>
                <p:cNvSpPr txBox="1"/>
                <p:nvPr/>
              </p:nvSpPr>
              <p:spPr>
                <a:xfrm>
                  <a:off x="5945321" y="3759423"/>
                  <a:ext cx="576064" cy="33399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1" lang="en-US" altLang="ja-JP"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t>𝑔</m:t>
                            </m:r>
                          </m:e>
                          <m:sub>
                            <m:r>
                              <a:rPr kumimoji="1" lang="en-US" altLang="ja-JP" sz="2400" b="0" i="1" u="none" strike="noStrike" kern="0" cap="none" spc="0" normalizeH="0" baseline="0" noProof="0" smtClean="0">
                                <a:ln>
                                  <a:noFill/>
                                </a:ln>
                                <a:solidFill>
                                  <a:sysClr val="windowText" lastClr="000000"/>
                                </a:solidFill>
                                <a:effectLst/>
                                <a:uLnTx/>
                                <a:uFillTx/>
                                <a:latin typeface="Cambria Math" charset="0"/>
                              </a:rPr>
                              <m:t>2</m:t>
                            </m:r>
                          </m:sub>
                        </m:sSub>
                      </m:oMath>
                    </m:oMathPara>
                  </a14:m>
                  <a:endParaRPr kumimoji="1" lang="en-US" altLang="ja-JP" sz="1800" b="0" i="0" u="none" strike="noStrike" kern="0" cap="none" spc="0" normalizeH="0" baseline="0" noProof="0" dirty="0">
                    <a:ln>
                      <a:noFill/>
                    </a:ln>
                    <a:solidFill>
                      <a:sysClr val="windowText" lastClr="000000"/>
                    </a:solidFill>
                    <a:effectLst/>
                    <a:uLnTx/>
                    <a:uFillTx/>
                  </a:endParaRPr>
                </a:p>
              </p:txBody>
            </p:sp>
          </mc:Choice>
          <mc:Fallback xmlns="">
            <p:sp>
              <p:nvSpPr>
                <p:cNvPr id="45" name="テキスト ボックス 44">
                  <a:extLst>
                    <a:ext uri="{FF2B5EF4-FFF2-40B4-BE49-F238E27FC236}">
                      <a16:creationId xmlns:a16="http://schemas.microsoft.com/office/drawing/2014/main" id="{B62DC435-9C18-4DA5-8174-B78CA30DB4CC}"/>
                    </a:ext>
                  </a:extLst>
                </p:cNvPr>
                <p:cNvSpPr txBox="1">
                  <a:spLocks noRot="1" noChangeAspect="1" noMove="1" noResize="1" noEditPoints="1" noAdjustHandles="1" noChangeArrowheads="1" noChangeShapeType="1" noTextEdit="1"/>
                </p:cNvSpPr>
                <p:nvPr/>
              </p:nvSpPr>
              <p:spPr>
                <a:xfrm>
                  <a:off x="5945321" y="3759423"/>
                  <a:ext cx="576064" cy="333991"/>
                </a:xfrm>
                <a:prstGeom prst="rect">
                  <a:avLst/>
                </a:prstGeom>
                <a:blipFill>
                  <a:blip r:embed="rId15"/>
                  <a:stretch>
                    <a:fillRect b="-921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xmlns="" id="{FB62F7CB-5C94-4BC9-B30F-3806C346038B}"/>
                    </a:ext>
                  </a:extLst>
                </p:cNvPr>
                <p:cNvSpPr txBox="1"/>
                <p:nvPr/>
              </p:nvSpPr>
              <p:spPr>
                <a:xfrm>
                  <a:off x="5081228" y="2357697"/>
                  <a:ext cx="576064" cy="33399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1" lang="en-US" altLang="ja-JP"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t>𝑔</m:t>
                            </m:r>
                          </m:e>
                          <m:sub>
                            <m:r>
                              <a:rPr kumimoji="1" lang="en-US" altLang="ja-JP" sz="2400" b="0" i="1" u="none" strike="noStrike" kern="0" cap="none" spc="0" normalizeH="0" baseline="0" noProof="0" smtClean="0">
                                <a:ln>
                                  <a:noFill/>
                                </a:ln>
                                <a:solidFill>
                                  <a:sysClr val="windowText" lastClr="000000"/>
                                </a:solidFill>
                                <a:effectLst/>
                                <a:uLnTx/>
                                <a:uFillTx/>
                                <a:latin typeface="Cambria Math" charset="0"/>
                              </a:rPr>
                              <m:t>2</m:t>
                            </m:r>
                          </m:sub>
                        </m:sSub>
                      </m:oMath>
                    </m:oMathPara>
                  </a14:m>
                  <a:endParaRPr kumimoji="1" lang="en-US" altLang="ja-JP" sz="1800" b="0" i="0" u="none" strike="noStrike" kern="0" cap="none" spc="0" normalizeH="0" baseline="0" noProof="0" dirty="0">
                    <a:ln>
                      <a:noFill/>
                    </a:ln>
                    <a:solidFill>
                      <a:sysClr val="windowText" lastClr="000000"/>
                    </a:solidFill>
                    <a:effectLst/>
                    <a:uLnTx/>
                    <a:uFillTx/>
                  </a:endParaRPr>
                </a:p>
              </p:txBody>
            </p:sp>
          </mc:Choice>
          <mc:Fallback xmlns="">
            <p:sp>
              <p:nvSpPr>
                <p:cNvPr id="46" name="テキスト ボックス 45">
                  <a:extLst>
                    <a:ext uri="{FF2B5EF4-FFF2-40B4-BE49-F238E27FC236}">
                      <a16:creationId xmlns:a16="http://schemas.microsoft.com/office/drawing/2014/main" id="{FB62F7CB-5C94-4BC9-B30F-3806C346038B}"/>
                    </a:ext>
                  </a:extLst>
                </p:cNvPr>
                <p:cNvSpPr txBox="1">
                  <a:spLocks noRot="1" noChangeAspect="1" noMove="1" noResize="1" noEditPoints="1" noAdjustHandles="1" noChangeArrowheads="1" noChangeShapeType="1" noTextEdit="1"/>
                </p:cNvSpPr>
                <p:nvPr/>
              </p:nvSpPr>
              <p:spPr>
                <a:xfrm>
                  <a:off x="5081228" y="2357697"/>
                  <a:ext cx="576064" cy="333991"/>
                </a:xfrm>
                <a:prstGeom prst="rect">
                  <a:avLst/>
                </a:prstGeom>
                <a:blipFill>
                  <a:blip r:embed="rId16"/>
                  <a:stretch>
                    <a:fillRect b="-9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7" name="テキスト ボックス 46">
                  <a:extLst>
                    <a:ext uri="{FF2B5EF4-FFF2-40B4-BE49-F238E27FC236}">
                      <a16:creationId xmlns:a16="http://schemas.microsoft.com/office/drawing/2014/main" xmlns="" id="{62DBC30C-3CAA-4D94-A288-FF3072A3341B}"/>
                    </a:ext>
                  </a:extLst>
                </p:cNvPr>
                <p:cNvSpPr txBox="1"/>
                <p:nvPr/>
              </p:nvSpPr>
              <p:spPr>
                <a:xfrm>
                  <a:off x="5934981" y="4221088"/>
                  <a:ext cx="576064" cy="33399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bPr>
                          <m:e>
                            <m:r>
                              <a:rPr kumimoji="1" lang="en-US" altLang="ja-JP"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t>𝐵</m:t>
                            </m:r>
                          </m:e>
                          <m:sub>
                            <m:r>
                              <a:rPr kumimoji="1" lang="en-US" altLang="ja-JP"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t>𝑛</m:t>
                            </m:r>
                          </m:sub>
                        </m:sSub>
                      </m:oMath>
                    </m:oMathPara>
                  </a14:m>
                  <a:endParaRPr kumimoji="1" lang="en-US" altLang="ja-JP" sz="2400" b="0" i="0" u="none" strike="noStrike" kern="0" cap="none" spc="0" normalizeH="0" baseline="0" noProof="0" dirty="0">
                    <a:ln>
                      <a:noFill/>
                    </a:ln>
                    <a:solidFill>
                      <a:sysClr val="windowText" lastClr="000000"/>
                    </a:solidFill>
                    <a:effectLst/>
                    <a:uLnTx/>
                    <a:uFillTx/>
                  </a:endParaRPr>
                </a:p>
              </p:txBody>
            </p:sp>
          </mc:Choice>
          <mc:Fallback xmlns="">
            <p:sp>
              <p:nvSpPr>
                <p:cNvPr id="47" name="テキスト ボックス 46">
                  <a:extLst>
                    <a:ext uri="{FF2B5EF4-FFF2-40B4-BE49-F238E27FC236}">
                      <a16:creationId xmlns:a16="http://schemas.microsoft.com/office/drawing/2014/main" id="{62DBC30C-3CAA-4D94-A288-FF3072A3341B}"/>
                    </a:ext>
                  </a:extLst>
                </p:cNvPr>
                <p:cNvSpPr txBox="1">
                  <a:spLocks noRot="1" noChangeAspect="1" noMove="1" noResize="1" noEditPoints="1" noAdjustHandles="1" noChangeArrowheads="1" noChangeShapeType="1" noTextEdit="1"/>
                </p:cNvSpPr>
                <p:nvPr/>
              </p:nvSpPr>
              <p:spPr>
                <a:xfrm>
                  <a:off x="5934981" y="4221088"/>
                  <a:ext cx="576064" cy="333991"/>
                </a:xfrm>
                <a:prstGeom prst="rect">
                  <a:avLst/>
                </a:prstGeom>
                <a:blipFill>
                  <a:blip r:embed="rId17"/>
                  <a:stretch>
                    <a:fillRect/>
                  </a:stretch>
                </a:blipFill>
              </p:spPr>
              <p:txBody>
                <a:bodyPr/>
                <a:lstStyle/>
                <a:p>
                  <a:r>
                    <a:rPr lang="ja-JP" altLang="en-US">
                      <a:noFill/>
                    </a:rPr>
                    <a:t> </a:t>
                  </a:r>
                </a:p>
              </p:txBody>
            </p:sp>
          </mc:Fallback>
        </mc:AlternateContent>
      </p:grpSp>
      <p:sp>
        <p:nvSpPr>
          <p:cNvPr id="2" name="タイトル 1">
            <a:extLst>
              <a:ext uri="{FF2B5EF4-FFF2-40B4-BE49-F238E27FC236}">
                <a16:creationId xmlns:a16="http://schemas.microsoft.com/office/drawing/2014/main" xmlns="" id="{7C7E9771-76B8-480C-8DFE-E31B9F873247}"/>
              </a:ext>
            </a:extLst>
          </p:cNvPr>
          <p:cNvSpPr>
            <a:spLocks noGrp="1"/>
          </p:cNvSpPr>
          <p:nvPr>
            <p:ph type="title"/>
          </p:nvPr>
        </p:nvSpPr>
        <p:spPr>
          <a:xfrm>
            <a:off x="838200" y="365125"/>
            <a:ext cx="10515600" cy="1325563"/>
          </a:xfrm>
        </p:spPr>
        <p:txBody>
          <a:bodyPr/>
          <a:lstStyle/>
          <a:p>
            <a:r>
              <a:rPr kumimoji="1" lang="ja-JP" altLang="en-US" dirty="0"/>
              <a:t>一般解法</a:t>
            </a:r>
            <a:r>
              <a:rPr kumimoji="1" lang="en-US" altLang="ja-JP" dirty="0"/>
              <a:t>(Bennett</a:t>
            </a:r>
            <a:r>
              <a:rPr kumimoji="1" lang="ja-JP" altLang="en-US" dirty="0"/>
              <a:t>法</a:t>
            </a:r>
            <a:r>
              <a:rPr kumimoji="1" lang="en-US" altLang="ja-JP" dirty="0"/>
              <a:t>)</a:t>
            </a:r>
            <a:r>
              <a:rPr kumimoji="1" lang="ja-JP" altLang="en-US" dirty="0"/>
              <a:t>の模式図</a:t>
            </a:r>
          </a:p>
        </p:txBody>
      </p:sp>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xmlns="" id="{2235B284-2A4C-4504-B6D7-C3C4BF3DDA6C}"/>
                  </a:ext>
                </a:extLst>
              </p:cNvPr>
              <p:cNvSpPr txBox="1"/>
              <p:nvPr/>
            </p:nvSpPr>
            <p:spPr>
              <a:xfrm>
                <a:off x="6409687" y="5229408"/>
                <a:ext cx="5981631" cy="1200329"/>
              </a:xfrm>
              <a:prstGeom prst="rect">
                <a:avLst/>
              </a:prstGeom>
              <a:noFill/>
            </p:spPr>
            <p:txBody>
              <a:bodyPr wrap="square" rtlCol="0">
                <a:spAutoFit/>
              </a:bodyPr>
              <a:lstStyle/>
              <a:p>
                <a:r>
                  <a:rPr lang="ja-JP" altLang="en-US" dirty="0"/>
                  <a:t>実行時間　</a:t>
                </a:r>
                <a14:m>
                  <m:oMath xmlns:m="http://schemas.openxmlformats.org/officeDocument/2006/math">
                    <m:r>
                      <a:rPr lang="en-US" altLang="ja-JP" b="0" i="1" smtClean="0">
                        <a:latin typeface="Cambria Math" panose="02040503050406030204" pitchFamily="18" charset="0"/>
                      </a:rPr>
                      <m:t>𝑂</m:t>
                    </m:r>
                    <m:r>
                      <a:rPr lang="en-US" altLang="ja-JP" b="0" i="1" smtClean="0">
                        <a:latin typeface="Cambria Math" panose="02040503050406030204" pitchFamily="18" charset="0"/>
                      </a:rPr>
                      <m:t>(</m:t>
                    </m:r>
                    <m:r>
                      <a:rPr lang="en-US" altLang="ja-JP" b="0" i="1" smtClean="0">
                        <a:latin typeface="Cambria Math" panose="02040503050406030204" pitchFamily="18" charset="0"/>
                      </a:rPr>
                      <m:t>𝑛</m:t>
                    </m:r>
                    <m:r>
                      <m:rPr>
                        <m:sty m:val="p"/>
                      </m:rPr>
                      <a:rPr lang="en-US" altLang="ja-JP" b="0" i="0" smtClean="0">
                        <a:latin typeface="Cambria Math" panose="02040503050406030204" pitchFamily="18" charset="0"/>
                      </a:rPr>
                      <m:t>log</m:t>
                    </m:r>
                    <m:r>
                      <a:rPr lang="en-US" altLang="ja-JP" b="0" i="1" smtClean="0">
                        <a:latin typeface="Cambria Math" panose="02040503050406030204" pitchFamily="18" charset="0"/>
                      </a:rPr>
                      <m:t>⁡(</m:t>
                    </m:r>
                    <m:r>
                      <a:rPr lang="en-US" altLang="ja-JP" b="0" i="1" smtClean="0">
                        <a:latin typeface="Cambria Math" panose="02040503050406030204" pitchFamily="18" charset="0"/>
                      </a:rPr>
                      <m:t>𝑛</m:t>
                    </m:r>
                    <m:r>
                      <a:rPr lang="en-US" altLang="ja-JP" b="0" i="1" smtClean="0">
                        <a:latin typeface="Cambria Math" panose="02040503050406030204" pitchFamily="18" charset="0"/>
                      </a:rPr>
                      <m:t>))</m:t>
                    </m:r>
                  </m:oMath>
                </a14:m>
                <a:r>
                  <a:rPr lang="ja-JP" altLang="en-US" dirty="0"/>
                  <a:t>　→　</a:t>
                </a:r>
                <a14:m>
                  <m:oMath xmlns:m="http://schemas.openxmlformats.org/officeDocument/2006/math">
                    <m:r>
                      <a:rPr lang="en-US" altLang="ja-JP" b="0" i="1" smtClean="0">
                        <a:latin typeface="Cambria Math" panose="02040503050406030204" pitchFamily="18" charset="0"/>
                      </a:rPr>
                      <m:t>𝑂</m:t>
                    </m:r>
                    <m:r>
                      <a:rPr lang="en-US" altLang="ja-JP" b="0" i="1" smtClean="0">
                        <a:latin typeface="Cambria Math" panose="02040503050406030204" pitchFamily="18" charset="0"/>
                      </a:rPr>
                      <m:t>(</m:t>
                    </m:r>
                    <m:r>
                      <a:rPr lang="en-US" altLang="ja-JP" b="0" i="1" smtClean="0">
                        <a:latin typeface="Cambria Math" panose="02040503050406030204" pitchFamily="18" charset="0"/>
                      </a:rPr>
                      <m:t>𝑛</m:t>
                    </m:r>
                    <m:r>
                      <m:rPr>
                        <m:sty m:val="p"/>
                      </m:rPr>
                      <a:rPr lang="en-US" altLang="ja-JP" b="0" i="0" smtClean="0">
                        <a:latin typeface="Cambria Math" panose="02040503050406030204" pitchFamily="18" charset="0"/>
                      </a:rPr>
                      <m:t>log</m:t>
                    </m:r>
                    <m:r>
                      <a:rPr lang="en-US" altLang="ja-JP" b="0" i="1" smtClean="0">
                        <a:latin typeface="Cambria Math" panose="02040503050406030204" pitchFamily="18" charset="0"/>
                      </a:rPr>
                      <m:t>⁡(</m:t>
                    </m:r>
                    <m:r>
                      <a:rPr lang="en-US" altLang="ja-JP" b="0" i="1" smtClean="0">
                        <a:latin typeface="Cambria Math" panose="02040503050406030204" pitchFamily="18" charset="0"/>
                      </a:rPr>
                      <m:t>𝑛</m:t>
                    </m:r>
                    <m:r>
                      <a:rPr lang="en-US" altLang="ja-JP" b="0" i="1" smtClean="0">
                        <a:latin typeface="Cambria Math" panose="02040503050406030204" pitchFamily="18" charset="0"/>
                      </a:rPr>
                      <m:t>))</m:t>
                    </m:r>
                  </m:oMath>
                </a14:m>
                <a:endParaRPr lang="en-US" altLang="ja-JP" dirty="0">
                  <a:solidFill>
                    <a:srgbClr val="C00000"/>
                  </a:solidFill>
                </a:endParaRPr>
              </a:p>
              <a:p>
                <a:r>
                  <a:rPr kumimoji="1" lang="ja-JP" altLang="en-US" dirty="0"/>
                  <a:t>メモリ　　</a:t>
                </a:r>
                <a14:m>
                  <m:oMath xmlns:m="http://schemas.openxmlformats.org/officeDocument/2006/math">
                    <m:r>
                      <a:rPr kumimoji="1" lang="en-US" altLang="ja-JP" b="0" i="1" smtClean="0">
                        <a:latin typeface="Cambria Math" panose="02040503050406030204" pitchFamily="18" charset="0"/>
                      </a:rPr>
                      <m:t>𝑂</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𝑛</m:t>
                        </m:r>
                      </m:e>
                    </m:d>
                  </m:oMath>
                </a14:m>
                <a:r>
                  <a:rPr kumimoji="1" lang="ja-JP" altLang="en-US" dirty="0"/>
                  <a:t>　　　</a:t>
                </a:r>
                <a:r>
                  <a:rPr lang="ja-JP" altLang="en-US" dirty="0"/>
                  <a:t>  </a:t>
                </a:r>
                <a:r>
                  <a:rPr kumimoji="1" lang="ja-JP" altLang="en-US" dirty="0"/>
                  <a:t>→ </a:t>
                </a:r>
                <a:r>
                  <a:rPr lang="ja-JP" altLang="en-US" dirty="0"/>
                  <a:t>   </a:t>
                </a:r>
                <a14:m>
                  <m:oMath xmlns:m="http://schemas.openxmlformats.org/officeDocument/2006/math">
                    <m:r>
                      <a:rPr kumimoji="1" lang="en-US" altLang="ja-JP" b="0" i="1" smtClean="0">
                        <a:latin typeface="Cambria Math" panose="02040503050406030204" pitchFamily="18" charset="0"/>
                      </a:rPr>
                      <m:t>𝑂</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𝑛</m:t>
                        </m:r>
                      </m:e>
                    </m:d>
                  </m:oMath>
                </a14:m>
                <a:endParaRPr kumimoji="1" lang="en-US" altLang="ja-JP" b="0" dirty="0"/>
              </a:p>
              <a:p>
                <a:r>
                  <a:rPr kumimoji="1" lang="ja-JP" altLang="en-US" b="0" dirty="0"/>
                  <a:t>中間ゴミ　</a:t>
                </a:r>
                <a14:m>
                  <m:oMath xmlns:m="http://schemas.openxmlformats.org/officeDocument/2006/math">
                    <m:r>
                      <a:rPr lang="en-US" altLang="ja-JP" i="1">
                        <a:latin typeface="Cambria Math" panose="02040503050406030204" pitchFamily="18" charset="0"/>
                      </a:rPr>
                      <m:t>𝑂</m:t>
                    </m:r>
                    <m:d>
                      <m:dPr>
                        <m:ctrlPr>
                          <a:rPr lang="en-US" altLang="ja-JP" i="1">
                            <a:latin typeface="Cambria Math" panose="02040503050406030204" pitchFamily="18" charset="0"/>
                          </a:rPr>
                        </m:ctrlPr>
                      </m:dPr>
                      <m:e>
                        <m:r>
                          <a:rPr lang="en-US" altLang="ja-JP" i="1">
                            <a:latin typeface="Cambria Math" panose="02040503050406030204" pitchFamily="18" charset="0"/>
                          </a:rPr>
                          <m:t>𝑛</m:t>
                        </m:r>
                      </m:e>
                    </m:d>
                  </m:oMath>
                </a14:m>
                <a:r>
                  <a:rPr kumimoji="1" lang="ja-JP" altLang="en-US" b="0" dirty="0"/>
                  <a:t>　　　  →　</a:t>
                </a:r>
                <a:r>
                  <a:rPr lang="en-US" altLang="ja-JP" dirty="0"/>
                  <a:t> </a:t>
                </a:r>
                <a14:m>
                  <m:oMath xmlns:m="http://schemas.openxmlformats.org/officeDocument/2006/math">
                    <m:r>
                      <a:rPr lang="en-US" altLang="ja-JP" i="1" smtClean="0">
                        <a:solidFill>
                          <a:srgbClr val="C00000"/>
                        </a:solidFill>
                        <a:latin typeface="Cambria Math" panose="02040503050406030204" pitchFamily="18" charset="0"/>
                      </a:rPr>
                      <m:t>𝑂</m:t>
                    </m:r>
                    <m:d>
                      <m:dPr>
                        <m:ctrlPr>
                          <a:rPr lang="en-US" altLang="ja-JP" i="1">
                            <a:solidFill>
                              <a:srgbClr val="C00000"/>
                            </a:solidFill>
                            <a:latin typeface="Cambria Math" panose="02040503050406030204" pitchFamily="18" charset="0"/>
                          </a:rPr>
                        </m:ctrlPr>
                      </m:dPr>
                      <m:e>
                        <m:r>
                          <a:rPr lang="en-US" altLang="ja-JP" i="1">
                            <a:solidFill>
                              <a:srgbClr val="C00000"/>
                            </a:solidFill>
                            <a:latin typeface="Cambria Math" panose="02040503050406030204" pitchFamily="18" charset="0"/>
                          </a:rPr>
                          <m:t>𝑛</m:t>
                        </m:r>
                      </m:e>
                    </m:d>
                  </m:oMath>
                </a14:m>
                <a:endParaRPr kumimoji="1" lang="en-US" altLang="ja-JP" b="0" dirty="0"/>
              </a:p>
              <a:p>
                <a:r>
                  <a:rPr lang="ja-JP" altLang="en-US" dirty="0"/>
                  <a:t>最終ゴミ　</a:t>
                </a:r>
                <a14:m>
                  <m:oMath xmlns:m="http://schemas.openxmlformats.org/officeDocument/2006/math">
                    <m:r>
                      <a:rPr lang="en-US" altLang="ja-JP" i="1">
                        <a:latin typeface="Cambria Math" panose="02040503050406030204" pitchFamily="18" charset="0"/>
                      </a:rPr>
                      <m:t>𝑂</m:t>
                    </m:r>
                    <m:d>
                      <m:dPr>
                        <m:ctrlPr>
                          <a:rPr lang="en-US" altLang="ja-JP" i="1">
                            <a:latin typeface="Cambria Math" panose="02040503050406030204" pitchFamily="18" charset="0"/>
                          </a:rPr>
                        </m:ctrlPr>
                      </m:dPr>
                      <m:e>
                        <m:r>
                          <a:rPr lang="en-US" altLang="ja-JP" i="1">
                            <a:latin typeface="Cambria Math" panose="02040503050406030204" pitchFamily="18" charset="0"/>
                          </a:rPr>
                          <m:t>𝑛</m:t>
                        </m:r>
                      </m:e>
                    </m:d>
                  </m:oMath>
                </a14:m>
                <a:r>
                  <a:rPr kumimoji="1" lang="ja-JP" altLang="en-US" b="0" dirty="0"/>
                  <a:t>　　　  →　</a:t>
                </a:r>
                <a:r>
                  <a:rPr lang="en-US" altLang="ja-JP" dirty="0">
                    <a:solidFill>
                      <a:srgbClr val="00B0F0"/>
                    </a:solidFill>
                  </a:rPr>
                  <a:t> 0</a:t>
                </a:r>
                <a:endParaRPr kumimoji="1" lang="en-US" altLang="ja-JP" b="0" dirty="0"/>
              </a:p>
            </p:txBody>
          </p:sp>
        </mc:Choice>
        <mc:Fallback xmlns="">
          <p:sp>
            <p:nvSpPr>
              <p:cNvPr id="16" name="テキスト ボックス 15">
                <a:extLst>
                  <a:ext uri="{FF2B5EF4-FFF2-40B4-BE49-F238E27FC236}">
                    <a16:creationId xmlns:a16="http://schemas.microsoft.com/office/drawing/2014/main" id="{2235B284-2A4C-4504-B6D7-C3C4BF3DDA6C}"/>
                  </a:ext>
                </a:extLst>
              </p:cNvPr>
              <p:cNvSpPr txBox="1">
                <a:spLocks noRot="1" noChangeAspect="1" noMove="1" noResize="1" noEditPoints="1" noAdjustHandles="1" noChangeArrowheads="1" noChangeShapeType="1" noTextEdit="1"/>
              </p:cNvSpPr>
              <p:nvPr/>
            </p:nvSpPr>
            <p:spPr>
              <a:xfrm>
                <a:off x="6409687" y="5229408"/>
                <a:ext cx="5981631" cy="1200329"/>
              </a:xfrm>
              <a:prstGeom prst="rect">
                <a:avLst/>
              </a:prstGeom>
              <a:blipFill>
                <a:blip r:embed="rId18"/>
                <a:stretch>
                  <a:fillRect l="-815" t="-2538" b="-7614"/>
                </a:stretch>
              </a:blipFill>
            </p:spPr>
            <p:txBody>
              <a:bodyPr/>
              <a:lstStyle/>
              <a:p>
                <a:r>
                  <a:rPr lang="ja-JP" altLang="en-US">
                    <a:noFill/>
                  </a:rPr>
                  <a:t> </a:t>
                </a:r>
              </a:p>
            </p:txBody>
          </p:sp>
        </mc:Fallback>
      </mc:AlternateContent>
      <p:sp>
        <p:nvSpPr>
          <p:cNvPr id="49" name="スライド番号プレースホルダー 48">
            <a:extLst>
              <a:ext uri="{FF2B5EF4-FFF2-40B4-BE49-F238E27FC236}">
                <a16:creationId xmlns:a16="http://schemas.microsoft.com/office/drawing/2014/main" xmlns="" id="{E84F76BF-C094-4167-A929-67EB2257B6BC}"/>
              </a:ext>
            </a:extLst>
          </p:cNvPr>
          <p:cNvSpPr>
            <a:spLocks noGrp="1"/>
          </p:cNvSpPr>
          <p:nvPr>
            <p:ph type="sldNum" sz="quarter" idx="12"/>
          </p:nvPr>
        </p:nvSpPr>
        <p:spPr/>
        <p:txBody>
          <a:bodyPr/>
          <a:lstStyle/>
          <a:p>
            <a:fld id="{E5C235EC-7ED0-4A5D-B19E-175F2657EE7E}" type="slidenum">
              <a:rPr kumimoji="1" lang="ja-JP" altLang="en-US" smtClean="0"/>
              <a:t>18</a:t>
            </a:fld>
            <a:endParaRPr kumimoji="1" lang="ja-JP" altLang="en-US"/>
          </a:p>
        </p:txBody>
      </p:sp>
    </p:spTree>
    <p:extLst>
      <p:ext uri="{BB962C8B-B14F-4D97-AF65-F5344CB8AC3E}">
        <p14:creationId xmlns:p14="http://schemas.microsoft.com/office/powerpoint/2010/main" val="1146629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A293D53-DC33-4AE2-A8AC-E76A2DCDB11C}"/>
              </a:ext>
            </a:extLst>
          </p:cNvPr>
          <p:cNvSpPr>
            <a:spLocks noGrp="1"/>
          </p:cNvSpPr>
          <p:nvPr>
            <p:ph type="title"/>
          </p:nvPr>
        </p:nvSpPr>
        <p:spPr/>
        <p:txBody>
          <a:bodyPr/>
          <a:lstStyle/>
          <a:p>
            <a:r>
              <a:rPr kumimoji="1" lang="ja-JP" altLang="en-US" dirty="0"/>
              <a:t>参考文献</a:t>
            </a:r>
          </a:p>
        </p:txBody>
      </p:sp>
      <p:sp>
        <p:nvSpPr>
          <p:cNvPr id="3" name="コンテンツ プレースホルダー 2">
            <a:extLst>
              <a:ext uri="{FF2B5EF4-FFF2-40B4-BE49-F238E27FC236}">
                <a16:creationId xmlns:a16="http://schemas.microsoft.com/office/drawing/2014/main" xmlns="" id="{5C34B4E8-B0CF-4980-805F-A72945E880A4}"/>
              </a:ext>
            </a:extLst>
          </p:cNvPr>
          <p:cNvSpPr>
            <a:spLocks noGrp="1"/>
          </p:cNvSpPr>
          <p:nvPr>
            <p:ph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xmlns="" id="{6DDD7CAE-E408-48BE-BC91-6A1A7219CC56}"/>
              </a:ext>
            </a:extLst>
          </p:cNvPr>
          <p:cNvSpPr>
            <a:spLocks noGrp="1"/>
          </p:cNvSpPr>
          <p:nvPr>
            <p:ph type="sldNum" sz="quarter" idx="12"/>
          </p:nvPr>
        </p:nvSpPr>
        <p:spPr/>
        <p:txBody>
          <a:bodyPr/>
          <a:lstStyle/>
          <a:p>
            <a:fld id="{7E95E0E7-15FB-435F-BD61-16599A5D2061}" type="slidenum">
              <a:rPr kumimoji="1" lang="ja-JP" altLang="en-US" smtClean="0"/>
              <a:t>19</a:t>
            </a:fld>
            <a:endParaRPr kumimoji="1" lang="ja-JP" altLang="en-US"/>
          </a:p>
        </p:txBody>
      </p:sp>
    </p:spTree>
    <p:extLst>
      <p:ext uri="{BB962C8B-B14F-4D97-AF65-F5344CB8AC3E}">
        <p14:creationId xmlns:p14="http://schemas.microsoft.com/office/powerpoint/2010/main" val="1790362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24B2C67-0B0C-4634-AC33-8C9A2DCE18DF}"/>
              </a:ext>
            </a:extLst>
          </p:cNvPr>
          <p:cNvSpPr>
            <a:spLocks noGrp="1"/>
          </p:cNvSpPr>
          <p:nvPr>
            <p:ph type="title"/>
          </p:nvPr>
        </p:nvSpPr>
        <p:spPr/>
        <p:txBody>
          <a:bodyPr/>
          <a:lstStyle/>
          <a:p>
            <a:r>
              <a:rPr kumimoji="1" lang="ja-JP" altLang="en-US" dirty="0"/>
              <a:t>発表の構成</a:t>
            </a:r>
          </a:p>
        </p:txBody>
      </p:sp>
      <p:sp>
        <p:nvSpPr>
          <p:cNvPr id="3" name="コンテンツ プレースホルダー 2">
            <a:extLst>
              <a:ext uri="{FF2B5EF4-FFF2-40B4-BE49-F238E27FC236}">
                <a16:creationId xmlns:a16="http://schemas.microsoft.com/office/drawing/2014/main" xmlns="" id="{5413A16D-29CA-4648-9927-5B8F2D460599}"/>
              </a:ext>
            </a:extLst>
          </p:cNvPr>
          <p:cNvSpPr>
            <a:spLocks noGrp="1"/>
          </p:cNvSpPr>
          <p:nvPr>
            <p:ph idx="1"/>
          </p:nvPr>
        </p:nvSpPr>
        <p:spPr/>
        <p:txBody>
          <a:bodyPr/>
          <a:lstStyle/>
          <a:p>
            <a:r>
              <a:rPr kumimoji="1" lang="ja-JP" altLang="en-US" dirty="0"/>
              <a:t>背景</a:t>
            </a:r>
            <a:endParaRPr kumimoji="1" lang="en-US" altLang="ja-JP" dirty="0"/>
          </a:p>
          <a:p>
            <a:r>
              <a:rPr lang="ja-JP" altLang="en-US" dirty="0"/>
              <a:t>目的</a:t>
            </a:r>
            <a:endParaRPr lang="en-US" altLang="ja-JP" dirty="0"/>
          </a:p>
          <a:p>
            <a:r>
              <a:rPr lang="ja-JP" altLang="en-US" dirty="0"/>
              <a:t>定義</a:t>
            </a:r>
            <a:endParaRPr lang="en-US" altLang="ja-JP" dirty="0"/>
          </a:p>
          <a:p>
            <a:pPr lvl="1"/>
            <a:r>
              <a:rPr lang="ja-JP" altLang="en-US" dirty="0"/>
              <a:t>埋め込み</a:t>
            </a:r>
            <a:endParaRPr lang="en-US" altLang="ja-JP" dirty="0"/>
          </a:p>
          <a:p>
            <a:pPr lvl="1"/>
            <a:r>
              <a:rPr lang="ja-JP" altLang="en-US" dirty="0"/>
              <a:t>整形ビットパターン</a:t>
            </a:r>
            <a:endParaRPr lang="en-US" altLang="ja-JP" dirty="0"/>
          </a:p>
          <a:p>
            <a:pPr lvl="1"/>
            <a:r>
              <a:rPr lang="ja-JP" altLang="en-US" dirty="0"/>
              <a:t>二分木のランク</a:t>
            </a:r>
            <a:endParaRPr lang="en-US" altLang="ja-JP" dirty="0"/>
          </a:p>
          <a:p>
            <a:r>
              <a:rPr lang="ja-JP" altLang="en-US" dirty="0"/>
              <a:t>作成した可逆シミュレーション</a:t>
            </a:r>
            <a:endParaRPr kumimoji="1" lang="en-US" altLang="ja-JP" dirty="0"/>
          </a:p>
          <a:p>
            <a:r>
              <a:rPr kumimoji="1" lang="ja-JP" altLang="en-US" dirty="0"/>
              <a:t>まとめ</a:t>
            </a:r>
            <a:endParaRPr kumimoji="1" lang="en-US" altLang="ja-JP" dirty="0"/>
          </a:p>
        </p:txBody>
      </p:sp>
      <p:sp>
        <p:nvSpPr>
          <p:cNvPr id="4" name="スライド番号プレースホルダー 3">
            <a:extLst>
              <a:ext uri="{FF2B5EF4-FFF2-40B4-BE49-F238E27FC236}">
                <a16:creationId xmlns:a16="http://schemas.microsoft.com/office/drawing/2014/main" xmlns="" id="{2D498E11-56DF-420E-9FFB-DD15D31FF1C8}"/>
              </a:ext>
            </a:extLst>
          </p:cNvPr>
          <p:cNvSpPr>
            <a:spLocks noGrp="1"/>
          </p:cNvSpPr>
          <p:nvPr>
            <p:ph type="sldNum" sz="quarter" idx="12"/>
          </p:nvPr>
        </p:nvSpPr>
        <p:spPr/>
        <p:txBody>
          <a:bodyPr/>
          <a:lstStyle/>
          <a:p>
            <a:fld id="{E5C235EC-7ED0-4A5D-B19E-175F2657EE7E}" type="slidenum">
              <a:rPr kumimoji="1" lang="ja-JP" altLang="en-US" smtClean="0"/>
              <a:t>2</a:t>
            </a:fld>
            <a:endParaRPr kumimoji="1" lang="ja-JP" altLang="en-US"/>
          </a:p>
        </p:txBody>
      </p:sp>
    </p:spTree>
    <p:extLst>
      <p:ext uri="{BB962C8B-B14F-4D97-AF65-F5344CB8AC3E}">
        <p14:creationId xmlns:p14="http://schemas.microsoft.com/office/powerpoint/2010/main" val="2867539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dirty="0"/>
              <a:t>1</a:t>
            </a:r>
            <a:r>
              <a:rPr lang="ja-JP" altLang="en-US" dirty="0"/>
              <a:t>パスのクリーン可逆ランク計算</a:t>
            </a:r>
            <a:endParaRPr kumimoji="1" lang="ja-JP" altLang="en-US" dirty="0"/>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xmlns="" id="{571CB91F-E003-4D04-B6AA-A0527EDE9C59}"/>
                  </a:ext>
                </a:extLst>
              </p:cNvPr>
              <p:cNvSpPr txBox="1"/>
              <p:nvPr/>
            </p:nvSpPr>
            <p:spPr>
              <a:xfrm>
                <a:off x="7500471" y="5334143"/>
                <a:ext cx="4754880" cy="1200329"/>
              </a:xfrm>
              <a:prstGeom prst="rect">
                <a:avLst/>
              </a:prstGeom>
              <a:noFill/>
            </p:spPr>
            <p:txBody>
              <a:bodyPr wrap="square" rtlCol="0">
                <a:spAutoFit/>
              </a:bodyPr>
              <a:lstStyle/>
              <a:p>
                <a:r>
                  <a:rPr lang="ja-JP" altLang="en-US" dirty="0"/>
                  <a:t>実行時間　</a:t>
                </a:r>
                <a14:m>
                  <m:oMath xmlns:m="http://schemas.openxmlformats.org/officeDocument/2006/math">
                    <m:r>
                      <a:rPr lang="en-US" altLang="ja-JP" b="0" i="1" smtClean="0">
                        <a:latin typeface="Cambria Math" panose="02040503050406030204" pitchFamily="18" charset="0"/>
                      </a:rPr>
                      <m:t>𝑂</m:t>
                    </m:r>
                    <m:r>
                      <a:rPr lang="en-US" altLang="ja-JP" b="0" i="1" smtClean="0">
                        <a:latin typeface="Cambria Math" panose="02040503050406030204" pitchFamily="18" charset="0"/>
                      </a:rPr>
                      <m:t>(</m:t>
                    </m:r>
                    <m:r>
                      <m:rPr>
                        <m:sty m:val="p"/>
                      </m:rPr>
                      <a:rPr lang="en-US" altLang="ja-JP" b="0" i="0" smtClean="0">
                        <a:latin typeface="Cambria Math" panose="02040503050406030204" pitchFamily="18" charset="0"/>
                      </a:rPr>
                      <m:t>log</m:t>
                    </m:r>
                    <m:r>
                      <a:rPr lang="en-US" altLang="ja-JP" b="0" i="1" smtClean="0">
                        <a:latin typeface="Cambria Math" panose="02040503050406030204" pitchFamily="18" charset="0"/>
                      </a:rPr>
                      <m:t>⁡(</m:t>
                    </m:r>
                    <m:r>
                      <a:rPr lang="en-US" altLang="ja-JP" b="0" i="1" smtClean="0">
                        <a:latin typeface="Cambria Math" panose="02040503050406030204" pitchFamily="18" charset="0"/>
                      </a:rPr>
                      <m:t>𝑛</m:t>
                    </m:r>
                    <m:r>
                      <a:rPr lang="en-US" altLang="ja-JP" b="0" i="1" smtClean="0">
                        <a:latin typeface="Cambria Math" panose="02040503050406030204" pitchFamily="18" charset="0"/>
                      </a:rPr>
                      <m:t>))</m:t>
                    </m:r>
                  </m:oMath>
                </a14:m>
                <a:r>
                  <a:rPr lang="ja-JP" altLang="en-US" dirty="0"/>
                  <a:t>　→　</a:t>
                </a:r>
                <a14:m>
                  <m:oMath xmlns:m="http://schemas.openxmlformats.org/officeDocument/2006/math">
                    <m:r>
                      <a:rPr lang="en-US" altLang="ja-JP" b="0" i="1" smtClean="0">
                        <a:latin typeface="Cambria Math" panose="02040503050406030204" pitchFamily="18" charset="0"/>
                      </a:rPr>
                      <m:t>𝑂</m:t>
                    </m:r>
                    <m:d>
                      <m:dPr>
                        <m:ctrlPr>
                          <a:rPr lang="en-US" altLang="ja-JP" b="0" i="1" smtClean="0">
                            <a:latin typeface="Cambria Math" panose="02040503050406030204" pitchFamily="18" charset="0"/>
                          </a:rPr>
                        </m:ctrlPr>
                      </m:dPr>
                      <m:e>
                        <m:func>
                          <m:funcPr>
                            <m:ctrlPr>
                              <a:rPr lang="en-US" altLang="ja-JP" b="0" i="1" smtClean="0">
                                <a:latin typeface="Cambria Math" panose="02040503050406030204" pitchFamily="18" charset="0"/>
                              </a:rPr>
                            </m:ctrlPr>
                          </m:funcPr>
                          <m:fName>
                            <m:r>
                              <m:rPr>
                                <m:sty m:val="p"/>
                              </m:rPr>
                              <a:rPr lang="en-US" altLang="ja-JP" b="0" i="0" smtClean="0">
                                <a:latin typeface="Cambria Math" panose="02040503050406030204" pitchFamily="18" charset="0"/>
                              </a:rPr>
                              <m:t>log</m:t>
                            </m:r>
                          </m:fName>
                          <m:e>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𝑛</m:t>
                                </m:r>
                              </m:e>
                            </m:d>
                          </m:e>
                        </m:func>
                      </m:e>
                    </m:d>
                  </m:oMath>
                </a14:m>
                <a:r>
                  <a:rPr lang="en-US" altLang="ja-JP" dirty="0"/>
                  <a:t>,</a:t>
                </a:r>
                <a:r>
                  <a:rPr lang="en-US" altLang="ja-JP" dirty="0">
                    <a:solidFill>
                      <a:srgbClr val="00B0F0"/>
                    </a:solidFill>
                  </a:rPr>
                  <a:t>1</a:t>
                </a:r>
                <a:r>
                  <a:rPr lang="ja-JP" altLang="en-US" dirty="0">
                    <a:solidFill>
                      <a:srgbClr val="00B0F0"/>
                    </a:solidFill>
                  </a:rPr>
                  <a:t>パス</a:t>
                </a:r>
                <a:endParaRPr lang="en-US" altLang="ja-JP" dirty="0">
                  <a:solidFill>
                    <a:srgbClr val="00B0F0"/>
                  </a:solidFill>
                </a:endParaRPr>
              </a:p>
              <a:p>
                <a:r>
                  <a:rPr kumimoji="1" lang="ja-JP" altLang="en-US" dirty="0"/>
                  <a:t>メモリ　　</a:t>
                </a:r>
                <a14:m>
                  <m:oMath xmlns:m="http://schemas.openxmlformats.org/officeDocument/2006/math">
                    <m:r>
                      <a:rPr kumimoji="1" lang="en-US" altLang="ja-JP" b="0" i="1" smtClean="0">
                        <a:latin typeface="Cambria Math" panose="02040503050406030204" pitchFamily="18" charset="0"/>
                      </a:rPr>
                      <m:t>𝑂</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𝑛</m:t>
                        </m:r>
                      </m:e>
                    </m:d>
                  </m:oMath>
                </a14:m>
                <a:r>
                  <a:rPr kumimoji="1" lang="ja-JP" altLang="en-US" dirty="0"/>
                  <a:t>　　　→ 　</a:t>
                </a:r>
                <a14:m>
                  <m:oMath xmlns:m="http://schemas.openxmlformats.org/officeDocument/2006/math">
                    <m:r>
                      <a:rPr kumimoji="1" lang="en-US" altLang="ja-JP" b="0" i="1" smtClean="0">
                        <a:latin typeface="Cambria Math" panose="02040503050406030204" pitchFamily="18" charset="0"/>
                      </a:rPr>
                      <m:t>𝑂</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𝑛</m:t>
                        </m:r>
                      </m:e>
                    </m:d>
                  </m:oMath>
                </a14:m>
                <a:endParaRPr kumimoji="1" lang="en-US" altLang="ja-JP" b="0" dirty="0"/>
              </a:p>
              <a:p>
                <a:r>
                  <a:rPr kumimoji="1" lang="ja-JP" altLang="en-US" dirty="0"/>
                  <a:t>中間ゴミ　</a:t>
                </a:r>
                <a:r>
                  <a:rPr kumimoji="1" lang="en-US" altLang="ja-JP" dirty="0"/>
                  <a:t>0</a:t>
                </a:r>
                <a:r>
                  <a:rPr kumimoji="1" lang="ja-JP" altLang="en-US" dirty="0"/>
                  <a:t>　　　　　→　</a:t>
                </a:r>
                <a:r>
                  <a:rPr lang="en-US" altLang="ja-JP" dirty="0">
                    <a:solidFill>
                      <a:srgbClr val="00B0F0"/>
                    </a:solidFill>
                  </a:rPr>
                  <a:t>0</a:t>
                </a:r>
                <a:endParaRPr kumimoji="1" lang="en-US" altLang="ja-JP" dirty="0">
                  <a:solidFill>
                    <a:srgbClr val="00B0F0"/>
                  </a:solidFill>
                </a:endParaRPr>
              </a:p>
              <a:p>
                <a:r>
                  <a:rPr lang="ja-JP" altLang="en-US" dirty="0"/>
                  <a:t>最終ゴミ　</a:t>
                </a:r>
                <a:r>
                  <a:rPr lang="en-US" altLang="ja-JP" dirty="0"/>
                  <a:t>0</a:t>
                </a:r>
                <a:r>
                  <a:rPr lang="ja-JP" altLang="en-US" dirty="0"/>
                  <a:t>　　　　　→　</a:t>
                </a:r>
                <a:r>
                  <a:rPr lang="en-US" altLang="ja-JP" dirty="0">
                    <a:solidFill>
                      <a:srgbClr val="00B0F0"/>
                    </a:solidFill>
                  </a:rPr>
                  <a:t>0</a:t>
                </a:r>
                <a:endParaRPr kumimoji="1" lang="en-US" altLang="ja-JP" dirty="0">
                  <a:solidFill>
                    <a:srgbClr val="00B0F0"/>
                  </a:solidFill>
                </a:endParaRPr>
              </a:p>
            </p:txBody>
          </p:sp>
        </mc:Choice>
        <mc:Fallback xmlns="">
          <p:sp>
            <p:nvSpPr>
              <p:cNvPr id="6" name="テキスト ボックス 5">
                <a:extLst>
                  <a:ext uri="{FF2B5EF4-FFF2-40B4-BE49-F238E27FC236}">
                    <a16:creationId xmlns:a16="http://schemas.microsoft.com/office/drawing/2014/main" id="{571CB91F-E003-4D04-B6AA-A0527EDE9C59}"/>
                  </a:ext>
                </a:extLst>
              </p:cNvPr>
              <p:cNvSpPr txBox="1">
                <a:spLocks noRot="1" noChangeAspect="1" noMove="1" noResize="1" noEditPoints="1" noAdjustHandles="1" noChangeArrowheads="1" noChangeShapeType="1" noTextEdit="1"/>
              </p:cNvSpPr>
              <p:nvPr/>
            </p:nvSpPr>
            <p:spPr>
              <a:xfrm>
                <a:off x="7500471" y="5334143"/>
                <a:ext cx="4754880" cy="1200329"/>
              </a:xfrm>
              <a:prstGeom prst="rect">
                <a:avLst/>
              </a:prstGeom>
              <a:blipFill>
                <a:blip r:embed="rId2"/>
                <a:stretch>
                  <a:fillRect l="-1026" t="-2030" b="-7107"/>
                </a:stretch>
              </a:blipFill>
            </p:spPr>
            <p:txBody>
              <a:bodyPr/>
              <a:lstStyle/>
              <a:p>
                <a:r>
                  <a:rPr lang="ja-JP" altLang="en-US">
                    <a:noFill/>
                  </a:rPr>
                  <a:t> </a:t>
                </a:r>
              </a:p>
            </p:txBody>
          </p:sp>
        </mc:Fallback>
      </mc:AlternateContent>
      <p:sp>
        <p:nvSpPr>
          <p:cNvPr id="2" name="吹き出し: 四角形 1">
            <a:extLst>
              <a:ext uri="{FF2B5EF4-FFF2-40B4-BE49-F238E27FC236}">
                <a16:creationId xmlns:a16="http://schemas.microsoft.com/office/drawing/2014/main" xmlns="" id="{51B76C2F-BDB6-4A91-A889-3DC4DE757EF2}"/>
              </a:ext>
            </a:extLst>
          </p:cNvPr>
          <p:cNvSpPr/>
          <p:nvPr/>
        </p:nvSpPr>
        <p:spPr>
          <a:xfrm>
            <a:off x="9877911" y="3866357"/>
            <a:ext cx="2051492" cy="1044357"/>
          </a:xfrm>
          <a:prstGeom prst="wedgeRectCallout">
            <a:avLst>
              <a:gd name="adj1" fmla="val 16882"/>
              <a:gd name="adj2" fmla="val 86746"/>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1</a:t>
            </a:r>
            <a:r>
              <a:rPr kumimoji="1" lang="ja-JP" altLang="en-US" dirty="0"/>
              <a:t>パス</a:t>
            </a:r>
            <a:endParaRPr kumimoji="1" lang="en-US" altLang="ja-JP" dirty="0"/>
          </a:p>
          <a:p>
            <a:pPr algn="ctr"/>
            <a:r>
              <a:rPr kumimoji="1" lang="ja-JP" altLang="en-US" dirty="0"/>
              <a:t>ゴミを生成しない</a:t>
            </a:r>
          </a:p>
        </p:txBody>
      </p:sp>
      <p:sp>
        <p:nvSpPr>
          <p:cNvPr id="3" name="スライド番号プレースホルダー 2">
            <a:extLst>
              <a:ext uri="{FF2B5EF4-FFF2-40B4-BE49-F238E27FC236}">
                <a16:creationId xmlns:a16="http://schemas.microsoft.com/office/drawing/2014/main" xmlns="" id="{B6361837-2432-4051-B470-F6A5EFE1E340}"/>
              </a:ext>
            </a:extLst>
          </p:cNvPr>
          <p:cNvSpPr>
            <a:spLocks noGrp="1"/>
          </p:cNvSpPr>
          <p:nvPr>
            <p:ph type="sldNum" sz="quarter" idx="12"/>
          </p:nvPr>
        </p:nvSpPr>
        <p:spPr>
          <a:xfrm>
            <a:off x="8610600" y="6356350"/>
            <a:ext cx="2743200" cy="365125"/>
          </a:xfrm>
        </p:spPr>
        <p:txBody>
          <a:bodyPr/>
          <a:lstStyle/>
          <a:p>
            <a:fld id="{7E95E0E7-15FB-435F-BD61-16599A5D2061}" type="slidenum">
              <a:rPr kumimoji="1" lang="ja-JP" altLang="en-US" smtClean="0"/>
              <a:t>20</a:t>
            </a:fld>
            <a:endParaRPr kumimoji="1" lang="ja-JP" altLang="en-US"/>
          </a:p>
        </p:txBody>
      </p:sp>
      <p:sp>
        <p:nvSpPr>
          <p:cNvPr id="7" name="楕円 6">
            <a:extLst>
              <a:ext uri="{FF2B5EF4-FFF2-40B4-BE49-F238E27FC236}">
                <a16:creationId xmlns:a16="http://schemas.microsoft.com/office/drawing/2014/main" xmlns="" id="{F35C7549-416F-4C31-8754-633CFB9C62C0}"/>
              </a:ext>
            </a:extLst>
          </p:cNvPr>
          <p:cNvSpPr/>
          <p:nvPr/>
        </p:nvSpPr>
        <p:spPr>
          <a:xfrm>
            <a:off x="267287" y="1271845"/>
            <a:ext cx="1772529" cy="4898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start</a:t>
            </a:r>
            <a:endParaRPr kumimoji="1" lang="ja-JP" altLang="en-US" dirty="0"/>
          </a:p>
        </p:txBody>
      </p:sp>
      <p:sp>
        <p:nvSpPr>
          <p:cNvPr id="9" name="正方形/長方形 8">
            <a:extLst>
              <a:ext uri="{FF2B5EF4-FFF2-40B4-BE49-F238E27FC236}">
                <a16:creationId xmlns:a16="http://schemas.microsoft.com/office/drawing/2014/main" xmlns="" id="{7AE6216D-091A-4AE7-A309-B21505DE466E}"/>
              </a:ext>
            </a:extLst>
          </p:cNvPr>
          <p:cNvSpPr/>
          <p:nvPr/>
        </p:nvSpPr>
        <p:spPr>
          <a:xfrm>
            <a:off x="267287" y="1895445"/>
            <a:ext cx="1772529" cy="259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err="1"/>
              <a:t>c</a:t>
            </a:r>
            <a:r>
              <a:rPr kumimoji="1" lang="en-US" altLang="ja-JP" dirty="0" err="1"/>
              <a:t>nt</a:t>
            </a:r>
            <a:r>
              <a:rPr kumimoji="1" lang="en-US" altLang="ja-JP" dirty="0"/>
              <a:t> </a:t>
            </a:r>
            <a:r>
              <a:rPr lang="ja-JP" altLang="en-US" dirty="0"/>
              <a:t>← </a:t>
            </a:r>
            <a:r>
              <a:rPr lang="en-US" altLang="ja-JP" dirty="0"/>
              <a:t>n</a:t>
            </a:r>
            <a:endParaRPr kumimoji="1" lang="ja-JP" altLang="en-US" dirty="0"/>
          </a:p>
        </p:txBody>
      </p:sp>
      <p:sp>
        <p:nvSpPr>
          <p:cNvPr id="10" name="正方形/長方形 9">
            <a:extLst>
              <a:ext uri="{FF2B5EF4-FFF2-40B4-BE49-F238E27FC236}">
                <a16:creationId xmlns:a16="http://schemas.microsoft.com/office/drawing/2014/main" xmlns="" id="{D1CA62E0-3D5D-4B1F-BE72-87B37AF2D2C8}"/>
              </a:ext>
            </a:extLst>
          </p:cNvPr>
          <p:cNvSpPr/>
          <p:nvPr/>
        </p:nvSpPr>
        <p:spPr>
          <a:xfrm>
            <a:off x="267287" y="2314518"/>
            <a:ext cx="1772529" cy="2580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err="1"/>
              <a:t>i</a:t>
            </a:r>
            <a:r>
              <a:rPr kumimoji="1" lang="en-US" altLang="ja-JP" dirty="0"/>
              <a:t> </a:t>
            </a:r>
            <a:r>
              <a:rPr lang="ja-JP" altLang="en-US" dirty="0"/>
              <a:t>← </a:t>
            </a:r>
            <a:r>
              <a:rPr lang="en-US" altLang="ja-JP" dirty="0"/>
              <a:t>0</a:t>
            </a:r>
            <a:endParaRPr kumimoji="1" lang="ja-JP" altLang="en-US" dirty="0"/>
          </a:p>
        </p:txBody>
      </p:sp>
      <p:sp>
        <p:nvSpPr>
          <p:cNvPr id="11" name="楕円 10">
            <a:extLst>
              <a:ext uri="{FF2B5EF4-FFF2-40B4-BE49-F238E27FC236}">
                <a16:creationId xmlns:a16="http://schemas.microsoft.com/office/drawing/2014/main" xmlns="" id="{533F8612-24A7-48C8-88EB-0640EF99FDC9}"/>
              </a:ext>
            </a:extLst>
          </p:cNvPr>
          <p:cNvSpPr/>
          <p:nvPr/>
        </p:nvSpPr>
        <p:spPr>
          <a:xfrm>
            <a:off x="763172" y="2707652"/>
            <a:ext cx="780757" cy="7807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err="1"/>
              <a:t>i</a:t>
            </a:r>
            <a:r>
              <a:rPr kumimoji="1" lang="en-US" altLang="ja-JP" dirty="0"/>
              <a:t>=0</a:t>
            </a:r>
            <a:endParaRPr kumimoji="1" lang="ja-JP" altLang="en-US" dirty="0"/>
          </a:p>
        </p:txBody>
      </p:sp>
      <p:sp>
        <p:nvSpPr>
          <p:cNvPr id="12" name="正方形/長方形 11">
            <a:extLst>
              <a:ext uri="{FF2B5EF4-FFF2-40B4-BE49-F238E27FC236}">
                <a16:creationId xmlns:a16="http://schemas.microsoft.com/office/drawing/2014/main" xmlns="" id="{3305A402-E058-4224-890A-5C67A1A3CD21}"/>
              </a:ext>
            </a:extLst>
          </p:cNvPr>
          <p:cNvSpPr/>
          <p:nvPr/>
        </p:nvSpPr>
        <p:spPr>
          <a:xfrm>
            <a:off x="215652" y="3596363"/>
            <a:ext cx="1871003" cy="259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err="1"/>
              <a:t>posn</a:t>
            </a:r>
            <a:r>
              <a:rPr kumimoji="1" lang="en-US" altLang="ja-JP" dirty="0"/>
              <a:t> </a:t>
            </a:r>
            <a:r>
              <a:rPr lang="ja-JP" altLang="en-US" dirty="0"/>
              <a:t>← </a:t>
            </a:r>
            <a:r>
              <a:rPr lang="en-US" altLang="ja-JP" dirty="0"/>
              <a:t>2*n-i-1</a:t>
            </a:r>
            <a:endParaRPr kumimoji="1" lang="ja-JP" altLang="en-US" dirty="0"/>
          </a:p>
        </p:txBody>
      </p:sp>
      <p:sp>
        <p:nvSpPr>
          <p:cNvPr id="13" name="正方形/長方形 12">
            <a:extLst>
              <a:ext uri="{FF2B5EF4-FFF2-40B4-BE49-F238E27FC236}">
                <a16:creationId xmlns:a16="http://schemas.microsoft.com/office/drawing/2014/main" xmlns="" id="{551A7FDA-319B-45C5-877F-E8542BD6D640}"/>
              </a:ext>
            </a:extLst>
          </p:cNvPr>
          <p:cNvSpPr/>
          <p:nvPr/>
        </p:nvSpPr>
        <p:spPr>
          <a:xfrm>
            <a:off x="215651" y="3993517"/>
            <a:ext cx="1871003" cy="259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a:t>v</a:t>
            </a:r>
            <a:r>
              <a:rPr kumimoji="1" lang="en-US" altLang="ja-JP" dirty="0"/>
              <a:t> </a:t>
            </a:r>
            <a:r>
              <a:rPr lang="ja-JP" altLang="en-US" dirty="0"/>
              <a:t>← </a:t>
            </a:r>
            <a:r>
              <a:rPr lang="en-US" altLang="ja-JP" dirty="0"/>
              <a:t>0</a:t>
            </a:r>
            <a:endParaRPr kumimoji="1" lang="ja-JP" altLang="en-US" dirty="0"/>
          </a:p>
        </p:txBody>
      </p:sp>
      <mc:AlternateContent xmlns:mc="http://schemas.openxmlformats.org/markup-compatibility/2006" xmlns:a14="http://schemas.microsoft.com/office/drawing/2010/main">
        <mc:Choice Requires="a14">
          <p:sp>
            <p:nvSpPr>
              <p:cNvPr id="14" name="正方形/長方形 13">
                <a:extLst>
                  <a:ext uri="{FF2B5EF4-FFF2-40B4-BE49-F238E27FC236}">
                    <a16:creationId xmlns:a16="http://schemas.microsoft.com/office/drawing/2014/main" xmlns="" id="{3F8CF768-1087-45BD-B6CF-2C1E9C089D16}"/>
                  </a:ext>
                </a:extLst>
              </p:cNvPr>
              <p:cNvSpPr/>
              <p:nvPr/>
            </p:nvSpPr>
            <p:spPr>
              <a:xfrm>
                <a:off x="-16467" y="4519089"/>
                <a:ext cx="2335237" cy="4110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a:t>v</a:t>
                </a:r>
                <a:r>
                  <a:rPr kumimoji="1" lang="en-US" altLang="ja-JP" dirty="0"/>
                  <a:t> +=</a:t>
                </a:r>
                <a:r>
                  <a:rPr lang="ja-JP" altLang="en-US" dirty="0"/>
                  <a:t> </a:t>
                </a:r>
                <a14:m>
                  <m:oMath xmlns:m="http://schemas.openxmlformats.org/officeDocument/2006/math">
                    <m:d>
                      <m:dPr>
                        <m:ctrlPr>
                          <a:rPr lang="en-US" altLang="ja-JP" i="1" smtClean="0">
                            <a:latin typeface="Cambria Math" panose="02040503050406030204" pitchFamily="18" charset="0"/>
                          </a:rPr>
                        </m:ctrlPr>
                      </m:dPr>
                      <m:e>
                        <m:f>
                          <m:fPr>
                            <m:type m:val="noBa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𝑝𝑜𝑠𝑛</m:t>
                            </m:r>
                          </m:num>
                          <m:den>
                            <m:r>
                              <a:rPr lang="en-US" altLang="ja-JP" b="0" i="1" smtClean="0">
                                <a:latin typeface="Cambria Math" panose="02040503050406030204" pitchFamily="18" charset="0"/>
                              </a:rPr>
                              <m:t>𝑐𝑛𝑡</m:t>
                            </m:r>
                          </m:den>
                        </m:f>
                      </m:e>
                    </m:d>
                    <m:r>
                      <a:rPr lang="en-US" altLang="ja-JP" b="0" i="1" smtClean="0">
                        <a:latin typeface="Cambria Math" panose="02040503050406030204" pitchFamily="18" charset="0"/>
                      </a:rPr>
                      <m:t>−</m:t>
                    </m:r>
                    <m:d>
                      <m:dPr>
                        <m:ctrlPr>
                          <a:rPr lang="en-US" altLang="ja-JP" b="0" i="1" smtClean="0">
                            <a:latin typeface="Cambria Math" panose="02040503050406030204" pitchFamily="18" charset="0"/>
                          </a:rPr>
                        </m:ctrlPr>
                      </m:dPr>
                      <m:e>
                        <m:f>
                          <m:fPr>
                            <m:type m:val="noBa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𝑝𝑜𝑠𝑛</m:t>
                            </m:r>
                          </m:num>
                          <m:den>
                            <m:r>
                              <a:rPr lang="en-US" altLang="ja-JP" b="0" i="1" smtClean="0">
                                <a:latin typeface="Cambria Math" panose="02040503050406030204" pitchFamily="18" charset="0"/>
                              </a:rPr>
                              <m:t>𝑐𝑛𝑡</m:t>
                            </m:r>
                            <m:r>
                              <a:rPr lang="en-US" altLang="ja-JP" b="0" i="1" smtClean="0">
                                <a:latin typeface="Cambria Math" panose="02040503050406030204" pitchFamily="18" charset="0"/>
                              </a:rPr>
                              <m:t>−1</m:t>
                            </m:r>
                          </m:den>
                        </m:f>
                      </m:e>
                    </m:d>
                  </m:oMath>
                </a14:m>
                <a:endParaRPr kumimoji="1" lang="ja-JP" altLang="en-US" dirty="0"/>
              </a:p>
            </p:txBody>
          </p:sp>
        </mc:Choice>
        <mc:Fallback xmlns="">
          <p:sp>
            <p:nvSpPr>
              <p:cNvPr id="14" name="正方形/長方形 13">
                <a:extLst>
                  <a:ext uri="{FF2B5EF4-FFF2-40B4-BE49-F238E27FC236}">
                    <a16:creationId xmlns:a16="http://schemas.microsoft.com/office/drawing/2014/main" id="{3F8CF768-1087-45BD-B6CF-2C1E9C089D16}"/>
                  </a:ext>
                </a:extLst>
              </p:cNvPr>
              <p:cNvSpPr>
                <a:spLocks noRot="1" noChangeAspect="1" noMove="1" noResize="1" noEditPoints="1" noAdjustHandles="1" noChangeArrowheads="1" noChangeShapeType="1" noTextEdit="1"/>
              </p:cNvSpPr>
              <p:nvPr/>
            </p:nvSpPr>
            <p:spPr>
              <a:xfrm>
                <a:off x="-16467" y="4519089"/>
                <a:ext cx="2335237" cy="411038"/>
              </a:xfrm>
              <a:prstGeom prst="rect">
                <a:avLst/>
              </a:prstGeom>
              <a:blipFill>
                <a:blip r:embed="rId3"/>
                <a:stretch>
                  <a:fillRect l="-1558" b="-17143"/>
                </a:stretch>
              </a:blipFill>
            </p:spPr>
            <p:txBody>
              <a:bodyPr/>
              <a:lstStyle/>
              <a:p>
                <a:r>
                  <a:rPr lang="ja-JP" altLang="en-US">
                    <a:noFill/>
                  </a:rPr>
                  <a:t> </a:t>
                </a:r>
              </a:p>
            </p:txBody>
          </p:sp>
        </mc:Fallback>
      </mc:AlternateContent>
      <p:sp>
        <p:nvSpPr>
          <p:cNvPr id="15" name="フローチャート: 判断 14">
            <a:extLst>
              <a:ext uri="{FF2B5EF4-FFF2-40B4-BE49-F238E27FC236}">
                <a16:creationId xmlns:a16="http://schemas.microsoft.com/office/drawing/2014/main" xmlns="" id="{02179C79-4F7A-4D76-BF55-AF14A8059025}"/>
              </a:ext>
            </a:extLst>
          </p:cNvPr>
          <p:cNvSpPr/>
          <p:nvPr/>
        </p:nvSpPr>
        <p:spPr>
          <a:xfrm>
            <a:off x="3823612" y="1267122"/>
            <a:ext cx="1569983" cy="1051889"/>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a:t>p</a:t>
            </a:r>
            <a:r>
              <a:rPr kumimoji="1" lang="en-US" altLang="ja-JP" dirty="0"/>
              <a:t>&gt;=v</a:t>
            </a:r>
            <a:endParaRPr kumimoji="1" lang="ja-JP" altLang="en-US" dirty="0"/>
          </a:p>
        </p:txBody>
      </p:sp>
      <p:sp>
        <p:nvSpPr>
          <p:cNvPr id="16" name="正方形/長方形 15">
            <a:extLst>
              <a:ext uri="{FF2B5EF4-FFF2-40B4-BE49-F238E27FC236}">
                <a16:creationId xmlns:a16="http://schemas.microsoft.com/office/drawing/2014/main" xmlns="" id="{523B703E-60C9-495F-A1C3-803F44EECFDA}"/>
              </a:ext>
            </a:extLst>
          </p:cNvPr>
          <p:cNvSpPr/>
          <p:nvPr/>
        </p:nvSpPr>
        <p:spPr>
          <a:xfrm>
            <a:off x="4628269" y="2416817"/>
            <a:ext cx="1772529" cy="46423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B[</a:t>
            </a:r>
            <a:r>
              <a:rPr kumimoji="1" lang="en-US" altLang="ja-JP" dirty="0" err="1"/>
              <a:t>i</a:t>
            </a:r>
            <a:r>
              <a:rPr kumimoji="1" lang="en-US" altLang="ja-JP" dirty="0"/>
              <a:t>] ^= 1</a:t>
            </a:r>
            <a:endParaRPr kumimoji="1" lang="ja-JP" altLang="en-US" dirty="0"/>
          </a:p>
        </p:txBody>
      </p:sp>
      <p:sp>
        <p:nvSpPr>
          <p:cNvPr id="17" name="正方形/長方形 16">
            <a:extLst>
              <a:ext uri="{FF2B5EF4-FFF2-40B4-BE49-F238E27FC236}">
                <a16:creationId xmlns:a16="http://schemas.microsoft.com/office/drawing/2014/main" xmlns="" id="{682EFF44-E773-41CD-BE5D-AB034E4FC61F}"/>
              </a:ext>
            </a:extLst>
          </p:cNvPr>
          <p:cNvSpPr/>
          <p:nvPr/>
        </p:nvSpPr>
        <p:spPr>
          <a:xfrm>
            <a:off x="4628268" y="2988891"/>
            <a:ext cx="1772529" cy="46423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a:t>p -= v</a:t>
            </a:r>
            <a:endParaRPr kumimoji="1" lang="ja-JP" altLang="en-US" dirty="0"/>
          </a:p>
        </p:txBody>
      </p:sp>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xmlns="" id="{860ABB9B-F86B-48D6-B45A-AD3D7801B673}"/>
                  </a:ext>
                </a:extLst>
              </p:cNvPr>
              <p:cNvSpPr/>
              <p:nvPr/>
            </p:nvSpPr>
            <p:spPr>
              <a:xfrm>
                <a:off x="4628268" y="3574635"/>
                <a:ext cx="1772529" cy="46423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v -= </a:t>
                </a:r>
                <a14:m>
                  <m:oMath xmlns:m="http://schemas.openxmlformats.org/officeDocument/2006/math">
                    <m:d>
                      <m:dPr>
                        <m:ctrlPr>
                          <a:rPr kumimoji="1" lang="en-US" altLang="ja-JP" i="1" smtClean="0">
                            <a:latin typeface="Cambria Math" panose="02040503050406030204" pitchFamily="18" charset="0"/>
                          </a:rPr>
                        </m:ctrlPr>
                      </m:dPr>
                      <m:e>
                        <m:f>
                          <m:fPr>
                            <m:type m:val="noBa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𝑝𝑜𝑠𝑛</m:t>
                            </m:r>
                          </m:num>
                          <m:den>
                            <m:r>
                              <a:rPr kumimoji="1" lang="en-US" altLang="ja-JP" b="0" i="1" smtClean="0">
                                <a:latin typeface="Cambria Math" panose="02040503050406030204" pitchFamily="18" charset="0"/>
                              </a:rPr>
                              <m:t>𝑐𝑛𝑡</m:t>
                            </m:r>
                          </m:den>
                        </m:f>
                      </m:e>
                    </m:d>
                  </m:oMath>
                </a14:m>
                <a:endParaRPr kumimoji="1" lang="ja-JP" altLang="en-US" dirty="0"/>
              </a:p>
            </p:txBody>
          </p:sp>
        </mc:Choice>
        <mc:Fallback xmlns="">
          <p:sp>
            <p:nvSpPr>
              <p:cNvPr id="18" name="正方形/長方形 17">
                <a:extLst>
                  <a:ext uri="{FF2B5EF4-FFF2-40B4-BE49-F238E27FC236}">
                    <a16:creationId xmlns:a16="http://schemas.microsoft.com/office/drawing/2014/main" id="{860ABB9B-F86B-48D6-B45A-AD3D7801B673}"/>
                  </a:ext>
                </a:extLst>
              </p:cNvPr>
              <p:cNvSpPr>
                <a:spLocks noRot="1" noChangeAspect="1" noMove="1" noResize="1" noEditPoints="1" noAdjustHandles="1" noChangeArrowheads="1" noChangeShapeType="1" noTextEdit="1"/>
              </p:cNvSpPr>
              <p:nvPr/>
            </p:nvSpPr>
            <p:spPr>
              <a:xfrm>
                <a:off x="4628268" y="3574635"/>
                <a:ext cx="1772529" cy="464234"/>
              </a:xfrm>
              <a:prstGeom prst="rect">
                <a:avLst/>
              </a:prstGeom>
              <a:blipFill>
                <a:blip r:embed="rId4"/>
                <a:stretch>
                  <a:fillRect b="-886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正方形/長方形 18">
                <a:extLst>
                  <a:ext uri="{FF2B5EF4-FFF2-40B4-BE49-F238E27FC236}">
                    <a16:creationId xmlns:a16="http://schemas.microsoft.com/office/drawing/2014/main" xmlns="" id="{31885855-44B8-4C43-9A4E-964C26EBD495}"/>
                  </a:ext>
                </a:extLst>
              </p:cNvPr>
              <p:cNvSpPr/>
              <p:nvPr/>
            </p:nvSpPr>
            <p:spPr>
              <a:xfrm>
                <a:off x="2166424" y="2429371"/>
                <a:ext cx="2335237" cy="410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a:t>v</a:t>
                </a:r>
                <a:r>
                  <a:rPr kumimoji="1" lang="en-US" altLang="ja-JP" dirty="0"/>
                  <a:t> +=</a:t>
                </a:r>
                <a:r>
                  <a:rPr lang="ja-JP" altLang="en-US" dirty="0"/>
                  <a:t> </a:t>
                </a:r>
                <a14:m>
                  <m:oMath xmlns:m="http://schemas.openxmlformats.org/officeDocument/2006/math">
                    <m:d>
                      <m:dPr>
                        <m:ctrlPr>
                          <a:rPr lang="en-US" altLang="ja-JP" b="0" i="1" smtClean="0">
                            <a:latin typeface="Cambria Math" panose="02040503050406030204" pitchFamily="18" charset="0"/>
                          </a:rPr>
                        </m:ctrlPr>
                      </m:dPr>
                      <m:e>
                        <m:f>
                          <m:fPr>
                            <m:type m:val="noBa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𝑝𝑜𝑠𝑛</m:t>
                            </m:r>
                          </m:num>
                          <m:den>
                            <m:r>
                              <a:rPr lang="en-US" altLang="ja-JP" b="0" i="1" smtClean="0">
                                <a:latin typeface="Cambria Math" panose="02040503050406030204" pitchFamily="18" charset="0"/>
                              </a:rPr>
                              <m:t>𝑐𝑛𝑡</m:t>
                            </m:r>
                            <m:r>
                              <a:rPr lang="en-US" altLang="ja-JP" b="0" i="1" smtClean="0">
                                <a:latin typeface="Cambria Math" panose="02040503050406030204" pitchFamily="18" charset="0"/>
                              </a:rPr>
                              <m:t>−1</m:t>
                            </m:r>
                          </m:den>
                        </m:f>
                      </m:e>
                    </m:d>
                    <m:r>
                      <a:rPr lang="en-US" altLang="ja-JP" b="0" i="1" smtClean="0">
                        <a:latin typeface="Cambria Math" panose="02040503050406030204" pitchFamily="18" charset="0"/>
                      </a:rPr>
                      <m:t>−</m:t>
                    </m:r>
                    <m:d>
                      <m:dPr>
                        <m:ctrlPr>
                          <a:rPr lang="en-US" altLang="ja-JP" i="1">
                            <a:latin typeface="Cambria Math" panose="02040503050406030204" pitchFamily="18" charset="0"/>
                          </a:rPr>
                        </m:ctrlPr>
                      </m:dPr>
                      <m:e>
                        <m:f>
                          <m:fPr>
                            <m:type m:val="noBar"/>
                            <m:ctrlPr>
                              <a:rPr lang="en-US" altLang="ja-JP" i="1">
                                <a:latin typeface="Cambria Math" panose="02040503050406030204" pitchFamily="18" charset="0"/>
                              </a:rPr>
                            </m:ctrlPr>
                          </m:fPr>
                          <m:num>
                            <m:r>
                              <a:rPr lang="en-US" altLang="ja-JP" i="1">
                                <a:latin typeface="Cambria Math" panose="02040503050406030204" pitchFamily="18" charset="0"/>
                              </a:rPr>
                              <m:t>𝑝𝑜𝑠𝑛</m:t>
                            </m:r>
                          </m:num>
                          <m:den>
                            <m:r>
                              <a:rPr lang="en-US" altLang="ja-JP" i="1">
                                <a:latin typeface="Cambria Math" panose="02040503050406030204" pitchFamily="18" charset="0"/>
                              </a:rPr>
                              <m:t>𝑐𝑛𝑡</m:t>
                            </m:r>
                          </m:den>
                        </m:f>
                      </m:e>
                    </m:d>
                  </m:oMath>
                </a14:m>
                <a:endParaRPr kumimoji="1" lang="ja-JP" altLang="en-US" dirty="0"/>
              </a:p>
            </p:txBody>
          </p:sp>
        </mc:Choice>
        <mc:Fallback xmlns="">
          <p:sp>
            <p:nvSpPr>
              <p:cNvPr id="19" name="正方形/長方形 18">
                <a:extLst>
                  <a:ext uri="{FF2B5EF4-FFF2-40B4-BE49-F238E27FC236}">
                    <a16:creationId xmlns:a16="http://schemas.microsoft.com/office/drawing/2014/main" id="{31885855-44B8-4C43-9A4E-964C26EBD495}"/>
                  </a:ext>
                </a:extLst>
              </p:cNvPr>
              <p:cNvSpPr>
                <a:spLocks noRot="1" noChangeAspect="1" noMove="1" noResize="1" noEditPoints="1" noAdjustHandles="1" noChangeArrowheads="1" noChangeShapeType="1" noTextEdit="1"/>
              </p:cNvSpPr>
              <p:nvPr/>
            </p:nvSpPr>
            <p:spPr>
              <a:xfrm>
                <a:off x="2166424" y="2429371"/>
                <a:ext cx="2335237" cy="410400"/>
              </a:xfrm>
              <a:prstGeom prst="rect">
                <a:avLst/>
              </a:prstGeom>
              <a:blipFill>
                <a:blip r:embed="rId5"/>
                <a:stretch>
                  <a:fillRect l="-1558" b="-17391"/>
                </a:stretch>
              </a:blipFill>
            </p:spPr>
            <p:txBody>
              <a:bodyPr/>
              <a:lstStyle/>
              <a:p>
                <a:r>
                  <a:rPr lang="ja-JP" altLang="en-US">
                    <a:noFill/>
                  </a:rPr>
                  <a:t> </a:t>
                </a:r>
              </a:p>
            </p:txBody>
          </p:sp>
        </mc:Fallback>
      </mc:AlternateContent>
      <p:sp>
        <p:nvSpPr>
          <p:cNvPr id="20" name="正方形/長方形 19">
            <a:extLst>
              <a:ext uri="{FF2B5EF4-FFF2-40B4-BE49-F238E27FC236}">
                <a16:creationId xmlns:a16="http://schemas.microsoft.com/office/drawing/2014/main" xmlns="" id="{98E91FE3-9BE6-49FE-8FF2-BF16A3883A6B}"/>
              </a:ext>
            </a:extLst>
          </p:cNvPr>
          <p:cNvSpPr/>
          <p:nvPr/>
        </p:nvSpPr>
        <p:spPr>
          <a:xfrm>
            <a:off x="4628268" y="4121447"/>
            <a:ext cx="1772529" cy="3009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err="1"/>
              <a:t>cnt</a:t>
            </a:r>
            <a:r>
              <a:rPr lang="en-US" altLang="ja-JP" dirty="0"/>
              <a:t> -= 1</a:t>
            </a:r>
            <a:endParaRPr kumimoji="1" lang="ja-JP" altLang="en-US" dirty="0"/>
          </a:p>
        </p:txBody>
      </p:sp>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xmlns="" id="{DCA8DC98-8161-4608-A799-871F51F5F633}"/>
                  </a:ext>
                </a:extLst>
              </p:cNvPr>
              <p:cNvSpPr/>
              <p:nvPr/>
            </p:nvSpPr>
            <p:spPr>
              <a:xfrm>
                <a:off x="4628268" y="4983323"/>
                <a:ext cx="1772529" cy="46423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v += </a:t>
                </a:r>
                <a14:m>
                  <m:oMath xmlns:m="http://schemas.openxmlformats.org/officeDocument/2006/math">
                    <m:d>
                      <m:dPr>
                        <m:ctrlPr>
                          <a:rPr kumimoji="1" lang="en-US" altLang="ja-JP" i="1" smtClean="0">
                            <a:latin typeface="Cambria Math" panose="02040503050406030204" pitchFamily="18" charset="0"/>
                          </a:rPr>
                        </m:ctrlPr>
                      </m:dPr>
                      <m:e>
                        <m:f>
                          <m:fPr>
                            <m:type m:val="noBa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𝑝𝑜𝑠𝑛</m:t>
                            </m:r>
                          </m:num>
                          <m:den>
                            <m:r>
                              <a:rPr kumimoji="1" lang="en-US" altLang="ja-JP" b="0" i="1" smtClean="0">
                                <a:latin typeface="Cambria Math" panose="02040503050406030204" pitchFamily="18" charset="0"/>
                              </a:rPr>
                              <m:t>𝑐𝑛𝑡</m:t>
                            </m:r>
                          </m:den>
                        </m:f>
                      </m:e>
                    </m:d>
                  </m:oMath>
                </a14:m>
                <a:endParaRPr kumimoji="1" lang="ja-JP" altLang="en-US" dirty="0"/>
              </a:p>
            </p:txBody>
          </p:sp>
        </mc:Choice>
        <mc:Fallback xmlns="">
          <p:sp>
            <p:nvSpPr>
              <p:cNvPr id="21" name="正方形/長方形 20">
                <a:extLst>
                  <a:ext uri="{FF2B5EF4-FFF2-40B4-BE49-F238E27FC236}">
                    <a16:creationId xmlns:a16="http://schemas.microsoft.com/office/drawing/2014/main" id="{DCA8DC98-8161-4608-A799-871F51F5F633}"/>
                  </a:ext>
                </a:extLst>
              </p:cNvPr>
              <p:cNvSpPr>
                <a:spLocks noRot="1" noChangeAspect="1" noMove="1" noResize="1" noEditPoints="1" noAdjustHandles="1" noChangeArrowheads="1" noChangeShapeType="1" noTextEdit="1"/>
              </p:cNvSpPr>
              <p:nvPr/>
            </p:nvSpPr>
            <p:spPr>
              <a:xfrm>
                <a:off x="4628268" y="4983323"/>
                <a:ext cx="1772529" cy="464234"/>
              </a:xfrm>
              <a:prstGeom prst="rect">
                <a:avLst/>
              </a:prstGeom>
              <a:blipFill>
                <a:blip r:embed="rId6"/>
                <a:stretch>
                  <a:fillRect b="-8861"/>
                </a:stretch>
              </a:blipFill>
            </p:spPr>
            <p:txBody>
              <a:bodyPr/>
              <a:lstStyle/>
              <a:p>
                <a:r>
                  <a:rPr lang="ja-JP" altLang="en-US">
                    <a:noFill/>
                  </a:rPr>
                  <a:t> </a:t>
                </a:r>
              </a:p>
            </p:txBody>
          </p:sp>
        </mc:Fallback>
      </mc:AlternateContent>
      <p:sp>
        <p:nvSpPr>
          <p:cNvPr id="22" name="楕円 21">
            <a:extLst>
              <a:ext uri="{FF2B5EF4-FFF2-40B4-BE49-F238E27FC236}">
                <a16:creationId xmlns:a16="http://schemas.microsoft.com/office/drawing/2014/main" xmlns="" id="{CC20C0F6-13C2-45D0-BC80-9BE5E453ABBC}"/>
              </a:ext>
            </a:extLst>
          </p:cNvPr>
          <p:cNvSpPr/>
          <p:nvPr/>
        </p:nvSpPr>
        <p:spPr>
          <a:xfrm>
            <a:off x="3864702" y="5556481"/>
            <a:ext cx="1273918" cy="127391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B[</a:t>
            </a:r>
            <a:r>
              <a:rPr kumimoji="1" lang="en-US" altLang="ja-JP" dirty="0" err="1"/>
              <a:t>i</a:t>
            </a:r>
            <a:r>
              <a:rPr kumimoji="1" lang="en-US" altLang="ja-JP" dirty="0"/>
              <a:t>]=1</a:t>
            </a:r>
            <a:endParaRPr kumimoji="1" lang="ja-JP" altLang="en-US" dirty="0"/>
          </a:p>
        </p:txBody>
      </p:sp>
    </p:spTree>
    <p:extLst>
      <p:ext uri="{BB962C8B-B14F-4D97-AF65-F5344CB8AC3E}">
        <p14:creationId xmlns:p14="http://schemas.microsoft.com/office/powerpoint/2010/main" val="31574634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xmlns="" id="{8C2DA954-0F38-49EB-8A99-A27BE4A1CC07}"/>
              </a:ext>
            </a:extLst>
          </p:cNvPr>
          <p:cNvSpPr>
            <a:spLocks noGrp="1"/>
          </p:cNvSpPr>
          <p:nvPr>
            <p:ph type="title"/>
          </p:nvPr>
        </p:nvSpPr>
        <p:spPr>
          <a:xfrm>
            <a:off x="838200" y="365125"/>
            <a:ext cx="10515600" cy="1325563"/>
          </a:xfrm>
        </p:spPr>
        <p:txBody>
          <a:bodyPr/>
          <a:lstStyle/>
          <a:p>
            <a:r>
              <a:rPr lang="ja-JP" altLang="en-US" dirty="0"/>
              <a:t>整形</a:t>
            </a:r>
            <a:r>
              <a:rPr kumimoji="1" lang="ja-JP" altLang="en-US" dirty="0"/>
              <a:t>ビットパターンによる二分木の表現</a:t>
            </a:r>
          </a:p>
        </p:txBody>
      </p:sp>
      <p:sp>
        <p:nvSpPr>
          <p:cNvPr id="5" name="コンテンツ プレースホルダー 4">
            <a:extLst>
              <a:ext uri="{FF2B5EF4-FFF2-40B4-BE49-F238E27FC236}">
                <a16:creationId xmlns:a16="http://schemas.microsoft.com/office/drawing/2014/main" xmlns="" id="{E14D3FCA-7207-4900-AA1F-36BB5B0C2B63}"/>
              </a:ext>
            </a:extLst>
          </p:cNvPr>
          <p:cNvSpPr>
            <a:spLocks noGrp="1"/>
          </p:cNvSpPr>
          <p:nvPr>
            <p:ph idx="1"/>
          </p:nvPr>
        </p:nvSpPr>
        <p:spPr>
          <a:xfrm>
            <a:off x="838200" y="1825625"/>
            <a:ext cx="10515600" cy="4351338"/>
          </a:xfrm>
        </p:spPr>
        <p:txBody>
          <a:bodyPr/>
          <a:lstStyle/>
          <a:p>
            <a:r>
              <a:rPr kumimoji="1" lang="ja-JP" altLang="en-US" dirty="0"/>
              <a:t>ビットパターン → </a:t>
            </a:r>
            <a:r>
              <a:rPr kumimoji="1" lang="en-US" altLang="ja-JP" dirty="0"/>
              <a:t>0</a:t>
            </a:r>
            <a:r>
              <a:rPr kumimoji="1" lang="ja-JP" altLang="en-US" dirty="0"/>
              <a:t>と</a:t>
            </a:r>
            <a:r>
              <a:rPr kumimoji="1" lang="en-US" altLang="ja-JP" dirty="0"/>
              <a:t>1</a:t>
            </a:r>
            <a:r>
              <a:rPr kumimoji="1" lang="ja-JP" altLang="en-US" dirty="0"/>
              <a:t>からなる順列</a:t>
            </a:r>
            <a:endParaRPr kumimoji="1" lang="en-US" altLang="ja-JP" dirty="0"/>
          </a:p>
          <a:p>
            <a:r>
              <a:rPr lang="ja-JP" altLang="en-US" dirty="0"/>
              <a:t>深さ優先で</a:t>
            </a:r>
            <a:r>
              <a:rPr kumimoji="1" lang="ja-JP" altLang="en-US" dirty="0"/>
              <a:t>走査し、</a:t>
            </a:r>
            <a:r>
              <a:rPr lang="ja-JP" altLang="en-US" dirty="0"/>
              <a:t>節</a:t>
            </a:r>
            <a:r>
              <a:rPr kumimoji="1" lang="ja-JP" altLang="en-US" dirty="0"/>
              <a:t>を</a:t>
            </a:r>
            <a:r>
              <a:rPr kumimoji="1" lang="en-US" altLang="ja-JP" dirty="0"/>
              <a:t>1</a:t>
            </a:r>
            <a:r>
              <a:rPr kumimoji="1" lang="ja-JP" altLang="en-US" dirty="0" err="1"/>
              <a:t>，</a:t>
            </a:r>
            <a:r>
              <a:rPr kumimoji="1" lang="ja-JP" altLang="en-US" dirty="0"/>
              <a:t>葉を</a:t>
            </a:r>
            <a:r>
              <a:rPr lang="en-US" altLang="ja-JP" dirty="0"/>
              <a:t>0</a:t>
            </a:r>
            <a:r>
              <a:rPr kumimoji="1" lang="ja-JP" altLang="en-US" dirty="0"/>
              <a:t>で表現</a:t>
            </a:r>
            <a:endParaRPr kumimoji="1" lang="en-US" altLang="ja-JP" dirty="0"/>
          </a:p>
          <a:p>
            <a:r>
              <a:rPr kumimoji="1" lang="ja-JP" altLang="en-US" dirty="0"/>
              <a:t>整形</a:t>
            </a:r>
            <a:r>
              <a:rPr lang="ja-JP" altLang="en-US" dirty="0"/>
              <a:t>性</a:t>
            </a:r>
            <a:endParaRPr kumimoji="1" lang="en-US" altLang="ja-JP" dirty="0"/>
          </a:p>
          <a:p>
            <a:pPr lvl="1"/>
            <a:r>
              <a:rPr kumimoji="1" lang="en-US" altLang="ja-JP" dirty="0"/>
              <a:t>0</a:t>
            </a:r>
            <a:r>
              <a:rPr kumimoji="1" lang="ja-JP" altLang="en-US" dirty="0"/>
              <a:t>と</a:t>
            </a:r>
            <a:r>
              <a:rPr kumimoji="1" lang="en-US" altLang="ja-JP" dirty="0"/>
              <a:t>1</a:t>
            </a:r>
            <a:r>
              <a:rPr kumimoji="1" lang="ja-JP" altLang="en-US" dirty="0"/>
              <a:t>の総数が等しい</a:t>
            </a:r>
            <a:endParaRPr kumimoji="1" lang="en-US" altLang="ja-JP" dirty="0"/>
          </a:p>
          <a:p>
            <a:pPr lvl="1"/>
            <a:r>
              <a:rPr kumimoji="1" lang="ja-JP" altLang="en-US" dirty="0"/>
              <a:t>右方向にどの位置から数えても</a:t>
            </a:r>
            <a:r>
              <a:rPr kumimoji="1" lang="en-US" altLang="ja-JP" dirty="0"/>
              <a:t>1</a:t>
            </a:r>
            <a:r>
              <a:rPr kumimoji="1" lang="ja-JP" altLang="en-US" dirty="0"/>
              <a:t>の総数が</a:t>
            </a:r>
            <a:r>
              <a:rPr kumimoji="1" lang="en-US" altLang="ja-JP" dirty="0"/>
              <a:t>0</a:t>
            </a:r>
            <a:r>
              <a:rPr kumimoji="1" lang="ja-JP" altLang="en-US" dirty="0"/>
              <a:t>の総数</a:t>
            </a:r>
            <a:r>
              <a:rPr lang="ja-JP" altLang="en-US" dirty="0"/>
              <a:t>以上</a:t>
            </a:r>
            <a:endParaRPr kumimoji="1" lang="en-US" altLang="ja-JP" dirty="0"/>
          </a:p>
        </p:txBody>
      </p:sp>
      <p:grpSp>
        <p:nvGrpSpPr>
          <p:cNvPr id="33" name="グループ化 32">
            <a:extLst>
              <a:ext uri="{FF2B5EF4-FFF2-40B4-BE49-F238E27FC236}">
                <a16:creationId xmlns:a16="http://schemas.microsoft.com/office/drawing/2014/main" xmlns="" id="{D4BB6BFE-4B85-4EAB-A9F2-C09E0E4C196D}"/>
              </a:ext>
            </a:extLst>
          </p:cNvPr>
          <p:cNvGrpSpPr/>
          <p:nvPr/>
        </p:nvGrpSpPr>
        <p:grpSpPr>
          <a:xfrm>
            <a:off x="2033954" y="4316976"/>
            <a:ext cx="2041257" cy="2041257"/>
            <a:chOff x="1223889" y="2394071"/>
            <a:chExt cx="3826414" cy="3826414"/>
          </a:xfrm>
        </p:grpSpPr>
        <p:grpSp>
          <p:nvGrpSpPr>
            <p:cNvPr id="20" name="グループ化 19">
              <a:extLst>
                <a:ext uri="{FF2B5EF4-FFF2-40B4-BE49-F238E27FC236}">
                  <a16:creationId xmlns:a16="http://schemas.microsoft.com/office/drawing/2014/main" xmlns="" id="{E0C5A6F0-B4A6-4007-B521-7CA58A81885A}"/>
                </a:ext>
              </a:extLst>
            </p:cNvPr>
            <p:cNvGrpSpPr/>
            <p:nvPr/>
          </p:nvGrpSpPr>
          <p:grpSpPr>
            <a:xfrm>
              <a:off x="1223889" y="2394071"/>
              <a:ext cx="1603718" cy="1603718"/>
              <a:chOff x="1223889" y="2394071"/>
              <a:chExt cx="1603718" cy="1603718"/>
            </a:xfrm>
          </p:grpSpPr>
          <p:sp>
            <p:nvSpPr>
              <p:cNvPr id="16" name="楕円 15">
                <a:extLst>
                  <a:ext uri="{FF2B5EF4-FFF2-40B4-BE49-F238E27FC236}">
                    <a16:creationId xmlns:a16="http://schemas.microsoft.com/office/drawing/2014/main" xmlns="" id="{7D4D1498-0C5F-441B-BA66-C3B775AAA9BD}"/>
                  </a:ext>
                </a:extLst>
              </p:cNvPr>
              <p:cNvSpPr/>
              <p:nvPr/>
            </p:nvSpPr>
            <p:spPr>
              <a:xfrm>
                <a:off x="2335237" y="3505419"/>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xmlns="" id="{3A152E64-5E04-4446-AE54-8B1A05013D37}"/>
                  </a:ext>
                </a:extLst>
              </p:cNvPr>
              <p:cNvSpPr/>
              <p:nvPr/>
            </p:nvSpPr>
            <p:spPr>
              <a:xfrm>
                <a:off x="1223889" y="2394071"/>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xmlns="" id="{C4BC0F21-E7EF-4EC9-A6D2-AC1BE8212ADD}"/>
                  </a:ext>
                </a:extLst>
              </p:cNvPr>
              <p:cNvCxnSpPr>
                <a:stCxn id="17" idx="5"/>
                <a:endCxn id="16" idx="1"/>
              </p:cNvCxnSpPr>
              <p:nvPr/>
            </p:nvCxnSpPr>
            <p:spPr>
              <a:xfrm>
                <a:off x="1644153" y="2814335"/>
                <a:ext cx="763190" cy="763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グループ化 20">
              <a:extLst>
                <a:ext uri="{FF2B5EF4-FFF2-40B4-BE49-F238E27FC236}">
                  <a16:creationId xmlns:a16="http://schemas.microsoft.com/office/drawing/2014/main" xmlns="" id="{2B52D487-4EB5-42D7-8FC3-28B3780DDA24}"/>
                </a:ext>
              </a:extLst>
            </p:cNvPr>
            <p:cNvGrpSpPr/>
            <p:nvPr/>
          </p:nvGrpSpPr>
          <p:grpSpPr>
            <a:xfrm>
              <a:off x="2335237" y="3505419"/>
              <a:ext cx="1603718" cy="1603718"/>
              <a:chOff x="1223889" y="2394071"/>
              <a:chExt cx="1603718" cy="1603718"/>
            </a:xfrm>
          </p:grpSpPr>
          <p:sp>
            <p:nvSpPr>
              <p:cNvPr id="22" name="楕円 21">
                <a:extLst>
                  <a:ext uri="{FF2B5EF4-FFF2-40B4-BE49-F238E27FC236}">
                    <a16:creationId xmlns:a16="http://schemas.microsoft.com/office/drawing/2014/main" xmlns="" id="{1C755596-0E81-4809-A90B-70D21735CE9B}"/>
                  </a:ext>
                </a:extLst>
              </p:cNvPr>
              <p:cNvSpPr/>
              <p:nvPr/>
            </p:nvSpPr>
            <p:spPr>
              <a:xfrm>
                <a:off x="2335237" y="3505419"/>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xmlns="" id="{87B72D88-0671-4B0E-9EB2-C336FD924215}"/>
                  </a:ext>
                </a:extLst>
              </p:cNvPr>
              <p:cNvSpPr/>
              <p:nvPr/>
            </p:nvSpPr>
            <p:spPr>
              <a:xfrm>
                <a:off x="1223889" y="2394071"/>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4" name="直線コネクタ 23">
                <a:extLst>
                  <a:ext uri="{FF2B5EF4-FFF2-40B4-BE49-F238E27FC236}">
                    <a16:creationId xmlns:a16="http://schemas.microsoft.com/office/drawing/2014/main" xmlns="" id="{5DB79333-BA9F-4A16-AB66-707B98CC041A}"/>
                  </a:ext>
                </a:extLst>
              </p:cNvPr>
              <p:cNvCxnSpPr>
                <a:stCxn id="23" idx="5"/>
                <a:endCxn id="22" idx="1"/>
              </p:cNvCxnSpPr>
              <p:nvPr/>
            </p:nvCxnSpPr>
            <p:spPr>
              <a:xfrm>
                <a:off x="1644153" y="2814335"/>
                <a:ext cx="763190" cy="763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xmlns="" id="{9EF3DD7F-A8A2-4CC2-B376-D1A3441EF7D7}"/>
                </a:ext>
              </a:extLst>
            </p:cNvPr>
            <p:cNvGrpSpPr/>
            <p:nvPr/>
          </p:nvGrpSpPr>
          <p:grpSpPr>
            <a:xfrm>
              <a:off x="3446585" y="4616767"/>
              <a:ext cx="1603718" cy="1603718"/>
              <a:chOff x="1223889" y="2394071"/>
              <a:chExt cx="1603718" cy="1603718"/>
            </a:xfrm>
          </p:grpSpPr>
          <p:sp>
            <p:nvSpPr>
              <p:cNvPr id="26" name="楕円 25">
                <a:extLst>
                  <a:ext uri="{FF2B5EF4-FFF2-40B4-BE49-F238E27FC236}">
                    <a16:creationId xmlns:a16="http://schemas.microsoft.com/office/drawing/2014/main" xmlns="" id="{4D55063D-D856-4DD8-8973-9DD752867B36}"/>
                  </a:ext>
                </a:extLst>
              </p:cNvPr>
              <p:cNvSpPr/>
              <p:nvPr/>
            </p:nvSpPr>
            <p:spPr>
              <a:xfrm>
                <a:off x="2335237" y="3505419"/>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xmlns="" id="{C727ECDC-D11D-40E9-BFBC-FBBB283D2D6A}"/>
                  </a:ext>
                </a:extLst>
              </p:cNvPr>
              <p:cNvSpPr/>
              <p:nvPr/>
            </p:nvSpPr>
            <p:spPr>
              <a:xfrm>
                <a:off x="1223889" y="2394071"/>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a:extLst>
                  <a:ext uri="{FF2B5EF4-FFF2-40B4-BE49-F238E27FC236}">
                    <a16:creationId xmlns:a16="http://schemas.microsoft.com/office/drawing/2014/main" xmlns="" id="{7BA2C1EF-3A5B-4B70-86E6-A63FF1F23570}"/>
                  </a:ext>
                </a:extLst>
              </p:cNvPr>
              <p:cNvCxnSpPr>
                <a:stCxn id="27" idx="5"/>
                <a:endCxn id="26" idx="1"/>
              </p:cNvCxnSpPr>
              <p:nvPr/>
            </p:nvCxnSpPr>
            <p:spPr>
              <a:xfrm>
                <a:off x="1644153" y="2814335"/>
                <a:ext cx="763190" cy="763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3" name="グループ化 42">
            <a:extLst>
              <a:ext uri="{FF2B5EF4-FFF2-40B4-BE49-F238E27FC236}">
                <a16:creationId xmlns:a16="http://schemas.microsoft.com/office/drawing/2014/main" xmlns="" id="{EED8EE44-7822-42E0-A9BD-3AA40E9408D0}"/>
              </a:ext>
            </a:extLst>
          </p:cNvPr>
          <p:cNvGrpSpPr/>
          <p:nvPr/>
        </p:nvGrpSpPr>
        <p:grpSpPr>
          <a:xfrm>
            <a:off x="4892272" y="4316976"/>
            <a:ext cx="1448392" cy="2039374"/>
            <a:chOff x="7104184" y="2307543"/>
            <a:chExt cx="2715066" cy="3822884"/>
          </a:xfrm>
        </p:grpSpPr>
        <p:grpSp>
          <p:nvGrpSpPr>
            <p:cNvPr id="29" name="グループ化 28">
              <a:extLst>
                <a:ext uri="{FF2B5EF4-FFF2-40B4-BE49-F238E27FC236}">
                  <a16:creationId xmlns:a16="http://schemas.microsoft.com/office/drawing/2014/main" xmlns="" id="{AD963DF8-8F9F-481E-B199-3FE5D1B291A6}"/>
                </a:ext>
              </a:extLst>
            </p:cNvPr>
            <p:cNvGrpSpPr/>
            <p:nvPr/>
          </p:nvGrpSpPr>
          <p:grpSpPr>
            <a:xfrm>
              <a:off x="7104184" y="2307543"/>
              <a:ext cx="1603718" cy="1603718"/>
              <a:chOff x="1223889" y="2394071"/>
              <a:chExt cx="1603718" cy="1603718"/>
            </a:xfrm>
          </p:grpSpPr>
          <p:sp>
            <p:nvSpPr>
              <p:cNvPr id="30" name="楕円 29">
                <a:extLst>
                  <a:ext uri="{FF2B5EF4-FFF2-40B4-BE49-F238E27FC236}">
                    <a16:creationId xmlns:a16="http://schemas.microsoft.com/office/drawing/2014/main" xmlns="" id="{ABDD0587-97A3-4774-A0A9-1998B712D841}"/>
                  </a:ext>
                </a:extLst>
              </p:cNvPr>
              <p:cNvSpPr/>
              <p:nvPr/>
            </p:nvSpPr>
            <p:spPr>
              <a:xfrm>
                <a:off x="2335237" y="3505419"/>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xmlns="" id="{2F08710E-7580-4A17-8D0D-BFAC97B2E783}"/>
                  </a:ext>
                </a:extLst>
              </p:cNvPr>
              <p:cNvSpPr/>
              <p:nvPr/>
            </p:nvSpPr>
            <p:spPr>
              <a:xfrm>
                <a:off x="1223889" y="2394071"/>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a:extLst>
                  <a:ext uri="{FF2B5EF4-FFF2-40B4-BE49-F238E27FC236}">
                    <a16:creationId xmlns:a16="http://schemas.microsoft.com/office/drawing/2014/main" xmlns="" id="{4F1E85AC-5DAC-47B8-88F6-8C970A1B6BC4}"/>
                  </a:ext>
                </a:extLst>
              </p:cNvPr>
              <p:cNvCxnSpPr>
                <a:stCxn id="31" idx="5"/>
                <a:endCxn id="30" idx="1"/>
              </p:cNvCxnSpPr>
              <p:nvPr/>
            </p:nvCxnSpPr>
            <p:spPr>
              <a:xfrm>
                <a:off x="1644153" y="2814335"/>
                <a:ext cx="763190" cy="763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グループ化 33">
              <a:extLst>
                <a:ext uri="{FF2B5EF4-FFF2-40B4-BE49-F238E27FC236}">
                  <a16:creationId xmlns:a16="http://schemas.microsoft.com/office/drawing/2014/main" xmlns="" id="{C7852297-74E1-4AB1-B6EE-EDFFF8098DAD}"/>
                </a:ext>
              </a:extLst>
            </p:cNvPr>
            <p:cNvGrpSpPr/>
            <p:nvPr/>
          </p:nvGrpSpPr>
          <p:grpSpPr>
            <a:xfrm>
              <a:off x="8215532" y="3418891"/>
              <a:ext cx="1603718" cy="1603718"/>
              <a:chOff x="1223889" y="2394071"/>
              <a:chExt cx="1603718" cy="1603718"/>
            </a:xfrm>
          </p:grpSpPr>
          <p:sp>
            <p:nvSpPr>
              <p:cNvPr id="35" name="楕円 34">
                <a:extLst>
                  <a:ext uri="{FF2B5EF4-FFF2-40B4-BE49-F238E27FC236}">
                    <a16:creationId xmlns:a16="http://schemas.microsoft.com/office/drawing/2014/main" xmlns="" id="{69C1D5E5-6FFE-49D0-A48B-6F6B6E941688}"/>
                  </a:ext>
                </a:extLst>
              </p:cNvPr>
              <p:cNvSpPr/>
              <p:nvPr/>
            </p:nvSpPr>
            <p:spPr>
              <a:xfrm>
                <a:off x="2335237" y="3505419"/>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xmlns="" id="{81AACE95-7E94-4A3E-97A6-9B6AB6A78EAC}"/>
                  </a:ext>
                </a:extLst>
              </p:cNvPr>
              <p:cNvSpPr/>
              <p:nvPr/>
            </p:nvSpPr>
            <p:spPr>
              <a:xfrm>
                <a:off x="1223889" y="2394071"/>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a:extLst>
                  <a:ext uri="{FF2B5EF4-FFF2-40B4-BE49-F238E27FC236}">
                    <a16:creationId xmlns:a16="http://schemas.microsoft.com/office/drawing/2014/main" xmlns="" id="{83C63A65-41F3-44CF-981C-18A77E7ABD9C}"/>
                  </a:ext>
                </a:extLst>
              </p:cNvPr>
              <p:cNvCxnSpPr>
                <a:stCxn id="36" idx="5"/>
                <a:endCxn id="35" idx="1"/>
              </p:cNvCxnSpPr>
              <p:nvPr/>
            </p:nvCxnSpPr>
            <p:spPr>
              <a:xfrm>
                <a:off x="1644153" y="2814335"/>
                <a:ext cx="763190" cy="763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グループ化 37">
              <a:extLst>
                <a:ext uri="{FF2B5EF4-FFF2-40B4-BE49-F238E27FC236}">
                  <a16:creationId xmlns:a16="http://schemas.microsoft.com/office/drawing/2014/main" xmlns="" id="{26730320-9EA4-45BD-A4E3-5AD93859C401}"/>
                </a:ext>
              </a:extLst>
            </p:cNvPr>
            <p:cNvGrpSpPr/>
            <p:nvPr/>
          </p:nvGrpSpPr>
          <p:grpSpPr>
            <a:xfrm flipH="1">
              <a:off x="8215532" y="4526709"/>
              <a:ext cx="1603718" cy="1603718"/>
              <a:chOff x="1223889" y="2394071"/>
              <a:chExt cx="1603718" cy="1603718"/>
            </a:xfrm>
          </p:grpSpPr>
          <p:sp>
            <p:nvSpPr>
              <p:cNvPr id="39" name="楕円 38">
                <a:extLst>
                  <a:ext uri="{FF2B5EF4-FFF2-40B4-BE49-F238E27FC236}">
                    <a16:creationId xmlns:a16="http://schemas.microsoft.com/office/drawing/2014/main" xmlns="" id="{77DCE89C-C974-45E5-8C1D-5B0B03F2C360}"/>
                  </a:ext>
                </a:extLst>
              </p:cNvPr>
              <p:cNvSpPr/>
              <p:nvPr/>
            </p:nvSpPr>
            <p:spPr>
              <a:xfrm>
                <a:off x="2335237" y="3505419"/>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xmlns="" id="{1EF798D6-52A7-41DC-AD7B-1A6C6BF98DB1}"/>
                  </a:ext>
                </a:extLst>
              </p:cNvPr>
              <p:cNvSpPr/>
              <p:nvPr/>
            </p:nvSpPr>
            <p:spPr>
              <a:xfrm>
                <a:off x="1223889" y="2394071"/>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a:extLst>
                  <a:ext uri="{FF2B5EF4-FFF2-40B4-BE49-F238E27FC236}">
                    <a16:creationId xmlns:a16="http://schemas.microsoft.com/office/drawing/2014/main" xmlns="" id="{F2659247-479A-4BA4-9244-595B0B4484B2}"/>
                  </a:ext>
                </a:extLst>
              </p:cNvPr>
              <p:cNvCxnSpPr>
                <a:stCxn id="40" idx="5"/>
                <a:endCxn id="39" idx="1"/>
              </p:cNvCxnSpPr>
              <p:nvPr/>
            </p:nvCxnSpPr>
            <p:spPr>
              <a:xfrm>
                <a:off x="1644153" y="2814335"/>
                <a:ext cx="763190" cy="763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4" name="テキスト ボックス 43">
            <a:extLst>
              <a:ext uri="{FF2B5EF4-FFF2-40B4-BE49-F238E27FC236}">
                <a16:creationId xmlns:a16="http://schemas.microsoft.com/office/drawing/2014/main" xmlns="" id="{FC9AFDAF-6BF8-493B-AD7A-7B2BF9E1E7E9}"/>
              </a:ext>
            </a:extLst>
          </p:cNvPr>
          <p:cNvSpPr txBox="1"/>
          <p:nvPr/>
        </p:nvSpPr>
        <p:spPr>
          <a:xfrm>
            <a:off x="1739974" y="6493170"/>
            <a:ext cx="2335237" cy="369332"/>
          </a:xfrm>
          <a:prstGeom prst="rect">
            <a:avLst/>
          </a:prstGeom>
          <a:noFill/>
        </p:spPr>
        <p:txBody>
          <a:bodyPr wrap="square" rtlCol="0">
            <a:spAutoFit/>
          </a:bodyPr>
          <a:lstStyle/>
          <a:p>
            <a:pPr algn="ctr"/>
            <a:r>
              <a:rPr kumimoji="1" lang="en-US" altLang="ja-JP" dirty="0"/>
              <a:t>1</a:t>
            </a:r>
            <a:r>
              <a:rPr lang="ja-JP" altLang="en-US" dirty="0"/>
              <a:t> </a:t>
            </a:r>
            <a:r>
              <a:rPr kumimoji="1" lang="en-US" altLang="ja-JP" dirty="0"/>
              <a:t>0 1 0 1 0 1 0</a:t>
            </a:r>
            <a:endParaRPr kumimoji="1" lang="ja-JP" altLang="en-US" dirty="0"/>
          </a:p>
        </p:txBody>
      </p:sp>
      <p:sp>
        <p:nvSpPr>
          <p:cNvPr id="45" name="テキスト ボックス 44">
            <a:extLst>
              <a:ext uri="{FF2B5EF4-FFF2-40B4-BE49-F238E27FC236}">
                <a16:creationId xmlns:a16="http://schemas.microsoft.com/office/drawing/2014/main" xmlns="" id="{B67562CF-977C-4CDC-BC25-6E36C4164192}"/>
              </a:ext>
            </a:extLst>
          </p:cNvPr>
          <p:cNvSpPr txBox="1"/>
          <p:nvPr/>
        </p:nvSpPr>
        <p:spPr>
          <a:xfrm>
            <a:off x="4636758" y="6496436"/>
            <a:ext cx="2335237" cy="369332"/>
          </a:xfrm>
          <a:prstGeom prst="rect">
            <a:avLst/>
          </a:prstGeom>
          <a:noFill/>
        </p:spPr>
        <p:txBody>
          <a:bodyPr wrap="square" rtlCol="0">
            <a:spAutoFit/>
          </a:bodyPr>
          <a:lstStyle/>
          <a:p>
            <a:pPr algn="ctr"/>
            <a:r>
              <a:rPr kumimoji="1" lang="en-US" altLang="ja-JP" dirty="0"/>
              <a:t>1 0 1 0 1 1 0 0</a:t>
            </a:r>
            <a:endParaRPr kumimoji="1" lang="ja-JP" altLang="en-US" dirty="0"/>
          </a:p>
        </p:txBody>
      </p:sp>
      <p:sp>
        <p:nvSpPr>
          <p:cNvPr id="46" name="スライド番号プレースホルダー 45">
            <a:extLst>
              <a:ext uri="{FF2B5EF4-FFF2-40B4-BE49-F238E27FC236}">
                <a16:creationId xmlns:a16="http://schemas.microsoft.com/office/drawing/2014/main" xmlns="" id="{7A888C15-A582-4BF0-90CD-C127A6BB07BD}"/>
              </a:ext>
            </a:extLst>
          </p:cNvPr>
          <p:cNvSpPr>
            <a:spLocks noGrp="1"/>
          </p:cNvSpPr>
          <p:nvPr>
            <p:ph type="sldNum" sz="quarter" idx="12"/>
          </p:nvPr>
        </p:nvSpPr>
        <p:spPr/>
        <p:txBody>
          <a:bodyPr/>
          <a:lstStyle/>
          <a:p>
            <a:fld id="{E5C235EC-7ED0-4A5D-B19E-175F2657EE7E}" type="slidenum">
              <a:rPr kumimoji="1" lang="ja-JP" altLang="en-US" smtClean="0"/>
              <a:t>21</a:t>
            </a:fld>
            <a:endParaRPr kumimoji="1" lang="ja-JP" altLang="en-US"/>
          </a:p>
        </p:txBody>
      </p:sp>
      <p:sp>
        <p:nvSpPr>
          <p:cNvPr id="59" name="テキスト ボックス 58">
            <a:extLst>
              <a:ext uri="{FF2B5EF4-FFF2-40B4-BE49-F238E27FC236}">
                <a16:creationId xmlns:a16="http://schemas.microsoft.com/office/drawing/2014/main" xmlns="" id="{AD76CD8A-1F6B-4BB1-B4F9-28098730EFD4}"/>
              </a:ext>
            </a:extLst>
          </p:cNvPr>
          <p:cNvSpPr txBox="1"/>
          <p:nvPr/>
        </p:nvSpPr>
        <p:spPr>
          <a:xfrm>
            <a:off x="7083569" y="6496436"/>
            <a:ext cx="2335237" cy="369332"/>
          </a:xfrm>
          <a:prstGeom prst="rect">
            <a:avLst/>
          </a:prstGeom>
          <a:noFill/>
        </p:spPr>
        <p:txBody>
          <a:bodyPr wrap="square" rtlCol="0">
            <a:spAutoFit/>
          </a:bodyPr>
          <a:lstStyle/>
          <a:p>
            <a:pPr algn="ctr"/>
            <a:r>
              <a:rPr kumimoji="1" lang="en-US" altLang="ja-JP" dirty="0"/>
              <a:t>1 </a:t>
            </a:r>
            <a:r>
              <a:rPr lang="en-US" altLang="ja-JP" dirty="0"/>
              <a:t>1 0 0 1 0 1 0</a:t>
            </a:r>
            <a:endParaRPr kumimoji="1" lang="ja-JP" altLang="en-US" dirty="0"/>
          </a:p>
        </p:txBody>
      </p:sp>
      <p:grpSp>
        <p:nvGrpSpPr>
          <p:cNvPr id="6" name="グループ化 5">
            <a:extLst>
              <a:ext uri="{FF2B5EF4-FFF2-40B4-BE49-F238E27FC236}">
                <a16:creationId xmlns:a16="http://schemas.microsoft.com/office/drawing/2014/main" xmlns="" id="{81930593-1338-4839-BAAD-3FF3A2A29AC7}"/>
              </a:ext>
            </a:extLst>
          </p:cNvPr>
          <p:cNvGrpSpPr/>
          <p:nvPr/>
        </p:nvGrpSpPr>
        <p:grpSpPr>
          <a:xfrm>
            <a:off x="7232443" y="4613408"/>
            <a:ext cx="2039374" cy="1448392"/>
            <a:chOff x="7232443" y="4613408"/>
            <a:chExt cx="2039374" cy="1448392"/>
          </a:xfrm>
        </p:grpSpPr>
        <p:grpSp>
          <p:nvGrpSpPr>
            <p:cNvPr id="42" name="グループ化 41">
              <a:extLst>
                <a:ext uri="{FF2B5EF4-FFF2-40B4-BE49-F238E27FC236}">
                  <a16:creationId xmlns:a16="http://schemas.microsoft.com/office/drawing/2014/main" xmlns="" id="{24ED50D8-6078-4518-BD4A-6C9382BF1009}"/>
                </a:ext>
              </a:extLst>
            </p:cNvPr>
            <p:cNvGrpSpPr/>
            <p:nvPr/>
          </p:nvGrpSpPr>
          <p:grpSpPr>
            <a:xfrm rot="16200000" flipV="1">
              <a:off x="7527934" y="4317917"/>
              <a:ext cx="1448392" cy="2039374"/>
              <a:chOff x="7104184" y="2307543"/>
              <a:chExt cx="2715066" cy="3822884"/>
            </a:xfrm>
          </p:grpSpPr>
          <p:grpSp>
            <p:nvGrpSpPr>
              <p:cNvPr id="47" name="グループ化 46">
                <a:extLst>
                  <a:ext uri="{FF2B5EF4-FFF2-40B4-BE49-F238E27FC236}">
                    <a16:creationId xmlns:a16="http://schemas.microsoft.com/office/drawing/2014/main" xmlns="" id="{51CA516C-F7C1-431F-AFB6-410E91980CDA}"/>
                  </a:ext>
                </a:extLst>
              </p:cNvPr>
              <p:cNvGrpSpPr/>
              <p:nvPr/>
            </p:nvGrpSpPr>
            <p:grpSpPr>
              <a:xfrm>
                <a:off x="7104184" y="2307543"/>
                <a:ext cx="1603718" cy="1603718"/>
                <a:chOff x="1223889" y="2394071"/>
                <a:chExt cx="1603718" cy="1603718"/>
              </a:xfrm>
            </p:grpSpPr>
            <p:sp>
              <p:nvSpPr>
                <p:cNvPr id="56" name="楕円 55">
                  <a:extLst>
                    <a:ext uri="{FF2B5EF4-FFF2-40B4-BE49-F238E27FC236}">
                      <a16:creationId xmlns:a16="http://schemas.microsoft.com/office/drawing/2014/main" xmlns="" id="{ABAD3177-5557-41FD-B86E-6887593CF764}"/>
                    </a:ext>
                  </a:extLst>
                </p:cNvPr>
                <p:cNvSpPr/>
                <p:nvPr/>
              </p:nvSpPr>
              <p:spPr>
                <a:xfrm>
                  <a:off x="2335237" y="3505419"/>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xmlns="" id="{1408A347-420F-4CE4-BDFC-209D52AE7D6B}"/>
                    </a:ext>
                  </a:extLst>
                </p:cNvPr>
                <p:cNvSpPr/>
                <p:nvPr/>
              </p:nvSpPr>
              <p:spPr>
                <a:xfrm>
                  <a:off x="1223889" y="2394071"/>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8" name="直線コネクタ 57">
                  <a:extLst>
                    <a:ext uri="{FF2B5EF4-FFF2-40B4-BE49-F238E27FC236}">
                      <a16:creationId xmlns:a16="http://schemas.microsoft.com/office/drawing/2014/main" xmlns="" id="{D1354B43-3EDD-45F2-A264-FA754A20E0CC}"/>
                    </a:ext>
                  </a:extLst>
                </p:cNvPr>
                <p:cNvCxnSpPr>
                  <a:stCxn id="57" idx="5"/>
                  <a:endCxn id="56" idx="1"/>
                </p:cNvCxnSpPr>
                <p:nvPr/>
              </p:nvCxnSpPr>
              <p:spPr>
                <a:xfrm>
                  <a:off x="1644153" y="2814335"/>
                  <a:ext cx="763190" cy="763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グループ化 47">
                <a:extLst>
                  <a:ext uri="{FF2B5EF4-FFF2-40B4-BE49-F238E27FC236}">
                    <a16:creationId xmlns:a16="http://schemas.microsoft.com/office/drawing/2014/main" xmlns="" id="{FF6D1B0F-0B45-4139-8E8A-7DB7A1BBA3DA}"/>
                  </a:ext>
                </a:extLst>
              </p:cNvPr>
              <p:cNvGrpSpPr/>
              <p:nvPr/>
            </p:nvGrpSpPr>
            <p:grpSpPr>
              <a:xfrm>
                <a:off x="8215532" y="3418891"/>
                <a:ext cx="1603718" cy="1603718"/>
                <a:chOff x="1223889" y="2394071"/>
                <a:chExt cx="1603718" cy="1603718"/>
              </a:xfrm>
            </p:grpSpPr>
            <p:sp>
              <p:nvSpPr>
                <p:cNvPr id="53" name="楕円 52">
                  <a:extLst>
                    <a:ext uri="{FF2B5EF4-FFF2-40B4-BE49-F238E27FC236}">
                      <a16:creationId xmlns:a16="http://schemas.microsoft.com/office/drawing/2014/main" xmlns="" id="{AEAD4285-7699-40A9-9300-D54AECC07D3D}"/>
                    </a:ext>
                  </a:extLst>
                </p:cNvPr>
                <p:cNvSpPr/>
                <p:nvPr/>
              </p:nvSpPr>
              <p:spPr>
                <a:xfrm>
                  <a:off x="2335237" y="3505419"/>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xmlns="" id="{7CCE70A2-E8AF-4D22-A079-A720A20EF080}"/>
                    </a:ext>
                  </a:extLst>
                </p:cNvPr>
                <p:cNvSpPr/>
                <p:nvPr/>
              </p:nvSpPr>
              <p:spPr>
                <a:xfrm>
                  <a:off x="1223889" y="2394071"/>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コネクタ 54">
                  <a:extLst>
                    <a:ext uri="{FF2B5EF4-FFF2-40B4-BE49-F238E27FC236}">
                      <a16:creationId xmlns:a16="http://schemas.microsoft.com/office/drawing/2014/main" xmlns="" id="{38010D3C-59D1-4EA1-B635-86532AAD79A1}"/>
                    </a:ext>
                  </a:extLst>
                </p:cNvPr>
                <p:cNvCxnSpPr>
                  <a:stCxn id="54" idx="5"/>
                  <a:endCxn id="53" idx="1"/>
                </p:cNvCxnSpPr>
                <p:nvPr/>
              </p:nvCxnSpPr>
              <p:spPr>
                <a:xfrm>
                  <a:off x="1644153" y="2814335"/>
                  <a:ext cx="763190" cy="763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グループ化 48">
                <a:extLst>
                  <a:ext uri="{FF2B5EF4-FFF2-40B4-BE49-F238E27FC236}">
                    <a16:creationId xmlns:a16="http://schemas.microsoft.com/office/drawing/2014/main" xmlns="" id="{D24BFA22-6F27-417B-BD5F-5C2C7C7FA49E}"/>
                  </a:ext>
                </a:extLst>
              </p:cNvPr>
              <p:cNvGrpSpPr/>
              <p:nvPr/>
            </p:nvGrpSpPr>
            <p:grpSpPr>
              <a:xfrm flipH="1">
                <a:off x="8215532" y="4526709"/>
                <a:ext cx="1603718" cy="1603718"/>
                <a:chOff x="1223889" y="2394071"/>
                <a:chExt cx="1603718" cy="1603718"/>
              </a:xfrm>
            </p:grpSpPr>
            <p:sp>
              <p:nvSpPr>
                <p:cNvPr id="50" name="楕円 49">
                  <a:extLst>
                    <a:ext uri="{FF2B5EF4-FFF2-40B4-BE49-F238E27FC236}">
                      <a16:creationId xmlns:a16="http://schemas.microsoft.com/office/drawing/2014/main" xmlns="" id="{665064AB-3987-4397-87C1-9F8124DAB6F6}"/>
                    </a:ext>
                  </a:extLst>
                </p:cNvPr>
                <p:cNvSpPr/>
                <p:nvPr/>
              </p:nvSpPr>
              <p:spPr>
                <a:xfrm>
                  <a:off x="2335237" y="3505419"/>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楕円 50">
                  <a:extLst>
                    <a:ext uri="{FF2B5EF4-FFF2-40B4-BE49-F238E27FC236}">
                      <a16:creationId xmlns:a16="http://schemas.microsoft.com/office/drawing/2014/main" xmlns="" id="{FDAF9EA6-7C88-42CC-8555-AF48F6F962E7}"/>
                    </a:ext>
                  </a:extLst>
                </p:cNvPr>
                <p:cNvSpPr/>
                <p:nvPr/>
              </p:nvSpPr>
              <p:spPr>
                <a:xfrm>
                  <a:off x="1223889" y="2394071"/>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xmlns="" id="{9668E55B-02F3-4917-A311-ACD8EC9BB7AE}"/>
                    </a:ext>
                  </a:extLst>
                </p:cNvPr>
                <p:cNvCxnSpPr>
                  <a:stCxn id="51" idx="5"/>
                  <a:endCxn id="50" idx="1"/>
                </p:cNvCxnSpPr>
                <p:nvPr/>
              </p:nvCxnSpPr>
              <p:spPr>
                <a:xfrm>
                  <a:off x="1644153" y="2814335"/>
                  <a:ext cx="763190" cy="763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0" name="楕円 59">
              <a:extLst>
                <a:ext uri="{FF2B5EF4-FFF2-40B4-BE49-F238E27FC236}">
                  <a16:creationId xmlns:a16="http://schemas.microsoft.com/office/drawing/2014/main" xmlns="" id="{0A76478A-8A38-4805-B0D0-44BF9A44B984}"/>
                </a:ext>
              </a:extLst>
            </p:cNvPr>
            <p:cNvSpPr/>
            <p:nvPr/>
          </p:nvSpPr>
          <p:spPr>
            <a:xfrm rot="5400000" flipH="1" flipV="1">
              <a:off x="7804192" y="5792833"/>
              <a:ext cx="262662" cy="2626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a:extLst>
                <a:ext uri="{FF2B5EF4-FFF2-40B4-BE49-F238E27FC236}">
                  <a16:creationId xmlns:a16="http://schemas.microsoft.com/office/drawing/2014/main" xmlns="" id="{64C6167C-53CC-438C-8D5C-1E5ECECDF068}"/>
                </a:ext>
              </a:extLst>
            </p:cNvPr>
            <p:cNvCxnSpPr>
              <a:cxnSpLocks/>
              <a:stCxn id="60" idx="5"/>
              <a:endCxn id="54" idx="3"/>
            </p:cNvCxnSpPr>
            <p:nvPr/>
          </p:nvCxnSpPr>
          <p:spPr>
            <a:xfrm flipV="1">
              <a:off x="8028388" y="5430469"/>
              <a:ext cx="426368" cy="4008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72554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03E911C-3D0A-40AF-AD27-78CF3E948534}"/>
              </a:ext>
            </a:extLst>
          </p:cNvPr>
          <p:cNvSpPr>
            <a:spLocks noGrp="1"/>
          </p:cNvSpPr>
          <p:nvPr>
            <p:ph type="title"/>
          </p:nvPr>
        </p:nvSpPr>
        <p:spPr/>
        <p:txBody>
          <a:bodyPr/>
          <a:lstStyle/>
          <a:p>
            <a:r>
              <a:rPr kumimoji="1" lang="ja-JP" altLang="en-US" dirty="0"/>
              <a:t>可逆プログラミング言語</a:t>
            </a:r>
            <a:r>
              <a:rPr kumimoji="1" lang="en-US" altLang="ja-JP" dirty="0"/>
              <a:t>Janus</a:t>
            </a:r>
            <a:endParaRPr kumimoji="1" lang="ja-JP" altLang="en-US" dirty="0"/>
          </a:p>
        </p:txBody>
      </p:sp>
      <p:sp>
        <p:nvSpPr>
          <p:cNvPr id="3" name="コンテンツ プレースホルダー 2">
            <a:extLst>
              <a:ext uri="{FF2B5EF4-FFF2-40B4-BE49-F238E27FC236}">
                <a16:creationId xmlns:a16="http://schemas.microsoft.com/office/drawing/2014/main" xmlns="" id="{93072580-C65A-4D6E-811E-51F01A3B345A}"/>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2D10D61F-ABDF-4859-A5B1-530ED9C758E3}"/>
              </a:ext>
            </a:extLst>
          </p:cNvPr>
          <p:cNvSpPr>
            <a:spLocks noGrp="1"/>
          </p:cNvSpPr>
          <p:nvPr>
            <p:ph type="sldNum" sz="quarter" idx="12"/>
          </p:nvPr>
        </p:nvSpPr>
        <p:spPr/>
        <p:txBody>
          <a:bodyPr/>
          <a:lstStyle/>
          <a:p>
            <a:fld id="{E5C235EC-7ED0-4A5D-B19E-175F2657EE7E}" type="slidenum">
              <a:rPr kumimoji="1" lang="ja-JP" altLang="en-US" smtClean="0"/>
              <a:t>22</a:t>
            </a:fld>
            <a:endParaRPr kumimoji="1" lang="ja-JP" altLang="en-US"/>
          </a:p>
        </p:txBody>
      </p:sp>
    </p:spTree>
    <p:extLst>
      <p:ext uri="{BB962C8B-B14F-4D97-AF65-F5344CB8AC3E}">
        <p14:creationId xmlns:p14="http://schemas.microsoft.com/office/powerpoint/2010/main" val="9328177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1CF3887-120F-4B86-BF52-23E4313B0BBF}"/>
              </a:ext>
            </a:extLst>
          </p:cNvPr>
          <p:cNvSpPr>
            <a:spLocks noGrp="1"/>
          </p:cNvSpPr>
          <p:nvPr>
            <p:ph type="title"/>
          </p:nvPr>
        </p:nvSpPr>
        <p:spPr>
          <a:xfrm>
            <a:off x="838200" y="365125"/>
            <a:ext cx="10515600" cy="1325563"/>
          </a:xfrm>
        </p:spPr>
        <p:txBody>
          <a:bodyPr/>
          <a:lstStyle/>
          <a:p>
            <a:r>
              <a:rPr kumimoji="1" lang="ja-JP" altLang="en-US" dirty="0"/>
              <a:t>ランク</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xmlns="" id="{580B65B0-98A9-4107-87B8-2AEB6D8826B1}"/>
                  </a:ext>
                </a:extLst>
              </p:cNvPr>
              <p:cNvSpPr>
                <a:spLocks noGrp="1"/>
              </p:cNvSpPr>
              <p:nvPr>
                <p:ph idx="1"/>
              </p:nvPr>
            </p:nvSpPr>
            <p:spPr>
              <a:xfrm>
                <a:off x="838200" y="1825625"/>
                <a:ext cx="10515600" cy="4351338"/>
              </a:xfrm>
            </p:spPr>
            <p:txBody>
              <a:bodyPr>
                <a:normAutofit/>
              </a:bodyPr>
              <a:lstStyle/>
              <a:p>
                <a:r>
                  <a:rPr kumimoji="1" lang="ja-JP" altLang="en-US" dirty="0"/>
                  <a:t>大きさ</a:t>
                </a:r>
                <a14:m>
                  <m:oMath xmlns:m="http://schemas.openxmlformats.org/officeDocument/2006/math">
                    <m:r>
                      <a:rPr kumimoji="1" lang="en-US" altLang="ja-JP" b="0" i="1" smtClean="0">
                        <a:latin typeface="Cambria Math" panose="02040503050406030204" pitchFamily="18" charset="0"/>
                      </a:rPr>
                      <m:t>𝑛</m:t>
                    </m:r>
                  </m:oMath>
                </a14:m>
                <a:r>
                  <a:rPr kumimoji="1" lang="ja-JP" altLang="en-US" dirty="0"/>
                  <a:t>の二分木</a:t>
                </a:r>
                <a14:m>
                  <m:oMath xmlns:m="http://schemas.openxmlformats.org/officeDocument/2006/math">
                    <m:r>
                      <a:rPr kumimoji="1" lang="en-US" altLang="ja-JP" b="0" i="1" smtClean="0">
                        <a:latin typeface="Cambria Math" panose="02040503050406030204" pitchFamily="18" charset="0"/>
                      </a:rPr>
                      <m:t>𝑇</m:t>
                    </m:r>
                  </m:oMath>
                </a14:m>
                <a:r>
                  <a:rPr kumimoji="1" lang="ja-JP" altLang="en-US" dirty="0"/>
                  <a:t>のランク</a:t>
                </a:r>
                <a:endParaRPr kumimoji="1" lang="en-US" altLang="ja-JP" dirty="0"/>
              </a:p>
              <a:p>
                <a:pPr lvl="1"/>
                <a:r>
                  <a:rPr lang="ja-JP" altLang="en-US" dirty="0"/>
                  <a:t>自然順序で大きさ</a:t>
                </a:r>
                <a14:m>
                  <m:oMath xmlns:m="http://schemas.openxmlformats.org/officeDocument/2006/math">
                    <m:r>
                      <a:rPr lang="en-US" altLang="ja-JP" b="0" i="1" smtClean="0">
                        <a:latin typeface="Cambria Math" panose="02040503050406030204" pitchFamily="18" charset="0"/>
                      </a:rPr>
                      <m:t>𝑛</m:t>
                    </m:r>
                  </m:oMath>
                </a14:m>
                <a:r>
                  <a:rPr lang="ja-JP" altLang="en-US" dirty="0"/>
                  <a:t>の二分木を並べた列中の</a:t>
                </a:r>
                <a14:m>
                  <m:oMath xmlns:m="http://schemas.openxmlformats.org/officeDocument/2006/math">
                    <m:r>
                      <a:rPr lang="en-US" altLang="ja-JP" b="0" i="1" smtClean="0">
                        <a:latin typeface="Cambria Math" panose="02040503050406030204" pitchFamily="18" charset="0"/>
                      </a:rPr>
                      <m:t>𝑇</m:t>
                    </m:r>
                  </m:oMath>
                </a14:m>
                <a:r>
                  <a:rPr lang="ja-JP" altLang="en-US" dirty="0" err="1"/>
                  <a:t>の添</a:t>
                </a:r>
                <a:r>
                  <a:rPr lang="ja-JP" altLang="en-US" dirty="0"/>
                  <a:t>字</a:t>
                </a:r>
                <a:endParaRPr lang="en-US" altLang="ja-JP" dirty="0"/>
              </a:p>
              <a:p>
                <a:r>
                  <a:rPr lang="ja-JP" altLang="en-US" dirty="0"/>
                  <a:t>自然順序</a:t>
                </a:r>
                <a14:m>
                  <m:oMath xmlns:m="http://schemas.openxmlformats.org/officeDocument/2006/math">
                    <m:r>
                      <a:rPr lang="en-US" altLang="ja-JP" b="0" i="1" smtClean="0">
                        <a:latin typeface="Cambria Math" panose="02040503050406030204" pitchFamily="18" charset="0"/>
                      </a:rPr>
                      <m:t>𝑇</m:t>
                    </m:r>
                    <m:r>
                      <a:rPr lang="en-US" altLang="ja-JP" b="0" i="0" baseline="-25000" smtClean="0">
                        <a:latin typeface="Cambria Math" panose="02040503050406030204" pitchFamily="18" charset="0"/>
                      </a:rPr>
                      <m:t>1</m:t>
                    </m:r>
                    <m:r>
                      <a:rPr lang="en-US" altLang="ja-JP"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rPr>
                      <m:t>𝑇</m:t>
                    </m:r>
                    <m:r>
                      <a:rPr lang="en-US" altLang="ja-JP" b="0" i="1" baseline="-25000" smtClean="0">
                        <a:latin typeface="Cambria Math" panose="02040503050406030204" pitchFamily="18" charset="0"/>
                      </a:rPr>
                      <m:t>2</m:t>
                    </m:r>
                  </m:oMath>
                </a14:m>
                <a:endParaRPr lang="en-US" altLang="ja-JP" baseline="-25000" dirty="0"/>
              </a:p>
              <a:p>
                <a:pPr marL="1028700" lvl="1" indent="-571500">
                  <a:buFont typeface="+mj-lt"/>
                  <a:buAutoNum type="romanLcPeriod"/>
                </a:pPr>
                <a14:m>
                  <m:oMath xmlns:m="http://schemas.openxmlformats.org/officeDocument/2006/math">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𝑇</m:t>
                        </m:r>
                        <m:r>
                          <a:rPr lang="en-US" altLang="ja-JP" b="0" i="1" baseline="-25000" smtClean="0">
                            <a:latin typeface="Cambria Math" panose="02040503050406030204" pitchFamily="18" charset="0"/>
                          </a:rPr>
                          <m:t>1</m:t>
                        </m:r>
                      </m:e>
                    </m:d>
                    <m:r>
                      <a:rPr lang="en-US" altLang="ja-JP" b="0" i="1" smtClean="0">
                        <a:latin typeface="Cambria Math" panose="02040503050406030204" pitchFamily="18" charset="0"/>
                      </a:rPr>
                      <m:t>&lt;|</m:t>
                    </m:r>
                    <m:r>
                      <a:rPr lang="en-US" altLang="ja-JP" b="0" i="1" smtClean="0">
                        <a:latin typeface="Cambria Math" panose="02040503050406030204" pitchFamily="18" charset="0"/>
                      </a:rPr>
                      <m:t>𝑇</m:t>
                    </m:r>
                    <m:r>
                      <a:rPr lang="en-US" altLang="ja-JP" b="0" i="1" baseline="-25000" smtClean="0">
                        <a:latin typeface="Cambria Math" panose="02040503050406030204" pitchFamily="18" charset="0"/>
                      </a:rPr>
                      <m:t>2</m:t>
                    </m:r>
                    <m:r>
                      <a:rPr lang="en-US" altLang="ja-JP" b="0" i="1" smtClean="0">
                        <a:latin typeface="Cambria Math" panose="02040503050406030204" pitchFamily="18" charset="0"/>
                      </a:rPr>
                      <m:t>|</m:t>
                    </m:r>
                  </m:oMath>
                </a14:m>
                <a:r>
                  <a:rPr lang="en-US" altLang="ja-JP" dirty="0"/>
                  <a:t>,</a:t>
                </a:r>
              </a:p>
              <a:p>
                <a:pPr marL="1028700" lvl="1" indent="-571500">
                  <a:buFont typeface="+mj-lt"/>
                  <a:buAutoNum type="romanLcPeriod"/>
                </a:pPr>
                <a14:m>
                  <m:oMath xmlns:m="http://schemas.openxmlformats.org/officeDocument/2006/math">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𝑇</m:t>
                        </m:r>
                        <m:r>
                          <a:rPr lang="en-US" altLang="ja-JP" b="0" i="1" baseline="-25000" smtClean="0">
                            <a:latin typeface="Cambria Math" panose="02040503050406030204" pitchFamily="18" charset="0"/>
                          </a:rPr>
                          <m:t>1</m:t>
                        </m:r>
                      </m:e>
                    </m:d>
                    <m:r>
                      <a:rPr lang="en-US" altLang="ja-JP" i="1">
                        <a:latin typeface="Cambria Math" panose="02040503050406030204" pitchFamily="18" charset="0"/>
                        <a:ea typeface="Cambria Math" panose="02040503050406030204" pitchFamily="18" charset="0"/>
                      </a:rPr>
                      <m:t>=</m:t>
                    </m:r>
                    <m:d>
                      <m:dPr>
                        <m:begChr m:val="|"/>
                        <m:endChr m:val="|"/>
                        <m:ctrlPr>
                          <a:rPr lang="en-US" altLang="ja-JP" b="0" i="1" smtClean="0">
                            <a:latin typeface="Cambria Math" panose="02040503050406030204" pitchFamily="18" charset="0"/>
                            <a:ea typeface="Cambria Math" panose="02040503050406030204" pitchFamily="18" charset="0"/>
                          </a:rPr>
                        </m:ctrlPr>
                      </m:dPr>
                      <m:e>
                        <m:r>
                          <a:rPr lang="en-US" altLang="ja-JP" b="0" i="1" smtClean="0">
                            <a:latin typeface="Cambria Math" panose="02040503050406030204" pitchFamily="18" charset="0"/>
                            <a:ea typeface="Cambria Math" panose="02040503050406030204" pitchFamily="18" charset="0"/>
                          </a:rPr>
                          <m:t>𝑇</m:t>
                        </m:r>
                        <m:r>
                          <a:rPr lang="en-US" altLang="ja-JP" b="0" i="1" baseline="-25000" smtClean="0">
                            <a:latin typeface="Cambria Math" panose="02040503050406030204" pitchFamily="18" charset="0"/>
                            <a:ea typeface="Cambria Math" panose="02040503050406030204" pitchFamily="18" charset="0"/>
                          </a:rPr>
                          <m:t>2</m:t>
                        </m:r>
                      </m:e>
                    </m:d>
                  </m:oMath>
                </a14:m>
                <a:r>
                  <a:rPr lang="en-US" altLang="ja-JP" dirty="0"/>
                  <a:t> and </a:t>
                </a:r>
                <a14:m>
                  <m:oMath xmlns:m="http://schemas.openxmlformats.org/officeDocument/2006/math">
                    <m:r>
                      <a:rPr lang="en-US" altLang="ja-JP" b="0" i="1" dirty="0" smtClean="0">
                        <a:latin typeface="Cambria Math" panose="02040503050406030204" pitchFamily="18" charset="0"/>
                      </a:rPr>
                      <m:t>𝑙</m:t>
                    </m:r>
                    <m:r>
                      <a:rPr lang="en-US" altLang="ja-JP" b="0" i="1" dirty="0" smtClean="0">
                        <a:latin typeface="Cambria Math" panose="02040503050406030204" pitchFamily="18" charset="0"/>
                      </a:rPr>
                      <m:t>(</m:t>
                    </m:r>
                    <m:r>
                      <a:rPr lang="en-US" altLang="ja-JP" b="0" i="1" dirty="0" smtClean="0">
                        <a:latin typeface="Cambria Math" panose="02040503050406030204" pitchFamily="18" charset="0"/>
                      </a:rPr>
                      <m:t>𝑇</m:t>
                    </m:r>
                    <m:r>
                      <a:rPr lang="en-US" altLang="ja-JP" b="0" i="1" baseline="-25000" dirty="0" smtClean="0">
                        <a:latin typeface="Cambria Math" panose="02040503050406030204" pitchFamily="18" charset="0"/>
                      </a:rPr>
                      <m:t>1</m:t>
                    </m:r>
                    <m:r>
                      <a:rPr lang="en-US" altLang="ja-JP" b="0" i="1" dirty="0" smtClean="0">
                        <a:latin typeface="Cambria Math" panose="02040503050406030204" pitchFamily="18" charset="0"/>
                      </a:rPr>
                      <m:t>)</m:t>
                    </m:r>
                    <m:r>
                      <a:rPr lang="en-US" altLang="ja-JP"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rPr>
                      <m:t>𝑙</m:t>
                    </m:r>
                    <m:r>
                      <a:rPr lang="en-US" altLang="ja-JP" b="0" i="1" smtClean="0">
                        <a:latin typeface="Cambria Math" panose="02040503050406030204" pitchFamily="18" charset="0"/>
                      </a:rPr>
                      <m:t>(</m:t>
                    </m:r>
                    <m:r>
                      <a:rPr lang="en-US" altLang="ja-JP" b="0" i="1" smtClean="0">
                        <a:latin typeface="Cambria Math" panose="02040503050406030204" pitchFamily="18" charset="0"/>
                      </a:rPr>
                      <m:t>𝑇</m:t>
                    </m:r>
                    <m:r>
                      <a:rPr lang="en-US" altLang="ja-JP" b="0" i="1" baseline="-25000" smtClean="0">
                        <a:latin typeface="Cambria Math" panose="02040503050406030204" pitchFamily="18" charset="0"/>
                      </a:rPr>
                      <m:t>2</m:t>
                    </m:r>
                    <m:r>
                      <a:rPr lang="en-US" altLang="ja-JP" b="0" i="1" smtClean="0">
                        <a:latin typeface="Cambria Math" panose="02040503050406030204" pitchFamily="18" charset="0"/>
                      </a:rPr>
                      <m:t>)</m:t>
                    </m:r>
                  </m:oMath>
                </a14:m>
                <a:r>
                  <a:rPr lang="en-US" altLang="ja-JP" dirty="0"/>
                  <a:t>,or</a:t>
                </a:r>
              </a:p>
              <a:p>
                <a:pPr marL="1028700" lvl="1" indent="-571500">
                  <a:buFont typeface="+mj-lt"/>
                  <a:buAutoNum type="romanLcPeriod"/>
                </a:pPr>
                <a14:m>
                  <m:oMath xmlns:m="http://schemas.openxmlformats.org/officeDocument/2006/math">
                    <m:r>
                      <a:rPr lang="en-US" altLang="ja-JP" b="0" i="1" smtClean="0">
                        <a:latin typeface="Cambria Math" panose="02040503050406030204" pitchFamily="18" charset="0"/>
                      </a:rPr>
                      <m:t>|</m:t>
                    </m:r>
                    <m:r>
                      <a:rPr lang="en-US" altLang="ja-JP" b="0" i="1" smtClean="0">
                        <a:latin typeface="Cambria Math" panose="02040503050406030204" pitchFamily="18" charset="0"/>
                      </a:rPr>
                      <m:t>𝑇</m:t>
                    </m:r>
                    <m:r>
                      <a:rPr lang="en-US" altLang="ja-JP" b="0" i="1" baseline="-25000" smtClean="0">
                        <a:latin typeface="Cambria Math" panose="02040503050406030204" pitchFamily="18" charset="0"/>
                      </a:rPr>
                      <m:t>1</m:t>
                    </m:r>
                    <m:r>
                      <a:rPr lang="en-US" altLang="ja-JP" b="0" i="1" smtClean="0">
                        <a:latin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𝑇</m:t>
                    </m:r>
                    <m:r>
                      <a:rPr lang="en-US" altLang="ja-JP" b="0" i="1" baseline="-25000" smtClean="0">
                        <a:latin typeface="Cambria Math" panose="02040503050406030204" pitchFamily="18" charset="0"/>
                        <a:ea typeface="Cambria Math" panose="02040503050406030204" pitchFamily="18" charset="0"/>
                      </a:rPr>
                      <m:t>2</m:t>
                    </m:r>
                    <m:r>
                      <a:rPr lang="en-US" altLang="ja-JP" b="0" i="1" smtClean="0">
                        <a:latin typeface="Cambria Math" panose="02040503050406030204" pitchFamily="18" charset="0"/>
                        <a:ea typeface="Cambria Math" panose="02040503050406030204" pitchFamily="18" charset="0"/>
                      </a:rPr>
                      <m:t>|</m:t>
                    </m:r>
                  </m:oMath>
                </a14:m>
                <a:r>
                  <a:rPr lang="en-US" altLang="ja-JP" dirty="0"/>
                  <a:t>, </a:t>
                </a:r>
                <a14:m>
                  <m:oMath xmlns:m="http://schemas.openxmlformats.org/officeDocument/2006/math">
                    <m:r>
                      <a:rPr lang="en-US" altLang="ja-JP" b="0" i="1" dirty="0" smtClean="0">
                        <a:latin typeface="Cambria Math" panose="02040503050406030204" pitchFamily="18" charset="0"/>
                      </a:rPr>
                      <m:t>𝑙</m:t>
                    </m:r>
                    <m:d>
                      <m:dPr>
                        <m:ctrlPr>
                          <a:rPr lang="en-US" altLang="ja-JP" b="0" i="1" dirty="0" smtClean="0">
                            <a:latin typeface="Cambria Math" panose="02040503050406030204" pitchFamily="18" charset="0"/>
                          </a:rPr>
                        </m:ctrlPr>
                      </m:dPr>
                      <m:e>
                        <m:r>
                          <a:rPr lang="en-US" altLang="ja-JP" b="0" i="1" dirty="0" smtClean="0">
                            <a:latin typeface="Cambria Math" panose="02040503050406030204" pitchFamily="18" charset="0"/>
                          </a:rPr>
                          <m:t>𝑇</m:t>
                        </m:r>
                        <m:r>
                          <a:rPr lang="en-US" altLang="ja-JP" b="0" i="1" baseline="-25000" dirty="0" smtClean="0">
                            <a:latin typeface="Cambria Math" panose="02040503050406030204" pitchFamily="18" charset="0"/>
                          </a:rPr>
                          <m:t>1</m:t>
                        </m:r>
                      </m:e>
                    </m:d>
                    <m:r>
                      <a:rPr lang="en-US" altLang="ja-JP" i="1" dirty="0">
                        <a:latin typeface="Cambria Math" panose="02040503050406030204" pitchFamily="18" charset="0"/>
                        <a:ea typeface="Cambria Math" panose="02040503050406030204" pitchFamily="18" charset="0"/>
                      </a:rPr>
                      <m:t>≡</m:t>
                    </m:r>
                    <m:r>
                      <a:rPr lang="en-US" altLang="ja-JP" b="0" i="1" dirty="0" smtClean="0">
                        <a:latin typeface="Cambria Math" panose="02040503050406030204" pitchFamily="18" charset="0"/>
                        <a:ea typeface="Cambria Math" panose="02040503050406030204" pitchFamily="18" charset="0"/>
                      </a:rPr>
                      <m:t>𝑙</m:t>
                    </m:r>
                    <m:r>
                      <a:rPr lang="en-US" altLang="ja-JP" b="0" i="1" dirty="0" smtClean="0">
                        <a:latin typeface="Cambria Math" panose="02040503050406030204" pitchFamily="18" charset="0"/>
                        <a:ea typeface="Cambria Math" panose="02040503050406030204" pitchFamily="18" charset="0"/>
                      </a:rPr>
                      <m:t>(</m:t>
                    </m:r>
                    <m:r>
                      <a:rPr lang="en-US" altLang="ja-JP" b="0" i="1" dirty="0" smtClean="0">
                        <a:latin typeface="Cambria Math" panose="02040503050406030204" pitchFamily="18" charset="0"/>
                        <a:ea typeface="Cambria Math" panose="02040503050406030204" pitchFamily="18" charset="0"/>
                      </a:rPr>
                      <m:t>𝑇</m:t>
                    </m:r>
                    <m:r>
                      <a:rPr lang="en-US" altLang="ja-JP" b="0" i="1" baseline="-25000" dirty="0" smtClean="0">
                        <a:latin typeface="Cambria Math" panose="02040503050406030204" pitchFamily="18" charset="0"/>
                        <a:ea typeface="Cambria Math" panose="02040503050406030204" pitchFamily="18" charset="0"/>
                      </a:rPr>
                      <m:t>2</m:t>
                    </m:r>
                    <m:r>
                      <a:rPr lang="en-US" altLang="ja-JP" b="0" i="1" dirty="0" smtClean="0">
                        <a:latin typeface="Cambria Math" panose="02040503050406030204" pitchFamily="18" charset="0"/>
                        <a:ea typeface="Cambria Math" panose="02040503050406030204" pitchFamily="18" charset="0"/>
                      </a:rPr>
                      <m:t>)</m:t>
                    </m:r>
                  </m:oMath>
                </a14:m>
                <a:r>
                  <a:rPr lang="en-US" altLang="ja-JP" dirty="0"/>
                  <a:t>, and </a:t>
                </a:r>
                <a14:m>
                  <m:oMath xmlns:m="http://schemas.openxmlformats.org/officeDocument/2006/math">
                    <m:r>
                      <a:rPr lang="en-US" altLang="ja-JP" b="0" i="1" smtClean="0">
                        <a:latin typeface="Cambria Math" panose="02040503050406030204" pitchFamily="18" charset="0"/>
                      </a:rPr>
                      <m:t>𝑟</m:t>
                    </m:r>
                    <m:r>
                      <a:rPr lang="en-US" altLang="ja-JP" b="0" i="1" smtClean="0">
                        <a:latin typeface="Cambria Math" panose="02040503050406030204" pitchFamily="18" charset="0"/>
                      </a:rPr>
                      <m:t>(</m:t>
                    </m:r>
                    <m:r>
                      <a:rPr lang="en-US" altLang="ja-JP" b="0" i="1" smtClean="0">
                        <a:latin typeface="Cambria Math" panose="02040503050406030204" pitchFamily="18" charset="0"/>
                      </a:rPr>
                      <m:t>𝑇</m:t>
                    </m:r>
                    <m:r>
                      <a:rPr lang="en-US" altLang="ja-JP" b="0" i="1" baseline="-25000" smtClean="0">
                        <a:latin typeface="Cambria Math" panose="02040503050406030204" pitchFamily="18" charset="0"/>
                      </a:rPr>
                      <m:t>1</m:t>
                    </m:r>
                    <m:r>
                      <a:rPr lang="en-US" altLang="ja-JP" b="0" i="1" smtClean="0">
                        <a:latin typeface="Cambria Math" panose="02040503050406030204" pitchFamily="18" charset="0"/>
                      </a:rPr>
                      <m:t>)</m:t>
                    </m:r>
                    <m:r>
                      <a:rPr lang="en-US" altLang="ja-JP"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rPr>
                      <m:t>𝑟</m:t>
                    </m:r>
                    <m:r>
                      <a:rPr lang="en-US" altLang="ja-JP" b="0" i="1" smtClean="0">
                        <a:latin typeface="Cambria Math" panose="02040503050406030204" pitchFamily="18" charset="0"/>
                      </a:rPr>
                      <m:t>(</m:t>
                    </m:r>
                    <m:r>
                      <a:rPr lang="en-US" altLang="ja-JP" b="0" i="1" smtClean="0">
                        <a:latin typeface="Cambria Math" panose="02040503050406030204" pitchFamily="18" charset="0"/>
                      </a:rPr>
                      <m:t>𝑇</m:t>
                    </m:r>
                    <m:r>
                      <a:rPr lang="en-US" altLang="ja-JP" b="0" i="1" baseline="-25000" smtClean="0">
                        <a:latin typeface="Cambria Math" panose="02040503050406030204" pitchFamily="18" charset="0"/>
                      </a:rPr>
                      <m:t>2</m:t>
                    </m:r>
                    <m:r>
                      <a:rPr lang="en-US" altLang="ja-JP" b="0" i="1" smtClean="0">
                        <a:latin typeface="Cambria Math" panose="02040503050406030204" pitchFamily="18" charset="0"/>
                      </a:rPr>
                      <m:t>)</m:t>
                    </m:r>
                  </m:oMath>
                </a14:m>
                <a:r>
                  <a:rPr lang="en-US" altLang="ja-JP" dirty="0"/>
                  <a:t>.</a:t>
                </a:r>
              </a:p>
              <a:p>
                <a:pPr marL="0" indent="0">
                  <a:buNone/>
                </a:pPr>
                <a:endParaRPr kumimoji="1" lang="en-US" altLang="ja-JP" dirty="0"/>
              </a:p>
            </p:txBody>
          </p:sp>
        </mc:Choice>
        <mc:Fallback xmlns="">
          <p:sp>
            <p:nvSpPr>
              <p:cNvPr id="3" name="コンテンツ プレースホルダー 2">
                <a:extLst>
                  <a:ext uri="{FF2B5EF4-FFF2-40B4-BE49-F238E27FC236}">
                    <a16:creationId xmlns:a16="http://schemas.microsoft.com/office/drawing/2014/main" id="{580B65B0-98A9-4107-87B8-2AEB6D8826B1}"/>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3"/>
                <a:stretch>
                  <a:fillRect l="-1043" t="-2241"/>
                </a:stretch>
              </a:blipFill>
            </p:spPr>
            <p:txBody>
              <a:bodyPr/>
              <a:lstStyle/>
              <a:p>
                <a:r>
                  <a:rPr lang="ja-JP" altLang="en-US">
                    <a:noFill/>
                  </a:rPr>
                  <a:t> </a:t>
                </a:r>
              </a:p>
            </p:txBody>
          </p:sp>
        </mc:Fallback>
      </mc:AlternateContent>
      <p:sp>
        <p:nvSpPr>
          <p:cNvPr id="314" name="スライド番号プレースホルダー 313">
            <a:extLst>
              <a:ext uri="{FF2B5EF4-FFF2-40B4-BE49-F238E27FC236}">
                <a16:creationId xmlns:a16="http://schemas.microsoft.com/office/drawing/2014/main" xmlns="" id="{54F58EEF-9EC3-44CC-B25F-277990FB819A}"/>
              </a:ext>
            </a:extLst>
          </p:cNvPr>
          <p:cNvSpPr>
            <a:spLocks noGrp="1"/>
          </p:cNvSpPr>
          <p:nvPr>
            <p:ph type="sldNum" sz="quarter" idx="12"/>
          </p:nvPr>
        </p:nvSpPr>
        <p:spPr/>
        <p:txBody>
          <a:bodyPr/>
          <a:lstStyle/>
          <a:p>
            <a:fld id="{E5C235EC-7ED0-4A5D-B19E-175F2657EE7E}" type="slidenum">
              <a:rPr kumimoji="1" lang="ja-JP" altLang="en-US" smtClean="0"/>
              <a:t>23</a:t>
            </a:fld>
            <a:endParaRPr kumimoji="1" lang="ja-JP" altLang="en-US"/>
          </a:p>
        </p:txBody>
      </p:sp>
      <p:grpSp>
        <p:nvGrpSpPr>
          <p:cNvPr id="20" name="グループ化 19">
            <a:extLst>
              <a:ext uri="{FF2B5EF4-FFF2-40B4-BE49-F238E27FC236}">
                <a16:creationId xmlns:a16="http://schemas.microsoft.com/office/drawing/2014/main" xmlns="" id="{46DAA410-6C23-45D5-89B7-21D6424134AB}"/>
              </a:ext>
            </a:extLst>
          </p:cNvPr>
          <p:cNvGrpSpPr/>
          <p:nvPr/>
        </p:nvGrpSpPr>
        <p:grpSpPr>
          <a:xfrm rot="16200000" flipV="1">
            <a:off x="3620074" y="5027173"/>
            <a:ext cx="934356" cy="1315598"/>
            <a:chOff x="7104184" y="2307543"/>
            <a:chExt cx="2715066" cy="3822884"/>
          </a:xfrm>
        </p:grpSpPr>
        <p:grpSp>
          <p:nvGrpSpPr>
            <p:cNvPr id="21" name="グループ化 20">
              <a:extLst>
                <a:ext uri="{FF2B5EF4-FFF2-40B4-BE49-F238E27FC236}">
                  <a16:creationId xmlns:a16="http://schemas.microsoft.com/office/drawing/2014/main" xmlns="" id="{B7ED9CAC-EE9A-4091-9D5E-C4F2A87C4BF9}"/>
                </a:ext>
              </a:extLst>
            </p:cNvPr>
            <p:cNvGrpSpPr/>
            <p:nvPr/>
          </p:nvGrpSpPr>
          <p:grpSpPr>
            <a:xfrm>
              <a:off x="7104184" y="2307543"/>
              <a:ext cx="1603718" cy="1603718"/>
              <a:chOff x="1223889" y="2394071"/>
              <a:chExt cx="1603718" cy="1603718"/>
            </a:xfrm>
          </p:grpSpPr>
          <p:sp>
            <p:nvSpPr>
              <p:cNvPr id="30" name="楕円 29">
                <a:extLst>
                  <a:ext uri="{FF2B5EF4-FFF2-40B4-BE49-F238E27FC236}">
                    <a16:creationId xmlns:a16="http://schemas.microsoft.com/office/drawing/2014/main" xmlns="" id="{6CC74540-17E5-475B-9F52-28AE33DB91B1}"/>
                  </a:ext>
                </a:extLst>
              </p:cNvPr>
              <p:cNvSpPr/>
              <p:nvPr/>
            </p:nvSpPr>
            <p:spPr>
              <a:xfrm>
                <a:off x="2335237" y="3505419"/>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xmlns="" id="{ECA0F3DF-6A5C-470E-97EA-922DD62B205A}"/>
                  </a:ext>
                </a:extLst>
              </p:cNvPr>
              <p:cNvSpPr/>
              <p:nvPr/>
            </p:nvSpPr>
            <p:spPr>
              <a:xfrm>
                <a:off x="1223889" y="2394071"/>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a:extLst>
                  <a:ext uri="{FF2B5EF4-FFF2-40B4-BE49-F238E27FC236}">
                    <a16:creationId xmlns:a16="http://schemas.microsoft.com/office/drawing/2014/main" xmlns="" id="{557DEF30-72E2-4E7A-8F15-3C4595C4E2B1}"/>
                  </a:ext>
                </a:extLst>
              </p:cNvPr>
              <p:cNvCxnSpPr>
                <a:stCxn id="31" idx="5"/>
                <a:endCxn id="30" idx="1"/>
              </p:cNvCxnSpPr>
              <p:nvPr/>
            </p:nvCxnSpPr>
            <p:spPr>
              <a:xfrm>
                <a:off x="1644153" y="2814335"/>
                <a:ext cx="763190" cy="763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グループ化 21">
              <a:extLst>
                <a:ext uri="{FF2B5EF4-FFF2-40B4-BE49-F238E27FC236}">
                  <a16:creationId xmlns:a16="http://schemas.microsoft.com/office/drawing/2014/main" xmlns="" id="{BFBC6225-CB61-472F-BF86-2D2BEADB0832}"/>
                </a:ext>
              </a:extLst>
            </p:cNvPr>
            <p:cNvGrpSpPr/>
            <p:nvPr/>
          </p:nvGrpSpPr>
          <p:grpSpPr>
            <a:xfrm>
              <a:off x="8215532" y="3418891"/>
              <a:ext cx="1603718" cy="1603718"/>
              <a:chOff x="1223889" y="2394071"/>
              <a:chExt cx="1603718" cy="1603718"/>
            </a:xfrm>
          </p:grpSpPr>
          <p:sp>
            <p:nvSpPr>
              <p:cNvPr id="27" name="楕円 26">
                <a:extLst>
                  <a:ext uri="{FF2B5EF4-FFF2-40B4-BE49-F238E27FC236}">
                    <a16:creationId xmlns:a16="http://schemas.microsoft.com/office/drawing/2014/main" xmlns="" id="{339D073B-63EA-43A9-944D-4A7F4A2249ED}"/>
                  </a:ext>
                </a:extLst>
              </p:cNvPr>
              <p:cNvSpPr/>
              <p:nvPr/>
            </p:nvSpPr>
            <p:spPr>
              <a:xfrm>
                <a:off x="2335237" y="3505419"/>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xmlns="" id="{969E9998-169A-4BC7-ADDE-9D635AFA69E7}"/>
                  </a:ext>
                </a:extLst>
              </p:cNvPr>
              <p:cNvSpPr/>
              <p:nvPr/>
            </p:nvSpPr>
            <p:spPr>
              <a:xfrm>
                <a:off x="1223889" y="2394071"/>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a:extLst>
                  <a:ext uri="{FF2B5EF4-FFF2-40B4-BE49-F238E27FC236}">
                    <a16:creationId xmlns:a16="http://schemas.microsoft.com/office/drawing/2014/main" xmlns="" id="{41FB80A8-98F7-4C2A-AC85-B8D1297838A9}"/>
                  </a:ext>
                </a:extLst>
              </p:cNvPr>
              <p:cNvCxnSpPr>
                <a:stCxn id="28" idx="5"/>
                <a:endCxn id="27" idx="1"/>
              </p:cNvCxnSpPr>
              <p:nvPr/>
            </p:nvCxnSpPr>
            <p:spPr>
              <a:xfrm>
                <a:off x="1644153" y="2814335"/>
                <a:ext cx="763190" cy="763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グループ化 22">
              <a:extLst>
                <a:ext uri="{FF2B5EF4-FFF2-40B4-BE49-F238E27FC236}">
                  <a16:creationId xmlns:a16="http://schemas.microsoft.com/office/drawing/2014/main" xmlns="" id="{DE18C096-D35C-42B7-AF75-FD38BD17B85F}"/>
                </a:ext>
              </a:extLst>
            </p:cNvPr>
            <p:cNvGrpSpPr/>
            <p:nvPr/>
          </p:nvGrpSpPr>
          <p:grpSpPr>
            <a:xfrm flipH="1">
              <a:off x="8215532" y="4526709"/>
              <a:ext cx="1603718" cy="1603718"/>
              <a:chOff x="1223889" y="2394071"/>
              <a:chExt cx="1603718" cy="1603718"/>
            </a:xfrm>
          </p:grpSpPr>
          <p:sp>
            <p:nvSpPr>
              <p:cNvPr id="24" name="楕円 23">
                <a:extLst>
                  <a:ext uri="{FF2B5EF4-FFF2-40B4-BE49-F238E27FC236}">
                    <a16:creationId xmlns:a16="http://schemas.microsoft.com/office/drawing/2014/main" xmlns="" id="{E8696902-D049-40DF-92D0-4E9CA0418973}"/>
                  </a:ext>
                </a:extLst>
              </p:cNvPr>
              <p:cNvSpPr/>
              <p:nvPr/>
            </p:nvSpPr>
            <p:spPr>
              <a:xfrm>
                <a:off x="2335237" y="3505419"/>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xmlns="" id="{5DABA0F0-5181-473E-B397-756BC9991941}"/>
                  </a:ext>
                </a:extLst>
              </p:cNvPr>
              <p:cNvSpPr/>
              <p:nvPr/>
            </p:nvSpPr>
            <p:spPr>
              <a:xfrm>
                <a:off x="1223889" y="2394071"/>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a:extLst>
                  <a:ext uri="{FF2B5EF4-FFF2-40B4-BE49-F238E27FC236}">
                    <a16:creationId xmlns:a16="http://schemas.microsoft.com/office/drawing/2014/main" xmlns="" id="{A27E186C-B064-41BA-B10B-D950476C5AF0}"/>
                  </a:ext>
                </a:extLst>
              </p:cNvPr>
              <p:cNvCxnSpPr>
                <a:stCxn id="25" idx="5"/>
                <a:endCxn id="24" idx="1"/>
              </p:cNvCxnSpPr>
              <p:nvPr/>
            </p:nvCxnSpPr>
            <p:spPr>
              <a:xfrm>
                <a:off x="1644153" y="2814335"/>
                <a:ext cx="763190" cy="763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 name="グループ化 4">
            <a:extLst>
              <a:ext uri="{FF2B5EF4-FFF2-40B4-BE49-F238E27FC236}">
                <a16:creationId xmlns:a16="http://schemas.microsoft.com/office/drawing/2014/main" xmlns="" id="{4C0C55EE-C399-4FD9-B53D-191178BEB827}"/>
              </a:ext>
            </a:extLst>
          </p:cNvPr>
          <p:cNvGrpSpPr/>
          <p:nvPr/>
        </p:nvGrpSpPr>
        <p:grpSpPr>
          <a:xfrm>
            <a:off x="6533039" y="5217795"/>
            <a:ext cx="933141" cy="959167"/>
            <a:chOff x="6533039" y="4935195"/>
            <a:chExt cx="1130188" cy="1161710"/>
          </a:xfrm>
        </p:grpSpPr>
        <p:grpSp>
          <p:nvGrpSpPr>
            <p:cNvPr id="33" name="グループ化 32">
              <a:extLst>
                <a:ext uri="{FF2B5EF4-FFF2-40B4-BE49-F238E27FC236}">
                  <a16:creationId xmlns:a16="http://schemas.microsoft.com/office/drawing/2014/main" xmlns="" id="{DB187D73-896C-4399-BBB5-577CCE3197FE}"/>
                </a:ext>
              </a:extLst>
            </p:cNvPr>
            <p:cNvGrpSpPr/>
            <p:nvPr/>
          </p:nvGrpSpPr>
          <p:grpSpPr>
            <a:xfrm rot="16200000" flipV="1">
              <a:off x="6763912" y="4704322"/>
              <a:ext cx="668441" cy="1130188"/>
              <a:chOff x="8215532" y="3418891"/>
              <a:chExt cx="1603718" cy="2711536"/>
            </a:xfrm>
          </p:grpSpPr>
          <p:sp>
            <p:nvSpPr>
              <p:cNvPr id="43" name="楕円 42">
                <a:extLst>
                  <a:ext uri="{FF2B5EF4-FFF2-40B4-BE49-F238E27FC236}">
                    <a16:creationId xmlns:a16="http://schemas.microsoft.com/office/drawing/2014/main" xmlns="" id="{5BA4F74C-114D-4583-9E05-97D2B427EC25}"/>
                  </a:ext>
                </a:extLst>
              </p:cNvPr>
              <p:cNvSpPr/>
              <p:nvPr/>
            </p:nvSpPr>
            <p:spPr>
              <a:xfrm>
                <a:off x="8215533" y="3418892"/>
                <a:ext cx="492369" cy="4923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グループ化 34">
                <a:extLst>
                  <a:ext uri="{FF2B5EF4-FFF2-40B4-BE49-F238E27FC236}">
                    <a16:creationId xmlns:a16="http://schemas.microsoft.com/office/drawing/2014/main" xmlns="" id="{D2655EE3-A351-4CEF-BF68-681B73CE8FFC}"/>
                  </a:ext>
                </a:extLst>
              </p:cNvPr>
              <p:cNvGrpSpPr/>
              <p:nvPr/>
            </p:nvGrpSpPr>
            <p:grpSpPr>
              <a:xfrm>
                <a:off x="8215532" y="3418891"/>
                <a:ext cx="1603718" cy="1603718"/>
                <a:chOff x="1223889" y="2394071"/>
                <a:chExt cx="1603718" cy="1603718"/>
              </a:xfrm>
            </p:grpSpPr>
            <p:sp>
              <p:nvSpPr>
                <p:cNvPr id="40" name="楕円 39">
                  <a:extLst>
                    <a:ext uri="{FF2B5EF4-FFF2-40B4-BE49-F238E27FC236}">
                      <a16:creationId xmlns:a16="http://schemas.microsoft.com/office/drawing/2014/main" xmlns="" id="{EF334F1A-CD33-4003-A37C-00B5C847FE41}"/>
                    </a:ext>
                  </a:extLst>
                </p:cNvPr>
                <p:cNvSpPr/>
                <p:nvPr/>
              </p:nvSpPr>
              <p:spPr>
                <a:xfrm>
                  <a:off x="2335237" y="3505419"/>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xmlns="" id="{74FC894E-D794-41BE-BD3F-17919F625729}"/>
                    </a:ext>
                  </a:extLst>
                </p:cNvPr>
                <p:cNvSpPr/>
                <p:nvPr/>
              </p:nvSpPr>
              <p:spPr>
                <a:xfrm>
                  <a:off x="1223889" y="2394071"/>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コネクタ 41">
                  <a:extLst>
                    <a:ext uri="{FF2B5EF4-FFF2-40B4-BE49-F238E27FC236}">
                      <a16:creationId xmlns:a16="http://schemas.microsoft.com/office/drawing/2014/main" xmlns="" id="{B619D4BE-9BFC-4E22-B4B7-939C3972950A}"/>
                    </a:ext>
                  </a:extLst>
                </p:cNvPr>
                <p:cNvCxnSpPr>
                  <a:stCxn id="41" idx="5"/>
                  <a:endCxn id="40" idx="1"/>
                </p:cNvCxnSpPr>
                <p:nvPr/>
              </p:nvCxnSpPr>
              <p:spPr>
                <a:xfrm>
                  <a:off x="1644153" y="2814335"/>
                  <a:ext cx="763190" cy="763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グループ化 35">
                <a:extLst>
                  <a:ext uri="{FF2B5EF4-FFF2-40B4-BE49-F238E27FC236}">
                    <a16:creationId xmlns:a16="http://schemas.microsoft.com/office/drawing/2014/main" xmlns="" id="{C0428EA9-8241-45AF-B952-D0181C7ACD0D}"/>
                  </a:ext>
                </a:extLst>
              </p:cNvPr>
              <p:cNvGrpSpPr/>
              <p:nvPr/>
            </p:nvGrpSpPr>
            <p:grpSpPr>
              <a:xfrm flipH="1">
                <a:off x="8215532" y="4526709"/>
                <a:ext cx="1603718" cy="1603718"/>
                <a:chOff x="1223889" y="2394071"/>
                <a:chExt cx="1603718" cy="1603718"/>
              </a:xfrm>
            </p:grpSpPr>
            <p:sp>
              <p:nvSpPr>
                <p:cNvPr id="37" name="楕円 36">
                  <a:extLst>
                    <a:ext uri="{FF2B5EF4-FFF2-40B4-BE49-F238E27FC236}">
                      <a16:creationId xmlns:a16="http://schemas.microsoft.com/office/drawing/2014/main" xmlns="" id="{F9B2736D-1083-458A-8A78-36B5296D2DA2}"/>
                    </a:ext>
                  </a:extLst>
                </p:cNvPr>
                <p:cNvSpPr/>
                <p:nvPr/>
              </p:nvSpPr>
              <p:spPr>
                <a:xfrm>
                  <a:off x="2335237" y="3505419"/>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xmlns="" id="{F9BDFA28-54E9-4A72-9489-7D9CF2D94EC1}"/>
                    </a:ext>
                  </a:extLst>
                </p:cNvPr>
                <p:cNvSpPr/>
                <p:nvPr/>
              </p:nvSpPr>
              <p:spPr>
                <a:xfrm>
                  <a:off x="1223889" y="2394071"/>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a:extLst>
                    <a:ext uri="{FF2B5EF4-FFF2-40B4-BE49-F238E27FC236}">
                      <a16:creationId xmlns:a16="http://schemas.microsoft.com/office/drawing/2014/main" xmlns="" id="{E4534EBB-EBAE-4431-A1FE-15DFBF9D0FA1}"/>
                    </a:ext>
                  </a:extLst>
                </p:cNvPr>
                <p:cNvCxnSpPr>
                  <a:stCxn id="38" idx="5"/>
                  <a:endCxn id="37" idx="1"/>
                </p:cNvCxnSpPr>
                <p:nvPr/>
              </p:nvCxnSpPr>
              <p:spPr>
                <a:xfrm>
                  <a:off x="1644153" y="2814335"/>
                  <a:ext cx="763190" cy="763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 name="グループ化 3">
              <a:extLst>
                <a:ext uri="{FF2B5EF4-FFF2-40B4-BE49-F238E27FC236}">
                  <a16:creationId xmlns:a16="http://schemas.microsoft.com/office/drawing/2014/main" xmlns="" id="{4B1238CD-DE23-4688-916F-9CDCC0FFF6F4}"/>
                </a:ext>
              </a:extLst>
            </p:cNvPr>
            <p:cNvGrpSpPr/>
            <p:nvPr/>
          </p:nvGrpSpPr>
          <p:grpSpPr>
            <a:xfrm flipH="1">
              <a:off x="7010902" y="5573582"/>
              <a:ext cx="477155" cy="523323"/>
              <a:chOff x="7801689" y="5695929"/>
              <a:chExt cx="477155" cy="523323"/>
            </a:xfrm>
          </p:grpSpPr>
          <p:sp>
            <p:nvSpPr>
              <p:cNvPr id="46" name="楕円 45">
                <a:extLst>
                  <a:ext uri="{FF2B5EF4-FFF2-40B4-BE49-F238E27FC236}">
                    <a16:creationId xmlns:a16="http://schemas.microsoft.com/office/drawing/2014/main" xmlns="" id="{E6E49710-AE58-45EC-A017-7D54503F435B}"/>
                  </a:ext>
                </a:extLst>
              </p:cNvPr>
              <p:cNvSpPr/>
              <p:nvPr/>
            </p:nvSpPr>
            <p:spPr>
              <a:xfrm rot="16200000" flipV="1">
                <a:off x="8073621" y="6014029"/>
                <a:ext cx="205224" cy="20522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直線コネクタ 46">
                <a:extLst>
                  <a:ext uri="{FF2B5EF4-FFF2-40B4-BE49-F238E27FC236}">
                    <a16:creationId xmlns:a16="http://schemas.microsoft.com/office/drawing/2014/main" xmlns="" id="{D2614862-EBEF-4477-87F1-133E4A724597}"/>
                  </a:ext>
                </a:extLst>
              </p:cNvPr>
              <p:cNvCxnSpPr>
                <a:cxnSpLocks/>
                <a:stCxn id="46" idx="5"/>
                <a:endCxn id="41" idx="3"/>
              </p:cNvCxnSpPr>
              <p:nvPr/>
            </p:nvCxnSpPr>
            <p:spPr>
              <a:xfrm flipH="1" flipV="1">
                <a:off x="7801689" y="5695929"/>
                <a:ext cx="301986" cy="348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xmlns="" id="{132153DF-C2DE-4DCA-8301-699BFB790A04}"/>
                  </a:ext>
                </a:extLst>
              </p:cNvPr>
              <p:cNvSpPr txBox="1"/>
              <p:nvPr/>
            </p:nvSpPr>
            <p:spPr>
              <a:xfrm>
                <a:off x="4945897" y="5239465"/>
                <a:ext cx="134111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ja-JP" altLang="en-US" sz="2800" i="1" smtClean="0">
                          <a:latin typeface="Cambria Math" panose="02040503050406030204" pitchFamily="18" charset="0"/>
                        </a:rPr>
                        <m:t>≺</m:t>
                      </m:r>
                    </m:oMath>
                  </m:oMathPara>
                </a14:m>
                <a:endParaRPr kumimoji="1" lang="ja-JP" altLang="en-US" sz="2800" dirty="0"/>
              </a:p>
            </p:txBody>
          </p:sp>
        </mc:Choice>
        <mc:Fallback xmlns="">
          <p:sp>
            <p:nvSpPr>
              <p:cNvPr id="6" name="テキスト ボックス 5">
                <a:extLst>
                  <a:ext uri="{FF2B5EF4-FFF2-40B4-BE49-F238E27FC236}">
                    <a16:creationId xmlns:a16="http://schemas.microsoft.com/office/drawing/2014/main" id="{132153DF-C2DE-4DCA-8301-699BFB790A04}"/>
                  </a:ext>
                </a:extLst>
              </p:cNvPr>
              <p:cNvSpPr txBox="1">
                <a:spLocks noRot="1" noChangeAspect="1" noMove="1" noResize="1" noEditPoints="1" noAdjustHandles="1" noChangeArrowheads="1" noChangeShapeType="1" noTextEdit="1"/>
              </p:cNvSpPr>
              <p:nvPr/>
            </p:nvSpPr>
            <p:spPr>
              <a:xfrm>
                <a:off x="4945897" y="5239465"/>
                <a:ext cx="1341113" cy="523220"/>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テキスト ボックス 48">
                <a:extLst>
                  <a:ext uri="{FF2B5EF4-FFF2-40B4-BE49-F238E27FC236}">
                    <a16:creationId xmlns:a16="http://schemas.microsoft.com/office/drawing/2014/main" xmlns="" id="{43F360BF-AA5A-4502-8768-5665EBBE626B}"/>
                  </a:ext>
                </a:extLst>
              </p:cNvPr>
              <p:cNvSpPr txBox="1"/>
              <p:nvPr/>
            </p:nvSpPr>
            <p:spPr>
              <a:xfrm>
                <a:off x="3123819" y="4728687"/>
                <a:ext cx="154319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𝑇</m:t>
                      </m:r>
                      <m:r>
                        <a:rPr kumimoji="1" lang="en-US" altLang="ja-JP" sz="2400" b="0" i="1" baseline="-25000" smtClean="0">
                          <a:latin typeface="Cambria Math" panose="02040503050406030204" pitchFamily="18" charset="0"/>
                        </a:rPr>
                        <m:t>1</m:t>
                      </m:r>
                      <m:r>
                        <a:rPr kumimoji="1" lang="en-US" altLang="ja-JP" sz="2400" b="0" i="1" smtClean="0">
                          <a:latin typeface="Cambria Math" panose="02040503050406030204" pitchFamily="18" charset="0"/>
                        </a:rPr>
                        <m:t>|</m:t>
                      </m:r>
                    </m:oMath>
                  </m:oMathPara>
                </a14:m>
                <a:endParaRPr kumimoji="1" lang="ja-JP" altLang="en-US" sz="2400" dirty="0"/>
              </a:p>
            </p:txBody>
          </p:sp>
        </mc:Choice>
        <mc:Fallback xmlns="">
          <p:sp>
            <p:nvSpPr>
              <p:cNvPr id="49" name="テキスト ボックス 48">
                <a:extLst>
                  <a:ext uri="{FF2B5EF4-FFF2-40B4-BE49-F238E27FC236}">
                    <a16:creationId xmlns:a16="http://schemas.microsoft.com/office/drawing/2014/main" id="{43F360BF-AA5A-4502-8768-5665EBBE626B}"/>
                  </a:ext>
                </a:extLst>
              </p:cNvPr>
              <p:cNvSpPr txBox="1">
                <a:spLocks noRot="1" noChangeAspect="1" noMove="1" noResize="1" noEditPoints="1" noAdjustHandles="1" noChangeArrowheads="1" noChangeShapeType="1" noTextEdit="1"/>
              </p:cNvSpPr>
              <p:nvPr/>
            </p:nvSpPr>
            <p:spPr>
              <a:xfrm>
                <a:off x="3123819" y="4728687"/>
                <a:ext cx="1543195" cy="461665"/>
              </a:xfrm>
              <a:prstGeom prst="rect">
                <a:avLst/>
              </a:prstGeom>
              <a:blipFill>
                <a:blip r:embed="rId5"/>
                <a:stretch>
                  <a:fillRect b="-17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3" name="テキスト ボックス 52">
                <a:extLst>
                  <a:ext uri="{FF2B5EF4-FFF2-40B4-BE49-F238E27FC236}">
                    <a16:creationId xmlns:a16="http://schemas.microsoft.com/office/drawing/2014/main" xmlns="" id="{763A1E11-FCEB-476A-A4F2-E448C0E46A4A}"/>
                  </a:ext>
                </a:extLst>
              </p:cNvPr>
              <p:cNvSpPr txBox="1"/>
              <p:nvPr/>
            </p:nvSpPr>
            <p:spPr>
              <a:xfrm>
                <a:off x="6240710" y="4728687"/>
                <a:ext cx="154319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𝑇</m:t>
                      </m:r>
                      <m:r>
                        <a:rPr kumimoji="1" lang="en-US" altLang="ja-JP" sz="2400" b="0" i="1" baseline="-25000" smtClean="0">
                          <a:latin typeface="Cambria Math" panose="02040503050406030204" pitchFamily="18" charset="0"/>
                        </a:rPr>
                        <m:t>2</m:t>
                      </m:r>
                      <m:r>
                        <a:rPr kumimoji="1" lang="en-US" altLang="ja-JP" sz="2400" b="0" i="1" smtClean="0">
                          <a:latin typeface="Cambria Math" panose="02040503050406030204" pitchFamily="18" charset="0"/>
                        </a:rPr>
                        <m:t>|</m:t>
                      </m:r>
                    </m:oMath>
                  </m:oMathPara>
                </a14:m>
                <a:endParaRPr kumimoji="1" lang="ja-JP" altLang="en-US" sz="2400" dirty="0"/>
              </a:p>
            </p:txBody>
          </p:sp>
        </mc:Choice>
        <mc:Fallback xmlns="">
          <p:sp>
            <p:nvSpPr>
              <p:cNvPr id="53" name="テキスト ボックス 52">
                <a:extLst>
                  <a:ext uri="{FF2B5EF4-FFF2-40B4-BE49-F238E27FC236}">
                    <a16:creationId xmlns:a16="http://schemas.microsoft.com/office/drawing/2014/main" id="{763A1E11-FCEB-476A-A4F2-E448C0E46A4A}"/>
                  </a:ext>
                </a:extLst>
              </p:cNvPr>
              <p:cNvSpPr txBox="1">
                <a:spLocks noRot="1" noChangeAspect="1" noMove="1" noResize="1" noEditPoints="1" noAdjustHandles="1" noChangeArrowheads="1" noChangeShapeType="1" noTextEdit="1"/>
              </p:cNvSpPr>
              <p:nvPr/>
            </p:nvSpPr>
            <p:spPr>
              <a:xfrm>
                <a:off x="6240710" y="4728687"/>
                <a:ext cx="1543195" cy="461665"/>
              </a:xfrm>
              <a:prstGeom prst="rect">
                <a:avLst/>
              </a:prstGeom>
              <a:blipFill>
                <a:blip r:embed="rId6"/>
                <a:stretch>
                  <a:fillRect b="-1733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6752445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30E1C08-341C-4DD7-935E-30C6EC7B4A90}"/>
              </a:ext>
            </a:extLst>
          </p:cNvPr>
          <p:cNvSpPr>
            <a:spLocks noGrp="1"/>
          </p:cNvSpPr>
          <p:nvPr>
            <p:ph type="title"/>
          </p:nvPr>
        </p:nvSpPr>
        <p:spPr/>
        <p:txBody>
          <a:bodyPr/>
          <a:lstStyle/>
          <a:p>
            <a:r>
              <a:rPr kumimoji="1" lang="ja-JP" altLang="en-US" dirty="0"/>
              <a:t>背景</a:t>
            </a:r>
            <a:r>
              <a:rPr lang="ja-JP" altLang="en-US" dirty="0"/>
              <a:t>：</a:t>
            </a:r>
            <a:r>
              <a:rPr kumimoji="1" lang="ja-JP" altLang="en-US" dirty="0"/>
              <a:t>二分木のランク</a:t>
            </a:r>
          </a:p>
        </p:txBody>
      </p:sp>
      <p:sp>
        <p:nvSpPr>
          <p:cNvPr id="3" name="コンテンツ プレースホルダー 2">
            <a:extLst>
              <a:ext uri="{FF2B5EF4-FFF2-40B4-BE49-F238E27FC236}">
                <a16:creationId xmlns:a16="http://schemas.microsoft.com/office/drawing/2014/main" xmlns="" id="{B6E98DC7-06BD-4207-824D-CA0083A267D5}"/>
              </a:ext>
            </a:extLst>
          </p:cNvPr>
          <p:cNvSpPr>
            <a:spLocks noGrp="1"/>
          </p:cNvSpPr>
          <p:nvPr>
            <p:ph idx="1"/>
          </p:nvPr>
        </p:nvSpPr>
        <p:spPr/>
        <p:txBody>
          <a:bodyPr/>
          <a:lstStyle/>
          <a:p>
            <a:endParaRPr kumimoji="1" lang="en-US" altLang="ja-JP" dirty="0"/>
          </a:p>
          <a:p>
            <a:endParaRPr lang="en-US" altLang="ja-JP" dirty="0"/>
          </a:p>
          <a:p>
            <a:endParaRPr kumimoji="1" lang="en-US" altLang="ja-JP" dirty="0"/>
          </a:p>
          <a:p>
            <a:endParaRPr lang="en-US" altLang="ja-JP" dirty="0"/>
          </a:p>
          <a:p>
            <a:pPr marL="0" indent="0">
              <a:buNone/>
            </a:pPr>
            <a:endParaRPr lang="en-US" altLang="ja-JP" dirty="0"/>
          </a:p>
          <a:p>
            <a:r>
              <a:rPr lang="ja-JP" altLang="en-US" dirty="0"/>
              <a:t>「二分木　⇔　ランク」の計算</a:t>
            </a:r>
            <a:r>
              <a:rPr lang="en-US" altLang="ja-JP" dirty="0"/>
              <a:t>[Knott77][Ruskey77][Er85]</a:t>
            </a:r>
          </a:p>
          <a:p>
            <a:pPr lvl="1"/>
            <a:r>
              <a:rPr lang="ja-JP" altLang="en-US" dirty="0"/>
              <a:t>木構造に関する基本的なアルゴリズムの一つ</a:t>
            </a:r>
            <a:endParaRPr lang="en-US" altLang="ja-JP" dirty="0"/>
          </a:p>
          <a:p>
            <a:r>
              <a:rPr lang="ja-JP" altLang="en-US" dirty="0"/>
              <a:t>応用例</a:t>
            </a:r>
            <a:endParaRPr lang="en-US" altLang="ja-JP" dirty="0"/>
          </a:p>
          <a:p>
            <a:pPr lvl="1"/>
            <a:r>
              <a:rPr lang="ja-JP" altLang="en-US" dirty="0"/>
              <a:t>二分木のランダム生成、二分木の列挙アルゴリズム等</a:t>
            </a:r>
            <a:endParaRPr lang="en-US" altLang="ja-JP" dirty="0"/>
          </a:p>
        </p:txBody>
      </p:sp>
      <p:pic>
        <p:nvPicPr>
          <p:cNvPr id="5" name="図 4">
            <a:extLst>
              <a:ext uri="{FF2B5EF4-FFF2-40B4-BE49-F238E27FC236}">
                <a16:creationId xmlns:a16="http://schemas.microsoft.com/office/drawing/2014/main" xmlns="" id="{E2ED4D25-4E02-4E9F-8617-EC0E6A5E2B9C}"/>
              </a:ext>
            </a:extLst>
          </p:cNvPr>
          <p:cNvPicPr>
            <a:picLocks noChangeAspect="1"/>
          </p:cNvPicPr>
          <p:nvPr/>
        </p:nvPicPr>
        <p:blipFill>
          <a:blip r:embed="rId2"/>
          <a:stretch>
            <a:fillRect/>
          </a:stretch>
        </p:blipFill>
        <p:spPr>
          <a:xfrm>
            <a:off x="2043055" y="1296793"/>
            <a:ext cx="8105890" cy="3112135"/>
          </a:xfrm>
          <a:prstGeom prst="rect">
            <a:avLst/>
          </a:prstGeom>
        </p:spPr>
      </p:pic>
      <p:sp>
        <p:nvSpPr>
          <p:cNvPr id="6" name="テキスト ボックス 5">
            <a:extLst>
              <a:ext uri="{FF2B5EF4-FFF2-40B4-BE49-F238E27FC236}">
                <a16:creationId xmlns:a16="http://schemas.microsoft.com/office/drawing/2014/main" xmlns="" id="{E1F02167-B925-4393-8414-1430D723A236}"/>
              </a:ext>
            </a:extLst>
          </p:cNvPr>
          <p:cNvSpPr txBox="1"/>
          <p:nvPr/>
        </p:nvSpPr>
        <p:spPr>
          <a:xfrm>
            <a:off x="531642" y="2463007"/>
            <a:ext cx="1817972" cy="369332"/>
          </a:xfrm>
          <a:prstGeom prst="rect">
            <a:avLst/>
          </a:prstGeom>
          <a:noFill/>
        </p:spPr>
        <p:txBody>
          <a:bodyPr wrap="square" rtlCol="0">
            <a:spAutoFit/>
          </a:bodyPr>
          <a:lstStyle/>
          <a:p>
            <a:pPr algn="ctr"/>
            <a:r>
              <a:rPr kumimoji="1" lang="ja-JP" altLang="en-US" dirty="0"/>
              <a:t>ランク・・・</a:t>
            </a:r>
          </a:p>
        </p:txBody>
      </p:sp>
      <p:sp>
        <p:nvSpPr>
          <p:cNvPr id="7" name="テキスト ボックス 6">
            <a:extLst>
              <a:ext uri="{FF2B5EF4-FFF2-40B4-BE49-F238E27FC236}">
                <a16:creationId xmlns:a16="http://schemas.microsoft.com/office/drawing/2014/main" xmlns="" id="{5C67F5C9-EEDB-4D5A-8D42-3FB98456BB41}"/>
              </a:ext>
            </a:extLst>
          </p:cNvPr>
          <p:cNvSpPr txBox="1"/>
          <p:nvPr/>
        </p:nvSpPr>
        <p:spPr>
          <a:xfrm>
            <a:off x="531642" y="1782903"/>
            <a:ext cx="1817972" cy="369332"/>
          </a:xfrm>
          <a:prstGeom prst="rect">
            <a:avLst/>
          </a:prstGeom>
          <a:noFill/>
        </p:spPr>
        <p:txBody>
          <a:bodyPr wrap="square" rtlCol="0">
            <a:spAutoFit/>
          </a:bodyPr>
          <a:lstStyle/>
          <a:p>
            <a:pPr algn="ctr"/>
            <a:r>
              <a:rPr lang="ja-JP" altLang="en-US" dirty="0"/>
              <a:t>二分木・・・</a:t>
            </a:r>
            <a:endParaRPr kumimoji="1" lang="ja-JP" altLang="en-US" dirty="0"/>
          </a:p>
        </p:txBody>
      </p:sp>
      <p:sp>
        <p:nvSpPr>
          <p:cNvPr id="8" name="スライド番号プレースホルダー 7">
            <a:extLst>
              <a:ext uri="{FF2B5EF4-FFF2-40B4-BE49-F238E27FC236}">
                <a16:creationId xmlns:a16="http://schemas.microsoft.com/office/drawing/2014/main" xmlns="" id="{4F92666F-6180-4C8A-9C6B-582F36145B3B}"/>
              </a:ext>
            </a:extLst>
          </p:cNvPr>
          <p:cNvSpPr>
            <a:spLocks noGrp="1"/>
          </p:cNvSpPr>
          <p:nvPr>
            <p:ph type="sldNum" sz="quarter" idx="12"/>
          </p:nvPr>
        </p:nvSpPr>
        <p:spPr/>
        <p:txBody>
          <a:bodyPr/>
          <a:lstStyle/>
          <a:p>
            <a:fld id="{E5C235EC-7ED0-4A5D-B19E-175F2657EE7E}" type="slidenum">
              <a:rPr kumimoji="1" lang="ja-JP" altLang="en-US" smtClean="0"/>
              <a:t>3</a:t>
            </a:fld>
            <a:endParaRPr kumimoji="1" lang="ja-JP" altLang="en-US"/>
          </a:p>
        </p:txBody>
      </p:sp>
      <p:sp>
        <p:nvSpPr>
          <p:cNvPr id="9" name="テキスト ボックス 8">
            <a:extLst>
              <a:ext uri="{FF2B5EF4-FFF2-40B4-BE49-F238E27FC236}">
                <a16:creationId xmlns:a16="http://schemas.microsoft.com/office/drawing/2014/main" xmlns="" id="{E63DDD36-E28E-4FEC-B9D1-F59CE66904B2}"/>
              </a:ext>
            </a:extLst>
          </p:cNvPr>
          <p:cNvSpPr txBox="1"/>
          <p:nvPr/>
        </p:nvSpPr>
        <p:spPr>
          <a:xfrm>
            <a:off x="7173116" y="1022434"/>
            <a:ext cx="3094572" cy="369332"/>
          </a:xfrm>
          <a:prstGeom prst="rect">
            <a:avLst/>
          </a:prstGeom>
          <a:noFill/>
        </p:spPr>
        <p:txBody>
          <a:bodyPr wrap="square" rtlCol="0">
            <a:spAutoFit/>
          </a:bodyPr>
          <a:lstStyle/>
          <a:p>
            <a:pPr algn="r"/>
            <a:r>
              <a:rPr kumimoji="1" lang="ja-JP" altLang="en-US" dirty="0"/>
              <a:t>大きさ</a:t>
            </a:r>
            <a:r>
              <a:rPr kumimoji="1" lang="en-US" altLang="ja-JP" dirty="0"/>
              <a:t>4</a:t>
            </a:r>
            <a:r>
              <a:rPr kumimoji="1" lang="ja-JP" altLang="en-US" dirty="0"/>
              <a:t>の例</a:t>
            </a:r>
          </a:p>
        </p:txBody>
      </p:sp>
    </p:spTree>
    <p:extLst>
      <p:ext uri="{BB962C8B-B14F-4D97-AF65-F5344CB8AC3E}">
        <p14:creationId xmlns:p14="http://schemas.microsoft.com/office/powerpoint/2010/main" val="3651278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地図 が含まれている画像&#10;&#10;非常に高い精度で生成された説明">
            <a:extLst>
              <a:ext uri="{FF2B5EF4-FFF2-40B4-BE49-F238E27FC236}">
                <a16:creationId xmlns:a16="http://schemas.microsoft.com/office/drawing/2014/main" xmlns="" id="{88033C1B-D61A-4482-8A7D-956B3D011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033" y="1240523"/>
            <a:ext cx="8333934" cy="4062998"/>
          </a:xfrm>
          <a:prstGeom prst="rect">
            <a:avLst/>
          </a:prstGeom>
        </p:spPr>
      </p:pic>
      <p:sp>
        <p:nvSpPr>
          <p:cNvPr id="2" name="タイトル 1">
            <a:extLst>
              <a:ext uri="{FF2B5EF4-FFF2-40B4-BE49-F238E27FC236}">
                <a16:creationId xmlns:a16="http://schemas.microsoft.com/office/drawing/2014/main" xmlns="" id="{8DCF8AA3-24A2-43C0-A5FD-4798E7D6B5A5}"/>
              </a:ext>
            </a:extLst>
          </p:cNvPr>
          <p:cNvSpPr>
            <a:spLocks noGrp="1"/>
          </p:cNvSpPr>
          <p:nvPr>
            <p:ph type="title"/>
          </p:nvPr>
        </p:nvSpPr>
        <p:spPr/>
        <p:txBody>
          <a:bodyPr/>
          <a:lstStyle/>
          <a:p>
            <a:r>
              <a:rPr kumimoji="1" lang="ja-JP" altLang="en-US" dirty="0"/>
              <a:t>背景：可逆計算</a:t>
            </a:r>
          </a:p>
        </p:txBody>
      </p:sp>
      <p:sp>
        <p:nvSpPr>
          <p:cNvPr id="4" name="スライド番号プレースホルダー 3">
            <a:extLst>
              <a:ext uri="{FF2B5EF4-FFF2-40B4-BE49-F238E27FC236}">
                <a16:creationId xmlns:a16="http://schemas.microsoft.com/office/drawing/2014/main" xmlns="" id="{A05731E1-C5D8-41D5-9FD8-8073C60A4D38}"/>
              </a:ext>
            </a:extLst>
          </p:cNvPr>
          <p:cNvSpPr>
            <a:spLocks noGrp="1"/>
          </p:cNvSpPr>
          <p:nvPr>
            <p:ph type="sldNum" sz="quarter" idx="12"/>
          </p:nvPr>
        </p:nvSpPr>
        <p:spPr/>
        <p:txBody>
          <a:bodyPr/>
          <a:lstStyle/>
          <a:p>
            <a:fld id="{E5C235EC-7ED0-4A5D-B19E-175F2657EE7E}" type="slidenum">
              <a:rPr kumimoji="1" lang="ja-JP" altLang="en-US" smtClean="0"/>
              <a:t>4</a:t>
            </a:fld>
            <a:endParaRPr kumimoji="1" lang="ja-JP" altLang="en-US"/>
          </a:p>
        </p:txBody>
      </p:sp>
      <p:sp>
        <p:nvSpPr>
          <p:cNvPr id="7" name="コンテンツ プレースホルダー 6">
            <a:extLst>
              <a:ext uri="{FF2B5EF4-FFF2-40B4-BE49-F238E27FC236}">
                <a16:creationId xmlns:a16="http://schemas.microsoft.com/office/drawing/2014/main" xmlns="" id="{702672E8-10F3-41F9-AB6C-264A8716E6FF}"/>
              </a:ext>
            </a:extLst>
          </p:cNvPr>
          <p:cNvSpPr>
            <a:spLocks noGrp="1"/>
          </p:cNvSpPr>
          <p:nvPr>
            <p:ph idx="1"/>
          </p:nvPr>
        </p:nvSpPr>
        <p:spPr>
          <a:xfrm>
            <a:off x="838200" y="2115921"/>
            <a:ext cx="10515600" cy="4673649"/>
          </a:xfrm>
        </p:spPr>
        <p:txBody>
          <a:bodyPr>
            <a:normAutofit/>
          </a:bodyPr>
          <a:lstStyle/>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r>
              <a:rPr kumimoji="1" lang="ja-JP" altLang="en-US" dirty="0"/>
              <a:t>すべての</a:t>
            </a:r>
            <a:r>
              <a:rPr lang="ja-JP" altLang="en-US" dirty="0"/>
              <a:t>層でのクリーン可逆シミュレーションが必要</a:t>
            </a:r>
            <a:endParaRPr lang="en-US" altLang="ja-JP" dirty="0"/>
          </a:p>
          <a:p>
            <a:pPr lvl="1"/>
            <a:r>
              <a:rPr lang="ja-JP" altLang="en-US" dirty="0">
                <a:solidFill>
                  <a:srgbClr val="C00000"/>
                </a:solidFill>
              </a:rPr>
              <a:t>クリーン可逆アルゴリズム</a:t>
            </a:r>
            <a:r>
              <a:rPr lang="ja-JP" altLang="en-US" dirty="0"/>
              <a:t>に着目</a:t>
            </a:r>
            <a:endParaRPr lang="en-US" altLang="ja-JP" dirty="0"/>
          </a:p>
        </p:txBody>
      </p:sp>
      <p:sp>
        <p:nvSpPr>
          <p:cNvPr id="3" name="テキスト ボックス 2">
            <a:extLst>
              <a:ext uri="{FF2B5EF4-FFF2-40B4-BE49-F238E27FC236}">
                <a16:creationId xmlns:a16="http://schemas.microsoft.com/office/drawing/2014/main" xmlns="" id="{9903F98F-E8C5-4032-A3E5-AACD9E6EB54B}"/>
              </a:ext>
            </a:extLst>
          </p:cNvPr>
          <p:cNvSpPr txBox="1"/>
          <p:nvPr/>
        </p:nvSpPr>
        <p:spPr>
          <a:xfrm>
            <a:off x="6305550" y="5275937"/>
            <a:ext cx="4123006" cy="369332"/>
          </a:xfrm>
          <a:prstGeom prst="rect">
            <a:avLst/>
          </a:prstGeom>
          <a:noFill/>
        </p:spPr>
        <p:txBody>
          <a:bodyPr wrap="square" rtlCol="0">
            <a:spAutoFit/>
          </a:bodyPr>
          <a:lstStyle/>
          <a:p>
            <a:r>
              <a:rPr kumimoji="1" lang="ja-JP" altLang="en-US" dirty="0"/>
              <a:t>出典</a:t>
            </a:r>
            <a:r>
              <a:rPr kumimoji="1" lang="en-US" altLang="ja-JP" dirty="0"/>
              <a:t>:AxelsenGl</a:t>
            </a:r>
            <a:r>
              <a:rPr lang="en-US" altLang="ja-JP" dirty="0"/>
              <a:t>ü</a:t>
            </a:r>
            <a:r>
              <a:rPr kumimoji="1" lang="en-US" altLang="ja-JP" dirty="0"/>
              <a:t>ckDeVosThomsen09</a:t>
            </a:r>
            <a:endParaRPr kumimoji="1" lang="ja-JP" altLang="en-US" dirty="0"/>
          </a:p>
        </p:txBody>
      </p:sp>
    </p:spTree>
    <p:extLst>
      <p:ext uri="{BB962C8B-B14F-4D97-AF65-F5344CB8AC3E}">
        <p14:creationId xmlns:p14="http://schemas.microsoft.com/office/powerpoint/2010/main" val="3988768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8083154" y="4214818"/>
            <a:ext cx="571504" cy="369332"/>
          </a:xfrm>
          <a:prstGeom prst="rect">
            <a:avLst/>
          </a:prstGeom>
          <a:noFill/>
        </p:spPr>
        <p:txBody>
          <a:bodyPr wrap="square" rtlCol="0">
            <a:spAutoFit/>
          </a:bodyPr>
          <a:lstStyle/>
          <a:p>
            <a:pPr algn="ctr"/>
            <a:r>
              <a:rPr lang="en-US" altLang="ja-JP" dirty="0">
                <a:latin typeface="Palatino Linotype" panose="02040502050505030304" pitchFamily="18" charset="0"/>
              </a:rPr>
              <a:t>G</a:t>
            </a:r>
            <a:endParaRPr lang="ja-JP" altLang="en-US" dirty="0">
              <a:latin typeface="Palatino Linotype" panose="02040502050505030304" pitchFamily="18" charset="0"/>
            </a:endParaRPr>
          </a:p>
        </p:txBody>
      </p:sp>
      <p:sp>
        <p:nvSpPr>
          <p:cNvPr id="19" name="テキスト ボックス 18"/>
          <p:cNvSpPr txBox="1"/>
          <p:nvPr/>
        </p:nvSpPr>
        <p:spPr>
          <a:xfrm>
            <a:off x="7781139" y="3794392"/>
            <a:ext cx="928694" cy="1323439"/>
          </a:xfrm>
          <a:prstGeom prst="rect">
            <a:avLst/>
          </a:prstGeom>
          <a:noFill/>
        </p:spPr>
        <p:txBody>
          <a:bodyPr wrap="square" rtlCol="0">
            <a:spAutoFit/>
          </a:bodyPr>
          <a:lstStyle/>
          <a:p>
            <a:r>
              <a:rPr lang="en-US" altLang="ja-JP" sz="8000" dirty="0">
                <a:solidFill>
                  <a:srgbClr val="FF0000"/>
                </a:solidFill>
                <a:latin typeface="Palatino Linotype" panose="02040502050505030304" pitchFamily="18" charset="0"/>
              </a:rPr>
              <a:t>×</a:t>
            </a:r>
            <a:endParaRPr lang="ja-JP" altLang="en-US" sz="8000" dirty="0">
              <a:solidFill>
                <a:srgbClr val="FF0000"/>
              </a:solidFill>
              <a:latin typeface="Palatino Linotype" panose="02040502050505030304" pitchFamily="18" charset="0"/>
            </a:endParaRPr>
          </a:p>
        </p:txBody>
      </p:sp>
      <p:sp>
        <p:nvSpPr>
          <p:cNvPr id="2" name="タイトル 1"/>
          <p:cNvSpPr>
            <a:spLocks noGrp="1"/>
          </p:cNvSpPr>
          <p:nvPr>
            <p:ph type="title"/>
          </p:nvPr>
        </p:nvSpPr>
        <p:spPr/>
        <p:txBody>
          <a:bodyPr>
            <a:normAutofit/>
          </a:bodyPr>
          <a:lstStyle/>
          <a:p>
            <a:r>
              <a:rPr lang="ja-JP" altLang="en-US" dirty="0"/>
              <a:t>背景：クリーン可逆シミュレーション</a:t>
            </a:r>
            <a:endParaRPr kumimoji="1" lang="ja-JP" altLang="en-US" dirty="0"/>
          </a:p>
        </p:txBody>
      </p:sp>
      <p:sp>
        <p:nvSpPr>
          <p:cNvPr id="3" name="コンテンツ プレースホルダ 2"/>
          <p:cNvSpPr>
            <a:spLocks noGrp="1"/>
          </p:cNvSpPr>
          <p:nvPr>
            <p:ph idx="1"/>
          </p:nvPr>
        </p:nvSpPr>
        <p:spPr>
          <a:xfrm>
            <a:off x="3143672" y="1600201"/>
            <a:ext cx="7067128" cy="4525963"/>
          </a:xfrm>
        </p:spPr>
        <p:txBody>
          <a:bodyPr/>
          <a:lstStyle/>
          <a:p>
            <a:pPr marL="0" indent="0">
              <a:buNone/>
            </a:pPr>
            <a:r>
              <a:rPr lang="ja-JP" altLang="en-US" dirty="0">
                <a:latin typeface="Palatino Linotype" panose="02040502050505030304" pitchFamily="18" charset="0"/>
              </a:rPr>
              <a:t>プログラム</a:t>
            </a:r>
            <a:r>
              <a:rPr lang="en-US" altLang="ja-JP" dirty="0">
                <a:latin typeface="Palatino Linotype" panose="02040502050505030304" pitchFamily="18" charset="0"/>
              </a:rPr>
              <a:t>p</a:t>
            </a:r>
            <a:r>
              <a:rPr lang="ja-JP" altLang="en-US" dirty="0"/>
              <a:t>に対して次を満たす</a:t>
            </a:r>
            <a:r>
              <a:rPr lang="en-US" altLang="ja-JP" dirty="0"/>
              <a:t/>
            </a:r>
            <a:br>
              <a:rPr lang="en-US" altLang="ja-JP" dirty="0"/>
            </a:br>
            <a:r>
              <a:rPr lang="ja-JP" altLang="en-US" dirty="0"/>
              <a:t>可逆プログラム</a:t>
            </a:r>
            <a:r>
              <a:rPr lang="en-US" altLang="ja-JP" dirty="0">
                <a:latin typeface="Palatino Linotype" panose="02040502050505030304" pitchFamily="18" charset="0"/>
              </a:rPr>
              <a:t>q</a:t>
            </a:r>
            <a:r>
              <a:rPr lang="ja-JP" altLang="en-US" dirty="0"/>
              <a:t>を、</a:t>
            </a:r>
            <a:r>
              <a:rPr lang="en-US" altLang="ja-JP" dirty="0"/>
              <a:t/>
            </a:r>
            <a:br>
              <a:rPr lang="en-US" altLang="ja-JP" dirty="0"/>
            </a:br>
            <a:r>
              <a:rPr lang="en-US" altLang="ja-JP" dirty="0">
                <a:latin typeface="Palatino Linotype" panose="02040502050505030304" pitchFamily="18" charset="0"/>
              </a:rPr>
              <a:t>p</a:t>
            </a:r>
            <a:r>
              <a:rPr lang="ja-JP" altLang="en-US" dirty="0"/>
              <a:t>の可逆シミュレーションと呼ぶ</a:t>
            </a:r>
            <a:endParaRPr lang="en-US" altLang="ja-JP" dirty="0"/>
          </a:p>
        </p:txBody>
      </p:sp>
      <p:sp>
        <p:nvSpPr>
          <p:cNvPr id="4" name="スライド番号プレースホルダ 3"/>
          <p:cNvSpPr>
            <a:spLocks noGrp="1"/>
          </p:cNvSpPr>
          <p:nvPr>
            <p:ph type="sldNum" sz="quarter" idx="12"/>
          </p:nvPr>
        </p:nvSpPr>
        <p:spPr/>
        <p:txBody>
          <a:bodyPr/>
          <a:lstStyle/>
          <a:p>
            <a:fld id="{36BDE05B-57BD-4D0E-B81A-E108928EA776}" type="slidenum">
              <a:rPr kumimoji="1" lang="ja-JP" altLang="en-US" smtClean="0"/>
              <a:pPr/>
              <a:t>5</a:t>
            </a:fld>
            <a:endParaRPr kumimoji="1" lang="ja-JP" altLang="en-US"/>
          </a:p>
        </p:txBody>
      </p:sp>
      <p:sp>
        <p:nvSpPr>
          <p:cNvPr id="6" name="正方形/長方形 5"/>
          <p:cNvSpPr/>
          <p:nvPr/>
        </p:nvSpPr>
        <p:spPr>
          <a:xfrm>
            <a:off x="4439816" y="3571876"/>
            <a:ext cx="857256" cy="8572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a:latin typeface="Palatino Linotype" panose="02040502050505030304" pitchFamily="18" charset="0"/>
              </a:rPr>
              <a:t>p</a:t>
            </a:r>
            <a:endParaRPr lang="ja-JP" altLang="en-US" dirty="0">
              <a:latin typeface="Palatino Linotype" panose="02040502050505030304" pitchFamily="18" charset="0"/>
            </a:endParaRPr>
          </a:p>
        </p:txBody>
      </p:sp>
      <p:cxnSp>
        <p:nvCxnSpPr>
          <p:cNvPr id="7" name="直線矢印コネクタ 6"/>
          <p:cNvCxnSpPr>
            <a:endCxn id="6" idx="1"/>
          </p:cNvCxnSpPr>
          <p:nvPr/>
        </p:nvCxnSpPr>
        <p:spPr>
          <a:xfrm>
            <a:off x="3582560" y="3999710"/>
            <a:ext cx="857256" cy="794"/>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8" name="直線矢印コネクタ 7"/>
          <p:cNvCxnSpPr>
            <a:stCxn id="6" idx="3"/>
          </p:cNvCxnSpPr>
          <p:nvPr/>
        </p:nvCxnSpPr>
        <p:spPr>
          <a:xfrm>
            <a:off x="5297072" y="4000504"/>
            <a:ext cx="785818"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9" name="正方形/長方形 8"/>
          <p:cNvSpPr/>
          <p:nvPr/>
        </p:nvSpPr>
        <p:spPr>
          <a:xfrm>
            <a:off x="7154460" y="3571876"/>
            <a:ext cx="857256" cy="8572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a:latin typeface="Palatino Linotype" panose="02040502050505030304" pitchFamily="18" charset="0"/>
              </a:rPr>
              <a:t>q</a:t>
            </a:r>
            <a:endParaRPr lang="ja-JP" altLang="en-US" dirty="0">
              <a:latin typeface="Palatino Linotype" panose="02040502050505030304" pitchFamily="18" charset="0"/>
            </a:endParaRPr>
          </a:p>
        </p:txBody>
      </p:sp>
      <p:cxnSp>
        <p:nvCxnSpPr>
          <p:cNvPr id="10" name="直線矢印コネクタ 9"/>
          <p:cNvCxnSpPr>
            <a:endCxn id="9" idx="1"/>
          </p:cNvCxnSpPr>
          <p:nvPr/>
        </p:nvCxnSpPr>
        <p:spPr>
          <a:xfrm>
            <a:off x="6297204" y="3999710"/>
            <a:ext cx="857256" cy="794"/>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1" name="直線矢印コネクタ 10"/>
          <p:cNvCxnSpPr/>
          <p:nvPr/>
        </p:nvCxnSpPr>
        <p:spPr>
          <a:xfrm>
            <a:off x="8011716" y="3786190"/>
            <a:ext cx="785818"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2" name="直線矢印コネクタ 11"/>
          <p:cNvCxnSpPr/>
          <p:nvPr/>
        </p:nvCxnSpPr>
        <p:spPr>
          <a:xfrm>
            <a:off x="8011716" y="4214818"/>
            <a:ext cx="785818"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13" name="テキスト ボックス 12"/>
          <p:cNvSpPr txBox="1"/>
          <p:nvPr/>
        </p:nvSpPr>
        <p:spPr>
          <a:xfrm>
            <a:off x="3653998" y="3643314"/>
            <a:ext cx="571504" cy="369332"/>
          </a:xfrm>
          <a:prstGeom prst="rect">
            <a:avLst/>
          </a:prstGeom>
          <a:noFill/>
        </p:spPr>
        <p:txBody>
          <a:bodyPr wrap="square" rtlCol="0">
            <a:spAutoFit/>
          </a:bodyPr>
          <a:lstStyle/>
          <a:p>
            <a:pPr algn="ctr"/>
            <a:r>
              <a:rPr lang="en-US" altLang="ja-JP" dirty="0">
                <a:latin typeface="Palatino Linotype" panose="02040502050505030304" pitchFamily="18" charset="0"/>
              </a:rPr>
              <a:t>X</a:t>
            </a:r>
            <a:endParaRPr lang="ja-JP" altLang="en-US" dirty="0">
              <a:latin typeface="Palatino Linotype" panose="02040502050505030304" pitchFamily="18" charset="0"/>
            </a:endParaRPr>
          </a:p>
        </p:txBody>
      </p:sp>
      <p:sp>
        <p:nvSpPr>
          <p:cNvPr id="14" name="テキスト ボックス 13"/>
          <p:cNvSpPr txBox="1"/>
          <p:nvPr/>
        </p:nvSpPr>
        <p:spPr>
          <a:xfrm>
            <a:off x="5368510" y="3643314"/>
            <a:ext cx="571504" cy="369332"/>
          </a:xfrm>
          <a:prstGeom prst="rect">
            <a:avLst/>
          </a:prstGeom>
          <a:noFill/>
        </p:spPr>
        <p:txBody>
          <a:bodyPr wrap="square" rtlCol="0">
            <a:spAutoFit/>
          </a:bodyPr>
          <a:lstStyle/>
          <a:p>
            <a:pPr algn="ctr"/>
            <a:r>
              <a:rPr lang="en-US" altLang="ja-JP" dirty="0">
                <a:latin typeface="Palatino Linotype" panose="02040502050505030304" pitchFamily="18" charset="0"/>
              </a:rPr>
              <a:t>Y</a:t>
            </a:r>
            <a:endParaRPr lang="ja-JP" altLang="en-US" dirty="0">
              <a:latin typeface="Palatino Linotype" panose="02040502050505030304" pitchFamily="18" charset="0"/>
            </a:endParaRPr>
          </a:p>
        </p:txBody>
      </p:sp>
      <p:sp>
        <p:nvSpPr>
          <p:cNvPr id="15" name="テキスト ボックス 14"/>
          <p:cNvSpPr txBox="1"/>
          <p:nvPr/>
        </p:nvSpPr>
        <p:spPr>
          <a:xfrm>
            <a:off x="6407279" y="3643314"/>
            <a:ext cx="571504" cy="369332"/>
          </a:xfrm>
          <a:prstGeom prst="rect">
            <a:avLst/>
          </a:prstGeom>
          <a:noFill/>
        </p:spPr>
        <p:txBody>
          <a:bodyPr wrap="square" rtlCol="0">
            <a:spAutoFit/>
          </a:bodyPr>
          <a:lstStyle/>
          <a:p>
            <a:pPr algn="ctr"/>
            <a:r>
              <a:rPr lang="en-US" altLang="ja-JP" dirty="0">
                <a:latin typeface="Palatino Linotype" panose="02040502050505030304" pitchFamily="18" charset="0"/>
              </a:rPr>
              <a:t>X</a:t>
            </a:r>
            <a:endParaRPr lang="ja-JP" altLang="en-US" dirty="0">
              <a:latin typeface="Palatino Linotype" panose="02040502050505030304" pitchFamily="18" charset="0"/>
            </a:endParaRPr>
          </a:p>
        </p:txBody>
      </p:sp>
      <p:sp>
        <p:nvSpPr>
          <p:cNvPr id="16" name="テキスト ボックス 15"/>
          <p:cNvSpPr txBox="1"/>
          <p:nvPr/>
        </p:nvSpPr>
        <p:spPr>
          <a:xfrm>
            <a:off x="8083154" y="3429000"/>
            <a:ext cx="571504" cy="369332"/>
          </a:xfrm>
          <a:prstGeom prst="rect">
            <a:avLst/>
          </a:prstGeom>
          <a:noFill/>
        </p:spPr>
        <p:txBody>
          <a:bodyPr wrap="square" rtlCol="0">
            <a:spAutoFit/>
          </a:bodyPr>
          <a:lstStyle/>
          <a:p>
            <a:pPr algn="ctr"/>
            <a:r>
              <a:rPr lang="en-US" altLang="ja-JP" dirty="0">
                <a:latin typeface="Palatino Linotype" panose="02040502050505030304" pitchFamily="18" charset="0"/>
              </a:rPr>
              <a:t>Y</a:t>
            </a:r>
            <a:endParaRPr lang="ja-JP" altLang="en-US" dirty="0">
              <a:latin typeface="Palatino Linotype" panose="02040502050505030304" pitchFamily="18" charset="0"/>
            </a:endParaRPr>
          </a:p>
        </p:txBody>
      </p:sp>
      <p:sp>
        <p:nvSpPr>
          <p:cNvPr id="22" name="角丸四角形吹き出し 21"/>
          <p:cNvSpPr/>
          <p:nvPr/>
        </p:nvSpPr>
        <p:spPr>
          <a:xfrm>
            <a:off x="6154328" y="5214950"/>
            <a:ext cx="3786214" cy="857256"/>
          </a:xfrm>
          <a:prstGeom prst="wedgeRoundRectCallout">
            <a:avLst>
              <a:gd name="adj1" fmla="val 8080"/>
              <a:gd name="adj2" fmla="val -12228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t>出力が</a:t>
            </a:r>
            <a:r>
              <a:rPr lang="en-US" altLang="ja-JP" sz="2800" dirty="0">
                <a:latin typeface="Palatino Linotype" panose="02040502050505030304" pitchFamily="18" charset="0"/>
              </a:rPr>
              <a:t>Y</a:t>
            </a:r>
            <a:r>
              <a:rPr lang="ja-JP" altLang="en-US" sz="2800" dirty="0"/>
              <a:t>のみの場合、</a:t>
            </a:r>
            <a:r>
              <a:rPr lang="en-US" altLang="ja-JP" sz="2800" dirty="0"/>
              <a:t/>
            </a:r>
            <a:br>
              <a:rPr lang="en-US" altLang="ja-JP" sz="2800" dirty="0"/>
            </a:br>
            <a:r>
              <a:rPr lang="ja-JP" altLang="en-US" sz="2800" dirty="0"/>
              <a:t>クリーンと呼ぶ</a:t>
            </a:r>
          </a:p>
        </p:txBody>
      </p:sp>
    </p:spTree>
    <p:extLst>
      <p:ext uri="{BB962C8B-B14F-4D97-AF65-F5344CB8AC3E}">
        <p14:creationId xmlns:p14="http://schemas.microsoft.com/office/powerpoint/2010/main" val="428309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7EEF82E-AB66-48AC-8D88-DE9572117356}"/>
              </a:ext>
            </a:extLst>
          </p:cNvPr>
          <p:cNvSpPr>
            <a:spLocks noGrp="1"/>
          </p:cNvSpPr>
          <p:nvPr>
            <p:ph type="title"/>
          </p:nvPr>
        </p:nvSpPr>
        <p:spPr/>
        <p:txBody>
          <a:bodyPr/>
          <a:lstStyle/>
          <a:p>
            <a:r>
              <a:rPr kumimoji="1" lang="ja-JP" altLang="en-US" dirty="0"/>
              <a:t>目的：効率的な可逆プログラムの導出</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xmlns="" id="{87417590-A3B6-4320-8286-D39A7BF4FB62}"/>
                  </a:ext>
                </a:extLst>
              </p:cNvPr>
              <p:cNvSpPr>
                <a:spLocks noGrp="1"/>
              </p:cNvSpPr>
              <p:nvPr>
                <p:ph idx="1"/>
              </p:nvPr>
            </p:nvSpPr>
            <p:spPr/>
            <p:txBody>
              <a:bodyPr/>
              <a:lstStyle/>
              <a:p>
                <a:pPr marL="0" indent="0">
                  <a:buNone/>
                </a:pPr>
                <a:r>
                  <a:rPr kumimoji="1" lang="ja-JP" altLang="en-US" dirty="0"/>
                  <a:t>非可逆なプログラム　　　　　効率的クリーン可逆プログラム</a:t>
                </a:r>
                <a:endParaRPr kumimoji="1" lang="en-US" altLang="ja-JP" dirty="0"/>
              </a:p>
              <a:p>
                <a:pPr marL="0" indent="0">
                  <a:buNone/>
                </a:pPr>
                <a:endParaRPr lang="en-US" altLang="ja-JP" dirty="0"/>
              </a:p>
              <a:p>
                <a:r>
                  <a:rPr lang="ja-JP" altLang="en-US" dirty="0"/>
                  <a:t>一般解法</a:t>
                </a:r>
                <a:r>
                  <a:rPr lang="en-US" altLang="ja-JP" dirty="0"/>
                  <a:t>[Bennett73]</a:t>
                </a:r>
                <a:r>
                  <a:rPr lang="ja-JP" altLang="en-US" dirty="0"/>
                  <a:t>が存在</a:t>
                </a:r>
                <a:endParaRPr lang="en-US" altLang="ja-JP" dirty="0"/>
              </a:p>
              <a:p>
                <a:pPr lvl="1"/>
                <a:r>
                  <a:rPr lang="ja-JP" altLang="en-US" dirty="0" smtClean="0"/>
                  <a:t>非効率的（中間ゴミ，実行パス）</a:t>
                </a:r>
                <a:endParaRPr lang="en-US" altLang="ja-JP" dirty="0"/>
              </a:p>
              <a:p>
                <a:r>
                  <a:rPr lang="ja-JP" altLang="en-US" dirty="0"/>
                  <a:t>二分木のランク・アンランク計算</a:t>
                </a:r>
                <a:r>
                  <a:rPr lang="en-US" altLang="ja-JP" dirty="0"/>
                  <a:t>[Er85]</a:t>
                </a:r>
              </a:p>
              <a:p>
                <a:pPr lvl="1"/>
                <a:r>
                  <a:rPr lang="ja-JP" altLang="en-US" dirty="0"/>
                  <a:t>実行時間</a:t>
                </a:r>
                <a14:m>
                  <m:oMath xmlns:m="http://schemas.openxmlformats.org/officeDocument/2006/math">
                    <m:r>
                      <a:rPr lang="en-US" altLang="ja-JP" b="0" i="1" smtClean="0">
                        <a:latin typeface="Cambria Math" panose="02040503050406030204" pitchFamily="18" charset="0"/>
                      </a:rPr>
                      <m:t>𝑂</m:t>
                    </m:r>
                    <m:d>
                      <m:dPr>
                        <m:ctrlPr>
                          <a:rPr lang="en-US" altLang="ja-JP" b="0" i="1" smtClean="0">
                            <a:latin typeface="Cambria Math" panose="02040503050406030204" pitchFamily="18" charset="0"/>
                          </a:rPr>
                        </m:ctrlPr>
                      </m:dPr>
                      <m:e>
                        <m:func>
                          <m:funcPr>
                            <m:ctrlPr>
                              <a:rPr lang="en-US" altLang="ja-JP" b="0" i="1" smtClean="0">
                                <a:latin typeface="Cambria Math" panose="02040503050406030204" pitchFamily="18" charset="0"/>
                              </a:rPr>
                            </m:ctrlPr>
                          </m:funcPr>
                          <m:fName>
                            <m:r>
                              <a:rPr lang="en-US" altLang="ja-JP" b="0" i="1" smtClean="0">
                                <a:latin typeface="Cambria Math" panose="02040503050406030204" pitchFamily="18" charset="0"/>
                              </a:rPr>
                              <m:t>𝑛</m:t>
                            </m:r>
                            <m:r>
                              <m:rPr>
                                <m:sty m:val="p"/>
                              </m:rPr>
                              <a:rPr lang="en-US" altLang="ja-JP" b="0" i="0" smtClean="0">
                                <a:latin typeface="Cambria Math" panose="02040503050406030204" pitchFamily="18" charset="0"/>
                              </a:rPr>
                              <m:t>log</m:t>
                            </m:r>
                          </m:fName>
                          <m:e>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𝑛</m:t>
                                </m:r>
                              </m:e>
                            </m:d>
                          </m:e>
                        </m:func>
                      </m:e>
                    </m:d>
                  </m:oMath>
                </a14:m>
                <a:r>
                  <a:rPr lang="en-US" altLang="ja-JP" dirty="0"/>
                  <a:t>,</a:t>
                </a:r>
                <a:r>
                  <a:rPr lang="ja-JP" altLang="en-US" dirty="0"/>
                  <a:t>メモリ使用量</a:t>
                </a:r>
                <a14:m>
                  <m:oMath xmlns:m="http://schemas.openxmlformats.org/officeDocument/2006/math">
                    <m:r>
                      <a:rPr lang="en-US" altLang="ja-JP" b="0" i="1" smtClean="0">
                        <a:latin typeface="Cambria Math" panose="02040503050406030204" pitchFamily="18" charset="0"/>
                      </a:rPr>
                      <m:t>𝑂</m:t>
                    </m:r>
                    <m:r>
                      <a:rPr lang="en-US" altLang="ja-JP" b="0" i="1" smtClean="0">
                        <a:latin typeface="Cambria Math" panose="02040503050406030204" pitchFamily="18" charset="0"/>
                      </a:rPr>
                      <m:t>(</m:t>
                    </m:r>
                    <m:r>
                      <a:rPr lang="en-US" altLang="ja-JP" b="0" i="1" smtClean="0">
                        <a:latin typeface="Cambria Math" panose="02040503050406030204" pitchFamily="18" charset="0"/>
                      </a:rPr>
                      <m:t>𝑛</m:t>
                    </m:r>
                    <m:r>
                      <a:rPr lang="en-US" altLang="ja-JP" b="0" i="1" smtClean="0">
                        <a:latin typeface="Cambria Math" panose="02040503050406030204" pitchFamily="18" charset="0"/>
                      </a:rPr>
                      <m:t>)</m:t>
                    </m:r>
                  </m:oMath>
                </a14:m>
                <a:endParaRPr lang="en-US" altLang="ja-JP" dirty="0"/>
              </a:p>
              <a:p>
                <a:pPr lvl="1"/>
                <a:r>
                  <a:rPr lang="ja-JP" altLang="en-US" dirty="0"/>
                  <a:t>効率的クリーン可逆プログラムの導出</a:t>
                </a:r>
                <a:endParaRPr lang="en-US" altLang="ja-JP" dirty="0"/>
              </a:p>
              <a:p>
                <a:pPr lvl="1"/>
                <a:endParaRPr lang="en-US" altLang="ja-JP" dirty="0"/>
              </a:p>
              <a:p>
                <a:r>
                  <a:rPr lang="ja-JP" altLang="en-US" dirty="0"/>
                  <a:t>可逆プログラミング言語</a:t>
                </a:r>
                <a:r>
                  <a:rPr lang="en-US" altLang="ja-JP" dirty="0"/>
                  <a:t>Janus[LutzDerby84]</a:t>
                </a:r>
                <a:r>
                  <a:rPr lang="ja-JP" altLang="en-US" dirty="0"/>
                  <a:t>を使用</a:t>
                </a:r>
                <a:endParaRPr lang="en-US" altLang="ja-JP" dirty="0"/>
              </a:p>
            </p:txBody>
          </p:sp>
        </mc:Choice>
        <mc:Fallback>
          <p:sp>
            <p:nvSpPr>
              <p:cNvPr id="3" name="コンテンツ プレースホルダー 2">
                <a:extLst>
                  <a:ext uri="{FF2B5EF4-FFF2-40B4-BE49-F238E27FC236}">
                    <a16:creationId xmlns:a16="http://schemas.microsoft.com/office/drawing/2014/main" xmlns:a14="http://schemas.microsoft.com/office/drawing/2010/main" xmlns="" id="{87417590-A3B6-4320-8286-D39A7BF4FB62}"/>
                  </a:ext>
                </a:extLst>
              </p:cNvPr>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ja-JP" altLang="en-US">
                    <a:noFill/>
                  </a:rPr>
                  <a:t> </a:t>
                </a:r>
              </a:p>
            </p:txBody>
          </p:sp>
        </mc:Fallback>
      </mc:AlternateContent>
      <p:sp>
        <p:nvSpPr>
          <p:cNvPr id="4" name="矢印: 右 3">
            <a:extLst>
              <a:ext uri="{FF2B5EF4-FFF2-40B4-BE49-F238E27FC236}">
                <a16:creationId xmlns:a16="http://schemas.microsoft.com/office/drawing/2014/main" xmlns="" id="{BADB2595-5DA3-4FAB-AA91-04C5FCC0C9A1}"/>
              </a:ext>
            </a:extLst>
          </p:cNvPr>
          <p:cNvSpPr/>
          <p:nvPr/>
        </p:nvSpPr>
        <p:spPr>
          <a:xfrm>
            <a:off x="4552363" y="1690688"/>
            <a:ext cx="1130985" cy="695045"/>
          </a:xfrm>
          <a:prstGeom prst="right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導出</a:t>
            </a:r>
            <a:endParaRPr kumimoji="1" lang="ja-JP" altLang="en-US" dirty="0"/>
          </a:p>
        </p:txBody>
      </p:sp>
      <p:sp>
        <p:nvSpPr>
          <p:cNvPr id="5" name="スライド番号プレースホルダー 4">
            <a:extLst>
              <a:ext uri="{FF2B5EF4-FFF2-40B4-BE49-F238E27FC236}">
                <a16:creationId xmlns:a16="http://schemas.microsoft.com/office/drawing/2014/main" xmlns="" id="{170C3175-B691-4DB1-BBCD-2DCCEA2A5E22}"/>
              </a:ext>
            </a:extLst>
          </p:cNvPr>
          <p:cNvSpPr>
            <a:spLocks noGrp="1"/>
          </p:cNvSpPr>
          <p:nvPr>
            <p:ph type="sldNum" sz="quarter" idx="12"/>
          </p:nvPr>
        </p:nvSpPr>
        <p:spPr/>
        <p:txBody>
          <a:bodyPr/>
          <a:lstStyle/>
          <a:p>
            <a:fld id="{E5C235EC-7ED0-4A5D-B19E-175F2657EE7E}" type="slidenum">
              <a:rPr kumimoji="1" lang="ja-JP" altLang="en-US" smtClean="0"/>
              <a:t>6</a:t>
            </a:fld>
            <a:endParaRPr kumimoji="1" lang="ja-JP" altLang="en-US"/>
          </a:p>
        </p:txBody>
      </p:sp>
    </p:spTree>
    <p:extLst>
      <p:ext uri="{BB962C8B-B14F-4D97-AF65-F5344CB8AC3E}">
        <p14:creationId xmlns:p14="http://schemas.microsoft.com/office/powerpoint/2010/main" val="4188992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CC5AE9C-6020-488A-96DB-C7B53D87BC5D}"/>
              </a:ext>
            </a:extLst>
          </p:cNvPr>
          <p:cNvSpPr>
            <a:spLocks noGrp="1"/>
          </p:cNvSpPr>
          <p:nvPr>
            <p:ph type="title"/>
          </p:nvPr>
        </p:nvSpPr>
        <p:spPr/>
        <p:txBody>
          <a:bodyPr/>
          <a:lstStyle/>
          <a:p>
            <a:r>
              <a:rPr kumimoji="1" lang="en-US" altLang="ja-JP" dirty="0"/>
              <a:t>(</a:t>
            </a:r>
            <a:r>
              <a:rPr kumimoji="1" lang="en-US" altLang="ja-JP" dirty="0" err="1"/>
              <a:t>Landauer</a:t>
            </a:r>
            <a:r>
              <a:rPr kumimoji="1" lang="ja-JP" altLang="en-US" dirty="0"/>
              <a:t>の</a:t>
            </a:r>
            <a:r>
              <a:rPr kumimoji="1" lang="en-US" altLang="ja-JP" dirty="0"/>
              <a:t>)</a:t>
            </a:r>
            <a:r>
              <a:rPr kumimoji="1" lang="ja-JP" altLang="en-US" dirty="0"/>
              <a:t>埋め込み</a:t>
            </a:r>
          </a:p>
        </p:txBody>
      </p:sp>
      <p:sp>
        <p:nvSpPr>
          <p:cNvPr id="4" name="テキスト ボックス 3">
            <a:extLst>
              <a:ext uri="{FF2B5EF4-FFF2-40B4-BE49-F238E27FC236}">
                <a16:creationId xmlns:a16="http://schemas.microsoft.com/office/drawing/2014/main" xmlns="" id="{459C7C8C-418F-4F70-9ABA-19DE0F17B62A}"/>
              </a:ext>
            </a:extLst>
          </p:cNvPr>
          <p:cNvSpPr txBox="1"/>
          <p:nvPr/>
        </p:nvSpPr>
        <p:spPr>
          <a:xfrm>
            <a:off x="3115974" y="1676717"/>
            <a:ext cx="1294229" cy="461665"/>
          </a:xfrm>
          <a:prstGeom prst="rect">
            <a:avLst/>
          </a:prstGeom>
          <a:noFill/>
          <a:ln>
            <a:solidFill>
              <a:schemeClr val="tx1"/>
            </a:solidFill>
          </a:ln>
        </p:spPr>
        <p:txBody>
          <a:bodyPr wrap="square" rtlCol="0">
            <a:spAutoFit/>
          </a:bodyPr>
          <a:lstStyle/>
          <a:p>
            <a:r>
              <a:rPr lang="en-US" altLang="ja-JP" sz="2400" dirty="0">
                <a:latin typeface="Palatino Linotype" panose="02040502050505030304" pitchFamily="18" charset="0"/>
                <a:cs typeface="Times New Roman" panose="02020603050405020304" pitchFamily="18" charset="0"/>
              </a:rPr>
              <a:t>x := e;</a:t>
            </a:r>
            <a:endParaRPr kumimoji="1" lang="ja-JP" altLang="en-US" sz="2400" dirty="0">
              <a:latin typeface="Palatino Linotype" panose="02040502050505030304" pitchFamily="18" charset="0"/>
              <a:cs typeface="Times New Roman" panose="02020603050405020304" pitchFamily="18" charset="0"/>
            </a:endParaRPr>
          </a:p>
        </p:txBody>
      </p:sp>
      <p:sp>
        <p:nvSpPr>
          <p:cNvPr id="5" name="テキスト ボックス 4">
            <a:extLst>
              <a:ext uri="{FF2B5EF4-FFF2-40B4-BE49-F238E27FC236}">
                <a16:creationId xmlns:a16="http://schemas.microsoft.com/office/drawing/2014/main" xmlns="" id="{9820B9CC-D039-49A6-8788-1BABF5D623B9}"/>
              </a:ext>
            </a:extLst>
          </p:cNvPr>
          <p:cNvSpPr txBox="1"/>
          <p:nvPr/>
        </p:nvSpPr>
        <p:spPr>
          <a:xfrm>
            <a:off x="6397574" y="1547760"/>
            <a:ext cx="1617785" cy="707886"/>
          </a:xfrm>
          <a:prstGeom prst="rect">
            <a:avLst/>
          </a:prstGeom>
          <a:noFill/>
          <a:ln>
            <a:solidFill>
              <a:schemeClr val="tx1"/>
            </a:solidFill>
          </a:ln>
        </p:spPr>
        <p:txBody>
          <a:bodyPr wrap="square" rtlCol="0">
            <a:spAutoFit/>
          </a:bodyPr>
          <a:lstStyle/>
          <a:p>
            <a:r>
              <a:rPr lang="en-US" altLang="ja-JP" sz="2000" dirty="0">
                <a:solidFill>
                  <a:srgbClr val="C00000"/>
                </a:solidFill>
                <a:latin typeface="Palatino Linotype" panose="02040502050505030304" pitchFamily="18" charset="0"/>
                <a:cs typeface="Times New Roman" panose="02020603050405020304" pitchFamily="18" charset="0"/>
              </a:rPr>
              <a:t>push(</a:t>
            </a:r>
            <a:r>
              <a:rPr lang="en-US" altLang="ja-JP" sz="2000" dirty="0" err="1">
                <a:solidFill>
                  <a:srgbClr val="C00000"/>
                </a:solidFill>
                <a:latin typeface="Palatino Linotype" panose="02040502050505030304" pitchFamily="18" charset="0"/>
                <a:cs typeface="Times New Roman" panose="02020603050405020304" pitchFamily="18" charset="0"/>
              </a:rPr>
              <a:t>x,g</a:t>
            </a:r>
            <a:r>
              <a:rPr lang="en-US" altLang="ja-JP" sz="2000" dirty="0">
                <a:solidFill>
                  <a:srgbClr val="C00000"/>
                </a:solidFill>
                <a:latin typeface="Palatino Linotype" panose="02040502050505030304" pitchFamily="18" charset="0"/>
                <a:cs typeface="Times New Roman" panose="02020603050405020304" pitchFamily="18" charset="0"/>
              </a:rPr>
              <a:t>);</a:t>
            </a:r>
          </a:p>
          <a:p>
            <a:r>
              <a:rPr lang="en-US" altLang="ja-JP" sz="2000" dirty="0">
                <a:latin typeface="Palatino Linotype" panose="02040502050505030304" pitchFamily="18" charset="0"/>
                <a:cs typeface="Times New Roman" panose="02020603050405020304" pitchFamily="18" charset="0"/>
              </a:rPr>
              <a:t>x += e;</a:t>
            </a:r>
            <a:endParaRPr kumimoji="1" lang="ja-JP" altLang="en-US" sz="2000" dirty="0">
              <a:latin typeface="Palatino Linotype" panose="02040502050505030304" pitchFamily="18" charset="0"/>
              <a:cs typeface="Times New Roman" panose="02020603050405020304" pitchFamily="18" charset="0"/>
            </a:endParaRPr>
          </a:p>
        </p:txBody>
      </p:sp>
      <p:sp>
        <p:nvSpPr>
          <p:cNvPr id="6" name="テキスト ボックス 5">
            <a:extLst>
              <a:ext uri="{FF2B5EF4-FFF2-40B4-BE49-F238E27FC236}">
                <a16:creationId xmlns:a16="http://schemas.microsoft.com/office/drawing/2014/main" xmlns="" id="{E0C64FC2-7855-4488-8669-8DA2DA657483}"/>
              </a:ext>
            </a:extLst>
          </p:cNvPr>
          <p:cNvSpPr txBox="1"/>
          <p:nvPr/>
        </p:nvSpPr>
        <p:spPr>
          <a:xfrm>
            <a:off x="3114228" y="2653450"/>
            <a:ext cx="1295975" cy="1569660"/>
          </a:xfrm>
          <a:prstGeom prst="rect">
            <a:avLst/>
          </a:prstGeom>
          <a:noFill/>
          <a:ln>
            <a:solidFill>
              <a:schemeClr val="tx1"/>
            </a:solidFill>
          </a:ln>
        </p:spPr>
        <p:txBody>
          <a:bodyPr wrap="square" rtlCol="0">
            <a:spAutoFit/>
          </a:bodyPr>
          <a:lstStyle/>
          <a:p>
            <a:r>
              <a:rPr kumimoji="1" lang="en-US" altLang="ja-JP" sz="2400" dirty="0">
                <a:latin typeface="Palatino Linotype" panose="02040502050505030304" pitchFamily="18" charset="0"/>
                <a:cs typeface="Times New Roman" panose="02020603050405020304" pitchFamily="18" charset="0"/>
              </a:rPr>
              <a:t>if e then</a:t>
            </a:r>
          </a:p>
          <a:p>
            <a:r>
              <a:rPr kumimoji="1" lang="en-US" altLang="ja-JP" sz="2400" dirty="0">
                <a:latin typeface="Palatino Linotype" panose="02040502050505030304" pitchFamily="18" charset="0"/>
                <a:cs typeface="Times New Roman" panose="02020603050405020304" pitchFamily="18" charset="0"/>
              </a:rPr>
              <a:t>    s1;</a:t>
            </a:r>
          </a:p>
          <a:p>
            <a:r>
              <a:rPr lang="en-US" altLang="ja-JP" sz="2400" dirty="0">
                <a:latin typeface="Palatino Linotype" panose="02040502050505030304" pitchFamily="18" charset="0"/>
                <a:cs typeface="Times New Roman" panose="02020603050405020304" pitchFamily="18" charset="0"/>
              </a:rPr>
              <a:t>else</a:t>
            </a:r>
          </a:p>
          <a:p>
            <a:r>
              <a:rPr kumimoji="1" lang="en-US" altLang="ja-JP" sz="2400" dirty="0">
                <a:latin typeface="Palatino Linotype" panose="02040502050505030304" pitchFamily="18" charset="0"/>
                <a:cs typeface="Times New Roman" panose="02020603050405020304" pitchFamily="18" charset="0"/>
              </a:rPr>
              <a:t>    s2;</a:t>
            </a:r>
            <a:endParaRPr kumimoji="1" lang="ja-JP" altLang="en-US" sz="2400" dirty="0">
              <a:latin typeface="Palatino Linotype" panose="02040502050505030304" pitchFamily="18" charset="0"/>
              <a:cs typeface="Times New Roman" panose="02020603050405020304" pitchFamily="18" charset="0"/>
            </a:endParaRPr>
          </a:p>
        </p:txBody>
      </p:sp>
      <p:grpSp>
        <p:nvGrpSpPr>
          <p:cNvPr id="65" name="グループ化 64">
            <a:extLst>
              <a:ext uri="{FF2B5EF4-FFF2-40B4-BE49-F238E27FC236}">
                <a16:creationId xmlns:a16="http://schemas.microsoft.com/office/drawing/2014/main" xmlns="" id="{AAE5D976-232B-4F5E-A3B2-7FFFBA3A5676}"/>
              </a:ext>
            </a:extLst>
          </p:cNvPr>
          <p:cNvGrpSpPr/>
          <p:nvPr/>
        </p:nvGrpSpPr>
        <p:grpSpPr>
          <a:xfrm>
            <a:off x="641808" y="2836727"/>
            <a:ext cx="1997635" cy="1203106"/>
            <a:chOff x="2131232" y="2836727"/>
            <a:chExt cx="1997635" cy="1203106"/>
          </a:xfrm>
        </p:grpSpPr>
        <p:sp>
          <p:nvSpPr>
            <p:cNvPr id="7" name="正方形/長方形 6">
              <a:extLst>
                <a:ext uri="{FF2B5EF4-FFF2-40B4-BE49-F238E27FC236}">
                  <a16:creationId xmlns:a16="http://schemas.microsoft.com/office/drawing/2014/main" xmlns="" id="{2CD74C0B-55F1-4E03-AA35-5A1A96634A94}"/>
                </a:ext>
              </a:extLst>
            </p:cNvPr>
            <p:cNvSpPr/>
            <p:nvPr/>
          </p:nvSpPr>
          <p:spPr>
            <a:xfrm>
              <a:off x="3017520" y="2836727"/>
              <a:ext cx="422031" cy="4220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Palatino Linotype" panose="02040502050505030304" pitchFamily="18" charset="0"/>
                </a:rPr>
                <a:t>s1</a:t>
              </a:r>
              <a:endParaRPr kumimoji="1" lang="ja-JP" altLang="en-US" dirty="0">
                <a:solidFill>
                  <a:schemeClr val="tx1"/>
                </a:solidFill>
                <a:latin typeface="Palatino Linotype" panose="02040502050505030304" pitchFamily="18" charset="0"/>
              </a:endParaRPr>
            </a:p>
          </p:txBody>
        </p:sp>
        <p:sp>
          <p:nvSpPr>
            <p:cNvPr id="8" name="正方形/長方形 7">
              <a:extLst>
                <a:ext uri="{FF2B5EF4-FFF2-40B4-BE49-F238E27FC236}">
                  <a16:creationId xmlns:a16="http://schemas.microsoft.com/office/drawing/2014/main" xmlns="" id="{A4D6CE9B-4502-434E-A452-D66F806DB392}"/>
                </a:ext>
              </a:extLst>
            </p:cNvPr>
            <p:cNvSpPr/>
            <p:nvPr/>
          </p:nvSpPr>
          <p:spPr>
            <a:xfrm>
              <a:off x="3017520" y="3617803"/>
              <a:ext cx="422031" cy="4220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Palatino Linotype" panose="02040502050505030304" pitchFamily="18" charset="0"/>
                </a:rPr>
                <a:t>s2</a:t>
              </a:r>
              <a:endParaRPr kumimoji="1" lang="ja-JP" altLang="en-US" dirty="0">
                <a:solidFill>
                  <a:schemeClr val="tx1"/>
                </a:solidFill>
                <a:latin typeface="Palatino Linotype" panose="02040502050505030304" pitchFamily="18" charset="0"/>
              </a:endParaRPr>
            </a:p>
          </p:txBody>
        </p:sp>
        <p:sp>
          <p:nvSpPr>
            <p:cNvPr id="9" name="ひし形 8">
              <a:extLst>
                <a:ext uri="{FF2B5EF4-FFF2-40B4-BE49-F238E27FC236}">
                  <a16:creationId xmlns:a16="http://schemas.microsoft.com/office/drawing/2014/main" xmlns="" id="{31B1872D-D2A2-4E93-A946-C9BD59CD7523}"/>
                </a:ext>
              </a:extLst>
            </p:cNvPr>
            <p:cNvSpPr/>
            <p:nvPr/>
          </p:nvSpPr>
          <p:spPr>
            <a:xfrm>
              <a:off x="2496992" y="3227265"/>
              <a:ext cx="422054" cy="42203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Palatino Linotype" panose="02040502050505030304" pitchFamily="18" charset="0"/>
                </a:rPr>
                <a:t>e</a:t>
              </a:r>
              <a:endParaRPr kumimoji="1" lang="ja-JP" altLang="en-US" dirty="0">
                <a:solidFill>
                  <a:schemeClr val="tx1"/>
                </a:solidFill>
                <a:latin typeface="Palatino Linotype" panose="02040502050505030304" pitchFamily="18" charset="0"/>
              </a:endParaRPr>
            </a:p>
          </p:txBody>
        </p:sp>
        <p:cxnSp>
          <p:nvCxnSpPr>
            <p:cNvPr id="11" name="コネクタ: カギ線 10">
              <a:extLst>
                <a:ext uri="{FF2B5EF4-FFF2-40B4-BE49-F238E27FC236}">
                  <a16:creationId xmlns:a16="http://schemas.microsoft.com/office/drawing/2014/main" xmlns="" id="{C10CAF67-3AE3-43A5-8397-AC38474A1141}"/>
                </a:ext>
              </a:extLst>
            </p:cNvPr>
            <p:cNvCxnSpPr>
              <a:stCxn id="9" idx="0"/>
              <a:endCxn id="7" idx="1"/>
            </p:cNvCxnSpPr>
            <p:nvPr/>
          </p:nvCxnSpPr>
          <p:spPr>
            <a:xfrm rot="5400000" flipH="1" flipV="1">
              <a:off x="2773008" y="2982754"/>
              <a:ext cx="179523" cy="30950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3" name="コネクタ: カギ線 12">
              <a:extLst>
                <a:ext uri="{FF2B5EF4-FFF2-40B4-BE49-F238E27FC236}">
                  <a16:creationId xmlns:a16="http://schemas.microsoft.com/office/drawing/2014/main" xmlns="" id="{10C10961-179D-49F8-871A-A457C023C830}"/>
                </a:ext>
              </a:extLst>
            </p:cNvPr>
            <p:cNvCxnSpPr>
              <a:cxnSpLocks/>
              <a:stCxn id="9" idx="2"/>
              <a:endCxn id="8" idx="1"/>
            </p:cNvCxnSpPr>
            <p:nvPr/>
          </p:nvCxnSpPr>
          <p:spPr>
            <a:xfrm rot="16200000" flipH="1">
              <a:off x="2773008" y="3584305"/>
              <a:ext cx="179523" cy="30950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6" name="直線矢印コネクタ 15">
              <a:extLst>
                <a:ext uri="{FF2B5EF4-FFF2-40B4-BE49-F238E27FC236}">
                  <a16:creationId xmlns:a16="http://schemas.microsoft.com/office/drawing/2014/main" xmlns="" id="{4C05B34A-2F77-4657-9972-5876407B9686}"/>
                </a:ext>
              </a:extLst>
            </p:cNvPr>
            <p:cNvCxnSpPr>
              <a:cxnSpLocks/>
            </p:cNvCxnSpPr>
            <p:nvPr/>
          </p:nvCxnSpPr>
          <p:spPr>
            <a:xfrm>
              <a:off x="3763107" y="3438280"/>
              <a:ext cx="3657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コネクタ: カギ線 18">
              <a:extLst>
                <a:ext uri="{FF2B5EF4-FFF2-40B4-BE49-F238E27FC236}">
                  <a16:creationId xmlns:a16="http://schemas.microsoft.com/office/drawing/2014/main" xmlns="" id="{9DD43F05-B7D7-496E-BE39-8D861BE126C7}"/>
                </a:ext>
              </a:extLst>
            </p:cNvPr>
            <p:cNvCxnSpPr>
              <a:stCxn id="7" idx="3"/>
            </p:cNvCxnSpPr>
            <p:nvPr/>
          </p:nvCxnSpPr>
          <p:spPr>
            <a:xfrm>
              <a:off x="3439551" y="3047742"/>
              <a:ext cx="323556" cy="390538"/>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1" name="コネクタ: カギ線 20">
              <a:extLst>
                <a:ext uri="{FF2B5EF4-FFF2-40B4-BE49-F238E27FC236}">
                  <a16:creationId xmlns:a16="http://schemas.microsoft.com/office/drawing/2014/main" xmlns="" id="{4967C1CD-6117-4789-86D9-AE092CA095EF}"/>
                </a:ext>
              </a:extLst>
            </p:cNvPr>
            <p:cNvCxnSpPr>
              <a:stCxn id="8" idx="3"/>
            </p:cNvCxnSpPr>
            <p:nvPr/>
          </p:nvCxnSpPr>
          <p:spPr>
            <a:xfrm flipV="1">
              <a:off x="3439551" y="3438280"/>
              <a:ext cx="323556" cy="390538"/>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23" name="テキスト ボックス 22">
              <a:extLst>
                <a:ext uri="{FF2B5EF4-FFF2-40B4-BE49-F238E27FC236}">
                  <a16:creationId xmlns:a16="http://schemas.microsoft.com/office/drawing/2014/main" xmlns="" id="{C2439689-DD08-4808-9750-5C51E7D7399D}"/>
                </a:ext>
              </a:extLst>
            </p:cNvPr>
            <p:cNvSpPr txBox="1"/>
            <p:nvPr/>
          </p:nvSpPr>
          <p:spPr>
            <a:xfrm>
              <a:off x="2568539" y="3000009"/>
              <a:ext cx="125425" cy="307777"/>
            </a:xfrm>
            <a:prstGeom prst="rect">
              <a:avLst/>
            </a:prstGeom>
            <a:noFill/>
          </p:spPr>
          <p:txBody>
            <a:bodyPr wrap="square" rtlCol="0">
              <a:spAutoFit/>
            </a:bodyPr>
            <a:lstStyle/>
            <a:p>
              <a:r>
                <a:rPr kumimoji="1" lang="en-US" altLang="ja-JP" sz="1400" dirty="0">
                  <a:latin typeface="Palatino Linotype" panose="02040502050505030304" pitchFamily="18" charset="0"/>
                </a:rPr>
                <a:t>t</a:t>
              </a:r>
              <a:endParaRPr kumimoji="1" lang="ja-JP" altLang="en-US" sz="1400" dirty="0">
                <a:latin typeface="Palatino Linotype" panose="02040502050505030304" pitchFamily="18" charset="0"/>
              </a:endParaRPr>
            </a:p>
          </p:txBody>
        </p:sp>
        <p:sp>
          <p:nvSpPr>
            <p:cNvPr id="24" name="テキスト ボックス 23">
              <a:extLst>
                <a:ext uri="{FF2B5EF4-FFF2-40B4-BE49-F238E27FC236}">
                  <a16:creationId xmlns:a16="http://schemas.microsoft.com/office/drawing/2014/main" xmlns="" id="{590D00AD-2AF0-4606-B54C-55D552B13ED0}"/>
                </a:ext>
              </a:extLst>
            </p:cNvPr>
            <p:cNvSpPr txBox="1"/>
            <p:nvPr/>
          </p:nvSpPr>
          <p:spPr>
            <a:xfrm>
              <a:off x="2568539" y="3617803"/>
              <a:ext cx="98486" cy="307777"/>
            </a:xfrm>
            <a:prstGeom prst="rect">
              <a:avLst/>
            </a:prstGeom>
            <a:noFill/>
          </p:spPr>
          <p:txBody>
            <a:bodyPr wrap="square" rtlCol="0">
              <a:spAutoFit/>
            </a:bodyPr>
            <a:lstStyle/>
            <a:p>
              <a:r>
                <a:rPr kumimoji="1" lang="en-US" altLang="ja-JP" sz="1400" dirty="0">
                  <a:latin typeface="Palatino Linotype" panose="02040502050505030304" pitchFamily="18" charset="0"/>
                </a:rPr>
                <a:t>f</a:t>
              </a:r>
              <a:endParaRPr kumimoji="1" lang="ja-JP" altLang="en-US" sz="1400" dirty="0">
                <a:latin typeface="Palatino Linotype" panose="02040502050505030304" pitchFamily="18" charset="0"/>
              </a:endParaRPr>
            </a:p>
          </p:txBody>
        </p:sp>
        <p:cxnSp>
          <p:nvCxnSpPr>
            <p:cNvPr id="85" name="直線矢印コネクタ 84">
              <a:extLst>
                <a:ext uri="{FF2B5EF4-FFF2-40B4-BE49-F238E27FC236}">
                  <a16:creationId xmlns:a16="http://schemas.microsoft.com/office/drawing/2014/main" xmlns="" id="{B312C24E-8A08-44D1-AE46-ED63FA99A49A}"/>
                </a:ext>
              </a:extLst>
            </p:cNvPr>
            <p:cNvCxnSpPr>
              <a:cxnSpLocks/>
            </p:cNvCxnSpPr>
            <p:nvPr/>
          </p:nvCxnSpPr>
          <p:spPr>
            <a:xfrm>
              <a:off x="2131232" y="3438280"/>
              <a:ext cx="3657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59" name="テキスト ボックス 58">
            <a:extLst>
              <a:ext uri="{FF2B5EF4-FFF2-40B4-BE49-F238E27FC236}">
                <a16:creationId xmlns:a16="http://schemas.microsoft.com/office/drawing/2014/main" xmlns="" id="{3FA79DA7-AFE7-4302-B930-E698AE9CA625}"/>
              </a:ext>
            </a:extLst>
          </p:cNvPr>
          <p:cNvSpPr txBox="1"/>
          <p:nvPr/>
        </p:nvSpPr>
        <p:spPr>
          <a:xfrm>
            <a:off x="8545534" y="2862780"/>
            <a:ext cx="125425" cy="307777"/>
          </a:xfrm>
          <a:prstGeom prst="rect">
            <a:avLst/>
          </a:prstGeom>
          <a:noFill/>
        </p:spPr>
        <p:txBody>
          <a:bodyPr wrap="square" rtlCol="0">
            <a:spAutoFit/>
          </a:bodyPr>
          <a:lstStyle/>
          <a:p>
            <a:r>
              <a:rPr kumimoji="1" lang="en-US" altLang="ja-JP" sz="1400" dirty="0">
                <a:latin typeface="Palatino Linotype" panose="02040502050505030304" pitchFamily="18" charset="0"/>
              </a:rPr>
              <a:t>t</a:t>
            </a:r>
            <a:endParaRPr kumimoji="1" lang="ja-JP" altLang="en-US" sz="1400" dirty="0">
              <a:latin typeface="Palatino Linotype" panose="02040502050505030304" pitchFamily="18" charset="0"/>
            </a:endParaRPr>
          </a:p>
        </p:txBody>
      </p:sp>
      <p:sp>
        <p:nvSpPr>
          <p:cNvPr id="60" name="テキスト ボックス 59">
            <a:extLst>
              <a:ext uri="{FF2B5EF4-FFF2-40B4-BE49-F238E27FC236}">
                <a16:creationId xmlns:a16="http://schemas.microsoft.com/office/drawing/2014/main" xmlns="" id="{2790941E-1D45-4310-86F1-6667F5524F3A}"/>
              </a:ext>
            </a:extLst>
          </p:cNvPr>
          <p:cNvSpPr txBox="1"/>
          <p:nvPr/>
        </p:nvSpPr>
        <p:spPr>
          <a:xfrm>
            <a:off x="8578055" y="3502000"/>
            <a:ext cx="98486" cy="307777"/>
          </a:xfrm>
          <a:prstGeom prst="rect">
            <a:avLst/>
          </a:prstGeom>
          <a:noFill/>
        </p:spPr>
        <p:txBody>
          <a:bodyPr wrap="square" rtlCol="0">
            <a:spAutoFit/>
          </a:bodyPr>
          <a:lstStyle/>
          <a:p>
            <a:r>
              <a:rPr kumimoji="1" lang="en-US" altLang="ja-JP" sz="1400" dirty="0">
                <a:latin typeface="Palatino Linotype" panose="02040502050505030304" pitchFamily="18" charset="0"/>
              </a:rPr>
              <a:t>f</a:t>
            </a:r>
            <a:endParaRPr kumimoji="1" lang="ja-JP" altLang="en-US" sz="1400" dirty="0">
              <a:latin typeface="Palatino Linotype" panose="02040502050505030304" pitchFamily="18" charset="0"/>
            </a:endParaRPr>
          </a:p>
        </p:txBody>
      </p:sp>
      <p:sp>
        <p:nvSpPr>
          <p:cNvPr id="26" name="矢印: 右 25">
            <a:extLst>
              <a:ext uri="{FF2B5EF4-FFF2-40B4-BE49-F238E27FC236}">
                <a16:creationId xmlns:a16="http://schemas.microsoft.com/office/drawing/2014/main" xmlns="" id="{565D9AA1-E804-4347-9E85-AF9FE252070D}"/>
              </a:ext>
            </a:extLst>
          </p:cNvPr>
          <p:cNvSpPr/>
          <p:nvPr/>
        </p:nvSpPr>
        <p:spPr>
          <a:xfrm>
            <a:off x="4749310" y="1429177"/>
            <a:ext cx="1338775" cy="1068167"/>
          </a:xfrm>
          <a:prstGeom prst="right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t>可逆化</a:t>
            </a:r>
          </a:p>
        </p:txBody>
      </p:sp>
      <p:sp>
        <p:nvSpPr>
          <p:cNvPr id="27" name="矢印: 右 26">
            <a:extLst>
              <a:ext uri="{FF2B5EF4-FFF2-40B4-BE49-F238E27FC236}">
                <a16:creationId xmlns:a16="http://schemas.microsoft.com/office/drawing/2014/main" xmlns="" id="{0EEBD6D1-7331-476F-B6B4-96361D1E1A6B}"/>
              </a:ext>
            </a:extLst>
          </p:cNvPr>
          <p:cNvSpPr/>
          <p:nvPr/>
        </p:nvSpPr>
        <p:spPr>
          <a:xfrm>
            <a:off x="4749310" y="2904196"/>
            <a:ext cx="1338775" cy="1068167"/>
          </a:xfrm>
          <a:prstGeom prst="right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t>可逆化</a:t>
            </a:r>
          </a:p>
        </p:txBody>
      </p:sp>
      <p:sp>
        <p:nvSpPr>
          <p:cNvPr id="28" name="テキスト ボックス 27">
            <a:extLst>
              <a:ext uri="{FF2B5EF4-FFF2-40B4-BE49-F238E27FC236}">
                <a16:creationId xmlns:a16="http://schemas.microsoft.com/office/drawing/2014/main" xmlns="" id="{298960DF-13DC-48AD-A697-1A24AF202E9D}"/>
              </a:ext>
            </a:extLst>
          </p:cNvPr>
          <p:cNvSpPr txBox="1"/>
          <p:nvPr/>
        </p:nvSpPr>
        <p:spPr>
          <a:xfrm>
            <a:off x="6397575" y="2314896"/>
            <a:ext cx="1617785" cy="2246769"/>
          </a:xfrm>
          <a:prstGeom prst="rect">
            <a:avLst/>
          </a:prstGeom>
          <a:noFill/>
          <a:ln>
            <a:solidFill>
              <a:schemeClr val="tx1"/>
            </a:solidFill>
          </a:ln>
        </p:spPr>
        <p:txBody>
          <a:bodyPr wrap="square" rtlCol="0">
            <a:spAutoFit/>
          </a:bodyPr>
          <a:lstStyle/>
          <a:p>
            <a:r>
              <a:rPr kumimoji="1" lang="en-US" altLang="ja-JP" sz="2000" dirty="0">
                <a:latin typeface="Palatino Linotype" panose="02040502050505030304" pitchFamily="18" charset="0"/>
                <a:cs typeface="Times New Roman" panose="02020603050405020304" pitchFamily="18" charset="0"/>
              </a:rPr>
              <a:t>if e then</a:t>
            </a:r>
          </a:p>
          <a:p>
            <a:r>
              <a:rPr kumimoji="1" lang="en-US" altLang="ja-JP" sz="2000" dirty="0">
                <a:latin typeface="Palatino Linotype" panose="02040502050505030304" pitchFamily="18" charset="0"/>
                <a:cs typeface="Times New Roman" panose="02020603050405020304" pitchFamily="18" charset="0"/>
              </a:rPr>
              <a:t>    s1;</a:t>
            </a:r>
          </a:p>
          <a:p>
            <a:r>
              <a:rPr kumimoji="1" lang="en-US" altLang="ja-JP" sz="2000" dirty="0">
                <a:latin typeface="Palatino Linotype" panose="02040502050505030304" pitchFamily="18" charset="0"/>
                <a:cs typeface="Times New Roman" panose="02020603050405020304" pitchFamily="18" charset="0"/>
              </a:rPr>
              <a:t>    </a:t>
            </a:r>
            <a:r>
              <a:rPr kumimoji="1" lang="en-US" altLang="ja-JP" sz="2000" dirty="0">
                <a:solidFill>
                  <a:srgbClr val="C00000"/>
                </a:solidFill>
                <a:latin typeface="Palatino Linotype" panose="02040502050505030304" pitchFamily="18" charset="0"/>
                <a:cs typeface="Times New Roman" panose="02020603050405020304" pitchFamily="18" charset="0"/>
              </a:rPr>
              <a:t>push(1,g);</a:t>
            </a:r>
          </a:p>
          <a:p>
            <a:r>
              <a:rPr lang="en-US" altLang="ja-JP" sz="2000" dirty="0">
                <a:latin typeface="Palatino Linotype" panose="02040502050505030304" pitchFamily="18" charset="0"/>
                <a:cs typeface="Times New Roman" panose="02020603050405020304" pitchFamily="18" charset="0"/>
              </a:rPr>
              <a:t>else</a:t>
            </a:r>
          </a:p>
          <a:p>
            <a:r>
              <a:rPr kumimoji="1" lang="en-US" altLang="ja-JP" sz="2000" dirty="0">
                <a:latin typeface="Palatino Linotype" panose="02040502050505030304" pitchFamily="18" charset="0"/>
                <a:cs typeface="Times New Roman" panose="02020603050405020304" pitchFamily="18" charset="0"/>
              </a:rPr>
              <a:t>    s2;</a:t>
            </a:r>
          </a:p>
          <a:p>
            <a:r>
              <a:rPr lang="en-US" altLang="ja-JP" sz="2000" dirty="0">
                <a:solidFill>
                  <a:srgbClr val="C00000"/>
                </a:solidFill>
                <a:latin typeface="Palatino Linotype" panose="02040502050505030304" pitchFamily="18" charset="0"/>
                <a:cs typeface="Times New Roman" panose="02020603050405020304" pitchFamily="18" charset="0"/>
              </a:rPr>
              <a:t>    push(0,g);</a:t>
            </a:r>
          </a:p>
          <a:p>
            <a:r>
              <a:rPr lang="en-US" altLang="ja-JP" sz="2000" dirty="0">
                <a:latin typeface="Palatino Linotype" panose="02040502050505030304" pitchFamily="18" charset="0"/>
                <a:cs typeface="Times New Roman" panose="02020603050405020304" pitchFamily="18" charset="0"/>
              </a:rPr>
              <a:t>f</a:t>
            </a:r>
            <a:r>
              <a:rPr kumimoji="1" lang="en-US" altLang="ja-JP" sz="2000" dirty="0">
                <a:latin typeface="Palatino Linotype" panose="02040502050505030304" pitchFamily="18" charset="0"/>
                <a:cs typeface="Times New Roman" panose="02020603050405020304" pitchFamily="18" charset="0"/>
              </a:rPr>
              <a:t>i top(g)</a:t>
            </a:r>
            <a:endParaRPr kumimoji="1" lang="ja-JP" altLang="en-US" sz="2000" dirty="0">
              <a:latin typeface="Palatino Linotype" panose="02040502050505030304" pitchFamily="18" charset="0"/>
              <a:cs typeface="Times New Roman" panose="02020603050405020304" pitchFamily="18" charset="0"/>
            </a:endParaRPr>
          </a:p>
        </p:txBody>
      </p:sp>
      <p:sp>
        <p:nvSpPr>
          <p:cNvPr id="31" name="正方形/長方形 30">
            <a:extLst>
              <a:ext uri="{FF2B5EF4-FFF2-40B4-BE49-F238E27FC236}">
                <a16:creationId xmlns:a16="http://schemas.microsoft.com/office/drawing/2014/main" xmlns="" id="{1486FB2A-8B48-4D5B-A6BE-8A5268B020EE}"/>
              </a:ext>
            </a:extLst>
          </p:cNvPr>
          <p:cNvSpPr/>
          <p:nvPr/>
        </p:nvSpPr>
        <p:spPr>
          <a:xfrm>
            <a:off x="9041128" y="2495446"/>
            <a:ext cx="1184030" cy="664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Palatino Linotype" panose="02040502050505030304" pitchFamily="18" charset="0"/>
              </a:rPr>
              <a:t>s1;</a:t>
            </a:r>
          </a:p>
          <a:p>
            <a:pPr algn="ctr"/>
            <a:r>
              <a:rPr lang="en-US" altLang="ja-JP" sz="1400" dirty="0">
                <a:solidFill>
                  <a:srgbClr val="C00000"/>
                </a:solidFill>
                <a:latin typeface="Palatino Linotype" panose="02040502050505030304" pitchFamily="18" charset="0"/>
              </a:rPr>
              <a:t>p</a:t>
            </a:r>
            <a:r>
              <a:rPr kumimoji="1" lang="en-US" altLang="ja-JP" sz="1400" dirty="0">
                <a:solidFill>
                  <a:srgbClr val="C00000"/>
                </a:solidFill>
                <a:latin typeface="Palatino Linotype" panose="02040502050505030304" pitchFamily="18" charset="0"/>
              </a:rPr>
              <a:t>us</a:t>
            </a:r>
            <a:r>
              <a:rPr lang="en-US" altLang="ja-JP" sz="1400" dirty="0">
                <a:solidFill>
                  <a:srgbClr val="C00000"/>
                </a:solidFill>
                <a:latin typeface="Palatino Linotype" panose="02040502050505030304" pitchFamily="18" charset="0"/>
              </a:rPr>
              <a:t>h(1,g)</a:t>
            </a:r>
            <a:endParaRPr kumimoji="1" lang="ja-JP" altLang="en-US" sz="1400" dirty="0">
              <a:solidFill>
                <a:srgbClr val="C00000"/>
              </a:solidFill>
              <a:latin typeface="Palatino Linotype" panose="02040502050505030304" pitchFamily="18" charset="0"/>
            </a:endParaRPr>
          </a:p>
        </p:txBody>
      </p:sp>
      <p:sp>
        <p:nvSpPr>
          <p:cNvPr id="32" name="正方形/長方形 31">
            <a:extLst>
              <a:ext uri="{FF2B5EF4-FFF2-40B4-BE49-F238E27FC236}">
                <a16:creationId xmlns:a16="http://schemas.microsoft.com/office/drawing/2014/main" xmlns="" id="{78AD8CC3-B492-4BC6-923B-E169717AA8EC}"/>
              </a:ext>
            </a:extLst>
          </p:cNvPr>
          <p:cNvSpPr/>
          <p:nvPr/>
        </p:nvSpPr>
        <p:spPr>
          <a:xfrm>
            <a:off x="9041128" y="3502000"/>
            <a:ext cx="1184030" cy="664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Palatino Linotype" panose="02040502050505030304" pitchFamily="18" charset="0"/>
              </a:rPr>
              <a:t>s2;</a:t>
            </a:r>
          </a:p>
          <a:p>
            <a:pPr algn="ctr"/>
            <a:r>
              <a:rPr lang="en-US" altLang="ja-JP" sz="1400" dirty="0">
                <a:solidFill>
                  <a:srgbClr val="C00000"/>
                </a:solidFill>
                <a:latin typeface="Palatino Linotype" panose="02040502050505030304" pitchFamily="18" charset="0"/>
              </a:rPr>
              <a:t>p</a:t>
            </a:r>
            <a:r>
              <a:rPr kumimoji="1" lang="en-US" altLang="ja-JP" sz="1400" dirty="0">
                <a:solidFill>
                  <a:srgbClr val="C00000"/>
                </a:solidFill>
                <a:latin typeface="Palatino Linotype" panose="02040502050505030304" pitchFamily="18" charset="0"/>
              </a:rPr>
              <a:t>us</a:t>
            </a:r>
            <a:r>
              <a:rPr lang="en-US" altLang="ja-JP" sz="1400" dirty="0">
                <a:solidFill>
                  <a:srgbClr val="C00000"/>
                </a:solidFill>
                <a:latin typeface="Palatino Linotype" panose="02040502050505030304" pitchFamily="18" charset="0"/>
              </a:rPr>
              <a:t>h(0,g)</a:t>
            </a:r>
            <a:endParaRPr kumimoji="1" lang="ja-JP" altLang="en-US" sz="1400" dirty="0">
              <a:solidFill>
                <a:srgbClr val="C00000"/>
              </a:solidFill>
              <a:latin typeface="Palatino Linotype" panose="02040502050505030304" pitchFamily="18" charset="0"/>
            </a:endParaRPr>
          </a:p>
        </p:txBody>
      </p:sp>
      <p:sp>
        <p:nvSpPr>
          <p:cNvPr id="33" name="ひし形 32">
            <a:extLst>
              <a:ext uri="{FF2B5EF4-FFF2-40B4-BE49-F238E27FC236}">
                <a16:creationId xmlns:a16="http://schemas.microsoft.com/office/drawing/2014/main" xmlns="" id="{BF01D328-547C-40E9-8888-F502B06104AC}"/>
              </a:ext>
            </a:extLst>
          </p:cNvPr>
          <p:cNvSpPr/>
          <p:nvPr/>
        </p:nvSpPr>
        <p:spPr>
          <a:xfrm>
            <a:off x="8498045" y="3119554"/>
            <a:ext cx="422054" cy="42203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Palatino Linotype" panose="02040502050505030304" pitchFamily="18" charset="0"/>
              </a:rPr>
              <a:t>e</a:t>
            </a:r>
            <a:endParaRPr kumimoji="1" lang="ja-JP" altLang="en-US" dirty="0">
              <a:solidFill>
                <a:schemeClr val="tx1"/>
              </a:solidFill>
              <a:latin typeface="Palatino Linotype" panose="02040502050505030304" pitchFamily="18" charset="0"/>
            </a:endParaRPr>
          </a:p>
        </p:txBody>
      </p:sp>
      <p:sp>
        <p:nvSpPr>
          <p:cNvPr id="34" name="楕円 33">
            <a:extLst>
              <a:ext uri="{FF2B5EF4-FFF2-40B4-BE49-F238E27FC236}">
                <a16:creationId xmlns:a16="http://schemas.microsoft.com/office/drawing/2014/main" xmlns="" id="{F1842EE6-834F-4D61-9F73-5A43B31CCA75}"/>
              </a:ext>
            </a:extLst>
          </p:cNvPr>
          <p:cNvSpPr/>
          <p:nvPr/>
        </p:nvSpPr>
        <p:spPr>
          <a:xfrm>
            <a:off x="10205229" y="3129306"/>
            <a:ext cx="1140655" cy="402525"/>
          </a:xfrm>
          <a:prstGeom prst="ellipse">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dirty="0">
                <a:solidFill>
                  <a:srgbClr val="C00000"/>
                </a:solidFill>
                <a:latin typeface="Palatino Linotype" panose="02040502050505030304" pitchFamily="18" charset="0"/>
              </a:rPr>
              <a:t>top(g)</a:t>
            </a:r>
            <a:endParaRPr kumimoji="1" lang="ja-JP" altLang="en-US" sz="1400" dirty="0">
              <a:solidFill>
                <a:srgbClr val="C00000"/>
              </a:solidFill>
              <a:latin typeface="Palatino Linotype" panose="02040502050505030304" pitchFamily="18" charset="0"/>
            </a:endParaRPr>
          </a:p>
        </p:txBody>
      </p:sp>
      <p:sp>
        <p:nvSpPr>
          <p:cNvPr id="35" name="テキスト ボックス 34">
            <a:extLst>
              <a:ext uri="{FF2B5EF4-FFF2-40B4-BE49-F238E27FC236}">
                <a16:creationId xmlns:a16="http://schemas.microsoft.com/office/drawing/2014/main" xmlns="" id="{1E508B39-986A-4652-85DC-207C46769A8F}"/>
              </a:ext>
            </a:extLst>
          </p:cNvPr>
          <p:cNvSpPr txBox="1"/>
          <p:nvPr/>
        </p:nvSpPr>
        <p:spPr>
          <a:xfrm>
            <a:off x="6397573" y="4620915"/>
            <a:ext cx="1617785" cy="1938992"/>
          </a:xfrm>
          <a:prstGeom prst="rect">
            <a:avLst/>
          </a:prstGeom>
          <a:noFill/>
          <a:ln>
            <a:solidFill>
              <a:schemeClr val="tx1"/>
            </a:solidFill>
          </a:ln>
        </p:spPr>
        <p:txBody>
          <a:bodyPr wrap="square" rtlCol="0">
            <a:spAutoFit/>
          </a:bodyPr>
          <a:lstStyle/>
          <a:p>
            <a:r>
              <a:rPr lang="en-US" altLang="ja-JP" sz="2000" dirty="0">
                <a:solidFill>
                  <a:srgbClr val="C00000"/>
                </a:solidFill>
                <a:latin typeface="Palatino Linotype" panose="02040502050505030304" pitchFamily="18" charset="0"/>
                <a:cs typeface="Times New Roman" panose="02020603050405020304" pitchFamily="18" charset="0"/>
              </a:rPr>
              <a:t>push(</a:t>
            </a:r>
            <a:r>
              <a:rPr lang="en-US" altLang="ja-JP" sz="2000" dirty="0" err="1">
                <a:solidFill>
                  <a:srgbClr val="C00000"/>
                </a:solidFill>
                <a:latin typeface="Palatino Linotype" panose="02040502050505030304" pitchFamily="18" charset="0"/>
                <a:cs typeface="Times New Roman" panose="02020603050405020304" pitchFamily="18" charset="0"/>
              </a:rPr>
              <a:t>i,g</a:t>
            </a:r>
            <a:r>
              <a:rPr lang="en-US" altLang="ja-JP" sz="2000" dirty="0">
                <a:solidFill>
                  <a:srgbClr val="C00000"/>
                </a:solidFill>
                <a:latin typeface="Palatino Linotype" panose="02040502050505030304" pitchFamily="18" charset="0"/>
                <a:cs typeface="Times New Roman" panose="02020603050405020304" pitchFamily="18" charset="0"/>
              </a:rPr>
              <a:t>)</a:t>
            </a:r>
          </a:p>
          <a:p>
            <a:r>
              <a:rPr lang="en-US" altLang="ja-JP" sz="2000" dirty="0">
                <a:solidFill>
                  <a:srgbClr val="C00000"/>
                </a:solidFill>
                <a:latin typeface="Palatino Linotype" panose="02040502050505030304" pitchFamily="18" charset="0"/>
                <a:cs typeface="Times New Roman" panose="02020603050405020304" pitchFamily="18" charset="0"/>
              </a:rPr>
              <a:t>f</a:t>
            </a:r>
            <a:r>
              <a:rPr kumimoji="1" lang="en-US" altLang="ja-JP" sz="2000" dirty="0">
                <a:solidFill>
                  <a:srgbClr val="C00000"/>
                </a:solidFill>
                <a:latin typeface="Palatino Linotype" panose="02040502050505030304" pitchFamily="18" charset="0"/>
                <a:cs typeface="Times New Roman" panose="02020603050405020304" pitchFamily="18" charset="0"/>
              </a:rPr>
              <a:t>rom </a:t>
            </a:r>
            <a:r>
              <a:rPr kumimoji="1" lang="en-US" altLang="ja-JP" sz="2000" dirty="0" err="1">
                <a:solidFill>
                  <a:srgbClr val="C00000"/>
                </a:solidFill>
                <a:latin typeface="Palatino Linotype" panose="02040502050505030304" pitchFamily="18" charset="0"/>
                <a:cs typeface="Times New Roman" panose="02020603050405020304" pitchFamily="18" charset="0"/>
              </a:rPr>
              <a:t>i</a:t>
            </a:r>
            <a:r>
              <a:rPr kumimoji="1" lang="en-US" altLang="ja-JP" sz="2000" dirty="0">
                <a:solidFill>
                  <a:srgbClr val="C00000"/>
                </a:solidFill>
                <a:latin typeface="Palatino Linotype" panose="02040502050505030304" pitchFamily="18" charset="0"/>
                <a:cs typeface="Times New Roman" panose="02020603050405020304" pitchFamily="18" charset="0"/>
              </a:rPr>
              <a:t>=0</a:t>
            </a:r>
            <a:r>
              <a:rPr kumimoji="1" lang="en-US" altLang="ja-JP" sz="2000" dirty="0">
                <a:latin typeface="Palatino Linotype" panose="02040502050505030304" pitchFamily="18" charset="0"/>
                <a:cs typeface="Times New Roman" panose="02020603050405020304" pitchFamily="18" charset="0"/>
              </a:rPr>
              <a:t> do</a:t>
            </a:r>
          </a:p>
          <a:p>
            <a:r>
              <a:rPr kumimoji="1" lang="en-US" altLang="ja-JP" sz="2000" dirty="0">
                <a:latin typeface="Palatino Linotype" panose="02040502050505030304" pitchFamily="18" charset="0"/>
                <a:cs typeface="Times New Roman" panose="02020603050405020304" pitchFamily="18" charset="0"/>
              </a:rPr>
              <a:t>    s1;</a:t>
            </a:r>
          </a:p>
          <a:p>
            <a:r>
              <a:rPr lang="en-US" altLang="ja-JP" sz="2000" dirty="0">
                <a:solidFill>
                  <a:srgbClr val="C00000"/>
                </a:solidFill>
                <a:latin typeface="Palatino Linotype" panose="02040502050505030304" pitchFamily="18" charset="0"/>
                <a:cs typeface="Times New Roman" panose="02020603050405020304" pitchFamily="18" charset="0"/>
              </a:rPr>
              <a:t>loop</a:t>
            </a:r>
          </a:p>
          <a:p>
            <a:r>
              <a:rPr kumimoji="1" lang="en-US" altLang="ja-JP" sz="2000" dirty="0">
                <a:solidFill>
                  <a:srgbClr val="C00000"/>
                </a:solidFill>
                <a:latin typeface="Palatino Linotype" panose="02040502050505030304" pitchFamily="18" charset="0"/>
                <a:cs typeface="Times New Roman" panose="02020603050405020304" pitchFamily="18" charset="0"/>
              </a:rPr>
              <a:t>    </a:t>
            </a:r>
            <a:r>
              <a:rPr kumimoji="1" lang="en-US" altLang="ja-JP" sz="2000" dirty="0" err="1">
                <a:solidFill>
                  <a:srgbClr val="C00000"/>
                </a:solidFill>
                <a:latin typeface="Palatino Linotype" panose="02040502050505030304" pitchFamily="18" charset="0"/>
                <a:cs typeface="Times New Roman" panose="02020603050405020304" pitchFamily="18" charset="0"/>
              </a:rPr>
              <a:t>i</a:t>
            </a:r>
            <a:r>
              <a:rPr kumimoji="1" lang="en-US" altLang="ja-JP" sz="2000" dirty="0">
                <a:solidFill>
                  <a:srgbClr val="C00000"/>
                </a:solidFill>
                <a:latin typeface="Palatino Linotype" panose="02040502050505030304" pitchFamily="18" charset="0"/>
                <a:cs typeface="Times New Roman" panose="02020603050405020304" pitchFamily="18" charset="0"/>
              </a:rPr>
              <a:t> += 1;</a:t>
            </a:r>
          </a:p>
          <a:p>
            <a:r>
              <a:rPr lang="en-US" altLang="ja-JP" sz="2000" dirty="0">
                <a:latin typeface="Palatino Linotype" panose="02040502050505030304" pitchFamily="18" charset="0"/>
                <a:cs typeface="Times New Roman" panose="02020603050405020304" pitchFamily="18" charset="0"/>
              </a:rPr>
              <a:t>until e</a:t>
            </a:r>
            <a:endParaRPr kumimoji="1" lang="ja-JP" altLang="en-US" sz="2000" dirty="0">
              <a:latin typeface="Palatino Linotype" panose="02040502050505030304" pitchFamily="18" charset="0"/>
              <a:cs typeface="Times New Roman" panose="02020603050405020304" pitchFamily="18" charset="0"/>
            </a:endParaRPr>
          </a:p>
        </p:txBody>
      </p:sp>
      <p:cxnSp>
        <p:nvCxnSpPr>
          <p:cNvPr id="37" name="コネクタ: カギ線 36">
            <a:extLst>
              <a:ext uri="{FF2B5EF4-FFF2-40B4-BE49-F238E27FC236}">
                <a16:creationId xmlns:a16="http://schemas.microsoft.com/office/drawing/2014/main" xmlns="" id="{C0DA59B6-A06B-461E-BDC4-946730013864}"/>
              </a:ext>
            </a:extLst>
          </p:cNvPr>
          <p:cNvCxnSpPr>
            <a:stCxn id="33" idx="0"/>
            <a:endCxn id="31" idx="1"/>
          </p:cNvCxnSpPr>
          <p:nvPr/>
        </p:nvCxnSpPr>
        <p:spPr>
          <a:xfrm rot="5400000" flipH="1" flipV="1">
            <a:off x="8729156" y="2807582"/>
            <a:ext cx="291888" cy="332056"/>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39" name="コネクタ: カギ線 38">
            <a:extLst>
              <a:ext uri="{FF2B5EF4-FFF2-40B4-BE49-F238E27FC236}">
                <a16:creationId xmlns:a16="http://schemas.microsoft.com/office/drawing/2014/main" xmlns="" id="{E62814C7-43A8-4D3A-BC23-E1DA5997EB9F}"/>
              </a:ext>
            </a:extLst>
          </p:cNvPr>
          <p:cNvCxnSpPr>
            <a:stCxn id="33" idx="2"/>
            <a:endCxn id="32" idx="1"/>
          </p:cNvCxnSpPr>
          <p:nvPr/>
        </p:nvCxnSpPr>
        <p:spPr>
          <a:xfrm rot="16200000" flipH="1">
            <a:off x="8728782" y="3521874"/>
            <a:ext cx="292636" cy="332056"/>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1" name="コネクタ: カギ線 40">
            <a:extLst>
              <a:ext uri="{FF2B5EF4-FFF2-40B4-BE49-F238E27FC236}">
                <a16:creationId xmlns:a16="http://schemas.microsoft.com/office/drawing/2014/main" xmlns="" id="{4248EB73-9BE0-4180-8AE5-425DBBE23716}"/>
              </a:ext>
            </a:extLst>
          </p:cNvPr>
          <p:cNvCxnSpPr>
            <a:stCxn id="31" idx="3"/>
            <a:endCxn id="34" idx="0"/>
          </p:cNvCxnSpPr>
          <p:nvPr/>
        </p:nvCxnSpPr>
        <p:spPr>
          <a:xfrm>
            <a:off x="10225158" y="2827666"/>
            <a:ext cx="550399" cy="30164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3" name="コネクタ: カギ線 42">
            <a:extLst>
              <a:ext uri="{FF2B5EF4-FFF2-40B4-BE49-F238E27FC236}">
                <a16:creationId xmlns:a16="http://schemas.microsoft.com/office/drawing/2014/main" xmlns="" id="{665767FC-B037-49AE-9112-89D0DF7EAC6B}"/>
              </a:ext>
            </a:extLst>
          </p:cNvPr>
          <p:cNvCxnSpPr>
            <a:stCxn id="32" idx="3"/>
            <a:endCxn id="34" idx="4"/>
          </p:cNvCxnSpPr>
          <p:nvPr/>
        </p:nvCxnSpPr>
        <p:spPr>
          <a:xfrm flipV="1">
            <a:off x="10225158" y="3531831"/>
            <a:ext cx="550399" cy="30238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9" name="直線矢印コネクタ 48">
            <a:extLst>
              <a:ext uri="{FF2B5EF4-FFF2-40B4-BE49-F238E27FC236}">
                <a16:creationId xmlns:a16="http://schemas.microsoft.com/office/drawing/2014/main" xmlns="" id="{8C25C9FE-C13B-4F62-8FA8-5D61B5EC1BB6}"/>
              </a:ext>
            </a:extLst>
          </p:cNvPr>
          <p:cNvCxnSpPr>
            <a:stCxn id="34" idx="6"/>
          </p:cNvCxnSpPr>
          <p:nvPr/>
        </p:nvCxnSpPr>
        <p:spPr>
          <a:xfrm flipV="1">
            <a:off x="11345884" y="3317891"/>
            <a:ext cx="456910" cy="126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直線矢印コネクタ 53">
            <a:extLst>
              <a:ext uri="{FF2B5EF4-FFF2-40B4-BE49-F238E27FC236}">
                <a16:creationId xmlns:a16="http://schemas.microsoft.com/office/drawing/2014/main" xmlns="" id="{7C9E1332-EF8A-46F9-867A-37A1E6CFB3B5}"/>
              </a:ext>
            </a:extLst>
          </p:cNvPr>
          <p:cNvCxnSpPr>
            <a:cxnSpLocks/>
            <a:endCxn id="33" idx="1"/>
          </p:cNvCxnSpPr>
          <p:nvPr/>
        </p:nvCxnSpPr>
        <p:spPr>
          <a:xfrm>
            <a:off x="8256701" y="3330569"/>
            <a:ext cx="2413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1" name="テキスト ボックス 60">
            <a:extLst>
              <a:ext uri="{FF2B5EF4-FFF2-40B4-BE49-F238E27FC236}">
                <a16:creationId xmlns:a16="http://schemas.microsoft.com/office/drawing/2014/main" xmlns="" id="{236F354B-EEDC-4423-A8AF-ABEBE8C9D84B}"/>
              </a:ext>
            </a:extLst>
          </p:cNvPr>
          <p:cNvSpPr txBox="1"/>
          <p:nvPr/>
        </p:nvSpPr>
        <p:spPr>
          <a:xfrm>
            <a:off x="10813935" y="2821529"/>
            <a:ext cx="125425" cy="307777"/>
          </a:xfrm>
          <a:prstGeom prst="rect">
            <a:avLst/>
          </a:prstGeom>
          <a:noFill/>
        </p:spPr>
        <p:txBody>
          <a:bodyPr wrap="square" rtlCol="0">
            <a:spAutoFit/>
          </a:bodyPr>
          <a:lstStyle/>
          <a:p>
            <a:r>
              <a:rPr kumimoji="1" lang="en-US" altLang="ja-JP" sz="1400" dirty="0">
                <a:solidFill>
                  <a:srgbClr val="C00000"/>
                </a:solidFill>
                <a:latin typeface="Palatino Linotype" panose="02040502050505030304" pitchFamily="18" charset="0"/>
              </a:rPr>
              <a:t>t</a:t>
            </a:r>
            <a:endParaRPr kumimoji="1" lang="ja-JP" altLang="en-US" sz="1400" dirty="0">
              <a:solidFill>
                <a:srgbClr val="C00000"/>
              </a:solidFill>
              <a:latin typeface="Palatino Linotype" panose="02040502050505030304" pitchFamily="18" charset="0"/>
            </a:endParaRPr>
          </a:p>
        </p:txBody>
      </p:sp>
      <p:sp>
        <p:nvSpPr>
          <p:cNvPr id="62" name="テキスト ボックス 61">
            <a:extLst>
              <a:ext uri="{FF2B5EF4-FFF2-40B4-BE49-F238E27FC236}">
                <a16:creationId xmlns:a16="http://schemas.microsoft.com/office/drawing/2014/main" xmlns="" id="{0D7893AF-B878-413E-AFA2-303742B77F8F}"/>
              </a:ext>
            </a:extLst>
          </p:cNvPr>
          <p:cNvSpPr txBox="1"/>
          <p:nvPr/>
        </p:nvSpPr>
        <p:spPr>
          <a:xfrm>
            <a:off x="10786696" y="3532157"/>
            <a:ext cx="125425" cy="307777"/>
          </a:xfrm>
          <a:prstGeom prst="rect">
            <a:avLst/>
          </a:prstGeom>
          <a:noFill/>
        </p:spPr>
        <p:txBody>
          <a:bodyPr wrap="square" rtlCol="0">
            <a:spAutoFit/>
          </a:bodyPr>
          <a:lstStyle/>
          <a:p>
            <a:r>
              <a:rPr lang="en-US" altLang="ja-JP" sz="1400" dirty="0">
                <a:solidFill>
                  <a:srgbClr val="C00000"/>
                </a:solidFill>
                <a:latin typeface="Palatino Linotype" panose="02040502050505030304" pitchFamily="18" charset="0"/>
              </a:rPr>
              <a:t>f</a:t>
            </a:r>
            <a:endParaRPr kumimoji="1" lang="ja-JP" altLang="en-US" sz="1400" dirty="0">
              <a:solidFill>
                <a:srgbClr val="C00000"/>
              </a:solidFill>
              <a:latin typeface="Palatino Linotype" panose="02040502050505030304" pitchFamily="18" charset="0"/>
            </a:endParaRPr>
          </a:p>
        </p:txBody>
      </p:sp>
      <p:sp>
        <p:nvSpPr>
          <p:cNvPr id="63" name="矢印: 右 62">
            <a:extLst>
              <a:ext uri="{FF2B5EF4-FFF2-40B4-BE49-F238E27FC236}">
                <a16:creationId xmlns:a16="http://schemas.microsoft.com/office/drawing/2014/main" xmlns="" id="{DB2839D5-FD97-4075-83A8-BFE073441DCD}"/>
              </a:ext>
            </a:extLst>
          </p:cNvPr>
          <p:cNvSpPr/>
          <p:nvPr/>
        </p:nvSpPr>
        <p:spPr>
          <a:xfrm>
            <a:off x="4749310" y="5056327"/>
            <a:ext cx="1338775" cy="1068167"/>
          </a:xfrm>
          <a:prstGeom prst="right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t>可逆化</a:t>
            </a:r>
          </a:p>
        </p:txBody>
      </p:sp>
      <p:sp>
        <p:nvSpPr>
          <p:cNvPr id="64" name="テキスト ボックス 63">
            <a:extLst>
              <a:ext uri="{FF2B5EF4-FFF2-40B4-BE49-F238E27FC236}">
                <a16:creationId xmlns:a16="http://schemas.microsoft.com/office/drawing/2014/main" xmlns="" id="{86D26817-5C46-4405-8123-BEDC5778967B}"/>
              </a:ext>
            </a:extLst>
          </p:cNvPr>
          <p:cNvSpPr txBox="1"/>
          <p:nvPr/>
        </p:nvSpPr>
        <p:spPr>
          <a:xfrm>
            <a:off x="3115974" y="4805580"/>
            <a:ext cx="1294229" cy="1200329"/>
          </a:xfrm>
          <a:prstGeom prst="rect">
            <a:avLst/>
          </a:prstGeom>
          <a:noFill/>
          <a:ln>
            <a:solidFill>
              <a:schemeClr val="tx1"/>
            </a:solidFill>
          </a:ln>
        </p:spPr>
        <p:txBody>
          <a:bodyPr wrap="square" rtlCol="0">
            <a:spAutoFit/>
          </a:bodyPr>
          <a:lstStyle/>
          <a:p>
            <a:r>
              <a:rPr lang="en-US" altLang="ja-JP" sz="2400" dirty="0">
                <a:latin typeface="Palatino Linotype" panose="02040502050505030304" pitchFamily="18" charset="0"/>
                <a:cs typeface="Times New Roman" panose="02020603050405020304" pitchFamily="18" charset="0"/>
              </a:rPr>
              <a:t>do</a:t>
            </a:r>
            <a:endParaRPr kumimoji="1" lang="en-US" altLang="ja-JP" sz="2400" dirty="0">
              <a:latin typeface="Palatino Linotype" panose="02040502050505030304" pitchFamily="18" charset="0"/>
              <a:cs typeface="Times New Roman" panose="02020603050405020304" pitchFamily="18" charset="0"/>
            </a:endParaRPr>
          </a:p>
          <a:p>
            <a:r>
              <a:rPr kumimoji="1" lang="en-US" altLang="ja-JP" sz="2400" dirty="0">
                <a:latin typeface="Palatino Linotype" panose="02040502050505030304" pitchFamily="18" charset="0"/>
                <a:cs typeface="Times New Roman" panose="02020603050405020304" pitchFamily="18" charset="0"/>
              </a:rPr>
              <a:t>    s1;</a:t>
            </a:r>
          </a:p>
          <a:p>
            <a:r>
              <a:rPr lang="en-US" altLang="ja-JP" sz="2400" dirty="0">
                <a:latin typeface="Palatino Linotype" panose="02040502050505030304" pitchFamily="18" charset="0"/>
                <a:cs typeface="Times New Roman" panose="02020603050405020304" pitchFamily="18" charset="0"/>
              </a:rPr>
              <a:t>until e</a:t>
            </a:r>
            <a:endParaRPr kumimoji="1" lang="ja-JP" altLang="en-US" sz="2400" dirty="0">
              <a:latin typeface="Palatino Linotype" panose="02040502050505030304" pitchFamily="18" charset="0"/>
              <a:cs typeface="Times New Roman" panose="02020603050405020304" pitchFamily="18" charset="0"/>
            </a:endParaRPr>
          </a:p>
        </p:txBody>
      </p:sp>
      <p:grpSp>
        <p:nvGrpSpPr>
          <p:cNvPr id="3" name="グループ化 2">
            <a:extLst>
              <a:ext uri="{FF2B5EF4-FFF2-40B4-BE49-F238E27FC236}">
                <a16:creationId xmlns:a16="http://schemas.microsoft.com/office/drawing/2014/main" xmlns="" id="{CD6BAD51-320E-44B3-81EB-3F7821E9F025}"/>
              </a:ext>
            </a:extLst>
          </p:cNvPr>
          <p:cNvGrpSpPr/>
          <p:nvPr/>
        </p:nvGrpSpPr>
        <p:grpSpPr>
          <a:xfrm>
            <a:off x="676423" y="4988857"/>
            <a:ext cx="1990602" cy="1088853"/>
            <a:chOff x="2496992" y="4988857"/>
            <a:chExt cx="1990602" cy="1088853"/>
          </a:xfrm>
        </p:grpSpPr>
        <p:sp>
          <p:nvSpPr>
            <p:cNvPr id="67" name="正方形/長方形 66">
              <a:extLst>
                <a:ext uri="{FF2B5EF4-FFF2-40B4-BE49-F238E27FC236}">
                  <a16:creationId xmlns:a16="http://schemas.microsoft.com/office/drawing/2014/main" xmlns="" id="{B9883229-5E44-4CF6-9DA8-C9C37BA38D5E}"/>
                </a:ext>
              </a:extLst>
            </p:cNvPr>
            <p:cNvSpPr/>
            <p:nvPr/>
          </p:nvSpPr>
          <p:spPr>
            <a:xfrm flipH="1">
              <a:off x="3186308" y="4988857"/>
              <a:ext cx="422031" cy="4220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Palatino Linotype" panose="02040502050505030304" pitchFamily="18" charset="0"/>
                </a:rPr>
                <a:t>s1</a:t>
              </a:r>
              <a:endParaRPr kumimoji="1" lang="ja-JP" altLang="en-US" dirty="0">
                <a:solidFill>
                  <a:schemeClr val="tx1"/>
                </a:solidFill>
                <a:latin typeface="Palatino Linotype" panose="02040502050505030304" pitchFamily="18" charset="0"/>
              </a:endParaRPr>
            </a:p>
          </p:txBody>
        </p:sp>
        <p:sp>
          <p:nvSpPr>
            <p:cNvPr id="69" name="ひし形 68">
              <a:extLst>
                <a:ext uri="{FF2B5EF4-FFF2-40B4-BE49-F238E27FC236}">
                  <a16:creationId xmlns:a16="http://schemas.microsoft.com/office/drawing/2014/main" xmlns="" id="{F129E472-F684-48D6-BBF8-CC11447FEA28}"/>
                </a:ext>
              </a:extLst>
            </p:cNvPr>
            <p:cNvSpPr/>
            <p:nvPr/>
          </p:nvSpPr>
          <p:spPr>
            <a:xfrm flipH="1">
              <a:off x="3706813" y="5379395"/>
              <a:ext cx="422054" cy="42203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Palatino Linotype" panose="02040502050505030304" pitchFamily="18" charset="0"/>
                </a:rPr>
                <a:t>e</a:t>
              </a:r>
              <a:endParaRPr kumimoji="1" lang="ja-JP" altLang="en-US" dirty="0">
                <a:solidFill>
                  <a:schemeClr val="tx1"/>
                </a:solidFill>
                <a:latin typeface="Palatino Linotype" panose="02040502050505030304" pitchFamily="18" charset="0"/>
              </a:endParaRPr>
            </a:p>
          </p:txBody>
        </p:sp>
        <p:cxnSp>
          <p:nvCxnSpPr>
            <p:cNvPr id="70" name="コネクタ: カギ線 69">
              <a:extLst>
                <a:ext uri="{FF2B5EF4-FFF2-40B4-BE49-F238E27FC236}">
                  <a16:creationId xmlns:a16="http://schemas.microsoft.com/office/drawing/2014/main" xmlns="" id="{9234C7F8-0197-4DCD-8D56-6FB0690070E5}"/>
                </a:ext>
              </a:extLst>
            </p:cNvPr>
            <p:cNvCxnSpPr>
              <a:cxnSpLocks/>
              <a:stCxn id="67" idx="1"/>
              <a:endCxn id="69" idx="0"/>
            </p:cNvCxnSpPr>
            <p:nvPr/>
          </p:nvCxnSpPr>
          <p:spPr>
            <a:xfrm>
              <a:off x="3608339" y="5199872"/>
              <a:ext cx="309501" cy="179523"/>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71" name="コネクタ: カギ線 70">
              <a:extLst>
                <a:ext uri="{FF2B5EF4-FFF2-40B4-BE49-F238E27FC236}">
                  <a16:creationId xmlns:a16="http://schemas.microsoft.com/office/drawing/2014/main" xmlns="" id="{E296355B-C8D4-4771-A0DD-084389F58E4B}"/>
                </a:ext>
              </a:extLst>
            </p:cNvPr>
            <p:cNvCxnSpPr>
              <a:cxnSpLocks/>
              <a:stCxn id="69" idx="2"/>
            </p:cNvCxnSpPr>
            <p:nvPr/>
          </p:nvCxnSpPr>
          <p:spPr>
            <a:xfrm rot="5400000">
              <a:off x="3514488" y="5625329"/>
              <a:ext cx="227256" cy="57944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72" name="直線矢印コネクタ 71">
              <a:extLst>
                <a:ext uri="{FF2B5EF4-FFF2-40B4-BE49-F238E27FC236}">
                  <a16:creationId xmlns:a16="http://schemas.microsoft.com/office/drawing/2014/main" xmlns="" id="{724E46B6-E8C8-467D-9EDE-D9EDF438DB9A}"/>
                </a:ext>
              </a:extLst>
            </p:cNvPr>
            <p:cNvCxnSpPr>
              <a:cxnSpLocks/>
            </p:cNvCxnSpPr>
            <p:nvPr/>
          </p:nvCxnSpPr>
          <p:spPr>
            <a:xfrm>
              <a:off x="2496992" y="5590410"/>
              <a:ext cx="3657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3" name="コネクタ: カギ線 72">
              <a:extLst>
                <a:ext uri="{FF2B5EF4-FFF2-40B4-BE49-F238E27FC236}">
                  <a16:creationId xmlns:a16="http://schemas.microsoft.com/office/drawing/2014/main" xmlns="" id="{C095D960-93F6-407E-8756-674DC7259882}"/>
                </a:ext>
              </a:extLst>
            </p:cNvPr>
            <p:cNvCxnSpPr>
              <a:cxnSpLocks/>
              <a:endCxn id="67" idx="3"/>
            </p:cNvCxnSpPr>
            <p:nvPr/>
          </p:nvCxnSpPr>
          <p:spPr>
            <a:xfrm rot="5400000" flipH="1" flipV="1">
              <a:off x="2829261" y="5233366"/>
              <a:ext cx="390540" cy="323553"/>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75" name="テキスト ボックス 74">
              <a:extLst>
                <a:ext uri="{FF2B5EF4-FFF2-40B4-BE49-F238E27FC236}">
                  <a16:creationId xmlns:a16="http://schemas.microsoft.com/office/drawing/2014/main" xmlns="" id="{FEDAA297-E7D8-4B66-9E52-5437A40121C7}"/>
                </a:ext>
              </a:extLst>
            </p:cNvPr>
            <p:cNvSpPr txBox="1"/>
            <p:nvPr/>
          </p:nvSpPr>
          <p:spPr>
            <a:xfrm flipH="1">
              <a:off x="4101903" y="5365508"/>
              <a:ext cx="125425" cy="307777"/>
            </a:xfrm>
            <a:prstGeom prst="rect">
              <a:avLst/>
            </a:prstGeom>
            <a:noFill/>
          </p:spPr>
          <p:txBody>
            <a:bodyPr wrap="square" rtlCol="0">
              <a:spAutoFit/>
            </a:bodyPr>
            <a:lstStyle/>
            <a:p>
              <a:r>
                <a:rPr kumimoji="1" lang="en-US" altLang="ja-JP" sz="1400" dirty="0">
                  <a:latin typeface="Palatino Linotype" panose="02040502050505030304" pitchFamily="18" charset="0"/>
                </a:rPr>
                <a:t>t</a:t>
              </a:r>
              <a:endParaRPr kumimoji="1" lang="ja-JP" altLang="en-US" sz="1400" dirty="0">
                <a:latin typeface="Palatino Linotype" panose="02040502050505030304" pitchFamily="18" charset="0"/>
              </a:endParaRPr>
            </a:p>
          </p:txBody>
        </p:sp>
        <p:sp>
          <p:nvSpPr>
            <p:cNvPr id="76" name="テキスト ボックス 75">
              <a:extLst>
                <a:ext uri="{FF2B5EF4-FFF2-40B4-BE49-F238E27FC236}">
                  <a16:creationId xmlns:a16="http://schemas.microsoft.com/office/drawing/2014/main" xmlns="" id="{EE6A4551-EF89-4FFD-BA98-D5FD6DE63BB5}"/>
                </a:ext>
              </a:extLst>
            </p:cNvPr>
            <p:cNvSpPr txBox="1"/>
            <p:nvPr/>
          </p:nvSpPr>
          <p:spPr>
            <a:xfrm flipH="1">
              <a:off x="3958834" y="5769933"/>
              <a:ext cx="98486" cy="307777"/>
            </a:xfrm>
            <a:prstGeom prst="rect">
              <a:avLst/>
            </a:prstGeom>
            <a:noFill/>
          </p:spPr>
          <p:txBody>
            <a:bodyPr wrap="square" rtlCol="0">
              <a:spAutoFit/>
            </a:bodyPr>
            <a:lstStyle/>
            <a:p>
              <a:r>
                <a:rPr kumimoji="1" lang="en-US" altLang="ja-JP" sz="1400" dirty="0">
                  <a:latin typeface="Palatino Linotype" panose="02040502050505030304" pitchFamily="18" charset="0"/>
                </a:rPr>
                <a:t>f</a:t>
              </a:r>
              <a:endParaRPr kumimoji="1" lang="ja-JP" altLang="en-US" sz="1400" dirty="0">
                <a:latin typeface="Palatino Linotype" panose="02040502050505030304" pitchFamily="18" charset="0"/>
              </a:endParaRPr>
            </a:p>
          </p:txBody>
        </p:sp>
        <p:cxnSp>
          <p:nvCxnSpPr>
            <p:cNvPr id="87" name="直線矢印コネクタ 86">
              <a:extLst>
                <a:ext uri="{FF2B5EF4-FFF2-40B4-BE49-F238E27FC236}">
                  <a16:creationId xmlns:a16="http://schemas.microsoft.com/office/drawing/2014/main" xmlns="" id="{B707D175-C86D-4EEA-9CEE-8A56EEA98FE5}"/>
                </a:ext>
              </a:extLst>
            </p:cNvPr>
            <p:cNvCxnSpPr>
              <a:stCxn id="69" idx="1"/>
            </p:cNvCxnSpPr>
            <p:nvPr/>
          </p:nvCxnSpPr>
          <p:spPr>
            <a:xfrm>
              <a:off x="4128867" y="5590410"/>
              <a:ext cx="3587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0" name="コネクタ: カギ線 89">
              <a:extLst>
                <a:ext uri="{FF2B5EF4-FFF2-40B4-BE49-F238E27FC236}">
                  <a16:creationId xmlns:a16="http://schemas.microsoft.com/office/drawing/2014/main" xmlns="" id="{61707D81-207D-45CE-84B7-E92F231B1908}"/>
                </a:ext>
              </a:extLst>
            </p:cNvPr>
            <p:cNvCxnSpPr/>
            <p:nvPr/>
          </p:nvCxnSpPr>
          <p:spPr>
            <a:xfrm rot="10800000">
              <a:off x="2862753" y="5590410"/>
              <a:ext cx="534571" cy="438272"/>
            </a:xfrm>
            <a:prstGeom prst="bentConnector3">
              <a:avLst>
                <a:gd name="adj1" fmla="val 100000"/>
              </a:avLst>
            </a:prstGeom>
            <a:ln>
              <a:tailEnd type="triangle"/>
            </a:ln>
          </p:spPr>
          <p:style>
            <a:lnRef idx="1">
              <a:schemeClr val="dk1"/>
            </a:lnRef>
            <a:fillRef idx="0">
              <a:schemeClr val="dk1"/>
            </a:fillRef>
            <a:effectRef idx="0">
              <a:schemeClr val="dk1"/>
            </a:effectRef>
            <a:fontRef idx="minor">
              <a:schemeClr val="tx1"/>
            </a:fontRef>
          </p:style>
        </p:cxnSp>
      </p:grpSp>
      <p:grpSp>
        <p:nvGrpSpPr>
          <p:cNvPr id="10" name="グループ化 9">
            <a:extLst>
              <a:ext uri="{FF2B5EF4-FFF2-40B4-BE49-F238E27FC236}">
                <a16:creationId xmlns:a16="http://schemas.microsoft.com/office/drawing/2014/main" xmlns="" id="{430A5A87-D715-4F11-8C54-466264ECEF40}"/>
              </a:ext>
            </a:extLst>
          </p:cNvPr>
          <p:cNvGrpSpPr/>
          <p:nvPr/>
        </p:nvGrpSpPr>
        <p:grpSpPr>
          <a:xfrm>
            <a:off x="8256701" y="4988857"/>
            <a:ext cx="3546093" cy="1250840"/>
            <a:chOff x="8425366" y="4988857"/>
            <a:chExt cx="3546093" cy="1250840"/>
          </a:xfrm>
        </p:grpSpPr>
        <p:sp>
          <p:nvSpPr>
            <p:cNvPr id="98" name="正方形/長方形 97">
              <a:extLst>
                <a:ext uri="{FF2B5EF4-FFF2-40B4-BE49-F238E27FC236}">
                  <a16:creationId xmlns:a16="http://schemas.microsoft.com/office/drawing/2014/main" xmlns="" id="{509D8366-FA80-4FCA-AC9C-FCBB206A7E82}"/>
                </a:ext>
              </a:extLst>
            </p:cNvPr>
            <p:cNvSpPr/>
            <p:nvPr/>
          </p:nvSpPr>
          <p:spPr>
            <a:xfrm flipH="1">
              <a:off x="10120744" y="4988857"/>
              <a:ext cx="422031" cy="4220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Palatino Linotype" panose="02040502050505030304" pitchFamily="18" charset="0"/>
                </a:rPr>
                <a:t>s1</a:t>
              </a:r>
              <a:endParaRPr kumimoji="1" lang="ja-JP" altLang="en-US" dirty="0">
                <a:solidFill>
                  <a:schemeClr val="tx1"/>
                </a:solidFill>
                <a:latin typeface="Palatino Linotype" panose="02040502050505030304" pitchFamily="18" charset="0"/>
              </a:endParaRPr>
            </a:p>
          </p:txBody>
        </p:sp>
        <p:sp>
          <p:nvSpPr>
            <p:cNvPr id="99" name="ひし形 98">
              <a:extLst>
                <a:ext uri="{FF2B5EF4-FFF2-40B4-BE49-F238E27FC236}">
                  <a16:creationId xmlns:a16="http://schemas.microsoft.com/office/drawing/2014/main" xmlns="" id="{C64D6E38-CA84-4D57-B915-EF44FE63E27C}"/>
                </a:ext>
              </a:extLst>
            </p:cNvPr>
            <p:cNvSpPr/>
            <p:nvPr/>
          </p:nvSpPr>
          <p:spPr>
            <a:xfrm flipH="1">
              <a:off x="10887511" y="5379395"/>
              <a:ext cx="422054" cy="42203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Palatino Linotype" panose="02040502050505030304" pitchFamily="18" charset="0"/>
                </a:rPr>
                <a:t>e</a:t>
              </a:r>
              <a:endParaRPr kumimoji="1" lang="ja-JP" altLang="en-US" dirty="0">
                <a:solidFill>
                  <a:schemeClr val="tx1"/>
                </a:solidFill>
                <a:latin typeface="Palatino Linotype" panose="02040502050505030304" pitchFamily="18" charset="0"/>
              </a:endParaRPr>
            </a:p>
          </p:txBody>
        </p:sp>
        <p:cxnSp>
          <p:nvCxnSpPr>
            <p:cNvPr id="100" name="コネクタ: カギ線 99">
              <a:extLst>
                <a:ext uri="{FF2B5EF4-FFF2-40B4-BE49-F238E27FC236}">
                  <a16:creationId xmlns:a16="http://schemas.microsoft.com/office/drawing/2014/main" xmlns="" id="{88B66F5A-25E8-4604-BF28-16DC98BC4900}"/>
                </a:ext>
              </a:extLst>
            </p:cNvPr>
            <p:cNvCxnSpPr>
              <a:cxnSpLocks/>
              <a:stCxn id="98" idx="1"/>
              <a:endCxn id="99" idx="0"/>
            </p:cNvCxnSpPr>
            <p:nvPr/>
          </p:nvCxnSpPr>
          <p:spPr>
            <a:xfrm>
              <a:off x="10542775" y="5199872"/>
              <a:ext cx="555763" cy="179523"/>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01" name="コネクタ: カギ線 100">
              <a:extLst>
                <a:ext uri="{FF2B5EF4-FFF2-40B4-BE49-F238E27FC236}">
                  <a16:creationId xmlns:a16="http://schemas.microsoft.com/office/drawing/2014/main" xmlns="" id="{5BD2CDD2-F8C5-4520-B5EB-8B49F19B2BE4}"/>
                </a:ext>
              </a:extLst>
            </p:cNvPr>
            <p:cNvCxnSpPr>
              <a:cxnSpLocks/>
              <a:stCxn id="99" idx="2"/>
              <a:endCxn id="111" idx="1"/>
            </p:cNvCxnSpPr>
            <p:nvPr/>
          </p:nvCxnSpPr>
          <p:spPr>
            <a:xfrm rot="5400000">
              <a:off x="10830159" y="5760302"/>
              <a:ext cx="227257" cy="30950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02" name="直線矢印コネクタ 101">
              <a:extLst>
                <a:ext uri="{FF2B5EF4-FFF2-40B4-BE49-F238E27FC236}">
                  <a16:creationId xmlns:a16="http://schemas.microsoft.com/office/drawing/2014/main" xmlns="" id="{8637C0C5-8EF7-4ED8-9ECE-C84ABD58A9A4}"/>
                </a:ext>
              </a:extLst>
            </p:cNvPr>
            <p:cNvCxnSpPr>
              <a:cxnSpLocks/>
              <a:endCxn id="114" idx="2"/>
            </p:cNvCxnSpPr>
            <p:nvPr/>
          </p:nvCxnSpPr>
          <p:spPr>
            <a:xfrm>
              <a:off x="8425366" y="5590410"/>
              <a:ext cx="4537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4" name="テキスト ボックス 103">
              <a:extLst>
                <a:ext uri="{FF2B5EF4-FFF2-40B4-BE49-F238E27FC236}">
                  <a16:creationId xmlns:a16="http://schemas.microsoft.com/office/drawing/2014/main" xmlns="" id="{52B278C5-1702-4F9A-969C-3894E273F58B}"/>
                </a:ext>
              </a:extLst>
            </p:cNvPr>
            <p:cNvSpPr txBox="1"/>
            <p:nvPr/>
          </p:nvSpPr>
          <p:spPr>
            <a:xfrm flipH="1">
              <a:off x="11282601" y="5335609"/>
              <a:ext cx="125425" cy="307777"/>
            </a:xfrm>
            <a:prstGeom prst="rect">
              <a:avLst/>
            </a:prstGeom>
            <a:noFill/>
          </p:spPr>
          <p:txBody>
            <a:bodyPr wrap="square" rtlCol="0">
              <a:spAutoFit/>
            </a:bodyPr>
            <a:lstStyle/>
            <a:p>
              <a:r>
                <a:rPr kumimoji="1" lang="en-US" altLang="ja-JP" sz="1400" dirty="0">
                  <a:latin typeface="Palatino Linotype" panose="02040502050505030304" pitchFamily="18" charset="0"/>
                </a:rPr>
                <a:t>t</a:t>
              </a:r>
              <a:endParaRPr kumimoji="1" lang="ja-JP" altLang="en-US" sz="1400" dirty="0">
                <a:latin typeface="Palatino Linotype" panose="02040502050505030304" pitchFamily="18" charset="0"/>
              </a:endParaRPr>
            </a:p>
          </p:txBody>
        </p:sp>
        <p:sp>
          <p:nvSpPr>
            <p:cNvPr id="105" name="テキスト ボックス 104">
              <a:extLst>
                <a:ext uri="{FF2B5EF4-FFF2-40B4-BE49-F238E27FC236}">
                  <a16:creationId xmlns:a16="http://schemas.microsoft.com/office/drawing/2014/main" xmlns="" id="{4B70697C-66D1-4A09-9176-C6D9A651A01F}"/>
                </a:ext>
              </a:extLst>
            </p:cNvPr>
            <p:cNvSpPr txBox="1"/>
            <p:nvPr/>
          </p:nvSpPr>
          <p:spPr>
            <a:xfrm flipH="1">
              <a:off x="11139532" y="5769933"/>
              <a:ext cx="98486" cy="307777"/>
            </a:xfrm>
            <a:prstGeom prst="rect">
              <a:avLst/>
            </a:prstGeom>
            <a:noFill/>
          </p:spPr>
          <p:txBody>
            <a:bodyPr wrap="square" rtlCol="0">
              <a:spAutoFit/>
            </a:bodyPr>
            <a:lstStyle/>
            <a:p>
              <a:r>
                <a:rPr kumimoji="1" lang="en-US" altLang="ja-JP" sz="1400" dirty="0">
                  <a:latin typeface="Palatino Linotype" panose="02040502050505030304" pitchFamily="18" charset="0"/>
                </a:rPr>
                <a:t>f</a:t>
              </a:r>
              <a:endParaRPr kumimoji="1" lang="ja-JP" altLang="en-US" sz="1400" dirty="0">
                <a:latin typeface="Palatino Linotype" panose="02040502050505030304" pitchFamily="18" charset="0"/>
              </a:endParaRPr>
            </a:p>
          </p:txBody>
        </p:sp>
        <p:cxnSp>
          <p:nvCxnSpPr>
            <p:cNvPr id="106" name="直線矢印コネクタ 105">
              <a:extLst>
                <a:ext uri="{FF2B5EF4-FFF2-40B4-BE49-F238E27FC236}">
                  <a16:creationId xmlns:a16="http://schemas.microsoft.com/office/drawing/2014/main" xmlns="" id="{F93914EE-5946-4F82-B202-C048FBB2D7BF}"/>
                </a:ext>
              </a:extLst>
            </p:cNvPr>
            <p:cNvCxnSpPr>
              <a:cxnSpLocks/>
              <a:stCxn id="99" idx="1"/>
            </p:cNvCxnSpPr>
            <p:nvPr/>
          </p:nvCxnSpPr>
          <p:spPr>
            <a:xfrm>
              <a:off x="11309565" y="5590410"/>
              <a:ext cx="6618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1" name="正方形/長方形 110">
              <a:extLst>
                <a:ext uri="{FF2B5EF4-FFF2-40B4-BE49-F238E27FC236}">
                  <a16:creationId xmlns:a16="http://schemas.microsoft.com/office/drawing/2014/main" xmlns="" id="{2AF6A33C-DEB0-4C78-B9BE-36796AFD7750}"/>
                </a:ext>
              </a:extLst>
            </p:cNvPr>
            <p:cNvSpPr/>
            <p:nvPr/>
          </p:nvSpPr>
          <p:spPr>
            <a:xfrm flipH="1">
              <a:off x="9766647" y="5817667"/>
              <a:ext cx="1022389" cy="42203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err="1">
                  <a:solidFill>
                    <a:srgbClr val="C00000"/>
                  </a:solidFill>
                  <a:latin typeface="Palatino Linotype" panose="02040502050505030304" pitchFamily="18" charset="0"/>
                </a:rPr>
                <a:t>i</a:t>
              </a:r>
              <a:r>
                <a:rPr kumimoji="1" lang="en-US" altLang="ja-JP" dirty="0">
                  <a:solidFill>
                    <a:srgbClr val="C00000"/>
                  </a:solidFill>
                  <a:latin typeface="Palatino Linotype" panose="02040502050505030304" pitchFamily="18" charset="0"/>
                </a:rPr>
                <a:t> += 1</a:t>
              </a:r>
              <a:endParaRPr kumimoji="1" lang="ja-JP" altLang="en-US" dirty="0">
                <a:solidFill>
                  <a:srgbClr val="C00000"/>
                </a:solidFill>
                <a:latin typeface="Palatino Linotype" panose="02040502050505030304" pitchFamily="18" charset="0"/>
              </a:endParaRPr>
            </a:p>
          </p:txBody>
        </p:sp>
        <p:sp>
          <p:nvSpPr>
            <p:cNvPr id="114" name="楕円 113">
              <a:extLst>
                <a:ext uri="{FF2B5EF4-FFF2-40B4-BE49-F238E27FC236}">
                  <a16:creationId xmlns:a16="http://schemas.microsoft.com/office/drawing/2014/main" xmlns="" id="{E2F5E188-2CB4-479A-A148-37CD5E1A9245}"/>
                </a:ext>
              </a:extLst>
            </p:cNvPr>
            <p:cNvSpPr/>
            <p:nvPr/>
          </p:nvSpPr>
          <p:spPr>
            <a:xfrm>
              <a:off x="8879106" y="5316681"/>
              <a:ext cx="846548" cy="547458"/>
            </a:xfrm>
            <a:prstGeom prst="ellipse">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err="1">
                  <a:solidFill>
                    <a:srgbClr val="C00000"/>
                  </a:solidFill>
                  <a:latin typeface="Palatino Linotype" panose="02040502050505030304" pitchFamily="18" charset="0"/>
                </a:rPr>
                <a:t>i</a:t>
              </a:r>
              <a:r>
                <a:rPr kumimoji="1" lang="en-US" altLang="ja-JP" dirty="0">
                  <a:solidFill>
                    <a:srgbClr val="C00000"/>
                  </a:solidFill>
                  <a:latin typeface="Palatino Linotype" panose="02040502050505030304" pitchFamily="18" charset="0"/>
                </a:rPr>
                <a:t>=0</a:t>
              </a:r>
              <a:endParaRPr kumimoji="1" lang="ja-JP" altLang="en-US" dirty="0">
                <a:solidFill>
                  <a:srgbClr val="C00000"/>
                </a:solidFill>
                <a:latin typeface="Palatino Linotype" panose="02040502050505030304" pitchFamily="18" charset="0"/>
              </a:endParaRPr>
            </a:p>
          </p:txBody>
        </p:sp>
        <p:cxnSp>
          <p:nvCxnSpPr>
            <p:cNvPr id="117" name="コネクタ: カギ線 116">
              <a:extLst>
                <a:ext uri="{FF2B5EF4-FFF2-40B4-BE49-F238E27FC236}">
                  <a16:creationId xmlns:a16="http://schemas.microsoft.com/office/drawing/2014/main" xmlns="" id="{0591386E-3879-42BD-A563-505B08504679}"/>
                </a:ext>
              </a:extLst>
            </p:cNvPr>
            <p:cNvCxnSpPr>
              <a:stCxn id="111" idx="3"/>
              <a:endCxn id="114" idx="4"/>
            </p:cNvCxnSpPr>
            <p:nvPr/>
          </p:nvCxnSpPr>
          <p:spPr>
            <a:xfrm rot="10800000">
              <a:off x="9302381" y="5864140"/>
              <a:ext cx="464267" cy="164543"/>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20" name="コネクタ: カギ線 119">
              <a:extLst>
                <a:ext uri="{FF2B5EF4-FFF2-40B4-BE49-F238E27FC236}">
                  <a16:creationId xmlns:a16="http://schemas.microsoft.com/office/drawing/2014/main" xmlns="" id="{A43FE309-6ECD-470C-880E-BB5254C3BBBE}"/>
                </a:ext>
              </a:extLst>
            </p:cNvPr>
            <p:cNvCxnSpPr>
              <a:stCxn id="114" idx="0"/>
              <a:endCxn id="98" idx="3"/>
            </p:cNvCxnSpPr>
            <p:nvPr/>
          </p:nvCxnSpPr>
          <p:spPr>
            <a:xfrm rot="5400000" flipH="1" flipV="1">
              <a:off x="9653158" y="4849095"/>
              <a:ext cx="116809" cy="81836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テキスト ボックス 85">
              <a:extLst>
                <a:ext uri="{FF2B5EF4-FFF2-40B4-BE49-F238E27FC236}">
                  <a16:creationId xmlns:a16="http://schemas.microsoft.com/office/drawing/2014/main" xmlns="" id="{A1EBC01D-DA68-4C29-B2A6-501E3404B67F}"/>
                </a:ext>
              </a:extLst>
            </p:cNvPr>
            <p:cNvSpPr txBox="1"/>
            <p:nvPr/>
          </p:nvSpPr>
          <p:spPr>
            <a:xfrm flipH="1">
              <a:off x="8680067" y="5335609"/>
              <a:ext cx="125425" cy="307777"/>
            </a:xfrm>
            <a:prstGeom prst="rect">
              <a:avLst/>
            </a:prstGeom>
            <a:noFill/>
          </p:spPr>
          <p:txBody>
            <a:bodyPr wrap="square" rtlCol="0">
              <a:spAutoFit/>
            </a:bodyPr>
            <a:lstStyle/>
            <a:p>
              <a:r>
                <a:rPr kumimoji="1" lang="en-US" altLang="ja-JP" sz="1400" dirty="0">
                  <a:solidFill>
                    <a:srgbClr val="C00000"/>
                  </a:solidFill>
                  <a:latin typeface="Palatino Linotype" panose="02040502050505030304" pitchFamily="18" charset="0"/>
                </a:rPr>
                <a:t>t</a:t>
              </a:r>
              <a:endParaRPr kumimoji="1" lang="ja-JP" altLang="en-US" sz="1400" dirty="0">
                <a:solidFill>
                  <a:srgbClr val="C00000"/>
                </a:solidFill>
                <a:latin typeface="Palatino Linotype" panose="02040502050505030304" pitchFamily="18" charset="0"/>
              </a:endParaRPr>
            </a:p>
          </p:txBody>
        </p:sp>
        <p:sp>
          <p:nvSpPr>
            <p:cNvPr id="88" name="テキスト ボックス 87">
              <a:extLst>
                <a:ext uri="{FF2B5EF4-FFF2-40B4-BE49-F238E27FC236}">
                  <a16:creationId xmlns:a16="http://schemas.microsoft.com/office/drawing/2014/main" xmlns="" id="{1A51DD91-7766-485D-AB28-E67612DAC701}"/>
                </a:ext>
              </a:extLst>
            </p:cNvPr>
            <p:cNvSpPr txBox="1"/>
            <p:nvPr/>
          </p:nvSpPr>
          <p:spPr>
            <a:xfrm flipH="1">
              <a:off x="9117845" y="5826903"/>
              <a:ext cx="98486" cy="307777"/>
            </a:xfrm>
            <a:prstGeom prst="rect">
              <a:avLst/>
            </a:prstGeom>
            <a:noFill/>
          </p:spPr>
          <p:txBody>
            <a:bodyPr wrap="square" rtlCol="0">
              <a:spAutoFit/>
            </a:bodyPr>
            <a:lstStyle/>
            <a:p>
              <a:r>
                <a:rPr kumimoji="1" lang="en-US" altLang="ja-JP" sz="1400" dirty="0">
                  <a:solidFill>
                    <a:srgbClr val="C00000"/>
                  </a:solidFill>
                  <a:latin typeface="Palatino Linotype" panose="02040502050505030304" pitchFamily="18" charset="0"/>
                </a:rPr>
                <a:t>f</a:t>
              </a:r>
              <a:endParaRPr kumimoji="1" lang="ja-JP" altLang="en-US" sz="1400" dirty="0">
                <a:solidFill>
                  <a:srgbClr val="C00000"/>
                </a:solidFill>
                <a:latin typeface="Palatino Linotype" panose="02040502050505030304" pitchFamily="18" charset="0"/>
              </a:endParaRPr>
            </a:p>
          </p:txBody>
        </p:sp>
      </p:grpSp>
      <p:sp>
        <p:nvSpPr>
          <p:cNvPr id="123" name="スライド番号プレースホルダー 122">
            <a:extLst>
              <a:ext uri="{FF2B5EF4-FFF2-40B4-BE49-F238E27FC236}">
                <a16:creationId xmlns:a16="http://schemas.microsoft.com/office/drawing/2014/main" xmlns="" id="{BFFE9B25-33B0-4355-BC6B-3B1E49163E66}"/>
              </a:ext>
            </a:extLst>
          </p:cNvPr>
          <p:cNvSpPr>
            <a:spLocks noGrp="1"/>
          </p:cNvSpPr>
          <p:nvPr>
            <p:ph type="sldNum" sz="quarter" idx="12"/>
          </p:nvPr>
        </p:nvSpPr>
        <p:spPr/>
        <p:txBody>
          <a:bodyPr/>
          <a:lstStyle/>
          <a:p>
            <a:fld id="{E5C235EC-7ED0-4A5D-B19E-175F2657EE7E}" type="slidenum">
              <a:rPr kumimoji="1" lang="ja-JP" altLang="en-US" smtClean="0"/>
              <a:t>7</a:t>
            </a:fld>
            <a:endParaRPr kumimoji="1" lang="ja-JP" altLang="en-US"/>
          </a:p>
        </p:txBody>
      </p:sp>
    </p:spTree>
    <p:extLst>
      <p:ext uri="{BB962C8B-B14F-4D97-AF65-F5344CB8AC3E}">
        <p14:creationId xmlns:p14="http://schemas.microsoft.com/office/powerpoint/2010/main" val="2326178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xmlns="" id="{8C2DA954-0F38-49EB-8A99-A27BE4A1CC07}"/>
              </a:ext>
            </a:extLst>
          </p:cNvPr>
          <p:cNvSpPr>
            <a:spLocks noGrp="1"/>
          </p:cNvSpPr>
          <p:nvPr>
            <p:ph type="title"/>
          </p:nvPr>
        </p:nvSpPr>
        <p:spPr>
          <a:xfrm>
            <a:off x="838200" y="365125"/>
            <a:ext cx="10515600" cy="1325563"/>
          </a:xfrm>
        </p:spPr>
        <p:txBody>
          <a:bodyPr/>
          <a:lstStyle/>
          <a:p>
            <a:r>
              <a:rPr lang="ja-JP" altLang="en-US" dirty="0"/>
              <a:t>整形</a:t>
            </a:r>
            <a:r>
              <a:rPr kumimoji="1" lang="ja-JP" altLang="en-US" dirty="0"/>
              <a:t>ビットパターンによる二分木の表現</a:t>
            </a:r>
          </a:p>
        </p:txBody>
      </p:sp>
      <p:sp>
        <p:nvSpPr>
          <p:cNvPr id="5" name="コンテンツ プレースホルダー 4">
            <a:extLst>
              <a:ext uri="{FF2B5EF4-FFF2-40B4-BE49-F238E27FC236}">
                <a16:creationId xmlns:a16="http://schemas.microsoft.com/office/drawing/2014/main" xmlns="" id="{E14D3FCA-7207-4900-AA1F-36BB5B0C2B63}"/>
              </a:ext>
            </a:extLst>
          </p:cNvPr>
          <p:cNvSpPr>
            <a:spLocks noGrp="1"/>
          </p:cNvSpPr>
          <p:nvPr>
            <p:ph idx="1"/>
          </p:nvPr>
        </p:nvSpPr>
        <p:spPr>
          <a:xfrm>
            <a:off x="838200" y="1825625"/>
            <a:ext cx="10515600" cy="4351338"/>
          </a:xfrm>
        </p:spPr>
        <p:txBody>
          <a:bodyPr/>
          <a:lstStyle/>
          <a:p>
            <a:r>
              <a:rPr lang="ja-JP" altLang="en-US" dirty="0"/>
              <a:t>ビットパターン　→　</a:t>
            </a:r>
            <a:r>
              <a:rPr lang="en-US" altLang="ja-JP" dirty="0"/>
              <a:t>0</a:t>
            </a:r>
            <a:r>
              <a:rPr lang="ja-JP" altLang="en-US" dirty="0"/>
              <a:t>と</a:t>
            </a:r>
            <a:r>
              <a:rPr lang="en-US" altLang="ja-JP" dirty="0"/>
              <a:t>1</a:t>
            </a:r>
            <a:r>
              <a:rPr lang="ja-JP" altLang="en-US" dirty="0"/>
              <a:t>からなる順列</a:t>
            </a:r>
            <a:endParaRPr lang="en-US" altLang="ja-JP" dirty="0"/>
          </a:p>
          <a:p>
            <a:r>
              <a:rPr lang="ja-JP" altLang="en-US" dirty="0"/>
              <a:t>深さ優先で</a:t>
            </a:r>
            <a:r>
              <a:rPr kumimoji="1" lang="ja-JP" altLang="en-US" dirty="0"/>
              <a:t>走査し、</a:t>
            </a:r>
            <a:r>
              <a:rPr lang="ja-JP" altLang="en-US" dirty="0"/>
              <a:t>節</a:t>
            </a:r>
            <a:r>
              <a:rPr kumimoji="1" lang="ja-JP" altLang="en-US" dirty="0"/>
              <a:t>を１、葉を</a:t>
            </a:r>
            <a:r>
              <a:rPr kumimoji="1" lang="en-US" altLang="ja-JP" dirty="0"/>
              <a:t>0</a:t>
            </a:r>
            <a:r>
              <a:rPr kumimoji="1" lang="ja-JP" altLang="en-US" dirty="0"/>
              <a:t>で表現</a:t>
            </a:r>
            <a:endParaRPr kumimoji="1" lang="en-US" altLang="ja-JP" dirty="0"/>
          </a:p>
          <a:p>
            <a:r>
              <a:rPr kumimoji="1" lang="ja-JP" altLang="en-US" dirty="0"/>
              <a:t>整形</a:t>
            </a:r>
            <a:r>
              <a:rPr lang="ja-JP" altLang="en-US" dirty="0"/>
              <a:t>性</a:t>
            </a:r>
            <a:endParaRPr kumimoji="1" lang="en-US" altLang="ja-JP" dirty="0"/>
          </a:p>
          <a:p>
            <a:pPr lvl="1"/>
            <a:r>
              <a:rPr kumimoji="1" lang="en-US" altLang="ja-JP" dirty="0"/>
              <a:t>0</a:t>
            </a:r>
            <a:r>
              <a:rPr kumimoji="1" lang="ja-JP" altLang="en-US" dirty="0"/>
              <a:t>と</a:t>
            </a:r>
            <a:r>
              <a:rPr kumimoji="1" lang="en-US" altLang="ja-JP" dirty="0"/>
              <a:t>1</a:t>
            </a:r>
            <a:r>
              <a:rPr kumimoji="1" lang="ja-JP" altLang="en-US" dirty="0"/>
              <a:t>の総数が等しい</a:t>
            </a:r>
            <a:endParaRPr kumimoji="1" lang="en-US" altLang="ja-JP" dirty="0"/>
          </a:p>
          <a:p>
            <a:pPr lvl="1"/>
            <a:r>
              <a:rPr kumimoji="1" lang="ja-JP" altLang="en-US" dirty="0"/>
              <a:t>右</a:t>
            </a:r>
            <a:r>
              <a:rPr kumimoji="1" lang="ja-JP" altLang="en-US"/>
              <a:t>方向に走査するどの段階でも１</a:t>
            </a:r>
            <a:r>
              <a:rPr kumimoji="1" lang="ja-JP" altLang="en-US" dirty="0"/>
              <a:t>の総数が０の総数</a:t>
            </a:r>
            <a:r>
              <a:rPr lang="ja-JP" altLang="en-US" dirty="0"/>
              <a:t>以上</a:t>
            </a:r>
            <a:endParaRPr kumimoji="1" lang="en-US" altLang="ja-JP" dirty="0"/>
          </a:p>
        </p:txBody>
      </p:sp>
      <p:grpSp>
        <p:nvGrpSpPr>
          <p:cNvPr id="33" name="グループ化 32">
            <a:extLst>
              <a:ext uri="{FF2B5EF4-FFF2-40B4-BE49-F238E27FC236}">
                <a16:creationId xmlns:a16="http://schemas.microsoft.com/office/drawing/2014/main" xmlns="" id="{D4BB6BFE-4B85-4EAB-A9F2-C09E0E4C196D}"/>
              </a:ext>
            </a:extLst>
          </p:cNvPr>
          <p:cNvGrpSpPr/>
          <p:nvPr/>
        </p:nvGrpSpPr>
        <p:grpSpPr>
          <a:xfrm>
            <a:off x="2033954" y="4135706"/>
            <a:ext cx="2041257" cy="2041257"/>
            <a:chOff x="1223889" y="2394071"/>
            <a:chExt cx="3826414" cy="3826414"/>
          </a:xfrm>
        </p:grpSpPr>
        <p:grpSp>
          <p:nvGrpSpPr>
            <p:cNvPr id="20" name="グループ化 19">
              <a:extLst>
                <a:ext uri="{FF2B5EF4-FFF2-40B4-BE49-F238E27FC236}">
                  <a16:creationId xmlns:a16="http://schemas.microsoft.com/office/drawing/2014/main" xmlns="" id="{E0C5A6F0-B4A6-4007-B521-7CA58A81885A}"/>
                </a:ext>
              </a:extLst>
            </p:cNvPr>
            <p:cNvGrpSpPr/>
            <p:nvPr/>
          </p:nvGrpSpPr>
          <p:grpSpPr>
            <a:xfrm>
              <a:off x="1223889" y="2394071"/>
              <a:ext cx="1603718" cy="1603718"/>
              <a:chOff x="1223889" y="2394071"/>
              <a:chExt cx="1603718" cy="1603718"/>
            </a:xfrm>
          </p:grpSpPr>
          <p:sp>
            <p:nvSpPr>
              <p:cNvPr id="16" name="楕円 15">
                <a:extLst>
                  <a:ext uri="{FF2B5EF4-FFF2-40B4-BE49-F238E27FC236}">
                    <a16:creationId xmlns:a16="http://schemas.microsoft.com/office/drawing/2014/main" xmlns="" id="{7D4D1498-0C5F-441B-BA66-C3B775AAA9BD}"/>
                  </a:ext>
                </a:extLst>
              </p:cNvPr>
              <p:cNvSpPr/>
              <p:nvPr/>
            </p:nvSpPr>
            <p:spPr>
              <a:xfrm>
                <a:off x="2335237" y="3505419"/>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xmlns="" id="{3A152E64-5E04-4446-AE54-8B1A05013D37}"/>
                  </a:ext>
                </a:extLst>
              </p:cNvPr>
              <p:cNvSpPr/>
              <p:nvPr/>
            </p:nvSpPr>
            <p:spPr>
              <a:xfrm>
                <a:off x="1223889" y="2394071"/>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xmlns="" id="{C4BC0F21-E7EF-4EC9-A6D2-AC1BE8212ADD}"/>
                  </a:ext>
                </a:extLst>
              </p:cNvPr>
              <p:cNvCxnSpPr>
                <a:stCxn id="17" idx="5"/>
                <a:endCxn id="16" idx="1"/>
              </p:cNvCxnSpPr>
              <p:nvPr/>
            </p:nvCxnSpPr>
            <p:spPr>
              <a:xfrm>
                <a:off x="1644153" y="2814335"/>
                <a:ext cx="763190" cy="763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グループ化 20">
              <a:extLst>
                <a:ext uri="{FF2B5EF4-FFF2-40B4-BE49-F238E27FC236}">
                  <a16:creationId xmlns:a16="http://schemas.microsoft.com/office/drawing/2014/main" xmlns="" id="{2B52D487-4EB5-42D7-8FC3-28B3780DDA24}"/>
                </a:ext>
              </a:extLst>
            </p:cNvPr>
            <p:cNvGrpSpPr/>
            <p:nvPr/>
          </p:nvGrpSpPr>
          <p:grpSpPr>
            <a:xfrm>
              <a:off x="2335237" y="3505419"/>
              <a:ext cx="1603718" cy="1603718"/>
              <a:chOff x="1223889" y="2394071"/>
              <a:chExt cx="1603718" cy="1603718"/>
            </a:xfrm>
          </p:grpSpPr>
          <p:sp>
            <p:nvSpPr>
              <p:cNvPr id="22" name="楕円 21">
                <a:extLst>
                  <a:ext uri="{FF2B5EF4-FFF2-40B4-BE49-F238E27FC236}">
                    <a16:creationId xmlns:a16="http://schemas.microsoft.com/office/drawing/2014/main" xmlns="" id="{1C755596-0E81-4809-A90B-70D21735CE9B}"/>
                  </a:ext>
                </a:extLst>
              </p:cNvPr>
              <p:cNvSpPr/>
              <p:nvPr/>
            </p:nvSpPr>
            <p:spPr>
              <a:xfrm>
                <a:off x="2335237" y="3505419"/>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xmlns="" id="{87B72D88-0671-4B0E-9EB2-C336FD924215}"/>
                  </a:ext>
                </a:extLst>
              </p:cNvPr>
              <p:cNvSpPr/>
              <p:nvPr/>
            </p:nvSpPr>
            <p:spPr>
              <a:xfrm>
                <a:off x="1223889" y="2394071"/>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4" name="直線コネクタ 23">
                <a:extLst>
                  <a:ext uri="{FF2B5EF4-FFF2-40B4-BE49-F238E27FC236}">
                    <a16:creationId xmlns:a16="http://schemas.microsoft.com/office/drawing/2014/main" xmlns="" id="{5DB79333-BA9F-4A16-AB66-707B98CC041A}"/>
                  </a:ext>
                </a:extLst>
              </p:cNvPr>
              <p:cNvCxnSpPr>
                <a:stCxn id="23" idx="5"/>
                <a:endCxn id="22" idx="1"/>
              </p:cNvCxnSpPr>
              <p:nvPr/>
            </p:nvCxnSpPr>
            <p:spPr>
              <a:xfrm>
                <a:off x="1644153" y="2814335"/>
                <a:ext cx="763190" cy="763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xmlns="" id="{9EF3DD7F-A8A2-4CC2-B376-D1A3441EF7D7}"/>
                </a:ext>
              </a:extLst>
            </p:cNvPr>
            <p:cNvGrpSpPr/>
            <p:nvPr/>
          </p:nvGrpSpPr>
          <p:grpSpPr>
            <a:xfrm>
              <a:off x="3446585" y="4616767"/>
              <a:ext cx="1603718" cy="1603718"/>
              <a:chOff x="1223889" y="2394071"/>
              <a:chExt cx="1603718" cy="1603718"/>
            </a:xfrm>
          </p:grpSpPr>
          <p:sp>
            <p:nvSpPr>
              <p:cNvPr id="26" name="楕円 25">
                <a:extLst>
                  <a:ext uri="{FF2B5EF4-FFF2-40B4-BE49-F238E27FC236}">
                    <a16:creationId xmlns:a16="http://schemas.microsoft.com/office/drawing/2014/main" xmlns="" id="{4D55063D-D856-4DD8-8973-9DD752867B36}"/>
                  </a:ext>
                </a:extLst>
              </p:cNvPr>
              <p:cNvSpPr/>
              <p:nvPr/>
            </p:nvSpPr>
            <p:spPr>
              <a:xfrm>
                <a:off x="2335237" y="3505419"/>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xmlns="" id="{C727ECDC-D11D-40E9-BFBC-FBBB283D2D6A}"/>
                  </a:ext>
                </a:extLst>
              </p:cNvPr>
              <p:cNvSpPr/>
              <p:nvPr/>
            </p:nvSpPr>
            <p:spPr>
              <a:xfrm>
                <a:off x="1223889" y="2394071"/>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a:extLst>
                  <a:ext uri="{FF2B5EF4-FFF2-40B4-BE49-F238E27FC236}">
                    <a16:creationId xmlns:a16="http://schemas.microsoft.com/office/drawing/2014/main" xmlns="" id="{7BA2C1EF-3A5B-4B70-86E6-A63FF1F23570}"/>
                  </a:ext>
                </a:extLst>
              </p:cNvPr>
              <p:cNvCxnSpPr>
                <a:stCxn id="27" idx="5"/>
                <a:endCxn id="26" idx="1"/>
              </p:cNvCxnSpPr>
              <p:nvPr/>
            </p:nvCxnSpPr>
            <p:spPr>
              <a:xfrm>
                <a:off x="1644153" y="2814335"/>
                <a:ext cx="763190" cy="763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3" name="グループ化 42">
            <a:extLst>
              <a:ext uri="{FF2B5EF4-FFF2-40B4-BE49-F238E27FC236}">
                <a16:creationId xmlns:a16="http://schemas.microsoft.com/office/drawing/2014/main" xmlns="" id="{EED8EE44-7822-42E0-A9BD-3AA40E9408D0}"/>
              </a:ext>
            </a:extLst>
          </p:cNvPr>
          <p:cNvGrpSpPr/>
          <p:nvPr/>
        </p:nvGrpSpPr>
        <p:grpSpPr>
          <a:xfrm>
            <a:off x="4892272" y="4135706"/>
            <a:ext cx="1448392" cy="2039374"/>
            <a:chOff x="7104184" y="2307543"/>
            <a:chExt cx="2715066" cy="3822884"/>
          </a:xfrm>
        </p:grpSpPr>
        <p:grpSp>
          <p:nvGrpSpPr>
            <p:cNvPr id="29" name="グループ化 28">
              <a:extLst>
                <a:ext uri="{FF2B5EF4-FFF2-40B4-BE49-F238E27FC236}">
                  <a16:creationId xmlns:a16="http://schemas.microsoft.com/office/drawing/2014/main" xmlns="" id="{AD963DF8-8F9F-481E-B199-3FE5D1B291A6}"/>
                </a:ext>
              </a:extLst>
            </p:cNvPr>
            <p:cNvGrpSpPr/>
            <p:nvPr/>
          </p:nvGrpSpPr>
          <p:grpSpPr>
            <a:xfrm>
              <a:off x="7104184" y="2307543"/>
              <a:ext cx="1603718" cy="1603718"/>
              <a:chOff x="1223889" y="2394071"/>
              <a:chExt cx="1603718" cy="1603718"/>
            </a:xfrm>
          </p:grpSpPr>
          <p:sp>
            <p:nvSpPr>
              <p:cNvPr id="30" name="楕円 29">
                <a:extLst>
                  <a:ext uri="{FF2B5EF4-FFF2-40B4-BE49-F238E27FC236}">
                    <a16:creationId xmlns:a16="http://schemas.microsoft.com/office/drawing/2014/main" xmlns="" id="{ABDD0587-97A3-4774-A0A9-1998B712D841}"/>
                  </a:ext>
                </a:extLst>
              </p:cNvPr>
              <p:cNvSpPr/>
              <p:nvPr/>
            </p:nvSpPr>
            <p:spPr>
              <a:xfrm>
                <a:off x="2335237" y="3505419"/>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xmlns="" id="{2F08710E-7580-4A17-8D0D-BFAC97B2E783}"/>
                  </a:ext>
                </a:extLst>
              </p:cNvPr>
              <p:cNvSpPr/>
              <p:nvPr/>
            </p:nvSpPr>
            <p:spPr>
              <a:xfrm>
                <a:off x="1223889" y="2394071"/>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a:extLst>
                  <a:ext uri="{FF2B5EF4-FFF2-40B4-BE49-F238E27FC236}">
                    <a16:creationId xmlns:a16="http://schemas.microsoft.com/office/drawing/2014/main" xmlns="" id="{4F1E85AC-5DAC-47B8-88F6-8C970A1B6BC4}"/>
                  </a:ext>
                </a:extLst>
              </p:cNvPr>
              <p:cNvCxnSpPr>
                <a:stCxn id="31" idx="5"/>
                <a:endCxn id="30" idx="1"/>
              </p:cNvCxnSpPr>
              <p:nvPr/>
            </p:nvCxnSpPr>
            <p:spPr>
              <a:xfrm>
                <a:off x="1644153" y="2814335"/>
                <a:ext cx="763190" cy="763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グループ化 33">
              <a:extLst>
                <a:ext uri="{FF2B5EF4-FFF2-40B4-BE49-F238E27FC236}">
                  <a16:creationId xmlns:a16="http://schemas.microsoft.com/office/drawing/2014/main" xmlns="" id="{C7852297-74E1-4AB1-B6EE-EDFFF8098DAD}"/>
                </a:ext>
              </a:extLst>
            </p:cNvPr>
            <p:cNvGrpSpPr/>
            <p:nvPr/>
          </p:nvGrpSpPr>
          <p:grpSpPr>
            <a:xfrm>
              <a:off x="8215532" y="3418891"/>
              <a:ext cx="1603718" cy="1603718"/>
              <a:chOff x="1223889" y="2394071"/>
              <a:chExt cx="1603718" cy="1603718"/>
            </a:xfrm>
          </p:grpSpPr>
          <p:sp>
            <p:nvSpPr>
              <p:cNvPr id="35" name="楕円 34">
                <a:extLst>
                  <a:ext uri="{FF2B5EF4-FFF2-40B4-BE49-F238E27FC236}">
                    <a16:creationId xmlns:a16="http://schemas.microsoft.com/office/drawing/2014/main" xmlns="" id="{69C1D5E5-6FFE-49D0-A48B-6F6B6E941688}"/>
                  </a:ext>
                </a:extLst>
              </p:cNvPr>
              <p:cNvSpPr/>
              <p:nvPr/>
            </p:nvSpPr>
            <p:spPr>
              <a:xfrm>
                <a:off x="2335237" y="3505419"/>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xmlns="" id="{81AACE95-7E94-4A3E-97A6-9B6AB6A78EAC}"/>
                  </a:ext>
                </a:extLst>
              </p:cNvPr>
              <p:cNvSpPr/>
              <p:nvPr/>
            </p:nvSpPr>
            <p:spPr>
              <a:xfrm>
                <a:off x="1223889" y="2394071"/>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a:extLst>
                  <a:ext uri="{FF2B5EF4-FFF2-40B4-BE49-F238E27FC236}">
                    <a16:creationId xmlns:a16="http://schemas.microsoft.com/office/drawing/2014/main" xmlns="" id="{83C63A65-41F3-44CF-981C-18A77E7ABD9C}"/>
                  </a:ext>
                </a:extLst>
              </p:cNvPr>
              <p:cNvCxnSpPr>
                <a:stCxn id="36" idx="5"/>
                <a:endCxn id="35" idx="1"/>
              </p:cNvCxnSpPr>
              <p:nvPr/>
            </p:nvCxnSpPr>
            <p:spPr>
              <a:xfrm>
                <a:off x="1644153" y="2814335"/>
                <a:ext cx="763190" cy="763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グループ化 37">
              <a:extLst>
                <a:ext uri="{FF2B5EF4-FFF2-40B4-BE49-F238E27FC236}">
                  <a16:creationId xmlns:a16="http://schemas.microsoft.com/office/drawing/2014/main" xmlns="" id="{26730320-9EA4-45BD-A4E3-5AD93859C401}"/>
                </a:ext>
              </a:extLst>
            </p:cNvPr>
            <p:cNvGrpSpPr/>
            <p:nvPr/>
          </p:nvGrpSpPr>
          <p:grpSpPr>
            <a:xfrm flipH="1">
              <a:off x="8215532" y="4526709"/>
              <a:ext cx="1603718" cy="1603718"/>
              <a:chOff x="1223889" y="2394071"/>
              <a:chExt cx="1603718" cy="1603718"/>
            </a:xfrm>
          </p:grpSpPr>
          <p:sp>
            <p:nvSpPr>
              <p:cNvPr id="39" name="楕円 38">
                <a:extLst>
                  <a:ext uri="{FF2B5EF4-FFF2-40B4-BE49-F238E27FC236}">
                    <a16:creationId xmlns:a16="http://schemas.microsoft.com/office/drawing/2014/main" xmlns="" id="{77DCE89C-C974-45E5-8C1D-5B0B03F2C360}"/>
                  </a:ext>
                </a:extLst>
              </p:cNvPr>
              <p:cNvSpPr/>
              <p:nvPr/>
            </p:nvSpPr>
            <p:spPr>
              <a:xfrm>
                <a:off x="2335237" y="3505419"/>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xmlns="" id="{1EF798D6-52A7-41DC-AD7B-1A6C6BF98DB1}"/>
                  </a:ext>
                </a:extLst>
              </p:cNvPr>
              <p:cNvSpPr/>
              <p:nvPr/>
            </p:nvSpPr>
            <p:spPr>
              <a:xfrm>
                <a:off x="1223889" y="2394071"/>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a:extLst>
                  <a:ext uri="{FF2B5EF4-FFF2-40B4-BE49-F238E27FC236}">
                    <a16:creationId xmlns:a16="http://schemas.microsoft.com/office/drawing/2014/main" xmlns="" id="{F2659247-479A-4BA4-9244-595B0B4484B2}"/>
                  </a:ext>
                </a:extLst>
              </p:cNvPr>
              <p:cNvCxnSpPr>
                <a:stCxn id="40" idx="5"/>
                <a:endCxn id="39" idx="1"/>
              </p:cNvCxnSpPr>
              <p:nvPr/>
            </p:nvCxnSpPr>
            <p:spPr>
              <a:xfrm>
                <a:off x="1644153" y="2814335"/>
                <a:ext cx="763190" cy="763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4" name="テキスト ボックス 43">
            <a:extLst>
              <a:ext uri="{FF2B5EF4-FFF2-40B4-BE49-F238E27FC236}">
                <a16:creationId xmlns:a16="http://schemas.microsoft.com/office/drawing/2014/main" xmlns="" id="{FC9AFDAF-6BF8-493B-AD7A-7B2BF9E1E7E9}"/>
              </a:ext>
            </a:extLst>
          </p:cNvPr>
          <p:cNvSpPr txBox="1"/>
          <p:nvPr/>
        </p:nvSpPr>
        <p:spPr>
          <a:xfrm>
            <a:off x="1739974" y="6311900"/>
            <a:ext cx="2335237" cy="369332"/>
          </a:xfrm>
          <a:prstGeom prst="rect">
            <a:avLst/>
          </a:prstGeom>
          <a:noFill/>
        </p:spPr>
        <p:txBody>
          <a:bodyPr wrap="square" rtlCol="0">
            <a:spAutoFit/>
          </a:bodyPr>
          <a:lstStyle/>
          <a:p>
            <a:pPr algn="ctr"/>
            <a:r>
              <a:rPr kumimoji="1" lang="en-US" altLang="ja-JP" dirty="0"/>
              <a:t>1</a:t>
            </a:r>
            <a:r>
              <a:rPr lang="ja-JP" altLang="en-US" dirty="0"/>
              <a:t> </a:t>
            </a:r>
            <a:r>
              <a:rPr kumimoji="1" lang="en-US" altLang="ja-JP" dirty="0"/>
              <a:t>0 1 0 1 0 1 0</a:t>
            </a:r>
            <a:endParaRPr kumimoji="1" lang="ja-JP" altLang="en-US" dirty="0"/>
          </a:p>
        </p:txBody>
      </p:sp>
      <p:sp>
        <p:nvSpPr>
          <p:cNvPr id="45" name="テキスト ボックス 44">
            <a:extLst>
              <a:ext uri="{FF2B5EF4-FFF2-40B4-BE49-F238E27FC236}">
                <a16:creationId xmlns:a16="http://schemas.microsoft.com/office/drawing/2014/main" xmlns="" id="{B67562CF-977C-4CDC-BC25-6E36C4164192}"/>
              </a:ext>
            </a:extLst>
          </p:cNvPr>
          <p:cNvSpPr txBox="1"/>
          <p:nvPr/>
        </p:nvSpPr>
        <p:spPr>
          <a:xfrm>
            <a:off x="4636758" y="6315166"/>
            <a:ext cx="2335237" cy="369332"/>
          </a:xfrm>
          <a:prstGeom prst="rect">
            <a:avLst/>
          </a:prstGeom>
          <a:noFill/>
        </p:spPr>
        <p:txBody>
          <a:bodyPr wrap="square" rtlCol="0">
            <a:spAutoFit/>
          </a:bodyPr>
          <a:lstStyle/>
          <a:p>
            <a:pPr algn="ctr"/>
            <a:r>
              <a:rPr kumimoji="1" lang="en-US" altLang="ja-JP" dirty="0"/>
              <a:t>1 0 1 0 1 1 0 0</a:t>
            </a:r>
            <a:endParaRPr kumimoji="1" lang="ja-JP" altLang="en-US" dirty="0"/>
          </a:p>
        </p:txBody>
      </p:sp>
      <p:sp>
        <p:nvSpPr>
          <p:cNvPr id="46" name="スライド番号プレースホルダー 45">
            <a:extLst>
              <a:ext uri="{FF2B5EF4-FFF2-40B4-BE49-F238E27FC236}">
                <a16:creationId xmlns:a16="http://schemas.microsoft.com/office/drawing/2014/main" xmlns="" id="{7A888C15-A582-4BF0-90CD-C127A6BB07BD}"/>
              </a:ext>
            </a:extLst>
          </p:cNvPr>
          <p:cNvSpPr>
            <a:spLocks noGrp="1"/>
          </p:cNvSpPr>
          <p:nvPr>
            <p:ph type="sldNum" sz="quarter" idx="12"/>
          </p:nvPr>
        </p:nvSpPr>
        <p:spPr/>
        <p:txBody>
          <a:bodyPr/>
          <a:lstStyle/>
          <a:p>
            <a:fld id="{E5C235EC-7ED0-4A5D-B19E-175F2657EE7E}" type="slidenum">
              <a:rPr kumimoji="1" lang="ja-JP" altLang="en-US" smtClean="0"/>
              <a:t>8</a:t>
            </a:fld>
            <a:endParaRPr kumimoji="1" lang="ja-JP" altLang="en-US"/>
          </a:p>
        </p:txBody>
      </p:sp>
      <p:grpSp>
        <p:nvGrpSpPr>
          <p:cNvPr id="42" name="グループ化 41">
            <a:extLst>
              <a:ext uri="{FF2B5EF4-FFF2-40B4-BE49-F238E27FC236}">
                <a16:creationId xmlns:a16="http://schemas.microsoft.com/office/drawing/2014/main" xmlns="" id="{24ED50D8-6078-4518-BD4A-6C9382BF1009}"/>
              </a:ext>
            </a:extLst>
          </p:cNvPr>
          <p:cNvGrpSpPr/>
          <p:nvPr/>
        </p:nvGrpSpPr>
        <p:grpSpPr>
          <a:xfrm rot="16200000" flipV="1">
            <a:off x="7527934" y="4136647"/>
            <a:ext cx="1448392" cy="2039374"/>
            <a:chOff x="7104184" y="2307543"/>
            <a:chExt cx="2715066" cy="3822884"/>
          </a:xfrm>
        </p:grpSpPr>
        <p:grpSp>
          <p:nvGrpSpPr>
            <p:cNvPr id="47" name="グループ化 46">
              <a:extLst>
                <a:ext uri="{FF2B5EF4-FFF2-40B4-BE49-F238E27FC236}">
                  <a16:creationId xmlns:a16="http://schemas.microsoft.com/office/drawing/2014/main" xmlns="" id="{51CA516C-F7C1-431F-AFB6-410E91980CDA}"/>
                </a:ext>
              </a:extLst>
            </p:cNvPr>
            <p:cNvGrpSpPr/>
            <p:nvPr/>
          </p:nvGrpSpPr>
          <p:grpSpPr>
            <a:xfrm>
              <a:off x="7104184" y="2307543"/>
              <a:ext cx="1603718" cy="1603718"/>
              <a:chOff x="1223889" y="2394071"/>
              <a:chExt cx="1603718" cy="1603718"/>
            </a:xfrm>
          </p:grpSpPr>
          <p:sp>
            <p:nvSpPr>
              <p:cNvPr id="56" name="楕円 55">
                <a:extLst>
                  <a:ext uri="{FF2B5EF4-FFF2-40B4-BE49-F238E27FC236}">
                    <a16:creationId xmlns:a16="http://schemas.microsoft.com/office/drawing/2014/main" xmlns="" id="{ABAD3177-5557-41FD-B86E-6887593CF764}"/>
                  </a:ext>
                </a:extLst>
              </p:cNvPr>
              <p:cNvSpPr/>
              <p:nvPr/>
            </p:nvSpPr>
            <p:spPr>
              <a:xfrm>
                <a:off x="2335237" y="3505419"/>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xmlns="" id="{1408A347-420F-4CE4-BDFC-209D52AE7D6B}"/>
                  </a:ext>
                </a:extLst>
              </p:cNvPr>
              <p:cNvSpPr/>
              <p:nvPr/>
            </p:nvSpPr>
            <p:spPr>
              <a:xfrm>
                <a:off x="1223889" y="2394071"/>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8" name="直線コネクタ 57">
                <a:extLst>
                  <a:ext uri="{FF2B5EF4-FFF2-40B4-BE49-F238E27FC236}">
                    <a16:creationId xmlns:a16="http://schemas.microsoft.com/office/drawing/2014/main" xmlns="" id="{D1354B43-3EDD-45F2-A264-FA754A20E0CC}"/>
                  </a:ext>
                </a:extLst>
              </p:cNvPr>
              <p:cNvCxnSpPr>
                <a:stCxn id="57" idx="5"/>
                <a:endCxn id="56" idx="1"/>
              </p:cNvCxnSpPr>
              <p:nvPr/>
            </p:nvCxnSpPr>
            <p:spPr>
              <a:xfrm>
                <a:off x="1644153" y="2814335"/>
                <a:ext cx="763190" cy="763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グループ化 47">
              <a:extLst>
                <a:ext uri="{FF2B5EF4-FFF2-40B4-BE49-F238E27FC236}">
                  <a16:creationId xmlns:a16="http://schemas.microsoft.com/office/drawing/2014/main" xmlns="" id="{FF6D1B0F-0B45-4139-8E8A-7DB7A1BBA3DA}"/>
                </a:ext>
              </a:extLst>
            </p:cNvPr>
            <p:cNvGrpSpPr/>
            <p:nvPr/>
          </p:nvGrpSpPr>
          <p:grpSpPr>
            <a:xfrm>
              <a:off x="8215532" y="3418891"/>
              <a:ext cx="1603718" cy="1603718"/>
              <a:chOff x="1223889" y="2394071"/>
              <a:chExt cx="1603718" cy="1603718"/>
            </a:xfrm>
          </p:grpSpPr>
          <p:sp>
            <p:nvSpPr>
              <p:cNvPr id="53" name="楕円 52">
                <a:extLst>
                  <a:ext uri="{FF2B5EF4-FFF2-40B4-BE49-F238E27FC236}">
                    <a16:creationId xmlns:a16="http://schemas.microsoft.com/office/drawing/2014/main" xmlns="" id="{AEAD4285-7699-40A9-9300-D54AECC07D3D}"/>
                  </a:ext>
                </a:extLst>
              </p:cNvPr>
              <p:cNvSpPr/>
              <p:nvPr/>
            </p:nvSpPr>
            <p:spPr>
              <a:xfrm>
                <a:off x="2335237" y="3505419"/>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xmlns="" id="{7CCE70A2-E8AF-4D22-A079-A720A20EF080}"/>
                  </a:ext>
                </a:extLst>
              </p:cNvPr>
              <p:cNvSpPr/>
              <p:nvPr/>
            </p:nvSpPr>
            <p:spPr>
              <a:xfrm>
                <a:off x="1223889" y="2394071"/>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コネクタ 54">
                <a:extLst>
                  <a:ext uri="{FF2B5EF4-FFF2-40B4-BE49-F238E27FC236}">
                    <a16:creationId xmlns:a16="http://schemas.microsoft.com/office/drawing/2014/main" xmlns="" id="{38010D3C-59D1-4EA1-B635-86532AAD79A1}"/>
                  </a:ext>
                </a:extLst>
              </p:cNvPr>
              <p:cNvCxnSpPr>
                <a:stCxn id="54" idx="5"/>
                <a:endCxn id="53" idx="1"/>
              </p:cNvCxnSpPr>
              <p:nvPr/>
            </p:nvCxnSpPr>
            <p:spPr>
              <a:xfrm>
                <a:off x="1644153" y="2814335"/>
                <a:ext cx="763190" cy="763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グループ化 48">
              <a:extLst>
                <a:ext uri="{FF2B5EF4-FFF2-40B4-BE49-F238E27FC236}">
                  <a16:creationId xmlns:a16="http://schemas.microsoft.com/office/drawing/2014/main" xmlns="" id="{D24BFA22-6F27-417B-BD5F-5C2C7C7FA49E}"/>
                </a:ext>
              </a:extLst>
            </p:cNvPr>
            <p:cNvGrpSpPr/>
            <p:nvPr/>
          </p:nvGrpSpPr>
          <p:grpSpPr>
            <a:xfrm flipH="1">
              <a:off x="8215532" y="4526709"/>
              <a:ext cx="1603718" cy="1603718"/>
              <a:chOff x="1223889" y="2394071"/>
              <a:chExt cx="1603718" cy="1603718"/>
            </a:xfrm>
          </p:grpSpPr>
          <p:sp>
            <p:nvSpPr>
              <p:cNvPr id="50" name="楕円 49">
                <a:extLst>
                  <a:ext uri="{FF2B5EF4-FFF2-40B4-BE49-F238E27FC236}">
                    <a16:creationId xmlns:a16="http://schemas.microsoft.com/office/drawing/2014/main" xmlns="" id="{665064AB-3987-4397-87C1-9F8124DAB6F6}"/>
                  </a:ext>
                </a:extLst>
              </p:cNvPr>
              <p:cNvSpPr/>
              <p:nvPr/>
            </p:nvSpPr>
            <p:spPr>
              <a:xfrm>
                <a:off x="2335237" y="3505419"/>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楕円 50">
                <a:extLst>
                  <a:ext uri="{FF2B5EF4-FFF2-40B4-BE49-F238E27FC236}">
                    <a16:creationId xmlns:a16="http://schemas.microsoft.com/office/drawing/2014/main" xmlns="" id="{FDAF9EA6-7C88-42CC-8555-AF48F6F962E7}"/>
                  </a:ext>
                </a:extLst>
              </p:cNvPr>
              <p:cNvSpPr/>
              <p:nvPr/>
            </p:nvSpPr>
            <p:spPr>
              <a:xfrm>
                <a:off x="1223889" y="2394071"/>
                <a:ext cx="492370" cy="4923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xmlns="" id="{9668E55B-02F3-4917-A311-ACD8EC9BB7AE}"/>
                  </a:ext>
                </a:extLst>
              </p:cNvPr>
              <p:cNvCxnSpPr>
                <a:stCxn id="51" idx="5"/>
                <a:endCxn id="50" idx="1"/>
              </p:cNvCxnSpPr>
              <p:nvPr/>
            </p:nvCxnSpPr>
            <p:spPr>
              <a:xfrm>
                <a:off x="1644153" y="2814335"/>
                <a:ext cx="763190" cy="763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9" name="テキスト ボックス 58">
            <a:extLst>
              <a:ext uri="{FF2B5EF4-FFF2-40B4-BE49-F238E27FC236}">
                <a16:creationId xmlns:a16="http://schemas.microsoft.com/office/drawing/2014/main" xmlns="" id="{AD76CD8A-1F6B-4BB1-B4F9-28098730EFD4}"/>
              </a:ext>
            </a:extLst>
          </p:cNvPr>
          <p:cNvSpPr txBox="1"/>
          <p:nvPr/>
        </p:nvSpPr>
        <p:spPr>
          <a:xfrm>
            <a:off x="7083569" y="6315166"/>
            <a:ext cx="2335237" cy="369332"/>
          </a:xfrm>
          <a:prstGeom prst="rect">
            <a:avLst/>
          </a:prstGeom>
          <a:noFill/>
        </p:spPr>
        <p:txBody>
          <a:bodyPr wrap="square" rtlCol="0">
            <a:spAutoFit/>
          </a:bodyPr>
          <a:lstStyle/>
          <a:p>
            <a:pPr algn="ctr"/>
            <a:r>
              <a:rPr kumimoji="1" lang="en-US" altLang="ja-JP" dirty="0"/>
              <a:t>1 </a:t>
            </a:r>
            <a:r>
              <a:rPr lang="en-US" altLang="ja-JP" dirty="0"/>
              <a:t>1 0 0 1 0 1 0</a:t>
            </a:r>
            <a:endParaRPr kumimoji="1" lang="ja-JP" altLang="en-US" dirty="0"/>
          </a:p>
        </p:txBody>
      </p:sp>
    </p:spTree>
    <p:extLst>
      <p:ext uri="{BB962C8B-B14F-4D97-AF65-F5344CB8AC3E}">
        <p14:creationId xmlns:p14="http://schemas.microsoft.com/office/powerpoint/2010/main" val="639588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1CF3887-120F-4B86-BF52-23E4313B0BBF}"/>
              </a:ext>
            </a:extLst>
          </p:cNvPr>
          <p:cNvSpPr>
            <a:spLocks noGrp="1"/>
          </p:cNvSpPr>
          <p:nvPr>
            <p:ph type="title"/>
          </p:nvPr>
        </p:nvSpPr>
        <p:spPr>
          <a:xfrm>
            <a:off x="838200" y="365125"/>
            <a:ext cx="10515600" cy="1325563"/>
          </a:xfrm>
        </p:spPr>
        <p:txBody>
          <a:bodyPr/>
          <a:lstStyle/>
          <a:p>
            <a:r>
              <a:rPr kumimoji="1" lang="ja-JP" altLang="en-US" dirty="0"/>
              <a:t>ランク</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xmlns="" id="{580B65B0-98A9-4107-87B8-2AEB6D8826B1}"/>
                  </a:ext>
                </a:extLst>
              </p:cNvPr>
              <p:cNvSpPr>
                <a:spLocks noGrp="1"/>
              </p:cNvSpPr>
              <p:nvPr>
                <p:ph idx="1"/>
              </p:nvPr>
            </p:nvSpPr>
            <p:spPr>
              <a:xfrm>
                <a:off x="838200" y="1825625"/>
                <a:ext cx="10515600" cy="4351338"/>
              </a:xfrm>
            </p:spPr>
            <p:txBody>
              <a:bodyPr>
                <a:normAutofit/>
              </a:bodyPr>
              <a:lstStyle/>
              <a:p>
                <a:r>
                  <a:rPr kumimoji="1" lang="ja-JP" altLang="en-US" dirty="0"/>
                  <a:t>大きさ</a:t>
                </a:r>
                <a14:m>
                  <m:oMath xmlns:m="http://schemas.openxmlformats.org/officeDocument/2006/math">
                    <m:r>
                      <a:rPr kumimoji="1" lang="en-US" altLang="ja-JP" b="0" i="1" smtClean="0">
                        <a:latin typeface="Cambria Math" panose="02040503050406030204" pitchFamily="18" charset="0"/>
                      </a:rPr>
                      <m:t>𝑛</m:t>
                    </m:r>
                  </m:oMath>
                </a14:m>
                <a:r>
                  <a:rPr kumimoji="1" lang="ja-JP" altLang="en-US" dirty="0"/>
                  <a:t>の二分木</a:t>
                </a:r>
                <a14:m>
                  <m:oMath xmlns:m="http://schemas.openxmlformats.org/officeDocument/2006/math">
                    <m:r>
                      <a:rPr kumimoji="1" lang="en-US" altLang="ja-JP" b="0" i="1" smtClean="0">
                        <a:latin typeface="Cambria Math" panose="02040503050406030204" pitchFamily="18" charset="0"/>
                      </a:rPr>
                      <m:t>𝑇</m:t>
                    </m:r>
                  </m:oMath>
                </a14:m>
                <a:r>
                  <a:rPr kumimoji="1" lang="ja-JP" altLang="en-US" dirty="0"/>
                  <a:t>のランク</a:t>
                </a:r>
                <a:endParaRPr kumimoji="1" lang="en-US" altLang="ja-JP" dirty="0"/>
              </a:p>
              <a:p>
                <a:pPr lvl="1"/>
                <a:r>
                  <a:rPr lang="ja-JP" altLang="en-US" dirty="0"/>
                  <a:t>自然順序で大きさ</a:t>
                </a:r>
                <a14:m>
                  <m:oMath xmlns:m="http://schemas.openxmlformats.org/officeDocument/2006/math">
                    <m:r>
                      <a:rPr lang="en-US" altLang="ja-JP" b="0" i="1" smtClean="0">
                        <a:latin typeface="Cambria Math" panose="02040503050406030204" pitchFamily="18" charset="0"/>
                      </a:rPr>
                      <m:t>𝑛</m:t>
                    </m:r>
                  </m:oMath>
                </a14:m>
                <a:r>
                  <a:rPr lang="ja-JP" altLang="en-US" dirty="0"/>
                  <a:t>の二分木を並べた列中の</a:t>
                </a:r>
                <a14:m>
                  <m:oMath xmlns:m="http://schemas.openxmlformats.org/officeDocument/2006/math">
                    <m:r>
                      <a:rPr lang="en-US" altLang="ja-JP" b="0" i="1" smtClean="0">
                        <a:latin typeface="Cambria Math" panose="02040503050406030204" pitchFamily="18" charset="0"/>
                      </a:rPr>
                      <m:t>𝑇</m:t>
                    </m:r>
                  </m:oMath>
                </a14:m>
                <a:r>
                  <a:rPr lang="ja-JP" altLang="en-US" dirty="0" err="1"/>
                  <a:t>の添</a:t>
                </a:r>
                <a:r>
                  <a:rPr lang="ja-JP" altLang="en-US" dirty="0"/>
                  <a:t>字</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r>
                  <a:rPr lang="ja-JP" altLang="en-US" dirty="0"/>
                  <a:t>自然順序</a:t>
                </a:r>
                <a14:m>
                  <m:oMath xmlns:m="http://schemas.openxmlformats.org/officeDocument/2006/math">
                    <m:r>
                      <a:rPr lang="en-US" altLang="ja-JP" b="0" i="1" smtClean="0">
                        <a:latin typeface="Cambria Math" panose="02040503050406030204" pitchFamily="18" charset="0"/>
                      </a:rPr>
                      <m:t>𝑇</m:t>
                    </m:r>
                    <m:r>
                      <a:rPr lang="en-US" altLang="ja-JP" b="0" i="0" baseline="-25000" smtClean="0">
                        <a:latin typeface="Cambria Math" panose="02040503050406030204" pitchFamily="18" charset="0"/>
                      </a:rPr>
                      <m:t>1</m:t>
                    </m:r>
                    <m:r>
                      <a:rPr lang="en-US" altLang="ja-JP"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rPr>
                      <m:t>𝑇</m:t>
                    </m:r>
                    <m:r>
                      <a:rPr lang="en-US" altLang="ja-JP" b="0" i="1" baseline="-25000" smtClean="0">
                        <a:latin typeface="Cambria Math" panose="02040503050406030204" pitchFamily="18" charset="0"/>
                      </a:rPr>
                      <m:t>2</m:t>
                    </m:r>
                  </m:oMath>
                </a14:m>
                <a:endParaRPr lang="en-US" altLang="ja-JP" baseline="-25000" dirty="0"/>
              </a:p>
              <a:p>
                <a:pPr marL="1028700" lvl="1" indent="-571500">
                  <a:buFont typeface="+mj-lt"/>
                  <a:buAutoNum type="romanLcPeriod"/>
                </a:pPr>
                <a14:m>
                  <m:oMath xmlns:m="http://schemas.openxmlformats.org/officeDocument/2006/math">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𝑇</m:t>
                        </m:r>
                        <m:r>
                          <a:rPr lang="en-US" altLang="ja-JP" b="0" i="1" baseline="-25000" smtClean="0">
                            <a:latin typeface="Cambria Math" panose="02040503050406030204" pitchFamily="18" charset="0"/>
                          </a:rPr>
                          <m:t>1</m:t>
                        </m:r>
                      </m:e>
                    </m:d>
                    <m:r>
                      <a:rPr lang="en-US" altLang="ja-JP" b="0" i="1" smtClean="0">
                        <a:latin typeface="Cambria Math" panose="02040503050406030204" pitchFamily="18" charset="0"/>
                      </a:rPr>
                      <m:t>&lt;|</m:t>
                    </m:r>
                    <m:r>
                      <a:rPr lang="en-US" altLang="ja-JP" b="0" i="1" smtClean="0">
                        <a:latin typeface="Cambria Math" panose="02040503050406030204" pitchFamily="18" charset="0"/>
                      </a:rPr>
                      <m:t>𝑇</m:t>
                    </m:r>
                    <m:r>
                      <a:rPr lang="en-US" altLang="ja-JP" b="0" i="1" baseline="-25000" smtClean="0">
                        <a:latin typeface="Cambria Math" panose="02040503050406030204" pitchFamily="18" charset="0"/>
                      </a:rPr>
                      <m:t>2</m:t>
                    </m:r>
                    <m:r>
                      <a:rPr lang="en-US" altLang="ja-JP" b="0" i="1" smtClean="0">
                        <a:latin typeface="Cambria Math" panose="02040503050406030204" pitchFamily="18" charset="0"/>
                      </a:rPr>
                      <m:t>|</m:t>
                    </m:r>
                  </m:oMath>
                </a14:m>
                <a:r>
                  <a:rPr lang="en-US" altLang="ja-JP" dirty="0"/>
                  <a:t>,</a:t>
                </a:r>
              </a:p>
              <a:p>
                <a:pPr marL="1028700" lvl="1" indent="-571500">
                  <a:buFont typeface="+mj-lt"/>
                  <a:buAutoNum type="romanLcPeriod"/>
                </a:pPr>
                <a14:m>
                  <m:oMath xmlns:m="http://schemas.openxmlformats.org/officeDocument/2006/math">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𝑇</m:t>
                        </m:r>
                        <m:r>
                          <a:rPr lang="en-US" altLang="ja-JP" b="0" i="1" baseline="-25000" smtClean="0">
                            <a:latin typeface="Cambria Math" panose="02040503050406030204" pitchFamily="18" charset="0"/>
                          </a:rPr>
                          <m:t>1</m:t>
                        </m:r>
                      </m:e>
                    </m:d>
                    <m:r>
                      <a:rPr lang="en-US" altLang="ja-JP" i="1">
                        <a:latin typeface="Cambria Math" panose="02040503050406030204" pitchFamily="18" charset="0"/>
                        <a:ea typeface="Cambria Math" panose="02040503050406030204" pitchFamily="18" charset="0"/>
                      </a:rPr>
                      <m:t>=</m:t>
                    </m:r>
                    <m:d>
                      <m:dPr>
                        <m:begChr m:val="|"/>
                        <m:endChr m:val="|"/>
                        <m:ctrlPr>
                          <a:rPr lang="en-US" altLang="ja-JP" b="0" i="1" smtClean="0">
                            <a:latin typeface="Cambria Math" panose="02040503050406030204" pitchFamily="18" charset="0"/>
                            <a:ea typeface="Cambria Math" panose="02040503050406030204" pitchFamily="18" charset="0"/>
                          </a:rPr>
                        </m:ctrlPr>
                      </m:dPr>
                      <m:e>
                        <m:r>
                          <a:rPr lang="en-US" altLang="ja-JP" b="0" i="1" smtClean="0">
                            <a:latin typeface="Cambria Math" panose="02040503050406030204" pitchFamily="18" charset="0"/>
                            <a:ea typeface="Cambria Math" panose="02040503050406030204" pitchFamily="18" charset="0"/>
                          </a:rPr>
                          <m:t>𝑇</m:t>
                        </m:r>
                        <m:r>
                          <a:rPr lang="en-US" altLang="ja-JP" b="0" i="1" baseline="-25000" smtClean="0">
                            <a:latin typeface="Cambria Math" panose="02040503050406030204" pitchFamily="18" charset="0"/>
                            <a:ea typeface="Cambria Math" panose="02040503050406030204" pitchFamily="18" charset="0"/>
                          </a:rPr>
                          <m:t>2</m:t>
                        </m:r>
                      </m:e>
                    </m:d>
                  </m:oMath>
                </a14:m>
                <a:r>
                  <a:rPr lang="en-US" altLang="ja-JP" dirty="0"/>
                  <a:t> and </a:t>
                </a:r>
                <a14:m>
                  <m:oMath xmlns:m="http://schemas.openxmlformats.org/officeDocument/2006/math">
                    <m:r>
                      <a:rPr lang="en-US" altLang="ja-JP" b="0" i="1" dirty="0" smtClean="0">
                        <a:latin typeface="Cambria Math" panose="02040503050406030204" pitchFamily="18" charset="0"/>
                      </a:rPr>
                      <m:t>𝑙</m:t>
                    </m:r>
                    <m:r>
                      <a:rPr lang="en-US" altLang="ja-JP" b="0" i="1" dirty="0" smtClean="0">
                        <a:latin typeface="Cambria Math" panose="02040503050406030204" pitchFamily="18" charset="0"/>
                      </a:rPr>
                      <m:t>(</m:t>
                    </m:r>
                    <m:r>
                      <a:rPr lang="en-US" altLang="ja-JP" b="0" i="1" dirty="0" smtClean="0">
                        <a:latin typeface="Cambria Math" panose="02040503050406030204" pitchFamily="18" charset="0"/>
                      </a:rPr>
                      <m:t>𝑇</m:t>
                    </m:r>
                    <m:r>
                      <a:rPr lang="en-US" altLang="ja-JP" b="0" i="1" baseline="-25000" dirty="0" smtClean="0">
                        <a:latin typeface="Cambria Math" panose="02040503050406030204" pitchFamily="18" charset="0"/>
                      </a:rPr>
                      <m:t>1</m:t>
                    </m:r>
                    <m:r>
                      <a:rPr lang="en-US" altLang="ja-JP" b="0" i="1" dirty="0" smtClean="0">
                        <a:latin typeface="Cambria Math" panose="02040503050406030204" pitchFamily="18" charset="0"/>
                      </a:rPr>
                      <m:t>)</m:t>
                    </m:r>
                    <m:r>
                      <a:rPr lang="en-US" altLang="ja-JP"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rPr>
                      <m:t>𝑙</m:t>
                    </m:r>
                    <m:r>
                      <a:rPr lang="en-US" altLang="ja-JP" b="0" i="1" smtClean="0">
                        <a:latin typeface="Cambria Math" panose="02040503050406030204" pitchFamily="18" charset="0"/>
                      </a:rPr>
                      <m:t>(</m:t>
                    </m:r>
                    <m:r>
                      <a:rPr lang="en-US" altLang="ja-JP" b="0" i="1" smtClean="0">
                        <a:latin typeface="Cambria Math" panose="02040503050406030204" pitchFamily="18" charset="0"/>
                      </a:rPr>
                      <m:t>𝑇</m:t>
                    </m:r>
                    <m:r>
                      <a:rPr lang="en-US" altLang="ja-JP" b="0" i="1" baseline="-25000" smtClean="0">
                        <a:latin typeface="Cambria Math" panose="02040503050406030204" pitchFamily="18" charset="0"/>
                      </a:rPr>
                      <m:t>2</m:t>
                    </m:r>
                    <m:r>
                      <a:rPr lang="en-US" altLang="ja-JP" b="0" i="1" smtClean="0">
                        <a:latin typeface="Cambria Math" panose="02040503050406030204" pitchFamily="18" charset="0"/>
                      </a:rPr>
                      <m:t>)</m:t>
                    </m:r>
                  </m:oMath>
                </a14:m>
                <a:r>
                  <a:rPr lang="en-US" altLang="ja-JP" dirty="0"/>
                  <a:t>,or</a:t>
                </a:r>
              </a:p>
              <a:p>
                <a:pPr marL="1028700" lvl="1" indent="-571500">
                  <a:buFont typeface="+mj-lt"/>
                  <a:buAutoNum type="romanLcPeriod"/>
                </a:pPr>
                <a14:m>
                  <m:oMath xmlns:m="http://schemas.openxmlformats.org/officeDocument/2006/math">
                    <m:r>
                      <a:rPr lang="en-US" altLang="ja-JP" b="0" i="1" smtClean="0">
                        <a:latin typeface="Cambria Math" panose="02040503050406030204" pitchFamily="18" charset="0"/>
                      </a:rPr>
                      <m:t>|</m:t>
                    </m:r>
                    <m:r>
                      <a:rPr lang="en-US" altLang="ja-JP" b="0" i="1" smtClean="0">
                        <a:latin typeface="Cambria Math" panose="02040503050406030204" pitchFamily="18" charset="0"/>
                      </a:rPr>
                      <m:t>𝑇</m:t>
                    </m:r>
                    <m:r>
                      <a:rPr lang="en-US" altLang="ja-JP" b="0" i="1" baseline="-25000" smtClean="0">
                        <a:latin typeface="Cambria Math" panose="02040503050406030204" pitchFamily="18" charset="0"/>
                      </a:rPr>
                      <m:t>1</m:t>
                    </m:r>
                    <m:r>
                      <a:rPr lang="en-US" altLang="ja-JP" b="0" i="1" smtClean="0">
                        <a:latin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𝑇</m:t>
                    </m:r>
                    <m:r>
                      <a:rPr lang="en-US" altLang="ja-JP" b="0" i="1" baseline="-25000" smtClean="0">
                        <a:latin typeface="Cambria Math" panose="02040503050406030204" pitchFamily="18" charset="0"/>
                        <a:ea typeface="Cambria Math" panose="02040503050406030204" pitchFamily="18" charset="0"/>
                      </a:rPr>
                      <m:t>2</m:t>
                    </m:r>
                    <m:r>
                      <a:rPr lang="en-US" altLang="ja-JP" b="0" i="1" smtClean="0">
                        <a:latin typeface="Cambria Math" panose="02040503050406030204" pitchFamily="18" charset="0"/>
                        <a:ea typeface="Cambria Math" panose="02040503050406030204" pitchFamily="18" charset="0"/>
                      </a:rPr>
                      <m:t>|</m:t>
                    </m:r>
                  </m:oMath>
                </a14:m>
                <a:r>
                  <a:rPr lang="en-US" altLang="ja-JP" dirty="0"/>
                  <a:t>, </a:t>
                </a:r>
                <a14:m>
                  <m:oMath xmlns:m="http://schemas.openxmlformats.org/officeDocument/2006/math">
                    <m:r>
                      <a:rPr lang="en-US" altLang="ja-JP" b="0" i="1" dirty="0" smtClean="0">
                        <a:latin typeface="Cambria Math" panose="02040503050406030204" pitchFamily="18" charset="0"/>
                      </a:rPr>
                      <m:t>𝑙</m:t>
                    </m:r>
                    <m:d>
                      <m:dPr>
                        <m:ctrlPr>
                          <a:rPr lang="en-US" altLang="ja-JP" b="0" i="1" dirty="0" smtClean="0">
                            <a:latin typeface="Cambria Math" panose="02040503050406030204" pitchFamily="18" charset="0"/>
                          </a:rPr>
                        </m:ctrlPr>
                      </m:dPr>
                      <m:e>
                        <m:r>
                          <a:rPr lang="en-US" altLang="ja-JP" b="0" i="1" dirty="0" smtClean="0">
                            <a:latin typeface="Cambria Math" panose="02040503050406030204" pitchFamily="18" charset="0"/>
                          </a:rPr>
                          <m:t>𝑇</m:t>
                        </m:r>
                        <m:r>
                          <a:rPr lang="en-US" altLang="ja-JP" b="0" i="1" baseline="-25000" dirty="0" smtClean="0">
                            <a:latin typeface="Cambria Math" panose="02040503050406030204" pitchFamily="18" charset="0"/>
                          </a:rPr>
                          <m:t>1</m:t>
                        </m:r>
                      </m:e>
                    </m:d>
                    <m:r>
                      <a:rPr lang="en-US" altLang="ja-JP" i="1" dirty="0">
                        <a:latin typeface="Cambria Math" panose="02040503050406030204" pitchFamily="18" charset="0"/>
                        <a:ea typeface="Cambria Math" panose="02040503050406030204" pitchFamily="18" charset="0"/>
                      </a:rPr>
                      <m:t>≡</m:t>
                    </m:r>
                    <m:r>
                      <a:rPr lang="en-US" altLang="ja-JP" b="0" i="1" dirty="0" smtClean="0">
                        <a:latin typeface="Cambria Math" panose="02040503050406030204" pitchFamily="18" charset="0"/>
                        <a:ea typeface="Cambria Math" panose="02040503050406030204" pitchFamily="18" charset="0"/>
                      </a:rPr>
                      <m:t>𝑙</m:t>
                    </m:r>
                    <m:r>
                      <a:rPr lang="en-US" altLang="ja-JP" b="0" i="1" dirty="0" smtClean="0">
                        <a:latin typeface="Cambria Math" panose="02040503050406030204" pitchFamily="18" charset="0"/>
                        <a:ea typeface="Cambria Math" panose="02040503050406030204" pitchFamily="18" charset="0"/>
                      </a:rPr>
                      <m:t>(</m:t>
                    </m:r>
                    <m:r>
                      <a:rPr lang="en-US" altLang="ja-JP" b="0" i="1" dirty="0" smtClean="0">
                        <a:latin typeface="Cambria Math" panose="02040503050406030204" pitchFamily="18" charset="0"/>
                        <a:ea typeface="Cambria Math" panose="02040503050406030204" pitchFamily="18" charset="0"/>
                      </a:rPr>
                      <m:t>𝑇</m:t>
                    </m:r>
                    <m:r>
                      <a:rPr lang="en-US" altLang="ja-JP" b="0" i="1" baseline="-25000" dirty="0" smtClean="0">
                        <a:latin typeface="Cambria Math" panose="02040503050406030204" pitchFamily="18" charset="0"/>
                        <a:ea typeface="Cambria Math" panose="02040503050406030204" pitchFamily="18" charset="0"/>
                      </a:rPr>
                      <m:t>2</m:t>
                    </m:r>
                    <m:r>
                      <a:rPr lang="en-US" altLang="ja-JP" b="0" i="1" dirty="0" smtClean="0">
                        <a:latin typeface="Cambria Math" panose="02040503050406030204" pitchFamily="18" charset="0"/>
                        <a:ea typeface="Cambria Math" panose="02040503050406030204" pitchFamily="18" charset="0"/>
                      </a:rPr>
                      <m:t>)</m:t>
                    </m:r>
                  </m:oMath>
                </a14:m>
                <a:r>
                  <a:rPr lang="en-US" altLang="ja-JP" dirty="0"/>
                  <a:t>, and </a:t>
                </a:r>
                <a14:m>
                  <m:oMath xmlns:m="http://schemas.openxmlformats.org/officeDocument/2006/math">
                    <m:r>
                      <a:rPr lang="en-US" altLang="ja-JP" b="0" i="1" smtClean="0">
                        <a:latin typeface="Cambria Math" panose="02040503050406030204" pitchFamily="18" charset="0"/>
                      </a:rPr>
                      <m:t>𝑟</m:t>
                    </m:r>
                    <m:r>
                      <a:rPr lang="en-US" altLang="ja-JP" b="0" i="1" smtClean="0">
                        <a:latin typeface="Cambria Math" panose="02040503050406030204" pitchFamily="18" charset="0"/>
                      </a:rPr>
                      <m:t>(</m:t>
                    </m:r>
                    <m:r>
                      <a:rPr lang="en-US" altLang="ja-JP" b="0" i="1" smtClean="0">
                        <a:latin typeface="Cambria Math" panose="02040503050406030204" pitchFamily="18" charset="0"/>
                      </a:rPr>
                      <m:t>𝑇</m:t>
                    </m:r>
                    <m:r>
                      <a:rPr lang="en-US" altLang="ja-JP" b="0" i="1" baseline="-25000" smtClean="0">
                        <a:latin typeface="Cambria Math" panose="02040503050406030204" pitchFamily="18" charset="0"/>
                      </a:rPr>
                      <m:t>1</m:t>
                    </m:r>
                    <m:r>
                      <a:rPr lang="en-US" altLang="ja-JP" b="0" i="1" smtClean="0">
                        <a:latin typeface="Cambria Math" panose="02040503050406030204" pitchFamily="18" charset="0"/>
                      </a:rPr>
                      <m:t>)</m:t>
                    </m:r>
                    <m:r>
                      <a:rPr lang="en-US" altLang="ja-JP"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rPr>
                      <m:t>𝑟</m:t>
                    </m:r>
                    <m:r>
                      <a:rPr lang="en-US" altLang="ja-JP" b="0" i="1" smtClean="0">
                        <a:latin typeface="Cambria Math" panose="02040503050406030204" pitchFamily="18" charset="0"/>
                      </a:rPr>
                      <m:t>(</m:t>
                    </m:r>
                    <m:r>
                      <a:rPr lang="en-US" altLang="ja-JP" b="0" i="1" smtClean="0">
                        <a:latin typeface="Cambria Math" panose="02040503050406030204" pitchFamily="18" charset="0"/>
                      </a:rPr>
                      <m:t>𝑇</m:t>
                    </m:r>
                    <m:r>
                      <a:rPr lang="en-US" altLang="ja-JP" b="0" i="1" baseline="-25000" smtClean="0">
                        <a:latin typeface="Cambria Math" panose="02040503050406030204" pitchFamily="18" charset="0"/>
                      </a:rPr>
                      <m:t>2</m:t>
                    </m:r>
                    <m:r>
                      <a:rPr lang="en-US" altLang="ja-JP" b="0" i="1" smtClean="0">
                        <a:latin typeface="Cambria Math" panose="02040503050406030204" pitchFamily="18" charset="0"/>
                      </a:rPr>
                      <m:t>)</m:t>
                    </m:r>
                  </m:oMath>
                </a14:m>
                <a:r>
                  <a:rPr lang="en-US" altLang="ja-JP" dirty="0"/>
                  <a:t>.</a:t>
                </a:r>
              </a:p>
              <a:p>
                <a:pPr marL="0" indent="0">
                  <a:buNone/>
                </a:pPr>
                <a:endParaRPr kumimoji="1" lang="en-US" altLang="ja-JP" dirty="0"/>
              </a:p>
            </p:txBody>
          </p:sp>
        </mc:Choice>
        <mc:Fallback xmlns="">
          <p:sp>
            <p:nvSpPr>
              <p:cNvPr id="3" name="コンテンツ プレースホルダー 2">
                <a:extLst>
                  <a:ext uri="{FF2B5EF4-FFF2-40B4-BE49-F238E27FC236}">
                    <a16:creationId xmlns:a16="http://schemas.microsoft.com/office/drawing/2014/main" id="{580B65B0-98A9-4107-87B8-2AEB6D8826B1}"/>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3"/>
                <a:stretch>
                  <a:fillRect l="-1043" t="-2241"/>
                </a:stretch>
              </a:blipFill>
            </p:spPr>
            <p:txBody>
              <a:bodyPr/>
              <a:lstStyle/>
              <a:p>
                <a:r>
                  <a:rPr lang="ja-JP" altLang="en-US">
                    <a:noFill/>
                  </a:rPr>
                  <a:t> </a:t>
                </a:r>
              </a:p>
            </p:txBody>
          </p:sp>
        </mc:Fallback>
      </mc:AlternateContent>
      <p:sp>
        <p:nvSpPr>
          <p:cNvPr id="311" name="テキスト ボックス 310">
            <a:extLst>
              <a:ext uri="{FF2B5EF4-FFF2-40B4-BE49-F238E27FC236}">
                <a16:creationId xmlns:a16="http://schemas.microsoft.com/office/drawing/2014/main" xmlns="" id="{B2FB174D-F2DC-448A-B9F9-8B357A5D6BE0}"/>
              </a:ext>
            </a:extLst>
          </p:cNvPr>
          <p:cNvSpPr txBox="1"/>
          <p:nvPr/>
        </p:nvSpPr>
        <p:spPr>
          <a:xfrm>
            <a:off x="8259228" y="5006579"/>
            <a:ext cx="3094572" cy="369332"/>
          </a:xfrm>
          <a:prstGeom prst="rect">
            <a:avLst/>
          </a:prstGeom>
          <a:noFill/>
        </p:spPr>
        <p:txBody>
          <a:bodyPr wrap="square" rtlCol="0">
            <a:spAutoFit/>
          </a:bodyPr>
          <a:lstStyle/>
          <a:p>
            <a:pPr algn="r"/>
            <a:r>
              <a:rPr kumimoji="1" lang="ja-JP" altLang="en-US" dirty="0"/>
              <a:t>大きさ</a:t>
            </a:r>
            <a:r>
              <a:rPr kumimoji="1" lang="en-US" altLang="ja-JP" dirty="0"/>
              <a:t>4</a:t>
            </a:r>
            <a:r>
              <a:rPr kumimoji="1" lang="ja-JP" altLang="en-US" dirty="0"/>
              <a:t>の例</a:t>
            </a:r>
          </a:p>
        </p:txBody>
      </p:sp>
      <p:pic>
        <p:nvPicPr>
          <p:cNvPr id="313" name="図 312">
            <a:extLst>
              <a:ext uri="{FF2B5EF4-FFF2-40B4-BE49-F238E27FC236}">
                <a16:creationId xmlns:a16="http://schemas.microsoft.com/office/drawing/2014/main" xmlns="" id="{B8CB016C-D4A5-4D45-B0E2-7C2B2905BF04}"/>
              </a:ext>
            </a:extLst>
          </p:cNvPr>
          <p:cNvPicPr>
            <a:picLocks noChangeAspect="1"/>
          </p:cNvPicPr>
          <p:nvPr/>
        </p:nvPicPr>
        <p:blipFill>
          <a:blip r:embed="rId4"/>
          <a:stretch>
            <a:fillRect/>
          </a:stretch>
        </p:blipFill>
        <p:spPr>
          <a:xfrm>
            <a:off x="5003989" y="2663636"/>
            <a:ext cx="6349811" cy="2437915"/>
          </a:xfrm>
          <a:prstGeom prst="rect">
            <a:avLst/>
          </a:prstGeom>
        </p:spPr>
      </p:pic>
      <p:sp>
        <p:nvSpPr>
          <p:cNvPr id="314" name="スライド番号プレースホルダー 313">
            <a:extLst>
              <a:ext uri="{FF2B5EF4-FFF2-40B4-BE49-F238E27FC236}">
                <a16:creationId xmlns:a16="http://schemas.microsoft.com/office/drawing/2014/main" xmlns="" id="{54F58EEF-9EC3-44CC-B25F-277990FB819A}"/>
              </a:ext>
            </a:extLst>
          </p:cNvPr>
          <p:cNvSpPr>
            <a:spLocks noGrp="1"/>
          </p:cNvSpPr>
          <p:nvPr>
            <p:ph type="sldNum" sz="quarter" idx="12"/>
          </p:nvPr>
        </p:nvSpPr>
        <p:spPr/>
        <p:txBody>
          <a:bodyPr/>
          <a:lstStyle/>
          <a:p>
            <a:fld id="{E5C235EC-7ED0-4A5D-B19E-175F2657EE7E}" type="slidenum">
              <a:rPr kumimoji="1" lang="ja-JP" altLang="en-US" smtClean="0"/>
              <a:t>9</a:t>
            </a:fld>
            <a:endParaRPr kumimoji="1" lang="ja-JP" altLang="en-US"/>
          </a:p>
        </p:txBody>
      </p:sp>
    </p:spTree>
    <p:extLst>
      <p:ext uri="{BB962C8B-B14F-4D97-AF65-F5344CB8AC3E}">
        <p14:creationId xmlns:p14="http://schemas.microsoft.com/office/powerpoint/2010/main" val="287605518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tailEnd type="triangle"/>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3119</TotalTime>
  <Words>803</Words>
  <Application>Microsoft Office PowerPoint</Application>
  <PresentationFormat>ワイド画面</PresentationFormat>
  <Paragraphs>313</Paragraphs>
  <Slides>23</Slides>
  <Notes>6</Notes>
  <HiddenSlides>5</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23</vt:i4>
      </vt:variant>
    </vt:vector>
  </HeadingPairs>
  <TitlesOfParts>
    <vt:vector size="31" baseType="lpstr">
      <vt:lpstr>游ゴシック</vt:lpstr>
      <vt:lpstr>游ゴシック Light</vt:lpstr>
      <vt:lpstr>Arial</vt:lpstr>
      <vt:lpstr>Cambria Math</vt:lpstr>
      <vt:lpstr>Palatino Linotype</vt:lpstr>
      <vt:lpstr>Times New Roman</vt:lpstr>
      <vt:lpstr>Office テーマ</vt:lpstr>
      <vt:lpstr>1_Office テーマ</vt:lpstr>
      <vt:lpstr>二分木のランク計算の クリーン可逆シミュレーション</vt:lpstr>
      <vt:lpstr>発表の構成</vt:lpstr>
      <vt:lpstr>背景：二分木のランク</vt:lpstr>
      <vt:lpstr>背景：可逆計算</vt:lpstr>
      <vt:lpstr>背景：クリーン可逆シミュレーション</vt:lpstr>
      <vt:lpstr>目的：効率的な可逆プログラムの導出</vt:lpstr>
      <vt:lpstr>(Landauerの)埋め込み</vt:lpstr>
      <vt:lpstr>整形ビットパターンによる二分木の表現</vt:lpstr>
      <vt:lpstr>ランク</vt:lpstr>
      <vt:lpstr>ランク計算</vt:lpstr>
      <vt:lpstr>埋め込みを用いたランク計算</vt:lpstr>
      <vt:lpstr>埋め込みを用いたアンランク計算</vt:lpstr>
      <vt:lpstr>ランク・アンランク計算のクリーン可逆化</vt:lpstr>
      <vt:lpstr>1パスのクリーン可逆シミュレーション</vt:lpstr>
      <vt:lpstr>まとめ</vt:lpstr>
      <vt:lpstr>PowerPoint プレゼンテーション</vt:lpstr>
      <vt:lpstr>PowerPoint プレゼンテーション</vt:lpstr>
      <vt:lpstr>一般解法(Bennett法)の模式図</vt:lpstr>
      <vt:lpstr>参考文献</vt:lpstr>
      <vt:lpstr>1パスのクリーン可逆ランク計算</vt:lpstr>
      <vt:lpstr>整形ビットパターンによる二分木の表現</vt:lpstr>
      <vt:lpstr>可逆プログラミング言語Janus</vt:lpstr>
      <vt:lpstr>ランク</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kaneharu</dc:creator>
  <cp:lastModifiedBy>安田卓也</cp:lastModifiedBy>
  <cp:revision>233</cp:revision>
  <dcterms:created xsi:type="dcterms:W3CDTF">2017-09-21T15:01:00Z</dcterms:created>
  <dcterms:modified xsi:type="dcterms:W3CDTF">2017-10-11T04:14:18Z</dcterms:modified>
</cp:coreProperties>
</file>