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29"/>
  </p:notesMasterIdLst>
  <p:sldIdLst>
    <p:sldId id="256" r:id="rId3"/>
    <p:sldId id="276" r:id="rId4"/>
    <p:sldId id="300" r:id="rId5"/>
    <p:sldId id="258" r:id="rId6"/>
    <p:sldId id="301" r:id="rId7"/>
    <p:sldId id="303" r:id="rId8"/>
    <p:sldId id="302" r:id="rId9"/>
    <p:sldId id="261" r:id="rId10"/>
    <p:sldId id="296" r:id="rId11"/>
    <p:sldId id="307" r:id="rId12"/>
    <p:sldId id="297" r:id="rId13"/>
    <p:sldId id="306" r:id="rId14"/>
    <p:sldId id="298" r:id="rId15"/>
    <p:sldId id="305" r:id="rId16"/>
    <p:sldId id="304" r:id="rId17"/>
    <p:sldId id="264" r:id="rId18"/>
    <p:sldId id="275" r:id="rId19"/>
    <p:sldId id="260" r:id="rId20"/>
    <p:sldId id="269" r:id="rId21"/>
    <p:sldId id="308" r:id="rId22"/>
    <p:sldId id="265" r:id="rId23"/>
    <p:sldId id="273" r:id="rId24"/>
    <p:sldId id="266" r:id="rId25"/>
    <p:sldId id="299" r:id="rId26"/>
    <p:sldId id="267" r:id="rId27"/>
    <p:sldId id="294" r:id="rId2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F2A82945-A913-42C8-90A5-F1A381CDB743}">
          <p14:sldIdLst>
            <p14:sldId id="256"/>
            <p14:sldId id="276"/>
            <p14:sldId id="300"/>
            <p14:sldId id="258"/>
            <p14:sldId id="301"/>
            <p14:sldId id="303"/>
            <p14:sldId id="302"/>
            <p14:sldId id="261"/>
            <p14:sldId id="296"/>
            <p14:sldId id="307"/>
            <p14:sldId id="297"/>
            <p14:sldId id="306"/>
            <p14:sldId id="298"/>
            <p14:sldId id="305"/>
            <p14:sldId id="304"/>
            <p14:sldId id="264"/>
            <p14:sldId id="275"/>
            <p14:sldId id="260"/>
            <p14:sldId id="269"/>
            <p14:sldId id="308"/>
            <p14:sldId id="265"/>
            <p14:sldId id="273"/>
            <p14:sldId id="266"/>
            <p14:sldId id="299"/>
            <p14:sldId id="267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394" autoAdjust="0"/>
  </p:normalViewPr>
  <p:slideViewPr>
    <p:cSldViewPr snapToGrid="0" showGuides="1">
      <p:cViewPr varScale="1">
        <p:scale>
          <a:sx n="63" d="100"/>
          <a:sy n="63" d="100"/>
        </p:scale>
        <p:origin x="84" y="216"/>
      </p:cViewPr>
      <p:guideLst>
        <p:guide orient="horz" pos="211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3602F1-7A5C-48F5-A042-13DF4B8FF49B}" type="datetimeFigureOut">
              <a:rPr kumimoji="1" lang="ja-JP" altLang="en-US" smtClean="0"/>
              <a:t>2017/10/11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EBC93-9411-4A01-8C8B-9B5E7FF8B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221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9EBC93-9411-4A01-8C8B-9B5E7FF8BCC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545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言い方に気をつけよう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はぁと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9EBC93-9411-4A01-8C8B-9B5E7FF8BCC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1256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9EBC93-9411-4A01-8C8B-9B5E7FF8BCCF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412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今後の課題は口頭にする？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9EBC93-9411-4A01-8C8B-9B5E7FF8BCCF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70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25151-C6EA-4601-AC24-5BF87984BEB7}" type="datetime1">
              <a:rPr kumimoji="1" lang="ja-JP" altLang="en-US" smtClean="0"/>
              <a:t>2017/10/11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9049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553F-4E9F-4E27-A244-9F508E813465}" type="datetime1">
              <a:rPr kumimoji="1" lang="ja-JP" altLang="en-US" smtClean="0"/>
              <a:t>2017/10/11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106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0113B-03B1-4FC1-8000-B44B7E146042}" type="datetime1">
              <a:rPr kumimoji="1" lang="ja-JP" altLang="en-US" smtClean="0"/>
              <a:t>2017/10/11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1056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kumimoji="1" lang="ja-JP" altLang="en-US" smtClean="0">
                <a:uFillTx/>
              </a:rPr>
              <a:t>マスター タイトルの書式設定</a:t>
            </a:r>
            <a:endParaRPr kumimoji="1" lang="ja-JP" altLang="en-US">
              <a:uFillTx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uFillTx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kumimoji="1" lang="ja-JP" altLang="en-US" smtClean="0">
                <a:uFillTx/>
              </a:rPr>
              <a:t>マスター サブタイトルの書式設定</a:t>
            </a:r>
            <a:endParaRPr kumimoji="1" lang="ja-JP" altLang="en-US">
              <a:uFillTx/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25151-C6EA-4601-AC24-5BF87984BEB7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2017/10/11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473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>
                <a:uFillTx/>
              </a:rPr>
              <a:t>マスター タイトルの書式設定</a:t>
            </a:r>
            <a:endParaRPr kumimoji="1" lang="ja-JP" altLang="en-US">
              <a:uFillTx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>
                <a:uFillTx/>
              </a:rPr>
              <a:t>マスター テキストの書式設定</a:t>
            </a:r>
          </a:p>
          <a:p>
            <a:pPr lvl="1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2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2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3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3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4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4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5 </a:t>
            </a:r>
            <a:r>
              <a:rPr kumimoji="1" lang="ja-JP" altLang="en-US" smtClean="0">
                <a:uFillTx/>
              </a:rPr>
              <a:t>レベル</a:t>
            </a:r>
            <a:endParaRPr kumimoji="1" lang="ja-JP" altLang="en-US">
              <a:uFillTx/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24EF6-EE2C-4880-861E-5832915DA122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2017/10/11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4228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kumimoji="1" lang="ja-JP" altLang="en-US" smtClean="0">
                <a:uFillTx/>
              </a:rPr>
              <a:t>マスター タイトルの書式設定</a:t>
            </a:r>
            <a:endParaRPr kumimoji="1" lang="ja-JP" altLang="en-US">
              <a:uFillTx/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kumimoji="1" lang="ja-JP" altLang="en-US" smtClean="0">
                <a:uFillTx/>
              </a:rPr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52663-87F4-4BF8-99AB-585F6034A5E2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2017/10/11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872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>
                <a:uFillTx/>
              </a:rPr>
              <a:t>マスター タイトルの書式設定</a:t>
            </a:r>
            <a:endParaRPr kumimoji="1" lang="ja-JP" altLang="en-US">
              <a:uFillTx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>
                <a:uFillTx/>
              </a:rPr>
              <a:t>マスター テキストの書式設定</a:t>
            </a:r>
          </a:p>
          <a:p>
            <a:pPr lvl="1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2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2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3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3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4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4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5 </a:t>
            </a:r>
            <a:r>
              <a:rPr kumimoji="1" lang="ja-JP" altLang="en-US" smtClean="0">
                <a:uFillTx/>
              </a:rPr>
              <a:t>レベル</a:t>
            </a:r>
            <a:endParaRPr kumimoji="1" lang="ja-JP" altLang="en-US">
              <a:uFillTx/>
            </a:endParaRP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>
                <a:uFillTx/>
              </a:rPr>
              <a:t>マスター テキストの書式設定</a:t>
            </a:r>
          </a:p>
          <a:p>
            <a:pPr lvl="1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2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2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3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3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4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4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5 </a:t>
            </a:r>
            <a:r>
              <a:rPr kumimoji="1" lang="ja-JP" altLang="en-US" smtClean="0">
                <a:uFillTx/>
              </a:rPr>
              <a:t>レベル</a:t>
            </a:r>
            <a:endParaRPr kumimoji="1" lang="ja-JP" altLang="en-US">
              <a:uFillTx/>
            </a:endParaRP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26F0-57A4-4A5A-A404-73E5A7BB63EB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2017/10/11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805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>
                <a:uFillTx/>
              </a:rPr>
              <a:t>マスター タイトルの書式設定</a:t>
            </a:r>
            <a:endParaRPr kumimoji="1" lang="ja-JP" altLang="en-US">
              <a:uFillTx/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kumimoji="1" lang="ja-JP" altLang="en-US" smtClean="0">
                <a:uFillTx/>
              </a:rPr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>
                <a:uFillTx/>
              </a:rPr>
              <a:t>マスター テキストの書式設定</a:t>
            </a:r>
          </a:p>
          <a:p>
            <a:pPr lvl="1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2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2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3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3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4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4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5 </a:t>
            </a:r>
            <a:r>
              <a:rPr kumimoji="1" lang="ja-JP" altLang="en-US" smtClean="0">
                <a:uFillTx/>
              </a:rPr>
              <a:t>レベル</a:t>
            </a:r>
            <a:endParaRPr kumimoji="1" lang="ja-JP" altLang="en-US">
              <a:uFillTx/>
            </a:endParaRP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kumimoji="1" lang="ja-JP" altLang="en-US" smtClean="0">
                <a:uFillTx/>
              </a:rPr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>
                <a:uFillTx/>
              </a:rPr>
              <a:t>マスター テキストの書式設定</a:t>
            </a:r>
          </a:p>
          <a:p>
            <a:pPr lvl="1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2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2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3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3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4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4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5 </a:t>
            </a:r>
            <a:r>
              <a:rPr kumimoji="1" lang="ja-JP" altLang="en-US" smtClean="0">
                <a:uFillTx/>
              </a:rPr>
              <a:t>レベル</a:t>
            </a:r>
            <a:endParaRPr kumimoji="1" lang="ja-JP" altLang="en-US">
              <a:uFillTx/>
            </a:endParaRP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6AF6-E287-444C-9B6A-00B295019351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2017/10/11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9973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>
                <a:uFillTx/>
              </a:rPr>
              <a:t>マスター タイトルの書式設定</a:t>
            </a:r>
            <a:endParaRPr kumimoji="1" lang="ja-JP" altLang="en-US">
              <a:uFillTx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CCD26-FB87-43C7-8C67-0562FF239754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2017/10/11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987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55D00-5022-4B04-8EB3-38FA46A43FF7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2017/10/11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509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 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uFillTx/>
              </a:defRPr>
            </a:lvl1pPr>
          </a:lstStyle>
          <a:p>
            <a:r>
              <a:rPr kumimoji="1" lang="ja-JP" altLang="en-US" smtClean="0">
                <a:uFillTx/>
              </a:rPr>
              <a:t>マスター タイトルの書式設定</a:t>
            </a:r>
            <a:endParaRPr kumimoji="1" lang="ja-JP" altLang="en-US">
              <a:uFillTx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uFillTx/>
              </a:defRPr>
            </a:lvl1pPr>
            <a:lvl2pPr>
              <a:defRPr sz="2800">
                <a:uFillTx/>
              </a:defRPr>
            </a:lvl2pPr>
            <a:lvl3pPr>
              <a:defRPr sz="2400">
                <a:uFillTx/>
              </a:defRPr>
            </a:lvl3pPr>
            <a:lvl4pPr>
              <a:defRPr sz="2000">
                <a:uFillTx/>
              </a:defRPr>
            </a:lvl4pPr>
            <a:lvl5pPr>
              <a:defRPr sz="2000">
                <a:uFillTx/>
              </a:defRPr>
            </a:lvl5pPr>
            <a:lvl6pPr>
              <a:defRPr sz="2000">
                <a:uFillTx/>
              </a:defRPr>
            </a:lvl6pPr>
            <a:lvl7pPr>
              <a:defRPr sz="2000">
                <a:uFillTx/>
              </a:defRPr>
            </a:lvl7pPr>
            <a:lvl8pPr>
              <a:defRPr sz="2000">
                <a:uFillTx/>
              </a:defRPr>
            </a:lvl8pPr>
            <a:lvl9pPr>
              <a:defRPr sz="2000">
                <a:uFillTx/>
              </a:defRPr>
            </a:lvl9pPr>
          </a:lstStyle>
          <a:p>
            <a:pPr lvl="0"/>
            <a:r>
              <a:rPr kumimoji="1" lang="ja-JP" altLang="en-US" smtClean="0">
                <a:uFillTx/>
              </a:rPr>
              <a:t>マスター テキストの書式設定</a:t>
            </a:r>
          </a:p>
          <a:p>
            <a:pPr lvl="1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2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2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3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3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4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4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5 </a:t>
            </a:r>
            <a:r>
              <a:rPr kumimoji="1" lang="ja-JP" altLang="en-US" smtClean="0">
                <a:uFillTx/>
              </a:rPr>
              <a:t>レベル</a:t>
            </a:r>
            <a:endParaRPr kumimoji="1" lang="ja-JP" altLang="en-US">
              <a:uFillTx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uFillTx/>
              </a:defRPr>
            </a:lvl1pPr>
            <a:lvl2pPr marL="457200" indent="0">
              <a:buNone/>
              <a:defRPr sz="1400">
                <a:uFillTx/>
              </a:defRPr>
            </a:lvl2pPr>
            <a:lvl3pPr marL="914400" indent="0">
              <a:buNone/>
              <a:defRPr sz="1200">
                <a:uFillTx/>
              </a:defRPr>
            </a:lvl3pPr>
            <a:lvl4pPr marL="1371600" indent="0">
              <a:buNone/>
              <a:defRPr sz="1000">
                <a:uFillTx/>
              </a:defRPr>
            </a:lvl4pPr>
            <a:lvl5pPr marL="1828800" indent="0">
              <a:buNone/>
              <a:defRPr sz="1000">
                <a:uFillTx/>
              </a:defRPr>
            </a:lvl5pPr>
            <a:lvl6pPr marL="2286000" indent="0">
              <a:buNone/>
              <a:defRPr sz="1000">
                <a:uFillTx/>
              </a:defRPr>
            </a:lvl6pPr>
            <a:lvl7pPr marL="2743200" indent="0">
              <a:buNone/>
              <a:defRPr sz="1000">
                <a:uFillTx/>
              </a:defRPr>
            </a:lvl7pPr>
            <a:lvl8pPr marL="3200400" indent="0">
              <a:buNone/>
              <a:defRPr sz="1000">
                <a:uFillTx/>
              </a:defRPr>
            </a:lvl8pPr>
            <a:lvl9pPr marL="3657600" indent="0">
              <a:buNone/>
              <a:defRPr sz="1000">
                <a:uFillTx/>
              </a:defRPr>
            </a:lvl9pPr>
          </a:lstStyle>
          <a:p>
            <a:pPr lvl="0"/>
            <a:r>
              <a:rPr kumimoji="1" lang="ja-JP" altLang="en-US" smtClean="0">
                <a:uFillTx/>
              </a:rPr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29B20-A36B-46B0-BDB6-82280570217F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2017/10/11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804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24EF6-EE2C-4880-861E-5832915DA122}" type="datetime1">
              <a:rPr kumimoji="1" lang="ja-JP" altLang="en-US" smtClean="0"/>
              <a:t>2017/10/11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0243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uFillTx/>
              </a:defRPr>
            </a:lvl1pPr>
          </a:lstStyle>
          <a:p>
            <a:r>
              <a:rPr kumimoji="1" lang="ja-JP" altLang="en-US" smtClean="0">
                <a:uFillTx/>
              </a:rPr>
              <a:t>マスター タイトルの書式設定</a:t>
            </a:r>
            <a:endParaRPr kumimoji="1" lang="ja-JP" altLang="en-US">
              <a:uFillTx/>
            </a:endParaRP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uFillTx/>
              </a:defRPr>
            </a:lvl1pPr>
            <a:lvl2pPr marL="457200" indent="0">
              <a:buNone/>
              <a:defRPr sz="2800">
                <a:uFillTx/>
              </a:defRPr>
            </a:lvl2pPr>
            <a:lvl3pPr marL="914400" indent="0">
              <a:buNone/>
              <a:defRPr sz="2400">
                <a:uFillTx/>
              </a:defRPr>
            </a:lvl3pPr>
            <a:lvl4pPr marL="1371600" indent="0">
              <a:buNone/>
              <a:defRPr sz="2000">
                <a:uFillTx/>
              </a:defRPr>
            </a:lvl4pPr>
            <a:lvl5pPr marL="1828800" indent="0">
              <a:buNone/>
              <a:defRPr sz="2000">
                <a:uFillTx/>
              </a:defRPr>
            </a:lvl5pPr>
            <a:lvl6pPr marL="2286000" indent="0">
              <a:buNone/>
              <a:defRPr sz="2000">
                <a:uFillTx/>
              </a:defRPr>
            </a:lvl6pPr>
            <a:lvl7pPr marL="2743200" indent="0">
              <a:buNone/>
              <a:defRPr sz="2000">
                <a:uFillTx/>
              </a:defRPr>
            </a:lvl7pPr>
            <a:lvl8pPr marL="3200400" indent="0">
              <a:buNone/>
              <a:defRPr sz="2000">
                <a:uFillTx/>
              </a:defRPr>
            </a:lvl8pPr>
            <a:lvl9pPr marL="3657600" indent="0">
              <a:buNone/>
              <a:defRPr sz="2000">
                <a:uFillTx/>
              </a:defRPr>
            </a:lvl9pPr>
          </a:lstStyle>
          <a:p>
            <a:endParaRPr kumimoji="1" lang="ja-JP" altLang="en-US">
              <a:uFillTx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uFillTx/>
              </a:defRPr>
            </a:lvl1pPr>
            <a:lvl2pPr marL="457200" indent="0">
              <a:buNone/>
              <a:defRPr sz="1400">
                <a:uFillTx/>
              </a:defRPr>
            </a:lvl2pPr>
            <a:lvl3pPr marL="914400" indent="0">
              <a:buNone/>
              <a:defRPr sz="1200">
                <a:uFillTx/>
              </a:defRPr>
            </a:lvl3pPr>
            <a:lvl4pPr marL="1371600" indent="0">
              <a:buNone/>
              <a:defRPr sz="1000">
                <a:uFillTx/>
              </a:defRPr>
            </a:lvl4pPr>
            <a:lvl5pPr marL="1828800" indent="0">
              <a:buNone/>
              <a:defRPr sz="1000">
                <a:uFillTx/>
              </a:defRPr>
            </a:lvl5pPr>
            <a:lvl6pPr marL="2286000" indent="0">
              <a:buNone/>
              <a:defRPr sz="1000">
                <a:uFillTx/>
              </a:defRPr>
            </a:lvl6pPr>
            <a:lvl7pPr marL="2743200" indent="0">
              <a:buNone/>
              <a:defRPr sz="1000">
                <a:uFillTx/>
              </a:defRPr>
            </a:lvl7pPr>
            <a:lvl8pPr marL="3200400" indent="0">
              <a:buNone/>
              <a:defRPr sz="1000">
                <a:uFillTx/>
              </a:defRPr>
            </a:lvl8pPr>
            <a:lvl9pPr marL="3657600" indent="0">
              <a:buNone/>
              <a:defRPr sz="1000">
                <a:uFillTx/>
              </a:defRPr>
            </a:lvl9pPr>
          </a:lstStyle>
          <a:p>
            <a:pPr lvl="0"/>
            <a:r>
              <a:rPr kumimoji="1" lang="ja-JP" altLang="en-US" smtClean="0">
                <a:uFillTx/>
              </a:rPr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2C33F-7632-49FA-9BEB-357B19204FE7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2017/10/11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594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>
                <a:uFillTx/>
              </a:rPr>
              <a:t>マスター タイトルの書式設定</a:t>
            </a:r>
            <a:endParaRPr kumimoji="1" lang="ja-JP" altLang="en-US">
              <a:uFillTx/>
            </a:endParaRP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>
                <a:uFillTx/>
              </a:rPr>
              <a:t>マスター テキストの書式設定</a:t>
            </a:r>
          </a:p>
          <a:p>
            <a:pPr lvl="1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2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2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3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3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4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4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5 </a:t>
            </a:r>
            <a:r>
              <a:rPr kumimoji="1" lang="ja-JP" altLang="en-US" smtClean="0">
                <a:uFillTx/>
              </a:rPr>
              <a:t>レベル</a:t>
            </a:r>
            <a:endParaRPr kumimoji="1" lang="ja-JP" altLang="en-US">
              <a:uFillTx/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553F-4E9F-4E27-A244-9F508E813465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2017/10/11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0439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>
                <a:uFillTx/>
              </a:rPr>
              <a:t>マスター タイトルの書式設定</a:t>
            </a:r>
            <a:endParaRPr kumimoji="1" lang="ja-JP" altLang="en-US">
              <a:uFillTx/>
            </a:endParaRP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>
                <a:uFillTx/>
              </a:rPr>
              <a:t>マスター テキストの書式設定</a:t>
            </a:r>
          </a:p>
          <a:p>
            <a:pPr lvl="1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2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2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3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3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4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4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5 </a:t>
            </a:r>
            <a:r>
              <a:rPr kumimoji="1" lang="ja-JP" altLang="en-US" smtClean="0">
                <a:uFillTx/>
              </a:rPr>
              <a:t>レベル</a:t>
            </a:r>
            <a:endParaRPr kumimoji="1" lang="ja-JP" altLang="en-US">
              <a:uFillTx/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0113B-03B1-4FC1-8000-B44B7E146042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2017/10/11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781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52663-87F4-4BF8-99AB-585F6034A5E2}" type="datetime1">
              <a:rPr kumimoji="1" lang="ja-JP" altLang="en-US" smtClean="0"/>
              <a:t>2017/10/11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724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26F0-57A4-4A5A-A404-73E5A7BB63EB}" type="datetime1">
              <a:rPr kumimoji="1" lang="ja-JP" altLang="en-US" smtClean="0"/>
              <a:t>2017/10/11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280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6AF6-E287-444C-9B6A-00B295019351}" type="datetime1">
              <a:rPr kumimoji="1" lang="ja-JP" altLang="en-US" smtClean="0"/>
              <a:t>2017/10/11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1238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CCD26-FB87-43C7-8C67-0562FF239754}" type="datetime1">
              <a:rPr kumimoji="1" lang="ja-JP" altLang="en-US" smtClean="0"/>
              <a:t>2017/10/11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75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55D00-5022-4B04-8EB3-38FA46A43FF7}" type="datetime1">
              <a:rPr kumimoji="1" lang="ja-JP" altLang="en-US" smtClean="0"/>
              <a:t>2017/10/11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01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29B20-A36B-46B0-BDB6-82280570217F}" type="datetime1">
              <a:rPr kumimoji="1" lang="ja-JP" altLang="en-US" smtClean="0"/>
              <a:t>2017/10/11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39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2C33F-7632-49FA-9BEB-357B19204FE7}" type="datetime1">
              <a:rPr kumimoji="1" lang="ja-JP" altLang="en-US" smtClean="0"/>
              <a:t>2017/10/11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183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552A1-C91B-4A49-BBB9-60BD2CB1D58A}" type="datetime1">
              <a:rPr kumimoji="1" lang="ja-JP" altLang="en-US" smtClean="0"/>
              <a:t>2017/10/11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79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>
                <a:uFillTx/>
              </a:rPr>
              <a:t>マスター タイトルの書式設定</a:t>
            </a:r>
            <a:endParaRPr kumimoji="1" lang="ja-JP" altLang="en-US">
              <a:uFillTx/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>
                <a:uFillTx/>
              </a:rPr>
              <a:t>マスター テキストの書式設定</a:t>
            </a:r>
          </a:p>
          <a:p>
            <a:pPr lvl="1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2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2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3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3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4 </a:t>
            </a:r>
            <a:r>
              <a:rPr kumimoji="1" lang="ja-JP" altLang="en-US" smtClean="0">
                <a:uFillTx/>
              </a:rPr>
              <a:t>レベル</a:t>
            </a:r>
          </a:p>
          <a:p>
            <a:pPr lvl="4"/>
            <a:r>
              <a:rPr kumimoji="1" lang="ja-JP" altLang="en-US" smtClean="0">
                <a:uFillTx/>
              </a:rPr>
              <a:t>第 </a:t>
            </a:r>
            <a:r>
              <a:rPr kumimoji="1" lang="en-US" altLang="ja-JP" smtClean="0">
                <a:uFillTx/>
              </a:rPr>
              <a:t>5 </a:t>
            </a:r>
            <a:r>
              <a:rPr kumimoji="1" lang="ja-JP" altLang="en-US" smtClean="0">
                <a:uFillTx/>
              </a:rPr>
              <a:t>レベル</a:t>
            </a:r>
            <a:endParaRPr kumimoji="1" lang="ja-JP" altLang="en-US">
              <a:uFillTx/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6E5552A1-C91B-4A49-BBB9-60BD2CB1D58A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2017/10/11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C5ACC6D9-967A-4799-96DF-DA263BD2958A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178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ja-JP">
          <a:uFillTx/>
        </a:defRPr>
      </a:defPPr>
      <a:lvl1pPr marL="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14.png"/><Relationship Id="rId4" Type="http://schemas.openxmlformats.org/officeDocument/2006/relationships/image" Target="../media/image7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0.png"/><Relationship Id="rId4" Type="http://schemas.openxmlformats.org/officeDocument/2006/relationships/image" Target="../media/image7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12" Type="http://schemas.openxmlformats.org/officeDocument/2006/relationships/image" Target="../media/image2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9.png"/><Relationship Id="rId5" Type="http://schemas.openxmlformats.org/officeDocument/2006/relationships/image" Target="../media/image12.png"/><Relationship Id="rId10" Type="http://schemas.openxmlformats.org/officeDocument/2006/relationships/image" Target="../media/image16.png"/><Relationship Id="rId4" Type="http://schemas.openxmlformats.org/officeDocument/2006/relationships/image" Target="../media/image110.png"/><Relationship Id="rId9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6651" y="1041400"/>
            <a:ext cx="10258697" cy="2387600"/>
          </a:xfrm>
        </p:spPr>
        <p:txBody>
          <a:bodyPr>
            <a:normAutofit/>
          </a:bodyPr>
          <a:lstStyle/>
          <a:p>
            <a:r>
              <a:rPr kumimoji="1" lang="ja-JP" altLang="en-US" sz="4400" dirty="0" smtClean="0"/>
              <a:t>可逆プログラミング言語</a:t>
            </a:r>
            <a:r>
              <a:rPr kumimoji="1" lang="en-US" altLang="ja-JP" sz="4400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R-WHILE</a:t>
            </a:r>
            <a:r>
              <a:rPr kumimoji="1" lang="ja-JP" altLang="en-US" sz="4400" dirty="0" smtClean="0"/>
              <a:t>による</a:t>
            </a:r>
            <a:r>
              <a:rPr kumimoji="1" lang="en-US" altLang="ja-JP" sz="4400" dirty="0" smtClean="0"/>
              <a:t/>
            </a:r>
            <a:br>
              <a:rPr kumimoji="1" lang="en-US" altLang="ja-JP" sz="4400" dirty="0" smtClean="0"/>
            </a:br>
            <a:r>
              <a:rPr kumimoji="1" lang="ja-JP" altLang="en-US" sz="4400" dirty="0" smtClean="0"/>
              <a:t>万能可逆チューリング機械の構成</a:t>
            </a:r>
            <a:endParaRPr kumimoji="1" lang="ja-JP" altLang="en-US" sz="4400" dirty="0"/>
          </a:p>
        </p:txBody>
      </p:sp>
      <p:sp>
        <p:nvSpPr>
          <p:cNvPr id="4" name="サブタイトル 3"/>
          <p:cNvSpPr>
            <a:spLocks noGrp="1"/>
          </p:cNvSpPr>
          <p:nvPr>
            <p:ph type="subTitle" idx="1"/>
          </p:nvPr>
        </p:nvSpPr>
        <p:spPr>
          <a:xfrm>
            <a:off x="1480781" y="4079710"/>
            <a:ext cx="9230436" cy="1655762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ja-JP" sz="3600" dirty="0" smtClean="0"/>
              <a:t>2014SE006 </a:t>
            </a:r>
            <a:r>
              <a:rPr kumimoji="1" lang="ja-JP" altLang="en-US" sz="3600" dirty="0" smtClean="0"/>
              <a:t>青木　崚</a:t>
            </a:r>
            <a:endParaRPr kumimoji="1" lang="en-US" altLang="ja-JP" sz="3600" dirty="0" smtClean="0"/>
          </a:p>
          <a:p>
            <a:r>
              <a:rPr kumimoji="1" lang="en-US" altLang="ja-JP" sz="3600" dirty="0" smtClean="0"/>
              <a:t>    2014SE059 </a:t>
            </a:r>
            <a:r>
              <a:rPr kumimoji="1" lang="ja-JP" altLang="en-US" sz="3600" dirty="0" smtClean="0"/>
              <a:t>増田　大輝</a:t>
            </a:r>
            <a:endParaRPr kumimoji="1" lang="en-US" altLang="ja-JP" sz="3600" dirty="0" smtClean="0"/>
          </a:p>
          <a:p>
            <a:r>
              <a:rPr lang="en-US" altLang="ja-JP" sz="3600" dirty="0" smtClean="0"/>
              <a:t>        2014SE089 </a:t>
            </a:r>
            <a:r>
              <a:rPr lang="ja-JP" altLang="en-US" sz="3600" dirty="0"/>
              <a:t>柴田　心太郎</a:t>
            </a:r>
            <a:endParaRPr lang="en-US" altLang="ja-JP" sz="3600" dirty="0"/>
          </a:p>
          <a:p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54497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07"/>
    </mc:Choice>
    <mc:Fallback xmlns="">
      <p:transition spd="slow" advTm="7907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24" y="1739543"/>
            <a:ext cx="7011807" cy="4874001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512069" y="1046946"/>
            <a:ext cx="26084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solidFill>
                  <a:prstClr val="black"/>
                </a:solidFill>
              </a:rPr>
              <a:t>・計算ステップ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5" name="タイトル 1"/>
          <p:cNvSpPr>
            <a:spLocks noGrp="1"/>
          </p:cNvSpPr>
          <p:nvPr>
            <p:ph type="title"/>
          </p:nvPr>
        </p:nvSpPr>
        <p:spPr>
          <a:xfrm>
            <a:off x="843431" y="123019"/>
            <a:ext cx="10515600" cy="1325563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+mj-ea"/>
              </a:rPr>
              <a:t>チューリング</a:t>
            </a:r>
            <a:r>
              <a:rPr lang="ja-JP" altLang="en-US" dirty="0">
                <a:latin typeface="+mj-ea"/>
              </a:rPr>
              <a:t>機械</a:t>
            </a:r>
            <a:r>
              <a:rPr lang="ja-JP" altLang="en-US" dirty="0" smtClean="0"/>
              <a:t>の定義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949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24" y="1739543"/>
            <a:ext cx="7011807" cy="4874001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512069" y="1046946"/>
            <a:ext cx="26084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・計算ステップ</a:t>
            </a:r>
            <a:endParaRPr kumimoji="1" lang="ja-JP" altLang="en-US" sz="32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11</a:t>
            </a:fld>
            <a:endParaRPr kumimoji="1" lang="ja-JP" altLang="en-US"/>
          </a:p>
        </p:txBody>
      </p:sp>
      <p:grpSp>
        <p:nvGrpSpPr>
          <p:cNvPr id="6" name="グループ化 5"/>
          <p:cNvGrpSpPr/>
          <p:nvPr/>
        </p:nvGrpSpPr>
        <p:grpSpPr>
          <a:xfrm>
            <a:off x="86947" y="1230468"/>
            <a:ext cx="11843103" cy="5224790"/>
            <a:chOff x="88740" y="1231030"/>
            <a:chExt cx="11843103" cy="5224790"/>
          </a:xfrm>
        </p:grpSpPr>
        <p:grpSp>
          <p:nvGrpSpPr>
            <p:cNvPr id="81" name="グループ化 80"/>
            <p:cNvGrpSpPr/>
            <p:nvPr/>
          </p:nvGrpSpPr>
          <p:grpSpPr>
            <a:xfrm>
              <a:off x="88740" y="1338219"/>
              <a:ext cx="11843103" cy="5117601"/>
              <a:chOff x="88740" y="1338219"/>
              <a:chExt cx="11843103" cy="5117601"/>
            </a:xfrm>
          </p:grpSpPr>
          <p:grpSp>
            <p:nvGrpSpPr>
              <p:cNvPr id="32" name="グループ化 31"/>
              <p:cNvGrpSpPr/>
              <p:nvPr/>
            </p:nvGrpSpPr>
            <p:grpSpPr>
              <a:xfrm>
                <a:off x="6984581" y="1359039"/>
                <a:ext cx="4929554" cy="2033451"/>
                <a:chOff x="7348167" y="3052292"/>
                <a:chExt cx="4573376" cy="2100002"/>
              </a:xfrm>
            </p:grpSpPr>
            <p:grpSp>
              <p:nvGrpSpPr>
                <p:cNvPr id="33" name="グループ化 32"/>
                <p:cNvGrpSpPr/>
                <p:nvPr/>
              </p:nvGrpSpPr>
              <p:grpSpPr>
                <a:xfrm>
                  <a:off x="7637172" y="3052292"/>
                  <a:ext cx="4211391" cy="750196"/>
                  <a:chOff x="7637172" y="3052292"/>
                  <a:chExt cx="4211391" cy="750196"/>
                </a:xfrm>
              </p:grpSpPr>
              <p:cxnSp>
                <p:nvCxnSpPr>
                  <p:cNvPr id="44" name="直線コネクタ 43"/>
                  <p:cNvCxnSpPr/>
                  <p:nvPr/>
                </p:nvCxnSpPr>
                <p:spPr>
                  <a:xfrm>
                    <a:off x="7637172" y="3799268"/>
                    <a:ext cx="4211391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直線コネクタ 44"/>
                  <p:cNvCxnSpPr/>
                  <p:nvPr/>
                </p:nvCxnSpPr>
                <p:spPr>
                  <a:xfrm>
                    <a:off x="7637172" y="3052292"/>
                    <a:ext cx="4211391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直線コネクタ 45"/>
                  <p:cNvCxnSpPr/>
                  <p:nvPr/>
                </p:nvCxnSpPr>
                <p:spPr>
                  <a:xfrm>
                    <a:off x="8500056" y="305229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直線コネクタ 46"/>
                  <p:cNvCxnSpPr/>
                  <p:nvPr/>
                </p:nvCxnSpPr>
                <p:spPr>
                  <a:xfrm>
                    <a:off x="9015211" y="305229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直線コネクタ 47"/>
                  <p:cNvCxnSpPr/>
                  <p:nvPr/>
                </p:nvCxnSpPr>
                <p:spPr>
                  <a:xfrm>
                    <a:off x="9517488" y="305229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直線コネクタ 48"/>
                  <p:cNvCxnSpPr/>
                  <p:nvPr/>
                </p:nvCxnSpPr>
                <p:spPr>
                  <a:xfrm>
                    <a:off x="9994006" y="305229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直線コネクタ 49"/>
                  <p:cNvCxnSpPr/>
                  <p:nvPr/>
                </p:nvCxnSpPr>
                <p:spPr>
                  <a:xfrm>
                    <a:off x="10468377" y="305551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直線コネクタ 50"/>
                  <p:cNvCxnSpPr/>
                  <p:nvPr/>
                </p:nvCxnSpPr>
                <p:spPr>
                  <a:xfrm>
                    <a:off x="10932017" y="305551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グループ化 33"/>
                <p:cNvGrpSpPr/>
                <p:nvPr/>
              </p:nvGrpSpPr>
              <p:grpSpPr>
                <a:xfrm>
                  <a:off x="7348167" y="3332485"/>
                  <a:ext cx="688250" cy="152932"/>
                  <a:chOff x="2074859" y="4885104"/>
                  <a:chExt cx="696740" cy="186592"/>
                </a:xfrm>
              </p:grpSpPr>
              <p:sp>
                <p:nvSpPr>
                  <p:cNvPr id="41" name="フローチャート: 結合子 40"/>
                  <p:cNvSpPr/>
                  <p:nvPr/>
                </p:nvSpPr>
                <p:spPr>
                  <a:xfrm>
                    <a:off x="2074859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2" name="フローチャート: 結合子 41"/>
                  <p:cNvSpPr/>
                  <p:nvPr/>
                </p:nvSpPr>
                <p:spPr>
                  <a:xfrm>
                    <a:off x="2336019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3" name="フローチャート: 結合子 42"/>
                  <p:cNvSpPr/>
                  <p:nvPr/>
                </p:nvSpPr>
                <p:spPr>
                  <a:xfrm>
                    <a:off x="2613338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35" name="グループ化 34"/>
                <p:cNvGrpSpPr/>
                <p:nvPr/>
              </p:nvGrpSpPr>
              <p:grpSpPr>
                <a:xfrm>
                  <a:off x="11373683" y="3372583"/>
                  <a:ext cx="547860" cy="146493"/>
                  <a:chOff x="2074859" y="4885104"/>
                  <a:chExt cx="696740" cy="186592"/>
                </a:xfrm>
              </p:grpSpPr>
              <p:sp>
                <p:nvSpPr>
                  <p:cNvPr id="38" name="フローチャート: 結合子 37"/>
                  <p:cNvSpPr/>
                  <p:nvPr/>
                </p:nvSpPr>
                <p:spPr>
                  <a:xfrm>
                    <a:off x="2074859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9" name="フローチャート: 結合子 38"/>
                  <p:cNvSpPr/>
                  <p:nvPr/>
                </p:nvSpPr>
                <p:spPr>
                  <a:xfrm>
                    <a:off x="2336019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0" name="フローチャート: 結合子 39"/>
                  <p:cNvSpPr/>
                  <p:nvPr/>
                </p:nvSpPr>
                <p:spPr>
                  <a:xfrm>
                    <a:off x="2613338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cxnSp>
              <p:nvCxnSpPr>
                <p:cNvPr id="36" name="直線矢印コネクタ 35"/>
                <p:cNvCxnSpPr/>
                <p:nvPr/>
              </p:nvCxnSpPr>
              <p:spPr>
                <a:xfrm flipV="1">
                  <a:off x="9284677" y="3799268"/>
                  <a:ext cx="0" cy="720969"/>
                </a:xfrm>
                <a:prstGeom prst="straightConnector1">
                  <a:avLst/>
                </a:prstGeom>
                <a:ln w="76200">
                  <a:solidFill>
                    <a:schemeClr val="tx1"/>
                  </a:solidFill>
                  <a:headEnd type="non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" name="正方形/長方形 36"/>
                <p:cNvSpPr/>
                <p:nvPr/>
              </p:nvSpPr>
              <p:spPr>
                <a:xfrm>
                  <a:off x="8765931" y="4520238"/>
                  <a:ext cx="1037492" cy="632056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4400" i="1" dirty="0"/>
                    <a:t>q</a:t>
                  </a:r>
                  <a:endParaRPr kumimoji="1" lang="ja-JP" altLang="en-US" sz="4400" i="1" dirty="0"/>
                </a:p>
              </p:txBody>
            </p:sp>
          </p:grpSp>
          <p:sp>
            <p:nvSpPr>
              <p:cNvPr id="53" name="円/楕円 52"/>
              <p:cNvSpPr/>
              <p:nvPr/>
            </p:nvSpPr>
            <p:spPr>
              <a:xfrm>
                <a:off x="9467066" y="1338219"/>
                <a:ext cx="2399131" cy="672998"/>
              </a:xfrm>
              <a:prstGeom prst="ellipse">
                <a:avLst/>
              </a:prstGeom>
              <a:solidFill>
                <a:schemeClr val="accent1">
                  <a:alpha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4800" i="1" dirty="0" smtClean="0"/>
                  <a:t>r</a:t>
                </a:r>
                <a:endParaRPr kumimoji="1" lang="ja-JP" altLang="en-US" sz="4800" i="1" dirty="0"/>
              </a:p>
            </p:txBody>
          </p:sp>
          <p:sp>
            <p:nvSpPr>
              <p:cNvPr id="54" name="円/楕円 53"/>
              <p:cNvSpPr/>
              <p:nvPr/>
            </p:nvSpPr>
            <p:spPr>
              <a:xfrm>
                <a:off x="6977140" y="1397570"/>
                <a:ext cx="1712138" cy="613647"/>
              </a:xfrm>
              <a:prstGeom prst="ellipse">
                <a:avLst/>
              </a:prstGeom>
              <a:solidFill>
                <a:schemeClr val="accent1">
                  <a:alpha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4400" i="1" dirty="0" smtClean="0"/>
                  <a:t>l</a:t>
                </a:r>
                <a:endParaRPr kumimoji="1" lang="ja-JP" altLang="en-US" sz="4400" i="1" dirty="0"/>
              </a:p>
            </p:txBody>
          </p:sp>
          <p:grpSp>
            <p:nvGrpSpPr>
              <p:cNvPr id="55" name="グループ化 54"/>
              <p:cNvGrpSpPr/>
              <p:nvPr/>
            </p:nvGrpSpPr>
            <p:grpSpPr>
              <a:xfrm>
                <a:off x="7002289" y="4422371"/>
                <a:ext cx="4929554" cy="2033449"/>
                <a:chOff x="7348167" y="3052292"/>
                <a:chExt cx="4573376" cy="2100000"/>
              </a:xfrm>
            </p:grpSpPr>
            <p:grpSp>
              <p:nvGrpSpPr>
                <p:cNvPr id="56" name="グループ化 55"/>
                <p:cNvGrpSpPr/>
                <p:nvPr/>
              </p:nvGrpSpPr>
              <p:grpSpPr>
                <a:xfrm>
                  <a:off x="7637172" y="3052292"/>
                  <a:ext cx="4211391" cy="750196"/>
                  <a:chOff x="7637172" y="3052292"/>
                  <a:chExt cx="4211391" cy="750196"/>
                </a:xfrm>
              </p:grpSpPr>
              <p:cxnSp>
                <p:nvCxnSpPr>
                  <p:cNvPr id="67" name="直線コネクタ 66"/>
                  <p:cNvCxnSpPr/>
                  <p:nvPr/>
                </p:nvCxnSpPr>
                <p:spPr>
                  <a:xfrm>
                    <a:off x="7637172" y="3799268"/>
                    <a:ext cx="4211391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/>
                  <p:cNvCxnSpPr/>
                  <p:nvPr/>
                </p:nvCxnSpPr>
                <p:spPr>
                  <a:xfrm>
                    <a:off x="7637172" y="3052292"/>
                    <a:ext cx="4211391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/>
                  <p:cNvCxnSpPr/>
                  <p:nvPr/>
                </p:nvCxnSpPr>
                <p:spPr>
                  <a:xfrm>
                    <a:off x="8500056" y="305229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/>
                  <p:cNvCxnSpPr/>
                  <p:nvPr/>
                </p:nvCxnSpPr>
                <p:spPr>
                  <a:xfrm>
                    <a:off x="9015211" y="305229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/>
                  <p:cNvCxnSpPr/>
                  <p:nvPr/>
                </p:nvCxnSpPr>
                <p:spPr>
                  <a:xfrm>
                    <a:off x="9517488" y="305229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/>
                  <p:cNvCxnSpPr/>
                  <p:nvPr/>
                </p:nvCxnSpPr>
                <p:spPr>
                  <a:xfrm>
                    <a:off x="9994006" y="305229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/>
                  <p:cNvCxnSpPr/>
                  <p:nvPr/>
                </p:nvCxnSpPr>
                <p:spPr>
                  <a:xfrm>
                    <a:off x="10468377" y="305551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/>
                  <p:cNvCxnSpPr/>
                  <p:nvPr/>
                </p:nvCxnSpPr>
                <p:spPr>
                  <a:xfrm>
                    <a:off x="10932017" y="305551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7" name="グループ化 56"/>
                <p:cNvGrpSpPr/>
                <p:nvPr/>
              </p:nvGrpSpPr>
              <p:grpSpPr>
                <a:xfrm>
                  <a:off x="7348167" y="3332485"/>
                  <a:ext cx="688250" cy="152932"/>
                  <a:chOff x="2074859" y="4885104"/>
                  <a:chExt cx="696740" cy="186592"/>
                </a:xfrm>
              </p:grpSpPr>
              <p:sp>
                <p:nvSpPr>
                  <p:cNvPr id="64" name="フローチャート: 結合子 63"/>
                  <p:cNvSpPr/>
                  <p:nvPr/>
                </p:nvSpPr>
                <p:spPr>
                  <a:xfrm>
                    <a:off x="2074859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5" name="フローチャート: 結合子 64"/>
                  <p:cNvSpPr/>
                  <p:nvPr/>
                </p:nvSpPr>
                <p:spPr>
                  <a:xfrm>
                    <a:off x="2336019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6" name="フローチャート: 結合子 65"/>
                  <p:cNvSpPr/>
                  <p:nvPr/>
                </p:nvSpPr>
                <p:spPr>
                  <a:xfrm>
                    <a:off x="2613338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58" name="グループ化 57"/>
                <p:cNvGrpSpPr/>
                <p:nvPr/>
              </p:nvGrpSpPr>
              <p:grpSpPr>
                <a:xfrm>
                  <a:off x="11373683" y="3372583"/>
                  <a:ext cx="547860" cy="146493"/>
                  <a:chOff x="2074859" y="4885104"/>
                  <a:chExt cx="696740" cy="186592"/>
                </a:xfrm>
              </p:grpSpPr>
              <p:sp>
                <p:nvSpPr>
                  <p:cNvPr id="61" name="フローチャート: 結合子 60"/>
                  <p:cNvSpPr/>
                  <p:nvPr/>
                </p:nvSpPr>
                <p:spPr>
                  <a:xfrm>
                    <a:off x="2074859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2" name="フローチャート: 結合子 61"/>
                  <p:cNvSpPr/>
                  <p:nvPr/>
                </p:nvSpPr>
                <p:spPr>
                  <a:xfrm>
                    <a:off x="2336019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3" name="フローチャート: 結合子 62"/>
                  <p:cNvSpPr/>
                  <p:nvPr/>
                </p:nvSpPr>
                <p:spPr>
                  <a:xfrm>
                    <a:off x="2613338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cxnSp>
              <p:nvCxnSpPr>
                <p:cNvPr id="59" name="直線矢印コネクタ 58"/>
                <p:cNvCxnSpPr/>
                <p:nvPr/>
              </p:nvCxnSpPr>
              <p:spPr>
                <a:xfrm flipV="1">
                  <a:off x="9284677" y="3799268"/>
                  <a:ext cx="0" cy="720969"/>
                </a:xfrm>
                <a:prstGeom prst="straightConnector1">
                  <a:avLst/>
                </a:prstGeom>
                <a:ln w="76200">
                  <a:solidFill>
                    <a:schemeClr val="tx1"/>
                  </a:solidFill>
                  <a:headEnd type="non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正方形/長方形 59"/>
                <p:cNvSpPr/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4400" i="1" dirty="0"/>
                    <a:t>q</a:t>
                  </a:r>
                  <a:r>
                    <a:rPr lang="en-US" altLang="ja-JP" sz="4400" i="1" dirty="0" smtClean="0"/>
                    <a:t>’</a:t>
                  </a:r>
                  <a:endParaRPr kumimoji="1" lang="ja-JP" altLang="en-US" sz="4400" i="1" dirty="0"/>
                </a:p>
              </p:txBody>
            </p:sp>
          </p:grpSp>
          <p:sp>
            <p:nvSpPr>
              <p:cNvPr id="76" name="円/楕円 75"/>
              <p:cNvSpPr/>
              <p:nvPr/>
            </p:nvSpPr>
            <p:spPr>
              <a:xfrm>
                <a:off x="9484774" y="4401551"/>
                <a:ext cx="2399131" cy="672998"/>
              </a:xfrm>
              <a:prstGeom prst="ellipse">
                <a:avLst/>
              </a:prstGeom>
              <a:solidFill>
                <a:schemeClr val="accent1">
                  <a:alpha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4800" i="1" dirty="0" smtClean="0"/>
                  <a:t>r</a:t>
                </a:r>
                <a:endParaRPr kumimoji="1" lang="ja-JP" altLang="en-US" sz="4800" i="1" dirty="0"/>
              </a:p>
            </p:txBody>
          </p:sp>
          <p:sp>
            <p:nvSpPr>
              <p:cNvPr id="77" name="円/楕円 76"/>
              <p:cNvSpPr/>
              <p:nvPr/>
            </p:nvSpPr>
            <p:spPr>
              <a:xfrm>
                <a:off x="6950229" y="4468171"/>
                <a:ext cx="1712138" cy="613647"/>
              </a:xfrm>
              <a:prstGeom prst="ellipse">
                <a:avLst/>
              </a:prstGeom>
              <a:solidFill>
                <a:schemeClr val="accent1">
                  <a:alpha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4400" i="1" dirty="0" smtClean="0"/>
                  <a:t>l</a:t>
                </a:r>
                <a:endParaRPr kumimoji="1" lang="ja-JP" altLang="en-US" sz="4400" i="1" dirty="0"/>
              </a:p>
            </p:txBody>
          </p:sp>
          <p:cxnSp>
            <p:nvCxnSpPr>
              <p:cNvPr id="80" name="直線コネクタ 79"/>
              <p:cNvCxnSpPr/>
              <p:nvPr/>
            </p:nvCxnSpPr>
            <p:spPr>
              <a:xfrm>
                <a:off x="88740" y="2249293"/>
                <a:ext cx="686148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" name="テキスト ボックス 4"/>
            <p:cNvSpPr txBox="1"/>
            <p:nvPr/>
          </p:nvSpPr>
          <p:spPr>
            <a:xfrm>
              <a:off x="8813672" y="1231030"/>
              <a:ext cx="45557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5400" i="1" dirty="0"/>
                <a:t>s</a:t>
              </a:r>
              <a:endParaRPr kumimoji="1" lang="ja-JP" altLang="en-US" sz="5400" i="1" dirty="0"/>
            </a:p>
          </p:txBody>
        </p:sp>
        <p:sp>
          <p:nvSpPr>
            <p:cNvPr id="132" name="テキスト ボックス 131"/>
            <p:cNvSpPr txBox="1"/>
            <p:nvPr/>
          </p:nvSpPr>
          <p:spPr>
            <a:xfrm>
              <a:off x="8813672" y="4323144"/>
              <a:ext cx="62869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5400" i="1" dirty="0"/>
                <a:t>s</a:t>
              </a:r>
              <a:r>
                <a:rPr lang="en-US" altLang="ja-JP" sz="5400" i="1" dirty="0" smtClean="0"/>
                <a:t>’</a:t>
              </a:r>
              <a:endParaRPr kumimoji="1" lang="ja-JP" altLang="en-US" sz="5400" i="1" dirty="0"/>
            </a:p>
          </p:txBody>
        </p:sp>
      </p:grpSp>
      <p:sp>
        <p:nvSpPr>
          <p:cNvPr id="135" name="タイトル 1"/>
          <p:cNvSpPr>
            <a:spLocks noGrp="1"/>
          </p:cNvSpPr>
          <p:nvPr>
            <p:ph type="title"/>
          </p:nvPr>
        </p:nvSpPr>
        <p:spPr>
          <a:xfrm>
            <a:off x="843431" y="123019"/>
            <a:ext cx="10515600" cy="1325563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+mj-ea"/>
              </a:rPr>
              <a:t>チューリング</a:t>
            </a:r>
            <a:r>
              <a:rPr lang="ja-JP" altLang="en-US" dirty="0">
                <a:latin typeface="+mj-ea"/>
              </a:rPr>
              <a:t>機械</a:t>
            </a:r>
            <a:r>
              <a:rPr lang="ja-JP" altLang="en-US" dirty="0" smtClean="0"/>
              <a:t>の定義</a:t>
            </a:r>
            <a:endParaRPr kumimoji="1" lang="ja-JP" altLang="en-US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 rotWithShape="1">
          <a:blip r:embed="rId3"/>
          <a:srcRect l="26202" t="89953" r="69434" b="5518"/>
          <a:stretch/>
        </p:blipFill>
        <p:spPr>
          <a:xfrm rot="5400000">
            <a:off x="8785193" y="3664887"/>
            <a:ext cx="569843" cy="410816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 rotWithShape="1">
          <a:blip r:embed="rId3"/>
          <a:srcRect l="26813" t="94032" r="69883" b="423"/>
          <a:stretch/>
        </p:blipFill>
        <p:spPr>
          <a:xfrm>
            <a:off x="9275962" y="3604243"/>
            <a:ext cx="305735" cy="356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94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24" y="1739543"/>
            <a:ext cx="7011807" cy="4874001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512069" y="1046946"/>
            <a:ext cx="26084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solidFill>
                  <a:prstClr val="black"/>
                </a:solidFill>
              </a:rPr>
              <a:t>・計算ステップ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107661" y="1394907"/>
            <a:ext cx="11816192" cy="5242547"/>
            <a:chOff x="-2388612" y="6941127"/>
            <a:chExt cx="11816192" cy="5242547"/>
          </a:xfrm>
        </p:grpSpPr>
        <p:grpSp>
          <p:nvGrpSpPr>
            <p:cNvPr id="82" name="グループ化 81"/>
            <p:cNvGrpSpPr/>
            <p:nvPr/>
          </p:nvGrpSpPr>
          <p:grpSpPr>
            <a:xfrm>
              <a:off x="-2388612" y="7036617"/>
              <a:ext cx="11816192" cy="5147057"/>
              <a:chOff x="115651" y="1338218"/>
              <a:chExt cx="11816192" cy="5147057"/>
            </a:xfrm>
          </p:grpSpPr>
          <p:grpSp>
            <p:nvGrpSpPr>
              <p:cNvPr id="83" name="グループ化 82"/>
              <p:cNvGrpSpPr/>
              <p:nvPr/>
            </p:nvGrpSpPr>
            <p:grpSpPr>
              <a:xfrm>
                <a:off x="6984581" y="1359039"/>
                <a:ext cx="4929554" cy="2033449"/>
                <a:chOff x="7348167" y="3052292"/>
                <a:chExt cx="4573376" cy="2100000"/>
              </a:xfrm>
            </p:grpSpPr>
            <p:grpSp>
              <p:nvGrpSpPr>
                <p:cNvPr id="112" name="グループ化 111"/>
                <p:cNvGrpSpPr/>
                <p:nvPr/>
              </p:nvGrpSpPr>
              <p:grpSpPr>
                <a:xfrm>
                  <a:off x="7637172" y="3052292"/>
                  <a:ext cx="4211391" cy="750196"/>
                  <a:chOff x="7637172" y="3052292"/>
                  <a:chExt cx="4211391" cy="750196"/>
                </a:xfrm>
              </p:grpSpPr>
              <p:cxnSp>
                <p:nvCxnSpPr>
                  <p:cNvPr id="123" name="直線コネクタ 122"/>
                  <p:cNvCxnSpPr/>
                  <p:nvPr/>
                </p:nvCxnSpPr>
                <p:spPr>
                  <a:xfrm>
                    <a:off x="7637172" y="3799268"/>
                    <a:ext cx="4211391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/>
                  <p:cNvCxnSpPr/>
                  <p:nvPr/>
                </p:nvCxnSpPr>
                <p:spPr>
                  <a:xfrm>
                    <a:off x="7637172" y="3052292"/>
                    <a:ext cx="4211391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直線コネクタ 124"/>
                  <p:cNvCxnSpPr/>
                  <p:nvPr/>
                </p:nvCxnSpPr>
                <p:spPr>
                  <a:xfrm>
                    <a:off x="8500056" y="305229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/>
                  <p:cNvCxnSpPr/>
                  <p:nvPr/>
                </p:nvCxnSpPr>
                <p:spPr>
                  <a:xfrm>
                    <a:off x="9015211" y="305229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直線コネクタ 126"/>
                  <p:cNvCxnSpPr/>
                  <p:nvPr/>
                </p:nvCxnSpPr>
                <p:spPr>
                  <a:xfrm>
                    <a:off x="9517488" y="305229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/>
                  <p:cNvCxnSpPr/>
                  <p:nvPr/>
                </p:nvCxnSpPr>
                <p:spPr>
                  <a:xfrm>
                    <a:off x="9994006" y="305229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直線コネクタ 128"/>
                  <p:cNvCxnSpPr/>
                  <p:nvPr/>
                </p:nvCxnSpPr>
                <p:spPr>
                  <a:xfrm>
                    <a:off x="10468377" y="305551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/>
                  <p:cNvCxnSpPr/>
                  <p:nvPr/>
                </p:nvCxnSpPr>
                <p:spPr>
                  <a:xfrm>
                    <a:off x="10932017" y="305551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3" name="グループ化 112"/>
                <p:cNvGrpSpPr/>
                <p:nvPr/>
              </p:nvGrpSpPr>
              <p:grpSpPr>
                <a:xfrm>
                  <a:off x="7348167" y="3332485"/>
                  <a:ext cx="688250" cy="152932"/>
                  <a:chOff x="2074859" y="4885104"/>
                  <a:chExt cx="696740" cy="186592"/>
                </a:xfrm>
              </p:grpSpPr>
              <p:sp>
                <p:nvSpPr>
                  <p:cNvPr id="120" name="フローチャート: 結合子 119"/>
                  <p:cNvSpPr/>
                  <p:nvPr/>
                </p:nvSpPr>
                <p:spPr>
                  <a:xfrm>
                    <a:off x="2074859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21" name="フローチャート: 結合子 120"/>
                  <p:cNvSpPr/>
                  <p:nvPr/>
                </p:nvSpPr>
                <p:spPr>
                  <a:xfrm>
                    <a:off x="2336019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22" name="フローチャート: 結合子 121"/>
                  <p:cNvSpPr/>
                  <p:nvPr/>
                </p:nvSpPr>
                <p:spPr>
                  <a:xfrm>
                    <a:off x="2613338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114" name="グループ化 113"/>
                <p:cNvGrpSpPr/>
                <p:nvPr/>
              </p:nvGrpSpPr>
              <p:grpSpPr>
                <a:xfrm>
                  <a:off x="11373683" y="3372583"/>
                  <a:ext cx="547860" cy="146493"/>
                  <a:chOff x="2074859" y="4885104"/>
                  <a:chExt cx="696740" cy="186592"/>
                </a:xfrm>
              </p:grpSpPr>
              <p:sp>
                <p:nvSpPr>
                  <p:cNvPr id="117" name="フローチャート: 結合子 116"/>
                  <p:cNvSpPr/>
                  <p:nvPr/>
                </p:nvSpPr>
                <p:spPr>
                  <a:xfrm>
                    <a:off x="2074859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18" name="フローチャート: 結合子 117"/>
                  <p:cNvSpPr/>
                  <p:nvPr/>
                </p:nvSpPr>
                <p:spPr>
                  <a:xfrm>
                    <a:off x="2336019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19" name="フローチャート: 結合子 118"/>
                  <p:cNvSpPr/>
                  <p:nvPr/>
                </p:nvSpPr>
                <p:spPr>
                  <a:xfrm>
                    <a:off x="2613338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cxnSp>
              <p:nvCxnSpPr>
                <p:cNvPr id="115" name="直線矢印コネクタ 114"/>
                <p:cNvCxnSpPr/>
                <p:nvPr/>
              </p:nvCxnSpPr>
              <p:spPr>
                <a:xfrm flipV="1">
                  <a:off x="9284677" y="3799268"/>
                  <a:ext cx="0" cy="720969"/>
                </a:xfrm>
                <a:prstGeom prst="straightConnector1">
                  <a:avLst/>
                </a:prstGeom>
                <a:ln w="76200">
                  <a:solidFill>
                    <a:schemeClr val="tx1"/>
                  </a:solidFill>
                  <a:headEnd type="non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6" name="正方形/長方形 115"/>
                <p:cNvSpPr/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4400" i="1" dirty="0">
                      <a:solidFill>
                        <a:prstClr val="black"/>
                      </a:solidFill>
                    </a:rPr>
                    <a:t>q</a:t>
                  </a:r>
                  <a:endParaRPr lang="ja-JP" altLang="en-US" sz="4400" i="1" dirty="0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85" name="円/楕円 84"/>
              <p:cNvSpPr/>
              <p:nvPr/>
            </p:nvSpPr>
            <p:spPr>
              <a:xfrm>
                <a:off x="9387880" y="1338218"/>
                <a:ext cx="2478317" cy="741007"/>
              </a:xfrm>
              <a:prstGeom prst="ellipse">
                <a:avLst/>
              </a:prstGeom>
              <a:solidFill>
                <a:schemeClr val="accent1">
                  <a:alpha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4800" i="1" dirty="0" smtClean="0">
                    <a:solidFill>
                      <a:prstClr val="white"/>
                    </a:solidFill>
                  </a:rPr>
                  <a:t>r</a:t>
                </a:r>
                <a:endParaRPr lang="ja-JP" altLang="en-US" sz="4800" i="1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6" name="円/楕円 85"/>
              <p:cNvSpPr/>
              <p:nvPr/>
            </p:nvSpPr>
            <p:spPr>
              <a:xfrm>
                <a:off x="6977140" y="1397570"/>
                <a:ext cx="1712138" cy="613647"/>
              </a:xfrm>
              <a:prstGeom prst="ellipse">
                <a:avLst/>
              </a:prstGeom>
              <a:solidFill>
                <a:schemeClr val="accent1">
                  <a:alpha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4400" i="1" dirty="0" err="1">
                    <a:solidFill>
                      <a:prstClr val="white"/>
                    </a:solidFill>
                  </a:rPr>
                  <a:t>l</a:t>
                </a:r>
                <a:r>
                  <a:rPr lang="en-US" altLang="ja-JP" sz="4400" i="1" dirty="0" err="1" smtClean="0">
                    <a:solidFill>
                      <a:prstClr val="white"/>
                    </a:solidFill>
                  </a:rPr>
                  <a:t>s’</a:t>
                </a:r>
                <a:endParaRPr lang="ja-JP" altLang="en-US" sz="4400" i="1" dirty="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87" name="グループ化 86"/>
              <p:cNvGrpSpPr/>
              <p:nvPr/>
            </p:nvGrpSpPr>
            <p:grpSpPr>
              <a:xfrm>
                <a:off x="7002289" y="4422371"/>
                <a:ext cx="4929554" cy="2062904"/>
                <a:chOff x="7348167" y="3052292"/>
                <a:chExt cx="4573376" cy="2130419"/>
              </a:xfrm>
            </p:grpSpPr>
            <p:grpSp>
              <p:nvGrpSpPr>
                <p:cNvPr id="93" name="グループ化 92"/>
                <p:cNvGrpSpPr/>
                <p:nvPr/>
              </p:nvGrpSpPr>
              <p:grpSpPr>
                <a:xfrm>
                  <a:off x="7637172" y="3052292"/>
                  <a:ext cx="4211391" cy="750196"/>
                  <a:chOff x="7637172" y="3052292"/>
                  <a:chExt cx="4211391" cy="750196"/>
                </a:xfrm>
              </p:grpSpPr>
              <p:cxnSp>
                <p:nvCxnSpPr>
                  <p:cNvPr id="104" name="直線コネクタ 103"/>
                  <p:cNvCxnSpPr/>
                  <p:nvPr/>
                </p:nvCxnSpPr>
                <p:spPr>
                  <a:xfrm>
                    <a:off x="7637172" y="3799268"/>
                    <a:ext cx="4211391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" name="直線コネクタ 104"/>
                  <p:cNvCxnSpPr/>
                  <p:nvPr/>
                </p:nvCxnSpPr>
                <p:spPr>
                  <a:xfrm>
                    <a:off x="7637172" y="3052292"/>
                    <a:ext cx="4211391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6" name="直線コネクタ 105"/>
                  <p:cNvCxnSpPr/>
                  <p:nvPr/>
                </p:nvCxnSpPr>
                <p:spPr>
                  <a:xfrm>
                    <a:off x="8500056" y="305229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直線コネクタ 106"/>
                  <p:cNvCxnSpPr/>
                  <p:nvPr/>
                </p:nvCxnSpPr>
                <p:spPr>
                  <a:xfrm>
                    <a:off x="9015211" y="305229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/>
                  <p:cNvCxnSpPr/>
                  <p:nvPr/>
                </p:nvCxnSpPr>
                <p:spPr>
                  <a:xfrm>
                    <a:off x="9517488" y="305229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" name="直線コネクタ 108"/>
                  <p:cNvCxnSpPr/>
                  <p:nvPr/>
                </p:nvCxnSpPr>
                <p:spPr>
                  <a:xfrm>
                    <a:off x="9994006" y="305229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/>
                  <p:cNvCxnSpPr/>
                  <p:nvPr/>
                </p:nvCxnSpPr>
                <p:spPr>
                  <a:xfrm>
                    <a:off x="10468377" y="305551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/>
                  <p:cNvCxnSpPr/>
                  <p:nvPr/>
                </p:nvCxnSpPr>
                <p:spPr>
                  <a:xfrm>
                    <a:off x="10932017" y="3055512"/>
                    <a:ext cx="0" cy="7469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グループ化 93"/>
                <p:cNvGrpSpPr/>
                <p:nvPr/>
              </p:nvGrpSpPr>
              <p:grpSpPr>
                <a:xfrm>
                  <a:off x="7348167" y="3332485"/>
                  <a:ext cx="688250" cy="152932"/>
                  <a:chOff x="2074859" y="4885104"/>
                  <a:chExt cx="696740" cy="186592"/>
                </a:xfrm>
              </p:grpSpPr>
              <p:sp>
                <p:nvSpPr>
                  <p:cNvPr id="101" name="フローチャート: 結合子 100"/>
                  <p:cNvSpPr/>
                  <p:nvPr/>
                </p:nvSpPr>
                <p:spPr>
                  <a:xfrm>
                    <a:off x="2074859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02" name="フローチャート: 結合子 101"/>
                  <p:cNvSpPr/>
                  <p:nvPr/>
                </p:nvSpPr>
                <p:spPr>
                  <a:xfrm>
                    <a:off x="2336019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03" name="フローチャート: 結合子 102"/>
                  <p:cNvSpPr/>
                  <p:nvPr/>
                </p:nvSpPr>
                <p:spPr>
                  <a:xfrm>
                    <a:off x="2613338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95" name="グループ化 94"/>
                <p:cNvGrpSpPr/>
                <p:nvPr/>
              </p:nvGrpSpPr>
              <p:grpSpPr>
                <a:xfrm>
                  <a:off x="11373683" y="3372583"/>
                  <a:ext cx="547860" cy="146493"/>
                  <a:chOff x="2074859" y="4885104"/>
                  <a:chExt cx="696740" cy="186592"/>
                </a:xfrm>
              </p:grpSpPr>
              <p:sp>
                <p:nvSpPr>
                  <p:cNvPr id="98" name="フローチャート: 結合子 97"/>
                  <p:cNvSpPr/>
                  <p:nvPr/>
                </p:nvSpPr>
                <p:spPr>
                  <a:xfrm>
                    <a:off x="2074859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99" name="フローチャート: 結合子 98"/>
                  <p:cNvSpPr/>
                  <p:nvPr/>
                </p:nvSpPr>
                <p:spPr>
                  <a:xfrm>
                    <a:off x="2336019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00" name="フローチャート: 結合子 99"/>
                  <p:cNvSpPr/>
                  <p:nvPr/>
                </p:nvSpPr>
                <p:spPr>
                  <a:xfrm>
                    <a:off x="2613338" y="4885104"/>
                    <a:ext cx="158261" cy="186592"/>
                  </a:xfrm>
                  <a:prstGeom prst="flowChartConnector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cxnSp>
              <p:nvCxnSpPr>
                <p:cNvPr id="96" name="直線矢印コネクタ 95"/>
                <p:cNvCxnSpPr/>
                <p:nvPr/>
              </p:nvCxnSpPr>
              <p:spPr>
                <a:xfrm flipV="1">
                  <a:off x="8792172" y="3823003"/>
                  <a:ext cx="0" cy="720969"/>
                </a:xfrm>
                <a:prstGeom prst="straightConnector1">
                  <a:avLst/>
                </a:prstGeom>
                <a:ln w="76200">
                  <a:solidFill>
                    <a:schemeClr val="tx1"/>
                  </a:solidFill>
                  <a:headEnd type="non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7" name="正方形/長方形 96"/>
                <p:cNvSpPr/>
                <p:nvPr/>
              </p:nvSpPr>
              <p:spPr>
                <a:xfrm>
                  <a:off x="8308369" y="4550656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4400" i="1" dirty="0">
                      <a:solidFill>
                        <a:prstClr val="black"/>
                      </a:solidFill>
                    </a:rPr>
                    <a:t>q</a:t>
                  </a:r>
                  <a:r>
                    <a:rPr lang="en-US" altLang="ja-JP" sz="4400" i="1" dirty="0" smtClean="0">
                      <a:solidFill>
                        <a:prstClr val="black"/>
                      </a:solidFill>
                    </a:rPr>
                    <a:t>’</a:t>
                  </a:r>
                  <a:endParaRPr lang="ja-JP" altLang="en-US" sz="4400" i="1" dirty="0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89" name="円/楕円 88"/>
              <p:cNvSpPr/>
              <p:nvPr/>
            </p:nvSpPr>
            <p:spPr>
              <a:xfrm>
                <a:off x="8886379" y="4379912"/>
                <a:ext cx="2362180" cy="762646"/>
              </a:xfrm>
              <a:prstGeom prst="ellipse">
                <a:avLst/>
              </a:prstGeom>
              <a:solidFill>
                <a:schemeClr val="accent1">
                  <a:alpha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4800" i="1" dirty="0" err="1" smtClean="0">
                    <a:solidFill>
                      <a:prstClr val="white"/>
                    </a:solidFill>
                  </a:rPr>
                  <a:t>sr</a:t>
                </a:r>
                <a:endParaRPr lang="ja-JP" altLang="en-US" sz="4800" i="1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" name="円/楕円 89"/>
              <p:cNvSpPr/>
              <p:nvPr/>
            </p:nvSpPr>
            <p:spPr>
              <a:xfrm>
                <a:off x="6808943" y="4402507"/>
                <a:ext cx="1343087" cy="680264"/>
              </a:xfrm>
              <a:prstGeom prst="ellipse">
                <a:avLst/>
              </a:prstGeom>
              <a:solidFill>
                <a:schemeClr val="accent1">
                  <a:alpha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4400" i="1" dirty="0" smtClean="0">
                    <a:solidFill>
                      <a:prstClr val="white"/>
                    </a:solidFill>
                  </a:rPr>
                  <a:t>l</a:t>
                </a:r>
                <a:endParaRPr lang="ja-JP" altLang="en-US" sz="4400" i="1" dirty="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92" name="直線コネクタ 91"/>
              <p:cNvCxnSpPr/>
              <p:nvPr/>
            </p:nvCxnSpPr>
            <p:spPr>
              <a:xfrm>
                <a:off x="115651" y="3399525"/>
                <a:ext cx="686148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3" name="テキスト ボックス 132"/>
            <p:cNvSpPr txBox="1"/>
            <p:nvPr/>
          </p:nvSpPr>
          <p:spPr>
            <a:xfrm>
              <a:off x="6297984" y="6941127"/>
              <a:ext cx="45557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5400" i="1" dirty="0">
                  <a:solidFill>
                    <a:prstClr val="black"/>
                  </a:solidFill>
                </a:rPr>
                <a:t>s</a:t>
              </a:r>
              <a:endParaRPr lang="ja-JP" altLang="en-US" sz="5400" i="1" dirty="0">
                <a:solidFill>
                  <a:prstClr val="black"/>
                </a:solidFill>
              </a:endParaRPr>
            </a:p>
          </p:txBody>
        </p:sp>
        <p:sp>
          <p:nvSpPr>
            <p:cNvPr id="134" name="テキスト ボックス 133"/>
            <p:cNvSpPr txBox="1"/>
            <p:nvPr/>
          </p:nvSpPr>
          <p:spPr>
            <a:xfrm>
              <a:off x="5795366" y="10020757"/>
              <a:ext cx="62869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5400" dirty="0">
                  <a:solidFill>
                    <a:prstClr val="black"/>
                  </a:solidFill>
                </a:rPr>
                <a:t>s</a:t>
              </a:r>
              <a:r>
                <a:rPr lang="en-US" altLang="ja-JP" sz="5400" dirty="0" smtClean="0">
                  <a:solidFill>
                    <a:prstClr val="black"/>
                  </a:solidFill>
                </a:rPr>
                <a:t>’</a:t>
              </a:r>
              <a:endParaRPr lang="ja-JP" altLang="en-US" sz="5400" dirty="0">
                <a:solidFill>
                  <a:prstClr val="black"/>
                </a:solidFill>
              </a:endParaRPr>
            </a:p>
          </p:txBody>
        </p:sp>
      </p:grpSp>
      <p:sp>
        <p:nvSpPr>
          <p:cNvPr id="135" name="タイトル 1"/>
          <p:cNvSpPr>
            <a:spLocks noGrp="1"/>
          </p:cNvSpPr>
          <p:nvPr>
            <p:ph type="title"/>
          </p:nvPr>
        </p:nvSpPr>
        <p:spPr>
          <a:xfrm>
            <a:off x="843431" y="123019"/>
            <a:ext cx="10515600" cy="1325563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+mj-ea"/>
              </a:rPr>
              <a:t>チューリング</a:t>
            </a:r>
            <a:r>
              <a:rPr lang="ja-JP" altLang="en-US" dirty="0">
                <a:latin typeface="+mj-ea"/>
              </a:rPr>
              <a:t>機械</a:t>
            </a:r>
            <a:r>
              <a:rPr lang="ja-JP" altLang="en-US" dirty="0" smtClean="0"/>
              <a:t>の定義</a:t>
            </a:r>
            <a:endParaRPr kumimoji="1" lang="ja-JP" altLang="en-US" dirty="0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3675" y="3723065"/>
            <a:ext cx="719390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8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16756" y="1068968"/>
            <a:ext cx="21723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・</a:t>
            </a:r>
            <a:r>
              <a:rPr kumimoji="1" lang="en-US" altLang="ja-JP" sz="3200" dirty="0" smtClean="0"/>
              <a:t>TM</a:t>
            </a:r>
            <a:r>
              <a:rPr kumimoji="1" lang="ja-JP" altLang="en-US" sz="3200" dirty="0" smtClean="0"/>
              <a:t>の意味</a:t>
            </a:r>
            <a:endParaRPr kumimoji="1" lang="ja-JP" altLang="en-US" sz="3200" dirty="0"/>
          </a:p>
        </p:txBody>
      </p:sp>
      <p:grpSp>
        <p:nvGrpSpPr>
          <p:cNvPr id="30" name="グループ化 29"/>
          <p:cNvGrpSpPr/>
          <p:nvPr/>
        </p:nvGrpSpPr>
        <p:grpSpPr>
          <a:xfrm>
            <a:off x="1894073" y="1638430"/>
            <a:ext cx="7478775" cy="663339"/>
            <a:chOff x="1460152" y="1653743"/>
            <a:chExt cx="4265747" cy="349665"/>
          </a:xfrm>
        </p:grpSpPr>
        <p:pic>
          <p:nvPicPr>
            <p:cNvPr id="5" name="図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0152" y="1653743"/>
              <a:ext cx="1451462" cy="331436"/>
            </a:xfrm>
            <a:prstGeom prst="rect">
              <a:avLst/>
            </a:prstGeom>
          </p:spPr>
        </p:pic>
        <p:pic>
          <p:nvPicPr>
            <p:cNvPr id="6" name="図 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095" b="668"/>
            <a:stretch/>
          </p:blipFill>
          <p:spPr>
            <a:xfrm>
              <a:off x="2911615" y="1653743"/>
              <a:ext cx="2814284" cy="349665"/>
            </a:xfrm>
            <a:prstGeom prst="rect">
              <a:avLst/>
            </a:prstGeom>
          </p:spPr>
        </p:pic>
      </p:grpSp>
      <p:grpSp>
        <p:nvGrpSpPr>
          <p:cNvPr id="7" name="グループ化 6"/>
          <p:cNvGrpSpPr/>
          <p:nvPr/>
        </p:nvGrpSpPr>
        <p:grpSpPr>
          <a:xfrm>
            <a:off x="825715" y="3392488"/>
            <a:ext cx="4573376" cy="2051936"/>
            <a:chOff x="7203527" y="4178648"/>
            <a:chExt cx="4573376" cy="2051936"/>
          </a:xfrm>
        </p:grpSpPr>
        <p:grpSp>
          <p:nvGrpSpPr>
            <p:cNvPr id="8" name="グループ化 7"/>
            <p:cNvGrpSpPr/>
            <p:nvPr/>
          </p:nvGrpSpPr>
          <p:grpSpPr>
            <a:xfrm>
              <a:off x="7492532" y="4181867"/>
              <a:ext cx="4211391" cy="750196"/>
              <a:chOff x="7637172" y="3052292"/>
              <a:chExt cx="4211391" cy="750196"/>
            </a:xfrm>
          </p:grpSpPr>
          <p:cxnSp>
            <p:nvCxnSpPr>
              <p:cNvPr id="21" name="直線コネクタ 20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コネクタ 22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コネクタ 26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グループ化 8"/>
            <p:cNvGrpSpPr/>
            <p:nvPr/>
          </p:nvGrpSpPr>
          <p:grpSpPr>
            <a:xfrm>
              <a:off x="7203527" y="4432651"/>
              <a:ext cx="688250" cy="152932"/>
              <a:chOff x="2074859" y="4885104"/>
              <a:chExt cx="696740" cy="186592"/>
            </a:xfrm>
          </p:grpSpPr>
          <p:sp>
            <p:nvSpPr>
              <p:cNvPr id="18" name="フローチャート: 結合子 17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" name="フローチャート: 結合子 18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フローチャート: 結合子 19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0" name="グループ化 9"/>
            <p:cNvGrpSpPr/>
            <p:nvPr/>
          </p:nvGrpSpPr>
          <p:grpSpPr>
            <a:xfrm>
              <a:off x="11229043" y="4472749"/>
              <a:ext cx="547860" cy="146493"/>
              <a:chOff x="2074859" y="4885104"/>
              <a:chExt cx="696740" cy="186592"/>
            </a:xfrm>
          </p:grpSpPr>
          <p:sp>
            <p:nvSpPr>
              <p:cNvPr id="15" name="フローチャート: 結合子 14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フローチャート: 結合子 15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フローチャート: 結合子 16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11" name="直線矢印コネクタ 10"/>
            <p:cNvCxnSpPr/>
            <p:nvPr/>
          </p:nvCxnSpPr>
          <p:spPr>
            <a:xfrm flipV="1">
              <a:off x="8621291" y="4899434"/>
              <a:ext cx="0" cy="720969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正方形/長方形 11"/>
                <p:cNvSpPr/>
                <p:nvPr/>
              </p:nvSpPr>
              <p:spPr>
                <a:xfrm>
                  <a:off x="8112451" y="5598529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12" name="正方形/長方形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12451" y="5598529"/>
                  <a:ext cx="1037492" cy="63205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テキスト ボックス 12"/>
            <p:cNvSpPr txBox="1"/>
            <p:nvPr/>
          </p:nvSpPr>
          <p:spPr>
            <a:xfrm>
              <a:off x="8402130" y="4241426"/>
              <a:ext cx="46198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3600" i="1" dirty="0" smtClean="0"/>
                <a:t>ｂ</a:t>
              </a:r>
              <a:endParaRPr kumimoji="1" lang="ja-JP" altLang="en-US" sz="3600" i="1" dirty="0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8919287" y="4178648"/>
              <a:ext cx="2428659" cy="787169"/>
            </a:xfrm>
            <a:prstGeom prst="ellipse">
              <a:avLst/>
            </a:prstGeom>
            <a:solidFill>
              <a:schemeClr val="accent1">
                <a:alpha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4800" i="1" dirty="0" smtClean="0"/>
                <a:t>r</a:t>
              </a:r>
              <a:endParaRPr kumimoji="1" lang="ja-JP" altLang="en-US" sz="4800" i="1" dirty="0"/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892922" y="3459648"/>
            <a:ext cx="4573376" cy="2051936"/>
            <a:chOff x="7203527" y="4178648"/>
            <a:chExt cx="4573376" cy="2051936"/>
          </a:xfrm>
        </p:grpSpPr>
        <p:grpSp>
          <p:nvGrpSpPr>
            <p:cNvPr id="33" name="グループ化 32"/>
            <p:cNvGrpSpPr/>
            <p:nvPr/>
          </p:nvGrpSpPr>
          <p:grpSpPr>
            <a:xfrm>
              <a:off x="7492532" y="4181867"/>
              <a:ext cx="4211391" cy="750196"/>
              <a:chOff x="7637172" y="3052292"/>
              <a:chExt cx="4211391" cy="750196"/>
            </a:xfrm>
          </p:grpSpPr>
          <p:cxnSp>
            <p:nvCxnSpPr>
              <p:cNvPr id="46" name="直線コネクタ 45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線コネクタ 46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コネクタ 47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線コネクタ 48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線コネクタ 49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線コネクタ 50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コネクタ 51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線コネクタ 52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グループ化 33"/>
            <p:cNvGrpSpPr/>
            <p:nvPr/>
          </p:nvGrpSpPr>
          <p:grpSpPr>
            <a:xfrm>
              <a:off x="7203527" y="4432651"/>
              <a:ext cx="688250" cy="152932"/>
              <a:chOff x="2074859" y="4885104"/>
              <a:chExt cx="696740" cy="186592"/>
            </a:xfrm>
          </p:grpSpPr>
          <p:sp>
            <p:nvSpPr>
              <p:cNvPr id="43" name="フローチャート: 結合子 42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4" name="フローチャート: 結合子 43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フローチャート: 結合子 44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5" name="グループ化 34"/>
            <p:cNvGrpSpPr/>
            <p:nvPr/>
          </p:nvGrpSpPr>
          <p:grpSpPr>
            <a:xfrm>
              <a:off x="11229043" y="4472749"/>
              <a:ext cx="547860" cy="146493"/>
              <a:chOff x="2074859" y="4885104"/>
              <a:chExt cx="696740" cy="186592"/>
            </a:xfrm>
          </p:grpSpPr>
          <p:sp>
            <p:nvSpPr>
              <p:cNvPr id="40" name="フローチャート: 結合子 39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フローチャート: 結合子 40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フローチャート: 結合子 41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36" name="直線矢印コネクタ 35"/>
            <p:cNvCxnSpPr/>
            <p:nvPr/>
          </p:nvCxnSpPr>
          <p:spPr>
            <a:xfrm flipV="1">
              <a:off x="8621291" y="4899434"/>
              <a:ext cx="0" cy="720969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正方形/長方形 36"/>
                <p:cNvSpPr/>
                <p:nvPr/>
              </p:nvSpPr>
              <p:spPr>
                <a:xfrm>
                  <a:off x="8112451" y="5598529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37" name="正方形/長方形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12451" y="5598529"/>
                  <a:ext cx="1037492" cy="63205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テキスト ボックス 37"/>
            <p:cNvSpPr txBox="1"/>
            <p:nvPr/>
          </p:nvSpPr>
          <p:spPr>
            <a:xfrm>
              <a:off x="8402130" y="4241426"/>
              <a:ext cx="46198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3600" i="1" dirty="0" smtClean="0"/>
                <a:t>ｂ</a:t>
              </a:r>
              <a:endParaRPr kumimoji="1" lang="ja-JP" altLang="en-US" sz="3600" i="1" dirty="0"/>
            </a:p>
          </p:txBody>
        </p:sp>
        <p:sp>
          <p:nvSpPr>
            <p:cNvPr id="39" name="円/楕円 38"/>
            <p:cNvSpPr/>
            <p:nvPr/>
          </p:nvSpPr>
          <p:spPr>
            <a:xfrm>
              <a:off x="8919287" y="4178648"/>
              <a:ext cx="2428659" cy="787169"/>
            </a:xfrm>
            <a:prstGeom prst="ellipse">
              <a:avLst/>
            </a:prstGeom>
            <a:solidFill>
              <a:schemeClr val="accent1">
                <a:alpha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4800" i="1" dirty="0"/>
                <a:t>r</a:t>
              </a:r>
              <a:r>
                <a:rPr lang="en-US" altLang="ja-JP" sz="4800" i="1" dirty="0" smtClean="0"/>
                <a:t>’</a:t>
              </a:r>
              <a:endParaRPr kumimoji="1" lang="ja-JP" altLang="en-US" sz="4800" i="1" dirty="0"/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2292527" y="5996955"/>
            <a:ext cx="76033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初期状態と最終状態においてヘッドの位置は</a:t>
            </a:r>
            <a:r>
              <a:rPr lang="ja-JP" altLang="en-US" sz="2800" dirty="0"/>
              <a:t>同</a:t>
            </a:r>
            <a:r>
              <a:rPr lang="ja-JP" altLang="en-US" sz="2800" dirty="0" smtClean="0"/>
              <a:t>じ</a:t>
            </a:r>
            <a:endParaRPr kumimoji="1" lang="ja-JP" altLang="en-US" sz="28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55" name="タイトル 1"/>
          <p:cNvSpPr>
            <a:spLocks noGrp="1"/>
          </p:cNvSpPr>
          <p:nvPr>
            <p:ph type="title"/>
          </p:nvPr>
        </p:nvSpPr>
        <p:spPr>
          <a:xfrm>
            <a:off x="843431" y="123019"/>
            <a:ext cx="10515600" cy="1325563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+mj-ea"/>
              </a:rPr>
              <a:t>チューリング</a:t>
            </a:r>
            <a:r>
              <a:rPr lang="ja-JP" altLang="en-US" dirty="0">
                <a:latin typeface="+mj-ea"/>
              </a:rPr>
              <a:t>機械</a:t>
            </a:r>
            <a:r>
              <a:rPr lang="ja-JP" altLang="en-US" dirty="0" smtClean="0"/>
              <a:t>の定義</a:t>
            </a:r>
            <a:endParaRPr kumimoji="1" lang="ja-JP" altLang="en-US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6283349" y="3078146"/>
            <a:ext cx="6251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 smtClean="0"/>
              <a:t>＊</a:t>
            </a:r>
            <a:endParaRPr kumimoji="1" lang="ja-JP" altLang="en-US" sz="4400" dirty="0"/>
          </a:p>
        </p:txBody>
      </p:sp>
      <p:pic>
        <p:nvPicPr>
          <p:cNvPr id="58" name="図 57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612" r="19814"/>
          <a:stretch/>
        </p:blipFill>
        <p:spPr>
          <a:xfrm>
            <a:off x="4622405" y="1635562"/>
            <a:ext cx="347729" cy="604286"/>
          </a:xfrm>
          <a:prstGeom prst="rect">
            <a:avLst/>
          </a:prstGeom>
        </p:spPr>
      </p:pic>
      <p:sp>
        <p:nvSpPr>
          <p:cNvPr id="57" name="テキスト ボックス 56"/>
          <p:cNvSpPr txBox="1"/>
          <p:nvPr/>
        </p:nvSpPr>
        <p:spPr>
          <a:xfrm>
            <a:off x="5894906" y="4162262"/>
            <a:ext cx="6014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000" i="1" dirty="0" smtClean="0">
                <a:latin typeface="Cambria Math" panose="02040503050406030204" pitchFamily="18" charset="0"/>
              </a:rPr>
              <a:t>T </a:t>
            </a:r>
            <a:endParaRPr lang="en-US" altLang="ja-JP" sz="4000" dirty="0">
              <a:latin typeface="Cambria Math" panose="02040503050406030204" pitchFamily="18" charset="0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5906778" y="3487759"/>
            <a:ext cx="577705" cy="798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4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226738"/>
            <a:ext cx="10515600" cy="1325563"/>
          </a:xfrm>
        </p:spPr>
        <p:txBody>
          <a:bodyPr/>
          <a:lstStyle/>
          <a:p>
            <a:pPr algn="ctr"/>
            <a:r>
              <a:rPr lang="ja-JP" altLang="en-US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チューリング</a:t>
            </a:r>
            <a:r>
              <a:rPr lang="ja-JP" altLang="en-US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機械</a:t>
            </a:r>
            <a:r>
              <a:rPr lang="ja-JP" altLang="en-US" dirty="0" smtClean="0"/>
              <a:t>の動作例</a:t>
            </a:r>
            <a:endParaRPr kumimoji="1" lang="ja-JP" altLang="en-US" dirty="0"/>
          </a:p>
        </p:txBody>
      </p:sp>
      <p:grpSp>
        <p:nvGrpSpPr>
          <p:cNvPr id="25" name="グループ化 24"/>
          <p:cNvGrpSpPr/>
          <p:nvPr/>
        </p:nvGrpSpPr>
        <p:grpSpPr>
          <a:xfrm>
            <a:off x="776503" y="3406664"/>
            <a:ext cx="4581059" cy="1860550"/>
            <a:chOff x="7348167" y="3052292"/>
            <a:chExt cx="4573376" cy="2100000"/>
          </a:xfrm>
        </p:grpSpPr>
        <p:grpSp>
          <p:nvGrpSpPr>
            <p:cNvPr id="26" name="グループ化 25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37" name="直線コネクタ 36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37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線コネクタ 38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コネクタ 39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線コネクタ 40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直線コネクタ 41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直線コネクタ 42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コネクタ 43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グループ化 26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34" name="フローチャート: 結合子 33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5" name="フローチャート: 結合子 34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6" name="フローチャート: 結合子 35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8" name="グループ化 27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31" name="フローチャート: 結合子 30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フローチャート: 結合子 31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フローチャート: 結合子 32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prstClr val="white"/>
                  </a:solidFill>
                </a:endParaRPr>
              </a:p>
            </p:txBody>
          </p:sp>
        </p:grpSp>
        <p:cxnSp>
          <p:nvCxnSpPr>
            <p:cNvPr id="29" name="直線矢印コネクタ 28"/>
            <p:cNvCxnSpPr/>
            <p:nvPr/>
          </p:nvCxnSpPr>
          <p:spPr>
            <a:xfrm flipV="1">
              <a:off x="9284677" y="3799268"/>
              <a:ext cx="0" cy="720969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正方形/長方形 29"/>
                <p:cNvSpPr/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ja-JP" sz="32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32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32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oMath>
                    </m:oMathPara>
                  </a14:m>
                  <a:endParaRPr lang="ja-JP" altLang="en-US" sz="3200" dirty="0">
                    <a:solidFill>
                      <a:prstClr val="black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正方形/長方形 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6" name="テキスト ボックス 45"/>
          <p:cNvSpPr txBox="1"/>
          <p:nvPr/>
        </p:nvSpPr>
        <p:spPr>
          <a:xfrm>
            <a:off x="2008706" y="3322066"/>
            <a:ext cx="2331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i="1" dirty="0">
                <a:solidFill>
                  <a:prstClr val="black"/>
                </a:solidFill>
              </a:rPr>
              <a:t>b</a:t>
            </a:r>
            <a:r>
              <a:rPr lang="en-US" altLang="ja-JP" sz="4800" i="1" dirty="0" smtClean="0">
                <a:solidFill>
                  <a:prstClr val="black"/>
                </a:solidFill>
              </a:rPr>
              <a:t> </a:t>
            </a:r>
            <a:r>
              <a:rPr lang="en-US" altLang="ja-JP" sz="4800" dirty="0">
                <a:solidFill>
                  <a:prstClr val="black"/>
                </a:solidFill>
              </a:rPr>
              <a:t>1</a:t>
            </a:r>
            <a:r>
              <a:rPr lang="en-US" altLang="ja-JP" sz="4800" dirty="0" smtClean="0">
                <a:solidFill>
                  <a:prstClr val="black"/>
                </a:solidFill>
              </a:rPr>
              <a:t> 1 0 </a:t>
            </a:r>
            <a:r>
              <a:rPr lang="en-US" altLang="ja-JP" sz="4800" i="1" dirty="0" smtClean="0">
                <a:solidFill>
                  <a:prstClr val="black"/>
                </a:solidFill>
              </a:rPr>
              <a:t>b</a:t>
            </a:r>
            <a:endParaRPr lang="ja-JP" altLang="en-US" sz="4800" i="1" dirty="0">
              <a:solidFill>
                <a:prstClr val="black"/>
              </a:solidFill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7052650" y="3406664"/>
            <a:ext cx="4581059" cy="1858622"/>
            <a:chOff x="7348167" y="3052292"/>
            <a:chExt cx="4573376" cy="2097824"/>
          </a:xfrm>
        </p:grpSpPr>
        <p:grpSp>
          <p:nvGrpSpPr>
            <p:cNvPr id="48" name="グループ化 47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59" name="直線コネクタ 58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コネクタ 59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線コネクタ 60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線コネクタ 61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直線コネクタ 62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直線コネクタ 63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直線コネクタ 64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直線コネクタ 65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グループ化 48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56" name="フローチャート: 結合子 55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7" name="フローチャート: 結合子 56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8" name="フローチャート: 結合子 57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0" name="グループ化 49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53" name="フローチャート: 結合子 52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フローチャート: 結合子 53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5" name="フローチャート: 結合子 54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prstClr val="white"/>
                  </a:solidFill>
                </a:endParaRPr>
              </a:p>
            </p:txBody>
          </p:sp>
        </p:grpSp>
        <p:cxnSp>
          <p:nvCxnSpPr>
            <p:cNvPr id="51" name="直線矢印コネクタ 50"/>
            <p:cNvCxnSpPr/>
            <p:nvPr/>
          </p:nvCxnSpPr>
          <p:spPr>
            <a:xfrm flipV="1">
              <a:off x="9294004" y="3799268"/>
              <a:ext cx="0" cy="720969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正方形/長方形 51"/>
                <p:cNvSpPr/>
                <p:nvPr/>
              </p:nvSpPr>
              <p:spPr>
                <a:xfrm>
                  <a:off x="8775258" y="4518061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ja-JP" sz="32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32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32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ja-JP" altLang="en-US" sz="3200" dirty="0">
                    <a:solidFill>
                      <a:prstClr val="black"/>
                    </a:solidFill>
                  </a:endParaRPr>
                </a:p>
              </p:txBody>
            </p:sp>
          </mc:Choice>
          <mc:Fallback xmlns="">
            <p:sp>
              <p:nvSpPr>
                <p:cNvPr id="52" name="正方形/長方形 5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75258" y="4518061"/>
                  <a:ext cx="1037492" cy="632055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7" name="テキスト ボックス 86"/>
          <p:cNvSpPr txBox="1"/>
          <p:nvPr/>
        </p:nvSpPr>
        <p:spPr>
          <a:xfrm>
            <a:off x="8287523" y="3339829"/>
            <a:ext cx="2331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i="1" dirty="0">
                <a:solidFill>
                  <a:prstClr val="black"/>
                </a:solidFill>
              </a:rPr>
              <a:t>b</a:t>
            </a:r>
            <a:r>
              <a:rPr lang="en-US" altLang="ja-JP" sz="4800" dirty="0" smtClean="0">
                <a:solidFill>
                  <a:prstClr val="black"/>
                </a:solidFill>
              </a:rPr>
              <a:t> 0 1 0 </a:t>
            </a:r>
            <a:r>
              <a:rPr lang="en-US" altLang="ja-JP" sz="4800" i="1" dirty="0" smtClean="0">
                <a:solidFill>
                  <a:prstClr val="black"/>
                </a:solidFill>
              </a:rPr>
              <a:t>b</a:t>
            </a:r>
            <a:endParaRPr lang="ja-JP" altLang="en-US" sz="4800" i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テキスト ボックス 88"/>
              <p:cNvSpPr txBox="1"/>
              <p:nvPr/>
            </p:nvSpPr>
            <p:spPr>
              <a:xfrm>
                <a:off x="776503" y="1552301"/>
                <a:ext cx="6192786" cy="10231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800" i="1" dirty="0" smtClean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T </a:t>
                </a:r>
                <a:r>
                  <a:rPr lang="en-US" altLang="ja-JP" sz="2800" dirty="0" smtClean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= (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altLang="ja-JP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ja-JP" sz="2800" i="1" dirty="0" smtClean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,</a:t>
                </a:r>
                <a:r>
                  <a:rPr lang="en-US" altLang="ja-JP" sz="28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altLang="ja-JP" sz="2800" dirty="0" smtClean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}</a:t>
                </a:r>
                <a:r>
                  <a:rPr lang="en-US" altLang="ja-JP" sz="2800" i="1" dirty="0" smtClean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, </a:t>
                </a:r>
                <a:r>
                  <a:rPr lang="en-US" altLang="ja-JP" sz="2800" dirty="0" smtClean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{</a:t>
                </a:r>
                <a:r>
                  <a:rPr lang="en-US" altLang="ja-JP" sz="2800" i="1" dirty="0" smtClean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b </a:t>
                </a:r>
                <a:r>
                  <a:rPr lang="en-US" altLang="ja-JP" sz="2800" dirty="0" smtClean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,0</a:t>
                </a:r>
                <a:r>
                  <a:rPr lang="en-US" altLang="ja-JP" sz="2800" i="1" dirty="0" smtClean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, </a:t>
                </a:r>
                <a:r>
                  <a:rPr lang="en-US" altLang="ja-JP" sz="2800" dirty="0" smtClean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1</a:t>
                </a:r>
                <a:r>
                  <a:rPr lang="en-US" altLang="ja-JP" sz="2800" i="1" dirty="0" smtClean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,</a:t>
                </a:r>
                <a:r>
                  <a:rPr lang="en-US" altLang="ja-JP" sz="2800" dirty="0" smtClean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}</a:t>
                </a:r>
                <a:r>
                  <a:rPr lang="en-US" altLang="ja-JP" sz="2800" i="1" dirty="0" smtClean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 b ,</a:t>
                </a:r>
                <a14:m>
                  <m:oMath xmlns:m="http://schemas.openxmlformats.org/officeDocument/2006/math">
                    <m:r>
                      <a:rPr lang="en-US" altLang="ja-JP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ja-JP" altLang="en-US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altLang="ja-JP" sz="2800" i="1" dirty="0" smtClean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,</a:t>
                </a:r>
                <a:r>
                  <a:rPr lang="en-US" altLang="ja-JP" sz="28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altLang="ja-JP" sz="2800" i="1" dirty="0" smtClean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,</a:t>
                </a:r>
                <a:r>
                  <a:rPr lang="en-US" altLang="ja-JP" sz="2800" dirty="0" smtClean="0">
                    <a:solidFill>
                      <a:prstClr val="black"/>
                    </a:solidFill>
                  </a:rPr>
                  <a:t>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altLang="ja-JP" sz="2800" dirty="0" smtClean="0">
                    <a:solidFill>
                      <a:prstClr val="black"/>
                    </a:solidFill>
                    <a:latin typeface="Cambria Math" panose="02040503050406030204" pitchFamily="18" charset="0"/>
                  </a:rPr>
                  <a:t>})</a:t>
                </a:r>
                <a:endParaRPr lang="en-US" altLang="ja-JP" sz="2800" dirty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 algn="ctr"/>
                <a:r>
                  <a:rPr lang="ja-JP" altLang="en-US" sz="28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ja-JP" altLang="en-US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altLang="ja-JP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={</m:t>
                    </m:r>
                    <m:d>
                      <m:dPr>
                        <m:begChr m:val="["/>
                        <m:endChr m:val="]"/>
                        <m:ctrlPr>
                          <a:rPr lang="en-US" altLang="ja-JP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28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8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28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altLang="ja-JP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,&lt;1,0&gt;,</m:t>
                        </m:r>
                        <m:sSub>
                          <m:sSubPr>
                            <m:ctrlPr>
                              <a:rPr lang="en-US" altLang="ja-JP" sz="28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8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28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altLang="ja-JP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,[</m:t>
                    </m:r>
                    <m:sSub>
                      <m:sSubPr>
                        <m:ctrlPr>
                          <a:rPr lang="en-US" altLang="ja-JP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ja-JP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→,</m:t>
                    </m:r>
                    <m:sSub>
                      <m:sSubPr>
                        <m:ctrlPr>
                          <a:rPr lang="en-US" altLang="ja-JP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altLang="ja-JP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]}</m:t>
                    </m:r>
                  </m:oMath>
                </a14:m>
                <a:endParaRPr lang="ja-JP" altLang="en-US" sz="28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9" name="テキスト ボックス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503" y="1552301"/>
                <a:ext cx="6192786" cy="1023101"/>
              </a:xfrm>
              <a:prstGeom prst="rect">
                <a:avLst/>
              </a:prstGeom>
              <a:blipFill rotWithShape="0">
                <a:blip r:embed="rId5"/>
                <a:stretch>
                  <a:fillRect l="-1969" t="-7186" r="-78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正方形/長方形 2"/>
          <p:cNvSpPr/>
          <p:nvPr/>
        </p:nvSpPr>
        <p:spPr>
          <a:xfrm>
            <a:off x="5836906" y="3960735"/>
            <a:ext cx="11323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000" i="1" dirty="0">
                <a:solidFill>
                  <a:prstClr val="black"/>
                </a:solidFill>
                <a:latin typeface="Cambria Math" panose="02040503050406030204" pitchFamily="18" charset="0"/>
              </a:rPr>
              <a:t>T</a:t>
            </a:r>
            <a:r>
              <a:rPr lang="en-US" altLang="ja-JP" i="1" dirty="0">
                <a:solidFill>
                  <a:prstClr val="black"/>
                </a:solidFill>
                <a:latin typeface="Cambria Math" panose="02040503050406030204" pitchFamily="18" charset="0"/>
              </a:rPr>
              <a:t> </a:t>
            </a:r>
            <a:endParaRPr lang="en-US" altLang="ja-JP" dirty="0">
              <a:solidFill>
                <a:prstClr val="black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67" name="直線コネクタ 66"/>
          <p:cNvCxnSpPr/>
          <p:nvPr/>
        </p:nvCxnSpPr>
        <p:spPr>
          <a:xfrm>
            <a:off x="2254720" y="2575402"/>
            <a:ext cx="2330159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図 67"/>
          <p:cNvPicPr>
            <a:picLocks noChangeAspect="1"/>
          </p:cNvPicPr>
          <p:nvPr/>
        </p:nvPicPr>
        <p:blipFill rotWithShape="1">
          <a:blip r:embed="rId6"/>
          <a:srcRect l="26202" t="89953" r="69434" b="5518"/>
          <a:stretch/>
        </p:blipFill>
        <p:spPr>
          <a:xfrm>
            <a:off x="5838399" y="3406664"/>
            <a:ext cx="768552" cy="554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460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901"/>
    </mc:Choice>
    <mc:Fallback xmlns="">
      <p:transition spd="slow" advTm="749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226738"/>
            <a:ext cx="10515600" cy="1325563"/>
          </a:xfrm>
        </p:spPr>
        <p:txBody>
          <a:bodyPr/>
          <a:lstStyle/>
          <a:p>
            <a:pPr algn="ctr"/>
            <a:r>
              <a:rPr lang="ja-JP" altLang="en-US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チューリング</a:t>
            </a:r>
            <a:r>
              <a:rPr lang="ja-JP" altLang="en-US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機械</a:t>
            </a:r>
            <a:r>
              <a:rPr lang="ja-JP" altLang="en-US" dirty="0" smtClean="0"/>
              <a:t>の動作例</a:t>
            </a:r>
            <a:endParaRPr kumimoji="1" lang="ja-JP" altLang="en-US" dirty="0"/>
          </a:p>
        </p:txBody>
      </p:sp>
      <p:grpSp>
        <p:nvGrpSpPr>
          <p:cNvPr id="25" name="グループ化 24"/>
          <p:cNvGrpSpPr/>
          <p:nvPr/>
        </p:nvGrpSpPr>
        <p:grpSpPr>
          <a:xfrm>
            <a:off x="776503" y="3406664"/>
            <a:ext cx="4581059" cy="1860550"/>
            <a:chOff x="7348167" y="3052292"/>
            <a:chExt cx="4573376" cy="2100000"/>
          </a:xfrm>
        </p:grpSpPr>
        <p:grpSp>
          <p:nvGrpSpPr>
            <p:cNvPr id="26" name="グループ化 25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37" name="直線コネクタ 36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37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線コネクタ 38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コネクタ 39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線コネクタ 40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直線コネクタ 41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直線コネクタ 42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コネクタ 43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グループ化 26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34" name="フローチャート: 結合子 33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" name="フローチャート: 結合子 34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フローチャート: 結合子 35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8" name="グループ化 27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31" name="フローチャート: 結合子 30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2" name="フローチャート: 結合子 31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フローチャート: 結合子 32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29" name="直線矢印コネクタ 28"/>
            <p:cNvCxnSpPr/>
            <p:nvPr/>
          </p:nvCxnSpPr>
          <p:spPr>
            <a:xfrm flipV="1">
              <a:off x="9284677" y="3799268"/>
              <a:ext cx="0" cy="720969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正方形/長方形 29"/>
                <p:cNvSpPr/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30" name="正方形/長方形 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6" name="テキスト ボックス 45"/>
          <p:cNvSpPr txBox="1"/>
          <p:nvPr/>
        </p:nvSpPr>
        <p:spPr>
          <a:xfrm>
            <a:off x="2008706" y="3322066"/>
            <a:ext cx="2331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i="1" dirty="0"/>
              <a:t>b</a:t>
            </a:r>
            <a:r>
              <a:rPr lang="en-US" altLang="ja-JP" sz="4800" i="1" dirty="0" smtClean="0"/>
              <a:t> </a:t>
            </a:r>
            <a:r>
              <a:rPr lang="en-US" altLang="ja-JP" sz="4800" dirty="0" smtClean="0"/>
              <a:t>0 1 0 </a:t>
            </a:r>
            <a:r>
              <a:rPr lang="en-US" altLang="ja-JP" sz="4800" i="1" dirty="0" smtClean="0"/>
              <a:t>b</a:t>
            </a:r>
            <a:endParaRPr kumimoji="1" lang="ja-JP" altLang="en-US" sz="4800" i="1" dirty="0"/>
          </a:p>
        </p:txBody>
      </p:sp>
      <p:grpSp>
        <p:nvGrpSpPr>
          <p:cNvPr id="47" name="グループ化 46"/>
          <p:cNvGrpSpPr/>
          <p:nvPr/>
        </p:nvGrpSpPr>
        <p:grpSpPr>
          <a:xfrm>
            <a:off x="7052650" y="3406664"/>
            <a:ext cx="4581059" cy="1858622"/>
            <a:chOff x="7348167" y="3052292"/>
            <a:chExt cx="4573376" cy="2097824"/>
          </a:xfrm>
        </p:grpSpPr>
        <p:grpSp>
          <p:nvGrpSpPr>
            <p:cNvPr id="48" name="グループ化 47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59" name="直線コネクタ 58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コネクタ 59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線コネクタ 60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線コネクタ 61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直線コネクタ 62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直線コネクタ 63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直線コネクタ 64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直線コネクタ 65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グループ化 48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56" name="フローチャート: 結合子 55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" name="フローチャート: 結合子 56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8" name="フローチャート: 結合子 57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0" name="グループ化 49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53" name="フローチャート: 結合子 52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" name="フローチャート: 結合子 53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フローチャート: 結合子 54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51" name="直線矢印コネクタ 50"/>
            <p:cNvCxnSpPr/>
            <p:nvPr/>
          </p:nvCxnSpPr>
          <p:spPr>
            <a:xfrm flipV="1">
              <a:off x="9792484" y="3799268"/>
              <a:ext cx="0" cy="720969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正方形/長方形 51"/>
                <p:cNvSpPr/>
                <p:nvPr/>
              </p:nvSpPr>
              <p:spPr>
                <a:xfrm>
                  <a:off x="9284677" y="4518061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52" name="正方形/長方形 5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84677" y="4518061"/>
                  <a:ext cx="1037492" cy="63205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7" name="テキスト ボックス 86"/>
          <p:cNvSpPr txBox="1"/>
          <p:nvPr/>
        </p:nvSpPr>
        <p:spPr>
          <a:xfrm>
            <a:off x="8287523" y="3339829"/>
            <a:ext cx="2331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i="1" dirty="0"/>
              <a:t>b</a:t>
            </a:r>
            <a:r>
              <a:rPr lang="en-US" altLang="ja-JP" sz="4800" dirty="0" smtClean="0"/>
              <a:t> 0 1 0 </a:t>
            </a:r>
            <a:r>
              <a:rPr lang="en-US" altLang="ja-JP" sz="4800" i="1" dirty="0" smtClean="0"/>
              <a:t>b</a:t>
            </a:r>
            <a:endParaRPr kumimoji="1" lang="ja-JP" altLang="en-US" sz="48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テキスト ボックス 88"/>
              <p:cNvSpPr txBox="1"/>
              <p:nvPr/>
            </p:nvSpPr>
            <p:spPr>
              <a:xfrm>
                <a:off x="776503" y="1552301"/>
                <a:ext cx="6192786" cy="10231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800" i="1" dirty="0" smtClean="0">
                    <a:latin typeface="Cambria Math" panose="02040503050406030204" pitchFamily="18" charset="0"/>
                  </a:rPr>
                  <a:t>T </a:t>
                </a:r>
                <a:r>
                  <a:rPr lang="en-US" altLang="ja-JP" sz="2800" dirty="0" smtClean="0">
                    <a:latin typeface="Cambria Math" panose="02040503050406030204" pitchFamily="18" charset="0"/>
                  </a:rPr>
                  <a:t>= (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ja-JP" sz="2800" i="1" dirty="0" smtClean="0">
                    <a:latin typeface="Cambria Math" panose="02040503050406030204" pitchFamily="18" charset="0"/>
                  </a:rPr>
                  <a:t>,</a:t>
                </a:r>
                <a:r>
                  <a:rPr lang="en-US" altLang="ja-JP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altLang="ja-JP" sz="2800" dirty="0" smtClean="0">
                    <a:latin typeface="Cambria Math" panose="02040503050406030204" pitchFamily="18" charset="0"/>
                  </a:rPr>
                  <a:t>}</a:t>
                </a:r>
                <a:r>
                  <a:rPr lang="en-US" altLang="ja-JP" sz="2800" i="1" dirty="0" smtClean="0">
                    <a:latin typeface="Cambria Math" panose="02040503050406030204" pitchFamily="18" charset="0"/>
                  </a:rPr>
                  <a:t>, </a:t>
                </a:r>
                <a:r>
                  <a:rPr lang="en-US" altLang="ja-JP" sz="2800" dirty="0" smtClean="0">
                    <a:latin typeface="Cambria Math" panose="02040503050406030204" pitchFamily="18" charset="0"/>
                  </a:rPr>
                  <a:t>{</a:t>
                </a:r>
                <a:r>
                  <a:rPr lang="en-US" altLang="ja-JP" sz="2800" i="1" dirty="0" smtClean="0">
                    <a:latin typeface="Cambria Math" panose="02040503050406030204" pitchFamily="18" charset="0"/>
                  </a:rPr>
                  <a:t>b </a:t>
                </a:r>
                <a:r>
                  <a:rPr lang="en-US" altLang="ja-JP" sz="2800" dirty="0" smtClean="0">
                    <a:latin typeface="Cambria Math" panose="02040503050406030204" pitchFamily="18" charset="0"/>
                  </a:rPr>
                  <a:t>,0</a:t>
                </a:r>
                <a:r>
                  <a:rPr lang="en-US" altLang="ja-JP" sz="2800" i="1" dirty="0" smtClean="0">
                    <a:latin typeface="Cambria Math" panose="02040503050406030204" pitchFamily="18" charset="0"/>
                  </a:rPr>
                  <a:t>, </a:t>
                </a:r>
                <a:r>
                  <a:rPr lang="en-US" altLang="ja-JP" sz="2800" dirty="0" smtClean="0">
                    <a:latin typeface="Cambria Math" panose="02040503050406030204" pitchFamily="18" charset="0"/>
                  </a:rPr>
                  <a:t>1</a:t>
                </a:r>
                <a:r>
                  <a:rPr lang="en-US" altLang="ja-JP" sz="2800" i="1" dirty="0" smtClean="0">
                    <a:latin typeface="Cambria Math" panose="02040503050406030204" pitchFamily="18" charset="0"/>
                  </a:rPr>
                  <a:t>,</a:t>
                </a:r>
                <a:r>
                  <a:rPr lang="en-US" altLang="ja-JP" sz="2800" dirty="0" smtClean="0">
                    <a:latin typeface="Cambria Math" panose="02040503050406030204" pitchFamily="18" charset="0"/>
                  </a:rPr>
                  <a:t>}</a:t>
                </a:r>
                <a:r>
                  <a:rPr lang="en-US" altLang="ja-JP" sz="2800" i="1" dirty="0" smtClean="0">
                    <a:latin typeface="Cambria Math" panose="02040503050406030204" pitchFamily="18" charset="0"/>
                  </a:rPr>
                  <a:t> b ,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ja-JP" altLang="en-US" sz="2800" i="1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altLang="ja-JP" sz="2800" i="1" dirty="0" smtClean="0">
                    <a:latin typeface="Cambria Math" panose="02040503050406030204" pitchFamily="18" charset="0"/>
                  </a:rPr>
                  <a:t>,</a:t>
                </a:r>
                <a:r>
                  <a:rPr lang="en-US" altLang="ja-JP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altLang="ja-JP" sz="2800" i="1" dirty="0" smtClean="0">
                    <a:latin typeface="Cambria Math" panose="02040503050406030204" pitchFamily="18" charset="0"/>
                  </a:rPr>
                  <a:t>,</a:t>
                </a:r>
                <a:r>
                  <a:rPr lang="en-US" altLang="ja-JP" sz="2800" dirty="0" smtClean="0"/>
                  <a:t>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altLang="ja-JP" sz="2800" dirty="0" smtClean="0">
                    <a:latin typeface="Cambria Math" panose="02040503050406030204" pitchFamily="18" charset="0"/>
                  </a:rPr>
                  <a:t>})</a:t>
                </a:r>
                <a:endParaRPr lang="en-US" altLang="ja-JP" sz="2800" dirty="0">
                  <a:latin typeface="Cambria Math" panose="02040503050406030204" pitchFamily="18" charset="0"/>
                </a:endParaRPr>
              </a:p>
              <a:p>
                <a:pPr algn="ctr"/>
                <a:r>
                  <a:rPr kumimoji="1" lang="ja-JP" altLang="en-US" sz="2800" b="0" dirty="0" smtClean="0"/>
                  <a:t> </a:t>
                </a:r>
                <a14:m>
                  <m:oMath xmlns:m="http://schemas.openxmlformats.org/officeDocument/2006/math">
                    <m:r>
                      <a:rPr kumimoji="1" lang="ja-JP" altLang="en-US" sz="2800" b="0" i="1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kumimoji="1" lang="en-US" altLang="ja-JP" sz="2800" b="0" i="1" smtClean="0">
                        <a:latin typeface="Cambria Math" panose="02040503050406030204" pitchFamily="18" charset="0"/>
                      </a:rPr>
                      <m:t>={</m:t>
                    </m:r>
                    <m:d>
                      <m:dPr>
                        <m:begChr m:val="["/>
                        <m:endChr m:val="]"/>
                        <m:ctrlPr>
                          <a:rPr kumimoji="1" lang="en-US" altLang="ja-JP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kumimoji="1" lang="en-US" altLang="ja-JP" sz="2800" b="0" i="1" smtClean="0">
                            <a:latin typeface="Cambria Math" panose="02040503050406030204" pitchFamily="18" charset="0"/>
                          </a:rPr>
                          <m:t>,&lt;1,0&gt;,</m:t>
                        </m:r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kumimoji="1" lang="en-US" altLang="ja-JP" sz="2800" b="0" i="1" smtClean="0">
                        <a:latin typeface="Cambria Math" panose="02040503050406030204" pitchFamily="18" charset="0"/>
                      </a:rPr>
                      <m:t>,[</m:t>
                    </m:r>
                    <m:sSub>
                      <m:sSubPr>
                        <m:ctrlPr>
                          <a:rPr kumimoji="1" lang="en-US" altLang="ja-JP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ja-JP" sz="28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kumimoji="1" lang="en-US" altLang="ja-JP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kumimoji="1" lang="en-US" altLang="ja-JP" sz="28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kumimoji="1"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→,</m:t>
                    </m:r>
                    <m:sSub>
                      <m:sSubPr>
                        <m:ctrlPr>
                          <a:rPr kumimoji="1" lang="en-US" altLang="ja-JP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ja-JP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kumimoji="1" lang="en-US" altLang="ja-JP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kumimoji="1"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]}</m:t>
                    </m:r>
                  </m:oMath>
                </a14:m>
                <a:endParaRPr kumimoji="1" lang="ja-JP" altLang="en-US" sz="2800" dirty="0"/>
              </a:p>
            </p:txBody>
          </p:sp>
        </mc:Choice>
        <mc:Fallback xmlns="">
          <p:sp>
            <p:nvSpPr>
              <p:cNvPr id="89" name="テキスト ボックス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503" y="1552301"/>
                <a:ext cx="6192786" cy="1023101"/>
              </a:xfrm>
              <a:prstGeom prst="rect">
                <a:avLst/>
              </a:prstGeom>
              <a:blipFill rotWithShape="0">
                <a:blip r:embed="rId5"/>
                <a:stretch>
                  <a:fillRect l="-1969" t="-7186" r="-78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正方形/長方形 2"/>
          <p:cNvSpPr/>
          <p:nvPr/>
        </p:nvSpPr>
        <p:spPr>
          <a:xfrm>
            <a:off x="5836906" y="3983632"/>
            <a:ext cx="11323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000" i="1" dirty="0">
                <a:latin typeface="Cambria Math" panose="02040503050406030204" pitchFamily="18" charset="0"/>
              </a:rPr>
              <a:t>T</a:t>
            </a:r>
            <a:r>
              <a:rPr lang="en-US" altLang="ja-JP" i="1" dirty="0">
                <a:latin typeface="Cambria Math" panose="02040503050406030204" pitchFamily="18" charset="0"/>
              </a:rPr>
              <a:t> </a:t>
            </a:r>
            <a:endParaRPr lang="en-US" altLang="ja-JP" dirty="0">
              <a:latin typeface="Cambria Math" panose="02040503050406030204" pitchFamily="18" charset="0"/>
            </a:endParaRPr>
          </a:p>
        </p:txBody>
      </p:sp>
      <p:cxnSp>
        <p:nvCxnSpPr>
          <p:cNvPr id="67" name="直線コネクタ 66"/>
          <p:cNvCxnSpPr/>
          <p:nvPr/>
        </p:nvCxnSpPr>
        <p:spPr>
          <a:xfrm>
            <a:off x="4772220" y="2575402"/>
            <a:ext cx="1474034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図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5943272" y="3296120"/>
            <a:ext cx="578225" cy="79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559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901"/>
    </mc:Choice>
    <mc:Fallback xmlns="">
      <p:transition spd="slow" advTm="74901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01688" y="106325"/>
            <a:ext cx="10515600" cy="1325563"/>
          </a:xfrm>
        </p:spPr>
        <p:txBody>
          <a:bodyPr/>
          <a:lstStyle/>
          <a:p>
            <a:pPr algn="ctr"/>
            <a:r>
              <a:rPr kumimoji="1" lang="ja-JP" altLang="en-US" dirty="0" smtClean="0"/>
              <a:t>可逆チューリング機械の定義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2838" y="1461594"/>
            <a:ext cx="3575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・局所的に前方決定的</a:t>
            </a:r>
            <a:endParaRPr kumimoji="1" lang="ja-JP" altLang="en-US" sz="2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629483" y="1468273"/>
            <a:ext cx="3575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・局所的に後方決定的</a:t>
            </a:r>
            <a:endParaRPr kumimoji="1" lang="ja-JP" altLang="en-US" sz="28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72838" y="4914887"/>
            <a:ext cx="72362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・</a:t>
            </a:r>
            <a:r>
              <a:rPr lang="ja-JP" altLang="en-US" sz="2800" dirty="0" smtClean="0"/>
              <a:t>初期状態</a:t>
            </a:r>
            <a:r>
              <a:rPr lang="ja-JP" altLang="en-US" sz="2800" dirty="0"/>
              <a:t>へ</a:t>
            </a:r>
            <a:r>
              <a:rPr kumimoji="1" lang="ja-JP" altLang="en-US" sz="2800" dirty="0" smtClean="0"/>
              <a:t>の遷移、</a:t>
            </a:r>
            <a:r>
              <a:rPr lang="ja-JP" altLang="en-US" sz="2800" dirty="0" smtClean="0"/>
              <a:t>最終状態から</a:t>
            </a:r>
            <a:r>
              <a:rPr kumimoji="1" lang="ja-JP" altLang="en-US" sz="2800" dirty="0" smtClean="0"/>
              <a:t>の遷移なし</a:t>
            </a:r>
            <a:endParaRPr kumimoji="1" lang="ja-JP" altLang="en-US" sz="2800" dirty="0"/>
          </a:p>
        </p:txBody>
      </p:sp>
      <p:grpSp>
        <p:nvGrpSpPr>
          <p:cNvPr id="3" name="グループ化 2"/>
          <p:cNvGrpSpPr/>
          <p:nvPr/>
        </p:nvGrpSpPr>
        <p:grpSpPr>
          <a:xfrm>
            <a:off x="1666022" y="2279786"/>
            <a:ext cx="2296509" cy="2256546"/>
            <a:chOff x="1213945" y="4511209"/>
            <a:chExt cx="2296509" cy="2256546"/>
          </a:xfrm>
        </p:grpSpPr>
        <p:sp>
          <p:nvSpPr>
            <p:cNvPr id="9" name="フローチャート: 結合子 8"/>
            <p:cNvSpPr/>
            <p:nvPr/>
          </p:nvSpPr>
          <p:spPr>
            <a:xfrm>
              <a:off x="1213945" y="5271850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/>
            </a:p>
          </p:txBody>
        </p:sp>
        <p:sp>
          <p:nvSpPr>
            <p:cNvPr id="10" name="フローチャート: 結合子 9"/>
            <p:cNvSpPr/>
            <p:nvPr/>
          </p:nvSpPr>
          <p:spPr>
            <a:xfrm>
              <a:off x="2753710" y="4511209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/>
            </a:p>
          </p:txBody>
        </p:sp>
        <p:sp>
          <p:nvSpPr>
            <p:cNvPr id="11" name="フローチャート: 結合子 10"/>
            <p:cNvSpPr/>
            <p:nvPr/>
          </p:nvSpPr>
          <p:spPr>
            <a:xfrm>
              <a:off x="2753710" y="6011010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6" name="直線矢印コネクタ 15"/>
            <p:cNvCxnSpPr>
              <a:stCxn id="9" idx="7"/>
              <a:endCxn id="10" idx="2"/>
            </p:cNvCxnSpPr>
            <p:nvPr/>
          </p:nvCxnSpPr>
          <p:spPr>
            <a:xfrm flipV="1">
              <a:off x="1859866" y="4889582"/>
              <a:ext cx="893844" cy="49309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矢印コネクタ 16"/>
            <p:cNvCxnSpPr>
              <a:endCxn id="11" idx="2"/>
            </p:cNvCxnSpPr>
            <p:nvPr/>
          </p:nvCxnSpPr>
          <p:spPr>
            <a:xfrm>
              <a:off x="1894366" y="5885887"/>
              <a:ext cx="859344" cy="50349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グループ化 14"/>
          <p:cNvGrpSpPr/>
          <p:nvPr/>
        </p:nvGrpSpPr>
        <p:grpSpPr>
          <a:xfrm>
            <a:off x="7605648" y="2338773"/>
            <a:ext cx="2517227" cy="2272310"/>
            <a:chOff x="7236372" y="4511209"/>
            <a:chExt cx="2517227" cy="2272310"/>
          </a:xfrm>
        </p:grpSpPr>
        <p:sp>
          <p:nvSpPr>
            <p:cNvPr id="12" name="フローチャート: 結合子 11"/>
            <p:cNvSpPr/>
            <p:nvPr/>
          </p:nvSpPr>
          <p:spPr>
            <a:xfrm>
              <a:off x="8996855" y="5254264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フローチャート: 結合子 12"/>
            <p:cNvSpPr/>
            <p:nvPr/>
          </p:nvSpPr>
          <p:spPr>
            <a:xfrm>
              <a:off x="7236372" y="4511209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フローチャート: 結合子 13"/>
            <p:cNvSpPr/>
            <p:nvPr/>
          </p:nvSpPr>
          <p:spPr>
            <a:xfrm>
              <a:off x="7236372" y="6026774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9" name="直線矢印コネクタ 18"/>
            <p:cNvCxnSpPr>
              <a:endCxn id="12" idx="1"/>
            </p:cNvCxnSpPr>
            <p:nvPr/>
          </p:nvCxnSpPr>
          <p:spPr>
            <a:xfrm>
              <a:off x="8008416" y="4887774"/>
              <a:ext cx="1099262" cy="47731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矢印コネクタ 20"/>
            <p:cNvCxnSpPr>
              <a:endCxn id="12" idx="3"/>
            </p:cNvCxnSpPr>
            <p:nvPr/>
          </p:nvCxnSpPr>
          <p:spPr>
            <a:xfrm flipV="1">
              <a:off x="8008416" y="5900186"/>
              <a:ext cx="1099262" cy="5049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直線コネクタ 22"/>
          <p:cNvCxnSpPr/>
          <p:nvPr/>
        </p:nvCxnSpPr>
        <p:spPr>
          <a:xfrm>
            <a:off x="3197317" y="2305073"/>
            <a:ext cx="758128" cy="6933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3197317" y="2321309"/>
            <a:ext cx="701849" cy="6432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フローチャート: 結合子 28"/>
              <p:cNvSpPr/>
              <p:nvPr/>
            </p:nvSpPr>
            <p:spPr>
              <a:xfrm>
                <a:off x="7390576" y="5714003"/>
                <a:ext cx="756744" cy="756745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kumimoji="1" lang="ja-JP" altLang="en-US" sz="3200" dirty="0"/>
              </a:p>
            </p:txBody>
          </p:sp>
        </mc:Choice>
        <mc:Fallback xmlns="">
          <p:sp>
            <p:nvSpPr>
              <p:cNvPr id="29" name="フローチャート: 結合子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0576" y="5714003"/>
                <a:ext cx="756744" cy="756745"/>
              </a:xfrm>
              <a:prstGeom prst="flowChartConnector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直線矢印コネクタ 29"/>
          <p:cNvCxnSpPr>
            <a:endCxn id="33" idx="2"/>
          </p:cNvCxnSpPr>
          <p:nvPr/>
        </p:nvCxnSpPr>
        <p:spPr>
          <a:xfrm>
            <a:off x="8147320" y="6106421"/>
            <a:ext cx="110242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フローチャート: 結合子 32"/>
          <p:cNvSpPr/>
          <p:nvPr/>
        </p:nvSpPr>
        <p:spPr>
          <a:xfrm>
            <a:off x="9249748" y="5728048"/>
            <a:ext cx="756744" cy="75674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/>
          <p:cNvCxnSpPr/>
          <p:nvPr/>
        </p:nvCxnSpPr>
        <p:spPr>
          <a:xfrm>
            <a:off x="9248364" y="5760824"/>
            <a:ext cx="758128" cy="6933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V="1">
            <a:off x="9248364" y="5777060"/>
            <a:ext cx="701849" cy="6432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フローチャート: 結合子 38"/>
          <p:cNvSpPr/>
          <p:nvPr/>
        </p:nvSpPr>
        <p:spPr>
          <a:xfrm>
            <a:off x="1418928" y="5701276"/>
            <a:ext cx="756744" cy="75674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フローチャート: 結合子 40"/>
              <p:cNvSpPr/>
              <p:nvPr/>
            </p:nvSpPr>
            <p:spPr>
              <a:xfrm>
                <a:off x="3303089" y="5750288"/>
                <a:ext cx="756744" cy="756745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6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kumimoji="1" lang="en-US" altLang="ja-JP" sz="36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</m:oMath>
                  </m:oMathPara>
                </a14:m>
                <a:endParaRPr kumimoji="1" lang="ja-JP" altLang="en-US" sz="3600" dirty="0"/>
              </a:p>
            </p:txBody>
          </p:sp>
        </mc:Choice>
        <mc:Fallback xmlns="">
          <p:sp>
            <p:nvSpPr>
              <p:cNvPr id="41" name="フローチャート: 結合子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3089" y="5750288"/>
                <a:ext cx="756744" cy="756745"/>
              </a:xfrm>
              <a:prstGeom prst="flowChartConnector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直線矢印コネクタ 41"/>
          <p:cNvCxnSpPr/>
          <p:nvPr/>
        </p:nvCxnSpPr>
        <p:spPr>
          <a:xfrm>
            <a:off x="2203812" y="6106421"/>
            <a:ext cx="110242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グループ化 37"/>
          <p:cNvGrpSpPr/>
          <p:nvPr/>
        </p:nvGrpSpPr>
        <p:grpSpPr>
          <a:xfrm>
            <a:off x="1434747" y="5741911"/>
            <a:ext cx="758128" cy="693385"/>
            <a:chOff x="10337683" y="5249691"/>
            <a:chExt cx="758128" cy="693385"/>
          </a:xfrm>
        </p:grpSpPr>
        <p:cxnSp>
          <p:nvCxnSpPr>
            <p:cNvPr id="36" name="直線コネクタ 35"/>
            <p:cNvCxnSpPr/>
            <p:nvPr/>
          </p:nvCxnSpPr>
          <p:spPr>
            <a:xfrm>
              <a:off x="10337683" y="5249691"/>
              <a:ext cx="758128" cy="6933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10337683" y="5265927"/>
              <a:ext cx="701849" cy="64322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8927323" y="6332560"/>
            <a:ext cx="2743200" cy="365125"/>
          </a:xfrm>
        </p:spPr>
        <p:txBody>
          <a:bodyPr/>
          <a:lstStyle/>
          <a:p>
            <a:fld id="{C5ACC6D9-967A-4799-96DF-DA263BD2958A}" type="slidenum">
              <a:rPr kumimoji="1" lang="ja-JP" altLang="en-US" smtClean="0"/>
              <a:t>16</a:t>
            </a:fld>
            <a:endParaRPr kumimoji="1" lang="ja-JP" altLang="en-US" dirty="0"/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507" y="4846012"/>
            <a:ext cx="3631842" cy="604286"/>
          </a:xfrm>
          <a:prstGeom prst="rect">
            <a:avLst/>
          </a:prstGeom>
        </p:spPr>
      </p:pic>
      <p:cxnSp>
        <p:nvCxnSpPr>
          <p:cNvPr id="40" name="直線コネクタ 39"/>
          <p:cNvCxnSpPr/>
          <p:nvPr/>
        </p:nvCxnSpPr>
        <p:spPr>
          <a:xfrm flipV="1">
            <a:off x="7605648" y="2397864"/>
            <a:ext cx="701849" cy="6432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>
            <a:off x="7611914" y="2378675"/>
            <a:ext cx="758128" cy="6933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7031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914"/>
    </mc:Choice>
    <mc:Fallback xmlns="">
      <p:transition spd="slow" advTm="24914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17</a:t>
            </a:fld>
            <a:endParaRPr kumimoji="1" lang="ja-JP" altLang="en-US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758055" y="191385"/>
            <a:ext cx="10750618" cy="1325563"/>
          </a:xfrm>
        </p:spPr>
        <p:txBody>
          <a:bodyPr/>
          <a:lstStyle/>
          <a:p>
            <a:pPr algn="ctr"/>
            <a:r>
              <a:rPr lang="ja-JP" altLang="en-US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可逆チューリング</a:t>
            </a:r>
            <a:r>
              <a:rPr lang="ja-JP" altLang="en-US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機械</a:t>
            </a:r>
            <a:r>
              <a:rPr lang="ja-JP" altLang="en-US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の定義を満たさない例</a:t>
            </a:r>
            <a:endParaRPr kumimoji="1" lang="ja-JP" altLang="en-US" dirty="0"/>
          </a:p>
        </p:txBody>
      </p:sp>
      <p:grpSp>
        <p:nvGrpSpPr>
          <p:cNvPr id="6" name="グループ化 5"/>
          <p:cNvGrpSpPr/>
          <p:nvPr/>
        </p:nvGrpSpPr>
        <p:grpSpPr>
          <a:xfrm>
            <a:off x="7456117" y="2042509"/>
            <a:ext cx="4581059" cy="1860550"/>
            <a:chOff x="7348167" y="3052292"/>
            <a:chExt cx="4573376" cy="2100000"/>
          </a:xfrm>
        </p:grpSpPr>
        <p:grpSp>
          <p:nvGrpSpPr>
            <p:cNvPr id="7" name="グループ化 6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18" name="直線コネクタ 17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コネクタ 18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コネクタ 22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グループ化 7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15" name="フローチャート: 結合子 14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フローチャート: 結合子 15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フローチャート: 結合子 16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9" name="グループ化 8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12" name="フローチャート: 結合子 11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フローチャート: 結合子 12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フローチャート: 結合子 13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10" name="直線矢印コネクタ 9"/>
            <p:cNvCxnSpPr/>
            <p:nvPr/>
          </p:nvCxnSpPr>
          <p:spPr>
            <a:xfrm flipV="1">
              <a:off x="9284677" y="3799268"/>
              <a:ext cx="0" cy="720969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正方形/長方形 10"/>
                <p:cNvSpPr/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11" name="正方形/長方形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6" name="テキスト ボックス 25"/>
          <p:cNvSpPr txBox="1"/>
          <p:nvPr/>
        </p:nvSpPr>
        <p:spPr>
          <a:xfrm>
            <a:off x="8670028" y="1943940"/>
            <a:ext cx="2331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i="1" dirty="0"/>
              <a:t>b</a:t>
            </a:r>
            <a:r>
              <a:rPr lang="en-US" altLang="ja-JP" sz="4800" dirty="0" smtClean="0"/>
              <a:t> 0 1 0 </a:t>
            </a:r>
            <a:r>
              <a:rPr lang="en-US" altLang="ja-JP" sz="4800" i="1" dirty="0" smtClean="0"/>
              <a:t>b</a:t>
            </a:r>
            <a:endParaRPr kumimoji="1" lang="ja-JP" altLang="en-US" sz="48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テキスト ボックス 26"/>
              <p:cNvSpPr txBox="1"/>
              <p:nvPr/>
            </p:nvSpPr>
            <p:spPr>
              <a:xfrm>
                <a:off x="1206261" y="2018410"/>
                <a:ext cx="5458354" cy="1881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ja-JP" altLang="en-US" sz="2800" b="0" i="1" smtClean="0"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={ 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,&lt;1,0&gt;,</m:t>
                          </m:r>
                          <m:sSub>
                            <m:sSub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,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→,</m:t>
                          </m:r>
                          <m:sSub>
                            <m:sSub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kumimoji="1" lang="en-US" altLang="ja-JP" sz="28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altLang="ja-JP" sz="28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altLang="ja-JP" sz="2800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ja-JP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,&lt;0,0&gt;,</m:t>
                        </m:r>
                        <m:sSub>
                          <m:sSubPr>
                            <m:ctrlP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altLang="ja-JP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,→,</m:t>
                        </m:r>
                        <m:sSub>
                          <m:sSubPr>
                            <m:ctrlP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endParaRPr kumimoji="1" lang="en-US" altLang="ja-JP" sz="28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altLang="ja-JP" sz="2800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ja-JP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,&lt;0,1&gt;,</m:t>
                        </m:r>
                        <m:sSub>
                          <m:sSubPr>
                            <m:ctrlP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e>
                    </m:d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}</m:t>
                    </m:r>
                  </m:oMath>
                </a14:m>
                <a:endParaRPr kumimoji="1" lang="en-US" altLang="ja-JP" sz="28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kumimoji="1" lang="ja-JP" altLang="en-US" sz="2800" dirty="0"/>
              </a:p>
            </p:txBody>
          </p:sp>
        </mc:Choice>
        <mc:Fallback xmlns="">
          <p:sp>
            <p:nvSpPr>
              <p:cNvPr id="27" name="テキスト ボックス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6261" y="2018410"/>
                <a:ext cx="5458354" cy="188122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グループ化 27"/>
          <p:cNvGrpSpPr/>
          <p:nvPr/>
        </p:nvGrpSpPr>
        <p:grpSpPr>
          <a:xfrm>
            <a:off x="1472840" y="3823380"/>
            <a:ext cx="2944614" cy="2801781"/>
            <a:chOff x="1213945" y="4511209"/>
            <a:chExt cx="2296509" cy="225654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フローチャート: 結合子 28"/>
                <p:cNvSpPr/>
                <p:nvPr/>
              </p:nvSpPr>
              <p:spPr>
                <a:xfrm>
                  <a:off x="1213945" y="5271850"/>
                  <a:ext cx="756744" cy="756745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4000" dirty="0"/>
                </a:p>
              </p:txBody>
            </p:sp>
          </mc:Choice>
          <mc:Fallback xmlns="">
            <p:sp>
              <p:nvSpPr>
                <p:cNvPr id="29" name="フローチャート: 結合子 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13945" y="5271850"/>
                  <a:ext cx="756744" cy="756745"/>
                </a:xfrm>
                <a:prstGeom prst="flowChartConnector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フローチャート: 結合子 29"/>
                <p:cNvSpPr/>
                <p:nvPr/>
              </p:nvSpPr>
              <p:spPr>
                <a:xfrm>
                  <a:off x="2753710" y="4511209"/>
                  <a:ext cx="756744" cy="756745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4000" dirty="0"/>
                </a:p>
              </p:txBody>
            </p:sp>
          </mc:Choice>
          <mc:Fallback xmlns="">
            <p:sp>
              <p:nvSpPr>
                <p:cNvPr id="30" name="フローチャート: 結合子 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3710" y="4511209"/>
                  <a:ext cx="756744" cy="756745"/>
                </a:xfrm>
                <a:prstGeom prst="flowChartConnector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フローチャート: 結合子 30"/>
                <p:cNvSpPr/>
                <p:nvPr/>
              </p:nvSpPr>
              <p:spPr>
                <a:xfrm>
                  <a:off x="2753710" y="6011010"/>
                  <a:ext cx="756744" cy="756745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4000" dirty="0"/>
                </a:p>
              </p:txBody>
            </p:sp>
          </mc:Choice>
          <mc:Fallback xmlns="">
            <p:sp>
              <p:nvSpPr>
                <p:cNvPr id="31" name="フローチャート: 結合子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3710" y="6011010"/>
                  <a:ext cx="756744" cy="756745"/>
                </a:xfrm>
                <a:prstGeom prst="flowChartConnector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直線矢印コネクタ 31"/>
            <p:cNvCxnSpPr>
              <a:stCxn id="29" idx="7"/>
              <a:endCxn id="30" idx="2"/>
            </p:cNvCxnSpPr>
            <p:nvPr/>
          </p:nvCxnSpPr>
          <p:spPr>
            <a:xfrm flipV="1">
              <a:off x="1859866" y="4889582"/>
              <a:ext cx="893844" cy="49309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矢印コネクタ 32"/>
            <p:cNvCxnSpPr>
              <a:endCxn id="31" idx="2"/>
            </p:cNvCxnSpPr>
            <p:nvPr/>
          </p:nvCxnSpPr>
          <p:spPr>
            <a:xfrm>
              <a:off x="1894366" y="5885887"/>
              <a:ext cx="859344" cy="50349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グループ化 35"/>
          <p:cNvGrpSpPr/>
          <p:nvPr/>
        </p:nvGrpSpPr>
        <p:grpSpPr>
          <a:xfrm>
            <a:off x="7456117" y="3822746"/>
            <a:ext cx="2898768" cy="2692087"/>
            <a:chOff x="7236372" y="4511209"/>
            <a:chExt cx="2517227" cy="22723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フローチャート: 結合子 36"/>
                <p:cNvSpPr/>
                <p:nvPr/>
              </p:nvSpPr>
              <p:spPr>
                <a:xfrm>
                  <a:off x="8996855" y="5254264"/>
                  <a:ext cx="756744" cy="756745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4000" dirty="0"/>
                </a:p>
              </p:txBody>
            </p:sp>
          </mc:Choice>
          <mc:Fallback xmlns="">
            <p:sp>
              <p:nvSpPr>
                <p:cNvPr id="37" name="フローチャート: 結合子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96855" y="5254264"/>
                  <a:ext cx="756744" cy="756745"/>
                </a:xfrm>
                <a:prstGeom prst="flowChartConnector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フローチャート: 結合子 37"/>
                <p:cNvSpPr/>
                <p:nvPr/>
              </p:nvSpPr>
              <p:spPr>
                <a:xfrm>
                  <a:off x="7236372" y="4511209"/>
                  <a:ext cx="756744" cy="756745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4000" dirty="0"/>
                </a:p>
              </p:txBody>
            </p:sp>
          </mc:Choice>
          <mc:Fallback xmlns="">
            <p:sp>
              <p:nvSpPr>
                <p:cNvPr id="38" name="フローチャート: 結合子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36372" y="4511209"/>
                  <a:ext cx="756744" cy="756745"/>
                </a:xfrm>
                <a:prstGeom prst="flowChartConnector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フローチャート: 結合子 38"/>
                <p:cNvSpPr/>
                <p:nvPr/>
              </p:nvSpPr>
              <p:spPr>
                <a:xfrm>
                  <a:off x="7236372" y="6026774"/>
                  <a:ext cx="756744" cy="756745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4000" dirty="0"/>
                </a:p>
              </p:txBody>
            </p:sp>
          </mc:Choice>
          <mc:Fallback xmlns="">
            <p:sp>
              <p:nvSpPr>
                <p:cNvPr id="39" name="フローチャート: 結合子 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36372" y="6026774"/>
                  <a:ext cx="756744" cy="756745"/>
                </a:xfrm>
                <a:prstGeom prst="flowChartConnector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0" name="直線矢印コネクタ 39"/>
            <p:cNvCxnSpPr>
              <a:endCxn id="37" idx="1"/>
            </p:cNvCxnSpPr>
            <p:nvPr/>
          </p:nvCxnSpPr>
          <p:spPr>
            <a:xfrm>
              <a:off x="8008416" y="4887774"/>
              <a:ext cx="1099262" cy="47731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矢印コネクタ 40"/>
            <p:cNvCxnSpPr>
              <a:endCxn id="37" idx="3"/>
            </p:cNvCxnSpPr>
            <p:nvPr/>
          </p:nvCxnSpPr>
          <p:spPr>
            <a:xfrm flipV="1">
              <a:off x="8008416" y="5900186"/>
              <a:ext cx="1099262" cy="5049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正方形/長方形 1"/>
              <p:cNvSpPr/>
              <p:nvPr/>
            </p:nvSpPr>
            <p:spPr>
              <a:xfrm>
                <a:off x="752032" y="1565105"/>
                <a:ext cx="7053662" cy="5577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800" i="1" dirty="0" smtClean="0">
                    <a:latin typeface="Cambria Math" panose="02040503050406030204" pitchFamily="18" charset="0"/>
                  </a:rPr>
                  <a:t>T </a:t>
                </a:r>
                <a:r>
                  <a:rPr lang="en-US" altLang="ja-JP" sz="2800" dirty="0">
                    <a:latin typeface="Cambria Math" panose="02040503050406030204" pitchFamily="18" charset="0"/>
                  </a:rPr>
                  <a:t>= (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altLang="ja-JP" sz="28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m:rPr>
                        <m:nor/>
                      </m:rPr>
                      <a:rPr lang="en-US" altLang="ja-JP" sz="2800" i="1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nor/>
                      </m:rPr>
                      <a:rPr lang="en-US" altLang="ja-JP" sz="2800" i="1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altLang="ja-JP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800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altLang="ja-JP" sz="2800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altLang="ja-JP" sz="2800" dirty="0">
                    <a:latin typeface="Cambria Math" panose="02040503050406030204" pitchFamily="18" charset="0"/>
                  </a:rPr>
                  <a:t>}</a:t>
                </a:r>
                <a:r>
                  <a:rPr lang="en-US" altLang="ja-JP" sz="2800" i="1" dirty="0">
                    <a:latin typeface="Cambria Math" panose="02040503050406030204" pitchFamily="18" charset="0"/>
                  </a:rPr>
                  <a:t>, </a:t>
                </a:r>
                <a:r>
                  <a:rPr lang="en-US" altLang="ja-JP" sz="2800" dirty="0">
                    <a:latin typeface="Cambria Math" panose="02040503050406030204" pitchFamily="18" charset="0"/>
                  </a:rPr>
                  <a:t>{</a:t>
                </a:r>
                <a:r>
                  <a:rPr lang="en-US" altLang="ja-JP" sz="2800" i="1" dirty="0">
                    <a:latin typeface="Cambria Math" panose="02040503050406030204" pitchFamily="18" charset="0"/>
                  </a:rPr>
                  <a:t>b </a:t>
                </a:r>
                <a:r>
                  <a:rPr lang="en-US" altLang="ja-JP" sz="2800" dirty="0">
                    <a:latin typeface="Cambria Math" panose="02040503050406030204" pitchFamily="18" charset="0"/>
                  </a:rPr>
                  <a:t>,0</a:t>
                </a:r>
                <a:r>
                  <a:rPr lang="en-US" altLang="ja-JP" sz="2800" i="1" dirty="0">
                    <a:latin typeface="Cambria Math" panose="02040503050406030204" pitchFamily="18" charset="0"/>
                  </a:rPr>
                  <a:t>, </a:t>
                </a:r>
                <a:r>
                  <a:rPr lang="en-US" altLang="ja-JP" sz="2800" dirty="0">
                    <a:latin typeface="Cambria Math" panose="02040503050406030204" pitchFamily="18" charset="0"/>
                  </a:rPr>
                  <a:t>1</a:t>
                </a:r>
                <a:r>
                  <a:rPr lang="en-US" altLang="ja-JP" sz="2800" i="1" dirty="0">
                    <a:latin typeface="Cambria Math" panose="02040503050406030204" pitchFamily="18" charset="0"/>
                  </a:rPr>
                  <a:t>,</a:t>
                </a:r>
                <a:r>
                  <a:rPr lang="en-US" altLang="ja-JP" sz="2800" dirty="0">
                    <a:latin typeface="Cambria Math" panose="02040503050406030204" pitchFamily="18" charset="0"/>
                  </a:rPr>
                  <a:t>}</a:t>
                </a:r>
                <a:r>
                  <a:rPr lang="en-US" altLang="ja-JP" sz="2800" i="1" dirty="0">
                    <a:latin typeface="Cambria Math" panose="02040503050406030204" pitchFamily="18" charset="0"/>
                  </a:rPr>
                  <a:t> b ,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ja-JP" altLang="en-US" sz="2800" i="1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altLang="ja-JP" sz="2800" i="1" dirty="0">
                    <a:latin typeface="Cambria Math" panose="02040503050406030204" pitchFamily="18" charset="0"/>
                  </a:rPr>
                  <a:t>,</a:t>
                </a:r>
                <a:r>
                  <a:rPr lang="en-US" altLang="ja-JP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altLang="ja-JP" sz="2800" i="1" dirty="0">
                    <a:latin typeface="Cambria Math" panose="02040503050406030204" pitchFamily="18" charset="0"/>
                  </a:rPr>
                  <a:t>,</a:t>
                </a:r>
                <a:r>
                  <a:rPr lang="en-US" altLang="ja-JP" sz="2800" dirty="0"/>
                  <a:t>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altLang="ja-JP" sz="2800" dirty="0">
                    <a:latin typeface="Cambria Math" panose="02040503050406030204" pitchFamily="18" charset="0"/>
                  </a:rPr>
                  <a:t>})</a:t>
                </a:r>
              </a:p>
            </p:txBody>
          </p:sp>
        </mc:Choice>
        <mc:Fallback xmlns="">
          <p:sp>
            <p:nvSpPr>
              <p:cNvPr id="2" name="正方形/長方形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032" y="1565105"/>
                <a:ext cx="7053662" cy="557717"/>
              </a:xfrm>
              <a:prstGeom prst="rect">
                <a:avLst/>
              </a:prstGeom>
              <a:blipFill rotWithShape="0">
                <a:blip r:embed="rId10"/>
                <a:stretch>
                  <a:fillRect l="-1729" t="-13187" b="-2637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正方形/長方形 2"/>
          <p:cNvSpPr/>
          <p:nvPr/>
        </p:nvSpPr>
        <p:spPr>
          <a:xfrm>
            <a:off x="2699688" y="4060548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200" dirty="0" smtClean="0"/>
              <a:t>0</a:t>
            </a:r>
            <a:endParaRPr lang="ja-JP" altLang="en-US" sz="3200" dirty="0"/>
          </a:p>
        </p:txBody>
      </p:sp>
      <p:sp>
        <p:nvSpPr>
          <p:cNvPr id="34" name="正方形/長方形 33"/>
          <p:cNvSpPr/>
          <p:nvPr/>
        </p:nvSpPr>
        <p:spPr>
          <a:xfrm>
            <a:off x="2748619" y="5308854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ja-JP" sz="3200" dirty="0" smtClean="0">
                <a:solidFill>
                  <a:prstClr val="black"/>
                </a:solidFill>
              </a:rPr>
              <a:t>1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正方形/長方形 34"/>
              <p:cNvSpPr/>
              <p:nvPr/>
            </p:nvSpPr>
            <p:spPr>
              <a:xfrm>
                <a:off x="8640527" y="4029769"/>
                <a:ext cx="675185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3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ja-JP" altLang="en-US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5" name="正方形/長方形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0527" y="4029769"/>
                <a:ext cx="675185" cy="646331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正方形/長方形 41"/>
              <p:cNvSpPr/>
              <p:nvPr/>
            </p:nvSpPr>
            <p:spPr>
              <a:xfrm>
                <a:off x="8640527" y="5178528"/>
                <a:ext cx="675185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3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ja-JP" altLang="en-US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2" name="正方形/長方形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0527" y="5178528"/>
                <a:ext cx="675185" cy="646331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3320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6545"/>
    </mc:Choice>
    <mc:Fallback xmlns="">
      <p:transition spd="slow" advTm="96545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7185" y="47063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ja-JP" altLang="en-US" dirty="0"/>
              <a:t>可逆プログラミング言語　</a:t>
            </a:r>
            <a:r>
              <a:rPr lang="en-US" altLang="ja-JP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R-WHILE</a:t>
            </a:r>
            <a:endParaRPr kumimoji="1" lang="ja-JP" altLang="en-US" dirty="0">
              <a:latin typeface="Gungsuh" panose="02030600000101010101" pitchFamily="18" charset="-127"/>
              <a:ea typeface="Gungsuh" panose="02030600000101010101" pitchFamily="18" charset="-127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874713" y="1957698"/>
                <a:ext cx="10515600" cy="423714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altLang="ja-JP" sz="3200" dirty="0" smtClean="0"/>
              </a:p>
              <a:p>
                <a:pPr marL="0" indent="0">
                  <a:buNone/>
                </a:pPr>
                <a:r>
                  <a:rPr lang="ja-JP" altLang="en-US" dirty="0" smtClean="0"/>
                  <a:t>・</a:t>
                </a:r>
                <a:r>
                  <a:rPr lang="en-US" altLang="ja-JP" dirty="0" smtClean="0"/>
                  <a:t>Jones</a:t>
                </a:r>
                <a:r>
                  <a:rPr lang="ja-JP" altLang="en-US" dirty="0" smtClean="0"/>
                  <a:t>の言語</a:t>
                </a:r>
                <a:r>
                  <a:rPr lang="en-US" altLang="ja-JP" dirty="0" smtClean="0">
                    <a:latin typeface="Gungsuh" panose="02030600000101010101" pitchFamily="18" charset="-127"/>
                    <a:ea typeface="Gungsuh" panose="02030600000101010101" pitchFamily="18" charset="-127"/>
                  </a:rPr>
                  <a:t>WHILE</a:t>
                </a:r>
                <a:r>
                  <a:rPr lang="ja-JP" altLang="en-US" dirty="0" smtClean="0"/>
                  <a:t>を可逆化</a:t>
                </a:r>
                <a:endParaRPr lang="en-US" altLang="ja-JP" dirty="0" smtClean="0"/>
              </a:p>
              <a:p>
                <a:pPr marL="0" indent="0">
                  <a:buNone/>
                </a:pPr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kumimoji="1" lang="ja-JP" altLang="en-US" dirty="0" smtClean="0"/>
                  <a:t>・任意の命令 </a:t>
                </a:r>
                <a:r>
                  <a:rPr lang="en-US" altLang="ja-JP" dirty="0" smtClean="0">
                    <a:latin typeface="Lucida Calligraphy" panose="03010101010101010101" pitchFamily="66" charset="0"/>
                  </a:rPr>
                  <a:t>C</a:t>
                </a:r>
                <a:r>
                  <a:rPr lang="ja-JP" altLang="en-US" dirty="0" smtClean="0">
                    <a:latin typeface="Lucida Calligraphy" panose="03010101010101010101" pitchFamily="66" charset="0"/>
                  </a:rPr>
                  <a:t> </a:t>
                </a:r>
                <a:r>
                  <a:rPr kumimoji="1" lang="ja-JP" altLang="en-US" dirty="0" smtClean="0"/>
                  <a:t>に対して逆命令</a:t>
                </a:r>
                <a:r>
                  <a:rPr kumimoji="1" lang="en-US" altLang="ja-JP" dirty="0" smtClean="0"/>
                  <a:t> </a:t>
                </a:r>
                <a:r>
                  <a:rPr lang="en-US" altLang="ja-JP" dirty="0" smtClean="0">
                    <a:latin typeface="Lucida Calligraphy" panose="03010101010101010101" pitchFamily="66" charset="0"/>
                  </a:rPr>
                  <a:t>I</a:t>
                </a:r>
                <a14:m>
                  <m:oMath xmlns:m="http://schemas.openxmlformats.org/officeDocument/2006/math">
                    <m:d>
                      <m:dPr>
                        <m:begChr m:val="⟦"/>
                        <m:endChr m:val="⟧"/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</m:oMath>
                </a14:m>
                <a:r>
                  <a:rPr kumimoji="1" lang="ja-JP" altLang="en-US" dirty="0" smtClean="0"/>
                  <a:t>をもつ</a:t>
                </a:r>
                <a:endParaRPr kumimoji="1" lang="en-US" altLang="ja-JP" dirty="0" smtClean="0"/>
              </a:p>
              <a:p>
                <a:pPr marL="0" indent="0">
                  <a:buNone/>
                </a:pPr>
                <a:endParaRPr lang="en-US" altLang="ja-JP" dirty="0" smtClean="0"/>
              </a:p>
              <a:p>
                <a:pPr marL="0" indent="0">
                  <a:buNone/>
                </a:pPr>
                <a:r>
                  <a:rPr lang="ja-JP" altLang="en-US" dirty="0" smtClean="0"/>
                  <a:t>・木構造のデータをもつ</a:t>
                </a:r>
                <a:endParaRPr lang="en-US" altLang="ja-JP" dirty="0" smtClean="0"/>
              </a:p>
              <a:p>
                <a:pPr marL="0" indent="0">
                  <a:buNone/>
                </a:pPr>
                <a:endParaRPr kumimoji="1" lang="ja-JP" altLang="en-US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4713" y="1957698"/>
                <a:ext cx="10515600" cy="4237148"/>
              </a:xfrm>
              <a:blipFill rotWithShape="0">
                <a:blip r:embed="rId2"/>
                <a:stretch>
                  <a:fillRect l="-115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2480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141"/>
    </mc:Choice>
    <mc:Fallback xmlns="">
      <p:transition spd="slow" advTm="29141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661" y="2331720"/>
            <a:ext cx="10859139" cy="3710353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3296992" y="621401"/>
            <a:ext cx="56556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400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R-WHILE</a:t>
            </a:r>
            <a:r>
              <a:rPr lang="ja-JP" altLang="en-US" sz="4400" dirty="0" smtClean="0">
                <a:latin typeface="+mj-ea"/>
              </a:rPr>
              <a:t>の</a:t>
            </a:r>
            <a:r>
              <a:rPr kumimoji="1" lang="ja-JP" altLang="en-US" sz="4400" dirty="0" smtClean="0"/>
              <a:t>構文規則</a:t>
            </a:r>
            <a:endParaRPr kumimoji="1" lang="ja-JP" altLang="en-US" sz="44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19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892039" y="3328760"/>
            <a:ext cx="4533364" cy="2222035"/>
          </a:xfrm>
          <a:prstGeom prst="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四角形吹き出し 6"/>
          <p:cNvSpPr/>
          <p:nvPr/>
        </p:nvSpPr>
        <p:spPr>
          <a:xfrm>
            <a:off x="9866290" y="3027179"/>
            <a:ext cx="2164080" cy="1066800"/>
          </a:xfrm>
          <a:prstGeom prst="wedgeRectCallout">
            <a:avLst>
              <a:gd name="adj1" fmla="val -79988"/>
              <a:gd name="adj2" fmla="val -4167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ja-JP" altLang="en-US" sz="2800" dirty="0">
                <a:solidFill>
                  <a:schemeClr val="tx1"/>
                </a:solidFill>
              </a:rPr>
              <a:t>命令</a:t>
            </a:r>
            <a:r>
              <a:rPr lang="ja-JP" altLang="en-US" sz="2800" dirty="0" smtClean="0">
                <a:solidFill>
                  <a:schemeClr val="tx1"/>
                </a:solidFill>
              </a:rPr>
              <a:t>の種類が少ない</a:t>
            </a:r>
            <a:endParaRPr lang="en-US" altLang="ja-JP" sz="2800" dirty="0" smtClean="0">
              <a:solidFill>
                <a:schemeClr val="tx1"/>
              </a:solidFill>
            </a:endParaRPr>
          </a:p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848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21"/>
    </mc:Choice>
    <mc:Fallback xmlns="">
      <p:transition spd="slow" advTm="122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dirty="0" smtClean="0"/>
              <a:t>目次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4000" dirty="0" smtClean="0"/>
              <a:t>はじめに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関連研究</a:t>
            </a:r>
            <a:endParaRPr lang="en-US" altLang="ja-JP" sz="4000" dirty="0" smtClean="0"/>
          </a:p>
          <a:p>
            <a:r>
              <a:rPr kumimoji="1" lang="ja-JP" altLang="en-US" sz="4000" dirty="0" smtClean="0"/>
              <a:t>チューリング機械</a:t>
            </a:r>
            <a:r>
              <a:rPr lang="ja-JP" altLang="en-US" sz="4000" dirty="0" smtClean="0"/>
              <a:t>につい</a:t>
            </a:r>
            <a:r>
              <a:rPr lang="ja-JP" altLang="en-US" sz="4000" dirty="0"/>
              <a:t>て</a:t>
            </a:r>
            <a:endParaRPr kumimoji="1" lang="en-US" altLang="ja-JP" sz="4000" dirty="0" smtClean="0"/>
          </a:p>
          <a:p>
            <a:r>
              <a:rPr kumimoji="1" lang="en-US" altLang="ja-JP" sz="4000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R-WHILE</a:t>
            </a:r>
            <a:r>
              <a:rPr kumimoji="1" lang="ja-JP" altLang="en-US" sz="4000" dirty="0" smtClean="0"/>
              <a:t>言語での実装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おわり</a:t>
            </a:r>
            <a:r>
              <a:rPr lang="ja-JP" altLang="en-US" sz="4000" dirty="0"/>
              <a:t>に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参考文献</a:t>
            </a:r>
            <a:endParaRPr lang="en-US" altLang="ja-JP" sz="4000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04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20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296992" y="621401"/>
            <a:ext cx="56556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400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R-WHILE</a:t>
            </a:r>
            <a:r>
              <a:rPr lang="ja-JP" altLang="en-US" sz="4400" dirty="0" smtClean="0">
                <a:latin typeface="+mj-ea"/>
              </a:rPr>
              <a:t>の</a:t>
            </a:r>
            <a:r>
              <a:rPr kumimoji="1" lang="ja-JP" altLang="en-US" sz="4400" dirty="0" smtClean="0"/>
              <a:t>構文規則</a:t>
            </a:r>
            <a:endParaRPr kumimoji="1" lang="ja-JP" altLang="en-US" sz="4400" dirty="0"/>
          </a:p>
        </p:txBody>
      </p:sp>
      <p:sp>
        <p:nvSpPr>
          <p:cNvPr id="6" name="正方形/長方形 5"/>
          <p:cNvSpPr/>
          <p:nvPr/>
        </p:nvSpPr>
        <p:spPr>
          <a:xfrm>
            <a:off x="8610600" y="2741608"/>
            <a:ext cx="941696" cy="9007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8610600" y="4677088"/>
            <a:ext cx="941696" cy="9007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7291634" y="3637597"/>
            <a:ext cx="1158240" cy="103632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ひし形 8"/>
          <p:cNvSpPr/>
          <p:nvPr/>
        </p:nvSpPr>
        <p:spPr>
          <a:xfrm>
            <a:off x="9552296" y="3677763"/>
            <a:ext cx="1427418" cy="1027904"/>
          </a:xfrm>
          <a:prstGeom prst="diamond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矢印コネクタ 10"/>
          <p:cNvCxnSpPr/>
          <p:nvPr/>
        </p:nvCxnSpPr>
        <p:spPr>
          <a:xfrm>
            <a:off x="6553200" y="4155757"/>
            <a:ext cx="73843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>
            <a:off x="10972800" y="4186237"/>
            <a:ext cx="73843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カギ線コネクタ 16"/>
          <p:cNvCxnSpPr>
            <a:stCxn id="8" idx="0"/>
            <a:endCxn id="6" idx="1"/>
          </p:cNvCxnSpPr>
          <p:nvPr/>
        </p:nvCxnSpPr>
        <p:spPr>
          <a:xfrm rot="5400000" flipH="1" flipV="1">
            <a:off x="8017871" y="3044868"/>
            <a:ext cx="445613" cy="739846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カギ線コネクタ 21"/>
          <p:cNvCxnSpPr>
            <a:stCxn id="6" idx="3"/>
            <a:endCxn id="9" idx="0"/>
          </p:cNvCxnSpPr>
          <p:nvPr/>
        </p:nvCxnSpPr>
        <p:spPr>
          <a:xfrm>
            <a:off x="9552296" y="3191984"/>
            <a:ext cx="713709" cy="485779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カギ線コネクタ 25"/>
          <p:cNvCxnSpPr>
            <a:stCxn id="9" idx="2"/>
            <a:endCxn id="7" idx="3"/>
          </p:cNvCxnSpPr>
          <p:nvPr/>
        </p:nvCxnSpPr>
        <p:spPr>
          <a:xfrm rot="5400000">
            <a:off x="9698253" y="4559711"/>
            <a:ext cx="421797" cy="713709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カギ線コネクタ 28"/>
          <p:cNvCxnSpPr>
            <a:stCxn id="7" idx="1"/>
            <a:endCxn id="8" idx="4"/>
          </p:cNvCxnSpPr>
          <p:nvPr/>
        </p:nvCxnSpPr>
        <p:spPr>
          <a:xfrm rot="10800000">
            <a:off x="7870754" y="4673918"/>
            <a:ext cx="739846" cy="453547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7665409" y="3863071"/>
            <a:ext cx="410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E</a:t>
            </a:r>
            <a:endParaRPr kumimoji="1" lang="ja-JP" altLang="en-US" sz="36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0057203" y="3863071"/>
            <a:ext cx="396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/>
              <a:t>F</a:t>
            </a:r>
            <a:endParaRPr kumimoji="1" lang="ja-JP" altLang="en-US" sz="36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8876103" y="2868818"/>
            <a:ext cx="431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/>
              <a:t>C</a:t>
            </a:r>
            <a:endParaRPr kumimoji="1" lang="ja-JP" altLang="en-US" sz="36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8896941" y="4808926"/>
            <a:ext cx="468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/>
              <a:t>D</a:t>
            </a:r>
            <a:endParaRPr kumimoji="1" lang="ja-JP" altLang="en-US" sz="360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1047760" y="3746920"/>
            <a:ext cx="304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t</a:t>
            </a:r>
            <a:endParaRPr kumimoji="1" lang="ja-JP" altLang="en-US" sz="28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6781226" y="3746920"/>
            <a:ext cx="273265" cy="525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t</a:t>
            </a:r>
            <a:endParaRPr kumimoji="1" lang="ja-JP" altLang="en-US" sz="28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0375256" y="4654956"/>
            <a:ext cx="2936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f</a:t>
            </a:r>
            <a:endParaRPr kumimoji="1" lang="ja-JP" altLang="en-US" sz="2800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8108123" y="4659419"/>
            <a:ext cx="2936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f</a:t>
            </a:r>
            <a:endParaRPr kumimoji="1" lang="ja-JP" altLang="en-US" sz="2800" dirty="0"/>
          </a:p>
        </p:txBody>
      </p:sp>
      <p:sp>
        <p:nvSpPr>
          <p:cNvPr id="81" name="正方形/長方形 80"/>
          <p:cNvSpPr/>
          <p:nvPr/>
        </p:nvSpPr>
        <p:spPr>
          <a:xfrm>
            <a:off x="2660645" y="2741608"/>
            <a:ext cx="941696" cy="9007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正方形/長方形 81"/>
          <p:cNvSpPr/>
          <p:nvPr/>
        </p:nvSpPr>
        <p:spPr>
          <a:xfrm>
            <a:off x="2660645" y="4677088"/>
            <a:ext cx="941696" cy="9007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円/楕円 82"/>
          <p:cNvSpPr/>
          <p:nvPr/>
        </p:nvSpPr>
        <p:spPr>
          <a:xfrm>
            <a:off x="1341679" y="3637597"/>
            <a:ext cx="1158240" cy="103632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ひし形 83"/>
          <p:cNvSpPr/>
          <p:nvPr/>
        </p:nvSpPr>
        <p:spPr>
          <a:xfrm>
            <a:off x="3602341" y="3677763"/>
            <a:ext cx="1427418" cy="1027904"/>
          </a:xfrm>
          <a:prstGeom prst="diamond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5" name="直線矢印コネクタ 84"/>
          <p:cNvCxnSpPr>
            <a:endCxn id="83" idx="2"/>
          </p:cNvCxnSpPr>
          <p:nvPr/>
        </p:nvCxnSpPr>
        <p:spPr>
          <a:xfrm>
            <a:off x="603245" y="4155757"/>
            <a:ext cx="73843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矢印コネクタ 85"/>
          <p:cNvCxnSpPr/>
          <p:nvPr/>
        </p:nvCxnSpPr>
        <p:spPr>
          <a:xfrm>
            <a:off x="5022845" y="4186237"/>
            <a:ext cx="73843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カギ線コネクタ 86"/>
          <p:cNvCxnSpPr>
            <a:stCxn id="83" idx="0"/>
            <a:endCxn id="81" idx="1"/>
          </p:cNvCxnSpPr>
          <p:nvPr/>
        </p:nvCxnSpPr>
        <p:spPr>
          <a:xfrm rot="5400000" flipH="1" flipV="1">
            <a:off x="2067916" y="3044868"/>
            <a:ext cx="445613" cy="739846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カギ線コネクタ 87"/>
          <p:cNvCxnSpPr>
            <a:stCxn id="81" idx="3"/>
            <a:endCxn id="84" idx="0"/>
          </p:cNvCxnSpPr>
          <p:nvPr/>
        </p:nvCxnSpPr>
        <p:spPr>
          <a:xfrm>
            <a:off x="3602341" y="3191984"/>
            <a:ext cx="713709" cy="485779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カギ線コネクタ 88"/>
          <p:cNvCxnSpPr>
            <a:stCxn id="84" idx="2"/>
            <a:endCxn id="82" idx="3"/>
          </p:cNvCxnSpPr>
          <p:nvPr/>
        </p:nvCxnSpPr>
        <p:spPr>
          <a:xfrm rot="5400000">
            <a:off x="3748298" y="4559711"/>
            <a:ext cx="421797" cy="713709"/>
          </a:xfrm>
          <a:prstGeom prst="bentConnector2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カギ線コネクタ 89"/>
          <p:cNvCxnSpPr>
            <a:stCxn id="82" idx="1"/>
            <a:endCxn id="83" idx="4"/>
          </p:cNvCxnSpPr>
          <p:nvPr/>
        </p:nvCxnSpPr>
        <p:spPr>
          <a:xfrm rot="10800000">
            <a:off x="1920799" y="4673918"/>
            <a:ext cx="739846" cy="453547"/>
          </a:xfrm>
          <a:prstGeom prst="bentConnector2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テキスト ボックス 90"/>
          <p:cNvSpPr txBox="1"/>
          <p:nvPr/>
        </p:nvSpPr>
        <p:spPr>
          <a:xfrm>
            <a:off x="1715454" y="3863071"/>
            <a:ext cx="410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E</a:t>
            </a:r>
            <a:endParaRPr kumimoji="1" lang="ja-JP" altLang="en-US" sz="3600" dirty="0"/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4107248" y="3863071"/>
            <a:ext cx="396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/>
              <a:t>F</a:t>
            </a:r>
            <a:endParaRPr kumimoji="1" lang="ja-JP" altLang="en-US" sz="3600" dirty="0"/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2926148" y="2868818"/>
            <a:ext cx="431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/>
              <a:t>C</a:t>
            </a:r>
            <a:endParaRPr kumimoji="1" lang="ja-JP" altLang="en-US" sz="3600" dirty="0"/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2946986" y="4808926"/>
            <a:ext cx="468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/>
              <a:t>D</a:t>
            </a:r>
            <a:endParaRPr kumimoji="1" lang="ja-JP" altLang="en-US" sz="3600" dirty="0"/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4409923" y="3194297"/>
            <a:ext cx="304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t</a:t>
            </a:r>
            <a:endParaRPr kumimoji="1" lang="ja-JP" altLang="en-US" sz="2800" dirty="0"/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2170385" y="2709008"/>
            <a:ext cx="273265" cy="525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t</a:t>
            </a:r>
            <a:endParaRPr kumimoji="1" lang="ja-JP" altLang="en-US" sz="2800" dirty="0"/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4425301" y="4654956"/>
            <a:ext cx="2936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f</a:t>
            </a:r>
            <a:endParaRPr kumimoji="1" lang="ja-JP" altLang="en-US" sz="2800" dirty="0"/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2158168" y="4659419"/>
            <a:ext cx="2936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f</a:t>
            </a:r>
            <a:endParaRPr kumimoji="1" lang="ja-JP" altLang="en-US" sz="2800" dirty="0"/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942431" y="1947736"/>
            <a:ext cx="4398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If E then C else D fi F</a:t>
            </a:r>
            <a:endParaRPr kumimoji="1" lang="ja-JP" altLang="en-US" sz="2800" dirty="0">
              <a:latin typeface="Gungsuh" panose="02030600000101010101" pitchFamily="18" charset="-127"/>
              <a:ea typeface="Gungsuh" panose="02030600000101010101" pitchFamily="18" charset="-127"/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6484421" y="1947736"/>
            <a:ext cx="52934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from</a:t>
            </a:r>
            <a:r>
              <a:rPr kumimoji="1" lang="en-US" altLang="ja-JP" sz="2800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 E do C loop D until F</a:t>
            </a:r>
            <a:endParaRPr kumimoji="1" lang="ja-JP" altLang="en-US" sz="2800" dirty="0">
              <a:latin typeface="Gungsuh" panose="02030600000101010101" pitchFamily="18" charset="-127"/>
              <a:ea typeface="Gungsuh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534460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74713" y="221807"/>
            <a:ext cx="10515600" cy="1325563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+mj-ea"/>
              </a:rPr>
              <a:t>RTM</a:t>
            </a:r>
            <a:r>
              <a:rPr kumimoji="1" lang="ja-JP" altLang="en-US" dirty="0" smtClean="0"/>
              <a:t>から</a:t>
            </a:r>
            <a:r>
              <a:rPr kumimoji="1" lang="en-US" altLang="ja-JP" sz="3600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R-WHILE</a:t>
            </a:r>
            <a:r>
              <a:rPr kumimoji="1" lang="ja-JP" altLang="en-US" dirty="0" smtClean="0">
                <a:latin typeface="+mj-ea"/>
              </a:rPr>
              <a:t>プログラム</a:t>
            </a:r>
            <a:r>
              <a:rPr kumimoji="1" lang="ja-JP" altLang="en-US" dirty="0" smtClean="0"/>
              <a:t>へ変換の規則</a:t>
            </a: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90391"/>
            <a:ext cx="4095575" cy="4631284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8698" y="1685520"/>
            <a:ext cx="3291038" cy="1703989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8115" y="3494303"/>
            <a:ext cx="6280432" cy="3185291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1277007" y="3229549"/>
            <a:ext cx="3531476" cy="1405513"/>
          </a:xfrm>
          <a:prstGeom prst="rect">
            <a:avLst/>
          </a:prstGeom>
          <a:noFill/>
          <a:ln w="317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吹き出し 7"/>
          <p:cNvSpPr/>
          <p:nvPr/>
        </p:nvSpPr>
        <p:spPr>
          <a:xfrm>
            <a:off x="2885987" y="1961819"/>
            <a:ext cx="3246526" cy="575695"/>
          </a:xfrm>
          <a:prstGeom prst="wedgeRectCallout">
            <a:avLst>
              <a:gd name="adj1" fmla="val 2977"/>
              <a:gd name="adj2" fmla="val 170665"/>
            </a:avLst>
          </a:prstGeom>
          <a:noFill/>
          <a:ln w="285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最終状態まで繰り返し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6260124" y="2825292"/>
            <a:ext cx="896815" cy="59413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四角形吹き出し 8"/>
          <p:cNvSpPr/>
          <p:nvPr/>
        </p:nvSpPr>
        <p:spPr>
          <a:xfrm>
            <a:off x="8119071" y="2848419"/>
            <a:ext cx="2864182" cy="541090"/>
          </a:xfrm>
          <a:prstGeom prst="wedgeRectCallout">
            <a:avLst>
              <a:gd name="adj1" fmla="val -78162"/>
              <a:gd name="adj2" fmla="val -2661"/>
            </a:avLst>
          </a:prstGeom>
          <a:noFill/>
          <a:ln w="285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書き換え規則の列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511209" y="3491849"/>
            <a:ext cx="6547338" cy="3185291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吹き出し 11"/>
          <p:cNvSpPr/>
          <p:nvPr/>
        </p:nvSpPr>
        <p:spPr>
          <a:xfrm>
            <a:off x="9229736" y="4343843"/>
            <a:ext cx="2864182" cy="458709"/>
          </a:xfrm>
          <a:prstGeom prst="wedgeRectCallout">
            <a:avLst>
              <a:gd name="adj1" fmla="val -65269"/>
              <a:gd name="adj2" fmla="val 49337"/>
            </a:avLst>
          </a:prstGeom>
          <a:noFill/>
          <a:ln w="285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+mj-ea"/>
                <a:ea typeface="+mj-ea"/>
              </a:rPr>
              <a:t>ヘッド</a:t>
            </a:r>
            <a:r>
              <a:rPr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を一つ左へ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8119071" y="4802552"/>
            <a:ext cx="1235944" cy="384910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>
          <a:xfrm>
            <a:off x="8729346" y="6312015"/>
            <a:ext cx="2743200" cy="365125"/>
          </a:xfrm>
        </p:spPr>
        <p:txBody>
          <a:bodyPr/>
          <a:lstStyle/>
          <a:p>
            <a:fld id="{C5ACC6D9-967A-4799-96DF-DA263BD2958A}" type="slidenum">
              <a:rPr kumimoji="1" lang="ja-JP" altLang="en-US" smtClean="0"/>
              <a:t>21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205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975"/>
    </mc:Choice>
    <mc:Fallback xmlns="">
      <p:transition spd="slow" advTm="53975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22</a:t>
            </a:fld>
            <a:endParaRPr kumimoji="1" lang="ja-JP" altLang="en-US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874713" y="221807"/>
            <a:ext cx="10515600" cy="1325563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+mj-ea"/>
              </a:rPr>
              <a:t>RTM</a:t>
            </a:r>
            <a:r>
              <a:rPr kumimoji="1" lang="ja-JP" altLang="en-US" dirty="0" smtClean="0"/>
              <a:t>から</a:t>
            </a:r>
            <a:r>
              <a:rPr kumimoji="1" lang="en-US" altLang="ja-JP" sz="3600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R-WHILE</a:t>
            </a:r>
            <a:r>
              <a:rPr kumimoji="1" lang="ja-JP" altLang="en-US" dirty="0" smtClean="0">
                <a:latin typeface="+mj-ea"/>
              </a:rPr>
              <a:t>プログラム</a:t>
            </a:r>
            <a:r>
              <a:rPr kumimoji="1" lang="ja-JP" altLang="en-US" dirty="0" smtClean="0"/>
              <a:t>へ変換の規則</a:t>
            </a:r>
            <a:endParaRPr kumimoji="1" lang="ja-JP" altLang="en-US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61" y="2070050"/>
            <a:ext cx="5501639" cy="4091893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80" y="1228320"/>
            <a:ext cx="3291038" cy="1703989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6197" y="3037103"/>
            <a:ext cx="6280432" cy="3185291"/>
          </a:xfrm>
          <a:prstGeom prst="rect">
            <a:avLst/>
          </a:prstGeom>
        </p:spPr>
      </p:pic>
      <p:sp>
        <p:nvSpPr>
          <p:cNvPr id="18" name="正方形/長方形 17"/>
          <p:cNvSpPr/>
          <p:nvPr/>
        </p:nvSpPr>
        <p:spPr>
          <a:xfrm>
            <a:off x="6358206" y="2368092"/>
            <a:ext cx="896815" cy="59413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四角形吹き出し 18"/>
          <p:cNvSpPr/>
          <p:nvPr/>
        </p:nvSpPr>
        <p:spPr>
          <a:xfrm>
            <a:off x="8217153" y="2391219"/>
            <a:ext cx="2864182" cy="541090"/>
          </a:xfrm>
          <a:prstGeom prst="wedgeRectCallout">
            <a:avLst>
              <a:gd name="adj1" fmla="val -78162"/>
              <a:gd name="adj2" fmla="val -2661"/>
            </a:avLst>
          </a:prstGeom>
          <a:noFill/>
          <a:ln w="285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書き換え規則の列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5609291" y="3034649"/>
            <a:ext cx="6547338" cy="3185291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四角形吹き出し 20"/>
          <p:cNvSpPr/>
          <p:nvPr/>
        </p:nvSpPr>
        <p:spPr>
          <a:xfrm>
            <a:off x="9327818" y="3886643"/>
            <a:ext cx="2864182" cy="458709"/>
          </a:xfrm>
          <a:prstGeom prst="wedgeRectCallout">
            <a:avLst>
              <a:gd name="adj1" fmla="val -65269"/>
              <a:gd name="adj2" fmla="val 49337"/>
            </a:avLst>
          </a:prstGeom>
          <a:noFill/>
          <a:ln w="285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+mj-ea"/>
                <a:ea typeface="+mj-ea"/>
              </a:rPr>
              <a:t>ヘッド</a:t>
            </a:r>
            <a:r>
              <a:rPr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を一つ左へ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8217153" y="4345352"/>
            <a:ext cx="1235944" cy="384910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58010" y="1773065"/>
            <a:ext cx="1433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計算ステップ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23256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4"/>
    </mc:Choice>
    <mc:Fallback xmlns="">
      <p:transition spd="slow" advTm="1684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713" y="2439932"/>
            <a:ext cx="3078218" cy="2425770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997877" y="3885209"/>
            <a:ext cx="1719565" cy="436736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四角形吹き出し 15"/>
          <p:cNvSpPr/>
          <p:nvPr/>
        </p:nvSpPr>
        <p:spPr>
          <a:xfrm>
            <a:off x="3207132" y="3780855"/>
            <a:ext cx="2267120" cy="541090"/>
          </a:xfrm>
          <a:prstGeom prst="wedgeRectCallout">
            <a:avLst>
              <a:gd name="adj1" fmla="val -67111"/>
              <a:gd name="adj2" fmla="val -2661"/>
            </a:avLst>
          </a:prstGeom>
          <a:noFill/>
          <a:ln w="285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PUSH</a:t>
            </a:r>
            <a:r>
              <a:rPr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の逆変換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23</a:t>
            </a:fld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>
            <a:off x="6511907" y="2591086"/>
            <a:ext cx="4878405" cy="2379539"/>
            <a:chOff x="6702258" y="2929520"/>
            <a:chExt cx="3948447" cy="1964115"/>
          </a:xfrm>
        </p:grpSpPr>
        <p:grpSp>
          <p:nvGrpSpPr>
            <p:cNvPr id="20" name="グループ化 19"/>
            <p:cNvGrpSpPr/>
            <p:nvPr/>
          </p:nvGrpSpPr>
          <p:grpSpPr>
            <a:xfrm>
              <a:off x="6702258" y="2983004"/>
              <a:ext cx="3918895" cy="608010"/>
              <a:chOff x="2802250" y="4237902"/>
              <a:chExt cx="6387954" cy="1164134"/>
            </a:xfrm>
          </p:grpSpPr>
          <p:sp>
            <p:nvSpPr>
              <p:cNvPr id="22" name="円/楕円 21"/>
              <p:cNvSpPr/>
              <p:nvPr/>
            </p:nvSpPr>
            <p:spPr>
              <a:xfrm>
                <a:off x="5921782" y="4237902"/>
                <a:ext cx="3268422" cy="1164133"/>
              </a:xfrm>
              <a:prstGeom prst="ellipse">
                <a:avLst/>
              </a:prstGeom>
              <a:solidFill>
                <a:schemeClr val="accent1">
                  <a:alpha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4800" dirty="0"/>
                  <a:t>R</a:t>
                </a:r>
                <a:endParaRPr kumimoji="1" lang="ja-JP" altLang="en-US" sz="4800" dirty="0"/>
              </a:p>
            </p:txBody>
          </p:sp>
          <p:sp>
            <p:nvSpPr>
              <p:cNvPr id="23" name="円/楕円 22"/>
              <p:cNvSpPr/>
              <p:nvPr/>
            </p:nvSpPr>
            <p:spPr>
              <a:xfrm>
                <a:off x="2802250" y="4340568"/>
                <a:ext cx="2446911" cy="1061468"/>
              </a:xfrm>
              <a:prstGeom prst="ellipse">
                <a:avLst/>
              </a:prstGeom>
              <a:solidFill>
                <a:schemeClr val="accent1">
                  <a:alpha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4400" dirty="0"/>
                  <a:t>L</a:t>
                </a:r>
                <a:endParaRPr kumimoji="1" lang="ja-JP" altLang="en-US" sz="4400" dirty="0"/>
              </a:p>
            </p:txBody>
          </p:sp>
        </p:grpSp>
        <p:pic>
          <p:nvPicPr>
            <p:cNvPr id="31" name="図 3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76077" y="2929520"/>
              <a:ext cx="3874628" cy="1964115"/>
            </a:xfrm>
            <a:prstGeom prst="rect">
              <a:avLst/>
            </a:prstGeom>
          </p:spPr>
        </p:pic>
      </p:grpSp>
      <p:sp>
        <p:nvSpPr>
          <p:cNvPr id="25" name="タイトル 1"/>
          <p:cNvSpPr>
            <a:spLocks noGrp="1"/>
          </p:cNvSpPr>
          <p:nvPr>
            <p:ph type="title"/>
          </p:nvPr>
        </p:nvSpPr>
        <p:spPr>
          <a:xfrm>
            <a:off x="874713" y="221807"/>
            <a:ext cx="10515600" cy="1325563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+mj-ea"/>
              </a:rPr>
              <a:t>RTM</a:t>
            </a:r>
            <a:r>
              <a:rPr kumimoji="1" lang="ja-JP" altLang="en-US" dirty="0" smtClean="0"/>
              <a:t>から</a:t>
            </a:r>
            <a:r>
              <a:rPr kumimoji="1" lang="en-US" altLang="ja-JP" sz="3600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R-WHILE</a:t>
            </a:r>
            <a:r>
              <a:rPr kumimoji="1" lang="ja-JP" altLang="en-US" dirty="0" smtClean="0">
                <a:latin typeface="+mj-ea"/>
              </a:rPr>
              <a:t>プログラム</a:t>
            </a:r>
            <a:r>
              <a:rPr kumimoji="1" lang="ja-JP" altLang="en-US" dirty="0" smtClean="0"/>
              <a:t>へ変換の規則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8389792" y="2639464"/>
            <a:ext cx="4443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400" dirty="0"/>
              <a:t>S</a:t>
            </a:r>
            <a:endParaRPr kumimoji="1"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34692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81"/>
    </mc:Choice>
    <mc:Fallback xmlns="">
      <p:transition spd="slow" advTm="1081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24</a:t>
            </a:fld>
            <a:endParaRPr kumimoji="1" lang="ja-JP" altLang="en-US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874713" y="221807"/>
            <a:ext cx="10515600" cy="1325563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+mj-ea"/>
              </a:rPr>
              <a:t>RTM</a:t>
            </a:r>
            <a:r>
              <a:rPr kumimoji="1" lang="ja-JP" altLang="en-US" dirty="0" smtClean="0"/>
              <a:t>から</a:t>
            </a:r>
            <a:r>
              <a:rPr kumimoji="1" lang="en-US" altLang="ja-JP" sz="3600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R-WHILE</a:t>
            </a:r>
            <a:r>
              <a:rPr kumimoji="1" lang="ja-JP" altLang="en-US" dirty="0" smtClean="0">
                <a:latin typeface="+mj-ea"/>
              </a:rPr>
              <a:t>プログラム</a:t>
            </a:r>
            <a:r>
              <a:rPr kumimoji="1" lang="ja-JP" altLang="en-US" dirty="0" smtClean="0"/>
              <a:t>へ変換の規則</a:t>
            </a:r>
            <a:endParaRPr kumimoji="1" lang="ja-JP" altLang="en-US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53" y="1788749"/>
            <a:ext cx="3717049" cy="1962879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490979" y="2747967"/>
            <a:ext cx="3717049" cy="877086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四角形吹き出し 8"/>
          <p:cNvSpPr/>
          <p:nvPr/>
        </p:nvSpPr>
        <p:spPr>
          <a:xfrm>
            <a:off x="337419" y="3764507"/>
            <a:ext cx="4214648" cy="840242"/>
          </a:xfrm>
          <a:prstGeom prst="wedgeRectCallout">
            <a:avLst>
              <a:gd name="adj1" fmla="val -29155"/>
              <a:gd name="adj2" fmla="val -59910"/>
            </a:avLst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chemeClr val="tx1"/>
                </a:solidFill>
              </a:rPr>
              <a:t>与えられたテープの状態によってどちらか一意に決まるため可逆である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5911702" y="4184628"/>
            <a:ext cx="6280298" cy="1709313"/>
            <a:chOff x="5906448" y="4542441"/>
            <a:chExt cx="6280298" cy="1709313"/>
          </a:xfrm>
        </p:grpSpPr>
        <p:cxnSp>
          <p:nvCxnSpPr>
            <p:cNvPr id="11" name="直線コネクタ 10"/>
            <p:cNvCxnSpPr/>
            <p:nvPr/>
          </p:nvCxnSpPr>
          <p:spPr>
            <a:xfrm>
              <a:off x="5906448" y="6065793"/>
              <a:ext cx="231050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正方形/長方形 11"/>
            <p:cNvSpPr/>
            <p:nvPr/>
          </p:nvSpPr>
          <p:spPr>
            <a:xfrm>
              <a:off x="7040271" y="5060982"/>
              <a:ext cx="772511" cy="1004811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3" name="直線コネクタ 12"/>
            <p:cNvCxnSpPr/>
            <p:nvPr/>
          </p:nvCxnSpPr>
          <p:spPr>
            <a:xfrm>
              <a:off x="9976946" y="6103051"/>
              <a:ext cx="2209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正方形/長方形 13"/>
            <p:cNvSpPr/>
            <p:nvPr/>
          </p:nvSpPr>
          <p:spPr>
            <a:xfrm>
              <a:off x="10967544" y="4747108"/>
              <a:ext cx="772511" cy="1355943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右矢印 14"/>
            <p:cNvSpPr/>
            <p:nvPr/>
          </p:nvSpPr>
          <p:spPr>
            <a:xfrm>
              <a:off x="8482396" y="4542441"/>
              <a:ext cx="1308538" cy="83814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200" dirty="0" smtClean="0"/>
                <a:t>PUS</a:t>
              </a:r>
              <a:r>
                <a:rPr lang="en-US" altLang="ja-JP" sz="3200" dirty="0"/>
                <a:t>H</a:t>
              </a:r>
              <a:endParaRPr kumimoji="1" lang="ja-JP" altLang="en-US" sz="3200" dirty="0"/>
            </a:p>
          </p:txBody>
        </p:sp>
        <p:sp>
          <p:nvSpPr>
            <p:cNvPr id="16" name="左矢印 15"/>
            <p:cNvSpPr/>
            <p:nvPr/>
          </p:nvSpPr>
          <p:spPr>
            <a:xfrm>
              <a:off x="8446755" y="5447714"/>
              <a:ext cx="1292772" cy="80404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 smtClean="0"/>
                <a:t>POP</a:t>
              </a:r>
              <a:r>
                <a:rPr kumimoji="1" lang="ja-JP" altLang="en-US" sz="2800" dirty="0" smtClean="0"/>
                <a:t> </a:t>
              </a:r>
              <a:endParaRPr kumimoji="1" lang="ja-JP" altLang="en-US" sz="2800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6128338" y="5557347"/>
              <a:ext cx="3738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3200" dirty="0" smtClean="0"/>
                <a:t>S</a:t>
              </a:r>
              <a:endParaRPr kumimoji="1" lang="ja-JP" altLang="en-US" sz="3200" dirty="0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1166889" y="4669126"/>
              <a:ext cx="3738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3200" dirty="0" smtClean="0"/>
                <a:t>S</a:t>
              </a:r>
              <a:endParaRPr kumimoji="1" lang="ja-JP" altLang="en-US" sz="3200" dirty="0"/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5911702" y="1915740"/>
            <a:ext cx="6280298" cy="1709313"/>
            <a:chOff x="5906448" y="4542441"/>
            <a:chExt cx="6280298" cy="1709313"/>
          </a:xfrm>
        </p:grpSpPr>
        <p:cxnSp>
          <p:nvCxnSpPr>
            <p:cNvPr id="23" name="直線コネクタ 22"/>
            <p:cNvCxnSpPr/>
            <p:nvPr/>
          </p:nvCxnSpPr>
          <p:spPr>
            <a:xfrm>
              <a:off x="5906448" y="6065793"/>
              <a:ext cx="231050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9976946" y="6103051"/>
              <a:ext cx="2209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右矢印 26"/>
            <p:cNvSpPr/>
            <p:nvPr/>
          </p:nvSpPr>
          <p:spPr>
            <a:xfrm>
              <a:off x="8482396" y="4542441"/>
              <a:ext cx="1308538" cy="83814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200" dirty="0" smtClean="0"/>
                <a:t>PUS</a:t>
              </a:r>
              <a:r>
                <a:rPr lang="en-US" altLang="ja-JP" sz="3200" dirty="0"/>
                <a:t>H</a:t>
              </a:r>
              <a:endParaRPr kumimoji="1" lang="ja-JP" altLang="en-US" sz="3200" dirty="0"/>
            </a:p>
          </p:txBody>
        </p:sp>
        <p:sp>
          <p:nvSpPr>
            <p:cNvPr id="28" name="左矢印 27"/>
            <p:cNvSpPr/>
            <p:nvPr/>
          </p:nvSpPr>
          <p:spPr>
            <a:xfrm>
              <a:off x="8446755" y="5447714"/>
              <a:ext cx="1292772" cy="80404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 smtClean="0"/>
                <a:t>POP</a:t>
              </a:r>
              <a:r>
                <a:rPr kumimoji="1" lang="ja-JP" altLang="en-US" sz="2800" dirty="0" smtClean="0"/>
                <a:t> </a:t>
              </a:r>
              <a:endParaRPr kumimoji="1" lang="ja-JP" altLang="en-US" sz="2800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6128338" y="5557347"/>
              <a:ext cx="40107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3200" dirty="0" smtClean="0"/>
                <a:t>b</a:t>
              </a:r>
              <a:endParaRPr kumimoji="1" lang="ja-JP" altLang="en-US" sz="3200" dirty="0"/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7110022" y="3794241"/>
            <a:ext cx="708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STK</a:t>
            </a:r>
            <a:endParaRPr kumimoji="1" lang="ja-JP" altLang="en-US" sz="28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0997297" y="3792094"/>
            <a:ext cx="708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STK</a:t>
            </a:r>
            <a:endParaRPr kumimoji="1" lang="ja-JP" altLang="en-US" sz="28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107874" y="1667080"/>
            <a:ext cx="708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STK</a:t>
            </a:r>
            <a:endParaRPr kumimoji="1" lang="ja-JP" altLang="en-US" sz="28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020906" y="1664932"/>
            <a:ext cx="708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STK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6333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dirty="0" smtClean="0"/>
              <a:t>おわり</a:t>
            </a:r>
            <a:r>
              <a:rPr lang="ja-JP" altLang="en-US" dirty="0"/>
              <a:t>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73741" y="2052195"/>
            <a:ext cx="10780059" cy="3327879"/>
          </a:xfrm>
        </p:spPr>
        <p:txBody>
          <a:bodyPr>
            <a:normAutofit/>
          </a:bodyPr>
          <a:lstStyle/>
          <a:p>
            <a:r>
              <a:rPr lang="ja-JP" altLang="en-US" sz="3200" dirty="0"/>
              <a:t>任意の</a:t>
            </a:r>
            <a:r>
              <a:rPr lang="en-US" altLang="ja-JP" sz="3200" dirty="0"/>
              <a:t>RTM</a:t>
            </a:r>
            <a:r>
              <a:rPr lang="ja-JP" altLang="en-US" sz="3200" dirty="0"/>
              <a:t>から</a:t>
            </a:r>
            <a:r>
              <a:rPr lang="en-US" altLang="ja-JP" sz="3200" dirty="0"/>
              <a:t>R-WHILE</a:t>
            </a:r>
            <a:r>
              <a:rPr lang="ja-JP" altLang="en-US" sz="3200" dirty="0"/>
              <a:t>プログラムに変換</a:t>
            </a:r>
            <a:r>
              <a:rPr lang="ja-JP" altLang="en-US" sz="3200" dirty="0" smtClean="0"/>
              <a:t>可能</a:t>
            </a:r>
            <a:endParaRPr lang="en-US" altLang="ja-JP" sz="3200" dirty="0" smtClean="0"/>
          </a:p>
          <a:p>
            <a:pPr marL="0" indent="0">
              <a:buNone/>
            </a:pPr>
            <a:r>
              <a:rPr lang="ja-JP" altLang="en-US" sz="3200" dirty="0" smtClean="0"/>
              <a:t>　　</a:t>
            </a:r>
            <a:endParaRPr lang="en-US" altLang="ja-JP" sz="3200" dirty="0"/>
          </a:p>
          <a:p>
            <a:r>
              <a:rPr lang="en-US" altLang="ja-JP" sz="3200" dirty="0"/>
              <a:t>R-WHILE</a:t>
            </a:r>
            <a:r>
              <a:rPr lang="ja-JP" altLang="en-US" sz="3200" dirty="0"/>
              <a:t>によって万能可逆チューリング機械が作成可能</a:t>
            </a:r>
          </a:p>
          <a:p>
            <a:pPr marL="0" indent="0">
              <a:buNone/>
            </a:pPr>
            <a:endParaRPr lang="en-US" altLang="ja-JP" sz="3200" dirty="0" smtClean="0"/>
          </a:p>
          <a:p>
            <a:r>
              <a:rPr lang="en-US" altLang="ja-JP" sz="3200" dirty="0" smtClean="0"/>
              <a:t>R-WHILE</a:t>
            </a:r>
            <a:r>
              <a:rPr lang="ja-JP" altLang="en-US" sz="3200" dirty="0" smtClean="0"/>
              <a:t>プログラムの計算モデル</a:t>
            </a:r>
            <a:r>
              <a:rPr lang="ja-JP" altLang="en-US" sz="3200" dirty="0" smtClean="0"/>
              <a:t>は可逆万能性</a:t>
            </a:r>
            <a:r>
              <a:rPr lang="ja-JP" altLang="en-US" sz="3200" dirty="0" smtClean="0"/>
              <a:t>をもつ</a:t>
            </a:r>
            <a:endParaRPr lang="en-US" altLang="ja-JP" sz="3200" dirty="0" smtClean="0"/>
          </a:p>
          <a:p>
            <a:endParaRPr lang="en-US" altLang="ja-JP" sz="3200" dirty="0"/>
          </a:p>
          <a:p>
            <a:endParaRPr lang="en-US" altLang="ja-JP" sz="3200" dirty="0" smtClean="0"/>
          </a:p>
          <a:p>
            <a:pPr marL="0" indent="0">
              <a:buNone/>
            </a:pPr>
            <a:endParaRPr lang="en-US" altLang="ja-JP" sz="3200" dirty="0"/>
          </a:p>
          <a:p>
            <a:endParaRPr lang="en-US" altLang="ja-JP" sz="3200" dirty="0" smtClean="0"/>
          </a:p>
          <a:p>
            <a:endParaRPr lang="en-US" altLang="ja-JP" sz="3200" dirty="0" smtClean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2571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7"/>
    </mc:Choice>
    <mc:Fallback xmlns="">
      <p:transition spd="slow" advTm="497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 smtClean="0"/>
              <a:t>参考文献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sz="2600" dirty="0" smtClean="0"/>
              <a:t>Stephen </a:t>
            </a:r>
            <a:r>
              <a:rPr lang="en-US" altLang="ja-JP" sz="2600" dirty="0"/>
              <a:t>C. </a:t>
            </a:r>
            <a:r>
              <a:rPr lang="en-US" altLang="ja-JP" sz="2600" dirty="0" err="1"/>
              <a:t>Kleene:The</a:t>
            </a:r>
            <a:r>
              <a:rPr lang="en-US" altLang="ja-JP" sz="2600" dirty="0"/>
              <a:t> Church-Turing Thesis, Stanford Encyclopedia </a:t>
            </a:r>
            <a:r>
              <a:rPr lang="en-US" altLang="ja-JP" sz="2600" dirty="0" smtClean="0"/>
              <a:t>of Philosophy(online),available from &lt;https</a:t>
            </a:r>
            <a:r>
              <a:rPr lang="en-US" altLang="ja-JP" sz="2600" dirty="0"/>
              <a:t>://plato.stanford.edu/entries/church-turing</a:t>
            </a:r>
            <a:r>
              <a:rPr lang="en-US" altLang="ja-JP" sz="2600" dirty="0" smtClean="0"/>
              <a:t>/&gt;(</a:t>
            </a:r>
            <a:r>
              <a:rPr lang="en-US" altLang="ja-JP" sz="2600" dirty="0"/>
              <a:t>accessed2017-09-27</a:t>
            </a:r>
            <a:r>
              <a:rPr lang="en-US" altLang="ja-JP" sz="2600" dirty="0" smtClean="0"/>
              <a:t>).</a:t>
            </a:r>
          </a:p>
          <a:p>
            <a:r>
              <a:rPr lang="en-US" altLang="ja-JP" sz="2600" dirty="0"/>
              <a:t>R. </a:t>
            </a:r>
            <a:r>
              <a:rPr lang="en-US" altLang="ja-JP" sz="2600" dirty="0" err="1"/>
              <a:t>Landauer</a:t>
            </a:r>
            <a:r>
              <a:rPr lang="en-US" altLang="ja-JP" sz="2600" dirty="0"/>
              <a:t>.: </a:t>
            </a:r>
            <a:r>
              <a:rPr lang="en-US" altLang="ja-JP" sz="2600" dirty="0" smtClean="0"/>
              <a:t>Irreversibility </a:t>
            </a:r>
            <a:r>
              <a:rPr lang="en-US" altLang="ja-JP" sz="2600" dirty="0"/>
              <a:t>and Heat Generation in the Computing </a:t>
            </a:r>
            <a:r>
              <a:rPr lang="en-US" altLang="ja-JP" sz="2600" dirty="0" smtClean="0"/>
              <a:t>Process, IBM </a:t>
            </a:r>
            <a:r>
              <a:rPr lang="en-US" altLang="ja-JP" sz="2600" dirty="0"/>
              <a:t>Journal of Research and </a:t>
            </a:r>
            <a:r>
              <a:rPr lang="en-US" altLang="ja-JP" sz="2600" dirty="0" smtClean="0"/>
              <a:t>Development. Vol</a:t>
            </a:r>
            <a:r>
              <a:rPr lang="en-US" altLang="ja-JP" sz="2600" dirty="0"/>
              <a:t>. 5, No. 3, pp. 183--191(1961). </a:t>
            </a:r>
            <a:endParaRPr lang="en-US" altLang="ja-JP" sz="2600" dirty="0" smtClean="0"/>
          </a:p>
          <a:p>
            <a:r>
              <a:rPr lang="en-US" altLang="ja-JP" sz="2600" dirty="0" err="1"/>
              <a:t>Axelsen</a:t>
            </a:r>
            <a:r>
              <a:rPr lang="en-US" altLang="ja-JP" sz="2600" dirty="0"/>
              <a:t>, H. B. and </a:t>
            </a:r>
            <a:r>
              <a:rPr lang="en-US" altLang="ja-JP" sz="2600" dirty="0" err="1" smtClean="0"/>
              <a:t>Glück</a:t>
            </a:r>
            <a:r>
              <a:rPr lang="en-US" altLang="ja-JP" sz="2600" dirty="0"/>
              <a:t>, R.: </a:t>
            </a:r>
            <a:r>
              <a:rPr lang="en-US" altLang="ja-JP" sz="2600" dirty="0" smtClean="0"/>
              <a:t>What </a:t>
            </a:r>
            <a:r>
              <a:rPr lang="en-US" altLang="ja-JP" sz="2600" dirty="0"/>
              <a:t>Do Reversible </a:t>
            </a:r>
            <a:r>
              <a:rPr lang="en-US" altLang="ja-JP" sz="2600" dirty="0" smtClean="0"/>
              <a:t>Programs Compute?, Foundations </a:t>
            </a:r>
            <a:r>
              <a:rPr lang="en-US" altLang="ja-JP" sz="2600" dirty="0"/>
              <a:t>of Software Science and </a:t>
            </a:r>
            <a:r>
              <a:rPr lang="en-US" altLang="ja-JP" sz="2600" dirty="0" smtClean="0"/>
              <a:t>Computational Structures</a:t>
            </a:r>
            <a:r>
              <a:rPr lang="en-US" altLang="ja-JP" sz="2600" dirty="0"/>
              <a:t>. </a:t>
            </a:r>
            <a:r>
              <a:rPr lang="en-US" altLang="ja-JP" sz="2600" dirty="0" smtClean="0"/>
              <a:t>Proceedings </a:t>
            </a:r>
            <a:r>
              <a:rPr lang="en-US" altLang="ja-JP" sz="2600" dirty="0"/>
              <a:t>(Hofmann, M. , ed. </a:t>
            </a:r>
            <a:r>
              <a:rPr lang="en-US" altLang="ja-JP" sz="2600" dirty="0" smtClean="0"/>
              <a:t>),LNCS</a:t>
            </a:r>
            <a:r>
              <a:rPr lang="en-US" altLang="ja-JP" sz="2600" dirty="0"/>
              <a:t>, Vol6604, Springer-</a:t>
            </a:r>
            <a:r>
              <a:rPr lang="en-US" altLang="ja-JP" sz="2600" dirty="0" err="1"/>
              <a:t>Verlag</a:t>
            </a:r>
            <a:r>
              <a:rPr lang="en-US" altLang="ja-JP" sz="2600" dirty="0"/>
              <a:t>, pp. 42--56(2011</a:t>
            </a:r>
            <a:r>
              <a:rPr lang="en-US" altLang="ja-JP" sz="2600" dirty="0" smtClean="0"/>
              <a:t>)</a:t>
            </a:r>
          </a:p>
          <a:p>
            <a:r>
              <a:rPr lang="en-US" altLang="ja-JP" sz="2600" dirty="0"/>
              <a:t>Yokoyama, T. , </a:t>
            </a:r>
            <a:r>
              <a:rPr lang="en-US" altLang="ja-JP" sz="2600" dirty="0" err="1" smtClean="0"/>
              <a:t>Axelsen</a:t>
            </a:r>
            <a:r>
              <a:rPr lang="en-US" altLang="ja-JP" sz="2600" dirty="0" smtClean="0"/>
              <a:t> , </a:t>
            </a:r>
            <a:r>
              <a:rPr lang="en-US" altLang="ja-JP" sz="2600" dirty="0"/>
              <a:t>H. B. and </a:t>
            </a:r>
            <a:r>
              <a:rPr lang="en-US" altLang="ja-JP" sz="2600" dirty="0" err="1" smtClean="0"/>
              <a:t>Glück</a:t>
            </a:r>
            <a:r>
              <a:rPr lang="en-US" altLang="ja-JP" sz="2600" dirty="0"/>
              <a:t>, R.: </a:t>
            </a:r>
            <a:r>
              <a:rPr lang="en-US" altLang="ja-JP" sz="2600" dirty="0" smtClean="0"/>
              <a:t>Towards </a:t>
            </a:r>
            <a:r>
              <a:rPr lang="en-US" altLang="ja-JP" sz="2600" dirty="0"/>
              <a:t>a Reversible Functional </a:t>
            </a:r>
            <a:r>
              <a:rPr lang="en-US" altLang="ja-JP" sz="2600" dirty="0" smtClean="0"/>
              <a:t>Language ,Reversible  Computation. Proceedings (De </a:t>
            </a:r>
            <a:r>
              <a:rPr lang="en-US" altLang="ja-JP" sz="2600" dirty="0" err="1"/>
              <a:t>Vos</a:t>
            </a:r>
            <a:r>
              <a:rPr lang="en-US" altLang="ja-JP" sz="2600" dirty="0"/>
              <a:t>, A. and </a:t>
            </a:r>
            <a:r>
              <a:rPr lang="en-US" altLang="ja-JP" sz="2600" dirty="0" err="1"/>
              <a:t>Wille</a:t>
            </a:r>
            <a:r>
              <a:rPr lang="en-US" altLang="ja-JP" sz="2600" dirty="0"/>
              <a:t>, R . </a:t>
            </a:r>
            <a:r>
              <a:rPr lang="en-US" altLang="ja-JP" sz="2600" dirty="0" smtClean="0"/>
              <a:t>,eds</a:t>
            </a:r>
            <a:r>
              <a:rPr lang="en-US" altLang="ja-JP" sz="2600" dirty="0"/>
              <a:t>. </a:t>
            </a:r>
            <a:r>
              <a:rPr lang="en-US" altLang="ja-JP" sz="2600" dirty="0" smtClean="0"/>
              <a:t>),LNCS</a:t>
            </a:r>
            <a:r>
              <a:rPr lang="en-US" altLang="ja-JP" sz="2600" dirty="0"/>
              <a:t>, Vol. 7165, </a:t>
            </a:r>
            <a:r>
              <a:rPr lang="en-US" altLang="ja-JP" sz="2600" dirty="0" err="1"/>
              <a:t>SpringerVerlag</a:t>
            </a:r>
            <a:r>
              <a:rPr lang="en-US" altLang="ja-JP" sz="2600" dirty="0"/>
              <a:t>, pp. 14--29(2012</a:t>
            </a:r>
            <a:r>
              <a:rPr lang="en-US" altLang="ja-JP" sz="2600" dirty="0" smtClean="0"/>
              <a:t>)</a:t>
            </a:r>
          </a:p>
          <a:p>
            <a:r>
              <a:rPr lang="en-US" altLang="ja-JP" sz="2600" dirty="0"/>
              <a:t>Jones, N. D.: Computability and Complexity</a:t>
            </a:r>
            <a:r>
              <a:rPr lang="en-US" altLang="ja-JP" sz="2600" dirty="0" smtClean="0"/>
              <a:t>: </a:t>
            </a:r>
            <a:r>
              <a:rPr lang="en-US" altLang="ja-JP" sz="2600" dirty="0"/>
              <a:t>From a Programming Perspective}, MIT Press (1997</a:t>
            </a:r>
            <a:r>
              <a:rPr lang="en-US" altLang="ja-JP" sz="2600" dirty="0" smtClean="0"/>
              <a:t>).Revised </a:t>
            </a:r>
            <a:r>
              <a:rPr lang="en-US" altLang="ja-JP" sz="2600" dirty="0"/>
              <a:t>version, available from </a:t>
            </a:r>
            <a:r>
              <a:rPr lang="en-US" altLang="ja-JP" sz="2600" dirty="0" smtClean="0"/>
              <a:t> &lt;http</a:t>
            </a:r>
            <a:r>
              <a:rPr lang="en-US" altLang="ja-JP" sz="2600" dirty="0"/>
              <a:t>://www.diku.dk/~</a:t>
            </a:r>
            <a:r>
              <a:rPr lang="en-US" altLang="ja-JP" sz="2600" dirty="0" smtClean="0"/>
              <a:t>neil/Comp2book.html&gt;.</a:t>
            </a:r>
          </a:p>
          <a:p>
            <a:endParaRPr lang="en-US" altLang="ja-JP" sz="2600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61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2615652"/>
            <a:ext cx="10515600" cy="4889175"/>
          </a:xfrm>
          <a:noFill/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dirty="0"/>
              <a:t>　</a:t>
            </a:r>
            <a:r>
              <a:rPr lang="ja-JP" altLang="en-US" sz="3200" dirty="0" smtClean="0"/>
              <a:t>非可</a:t>
            </a:r>
            <a:r>
              <a:rPr lang="ja-JP" altLang="en-US" sz="3200" dirty="0"/>
              <a:t>逆</a:t>
            </a:r>
            <a:r>
              <a:rPr lang="ja-JP" altLang="en-US" sz="3200" dirty="0" smtClean="0"/>
              <a:t>な計算モデルによる情報消失</a:t>
            </a:r>
            <a:endParaRPr lang="en-US" altLang="ja-JP" sz="3200" dirty="0" smtClean="0"/>
          </a:p>
          <a:p>
            <a:pPr marL="0" indent="0" algn="ctr">
              <a:buNone/>
            </a:pPr>
            <a:r>
              <a:rPr lang="ja-JP" altLang="en-US" sz="3600" dirty="0" smtClean="0"/>
              <a:t>　　　情報消失によって起こる物理的コストの</a:t>
            </a:r>
            <a:r>
              <a:rPr lang="ja-JP" altLang="en-US" sz="3600" dirty="0"/>
              <a:t>回避</a:t>
            </a:r>
            <a:endParaRPr lang="en-US" altLang="ja-JP" sz="3600" dirty="0" smtClean="0"/>
          </a:p>
          <a:p>
            <a:pPr marL="0" indent="0" algn="ctr">
              <a:buNone/>
            </a:pPr>
            <a:endParaRPr lang="en-US" altLang="ja-JP" sz="3200" dirty="0" smtClean="0"/>
          </a:p>
          <a:p>
            <a:pPr marL="0" indent="0" algn="ctr">
              <a:buNone/>
            </a:pPr>
            <a:r>
              <a:rPr lang="ja-JP" altLang="en-US" sz="4800" u="heavy" dirty="0" smtClean="0">
                <a:uFill>
                  <a:solidFill>
                    <a:srgbClr val="C00000"/>
                  </a:solidFill>
                </a:uFill>
              </a:rPr>
              <a:t>情報消失が起こらない</a:t>
            </a:r>
            <a:endParaRPr lang="en-US" altLang="ja-JP" sz="4800" u="heavy" dirty="0" smtClean="0">
              <a:uFill>
                <a:solidFill>
                  <a:srgbClr val="C00000"/>
                </a:solidFill>
              </a:uFill>
            </a:endParaRPr>
          </a:p>
          <a:p>
            <a:pPr marL="0" indent="0" algn="ctr">
              <a:buNone/>
            </a:pPr>
            <a:r>
              <a:rPr lang="ja-JP" altLang="en-US" sz="4800" u="heavy" dirty="0" smtClean="0">
                <a:uFill>
                  <a:solidFill>
                    <a:srgbClr val="C00000"/>
                  </a:solidFill>
                </a:uFill>
              </a:rPr>
              <a:t>計算モデルの実現</a:t>
            </a:r>
            <a:endParaRPr lang="en-US" altLang="ja-JP" sz="4800" u="heavy" dirty="0" smtClean="0">
              <a:uFill>
                <a:solidFill>
                  <a:srgbClr val="C00000"/>
                </a:solidFill>
              </a:uFill>
            </a:endParaRPr>
          </a:p>
          <a:p>
            <a:pPr marL="0" indent="0" algn="ctr">
              <a:buNone/>
            </a:pPr>
            <a:endParaRPr lang="en-US" altLang="ja-JP" sz="3600" dirty="0"/>
          </a:p>
          <a:p>
            <a:pPr marL="0" indent="0">
              <a:buNone/>
            </a:pPr>
            <a:endParaRPr lang="en-US" altLang="ja-JP" sz="1800" dirty="0" smtClean="0"/>
          </a:p>
          <a:p>
            <a:pPr marL="0" indent="0">
              <a:buNone/>
            </a:pPr>
            <a:endParaRPr kumimoji="1" lang="en-US" altLang="ja-JP" sz="1800" dirty="0" smtClean="0"/>
          </a:p>
          <a:p>
            <a:endParaRPr kumimoji="1" lang="en-US" altLang="ja-JP" dirty="0" smtClean="0"/>
          </a:p>
          <a:p>
            <a:pPr marL="0" indent="0">
              <a:buNone/>
            </a:pPr>
            <a:endParaRPr lang="en-US" altLang="ja-JP" sz="1600" dirty="0"/>
          </a:p>
          <a:p>
            <a:pPr marL="0" indent="0">
              <a:buNone/>
            </a:pP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pPr/>
              <a:t>3</a:t>
            </a:fld>
            <a:endParaRPr lang="ja-JP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上矢印 5"/>
          <p:cNvSpPr/>
          <p:nvPr/>
        </p:nvSpPr>
        <p:spPr>
          <a:xfrm rot="10800000">
            <a:off x="5516985" y="3778296"/>
            <a:ext cx="1158020" cy="540541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rgbClr val="FFFFFF"/>
              </a:solidFill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4800" dirty="0" smtClean="0">
                <a:solidFill>
                  <a:srgbClr val="000000"/>
                </a:solidFill>
              </a:rPr>
              <a:t>はじめ</a:t>
            </a:r>
            <a:r>
              <a:rPr lang="ja-JP" altLang="en-US" sz="4800" dirty="0">
                <a:solidFill>
                  <a:srgbClr val="000000"/>
                </a:solidFill>
              </a:rPr>
              <a:t>に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838195" y="2293480"/>
            <a:ext cx="10714150" cy="3740698"/>
          </a:xfrm>
          <a:prstGeom prst="rect">
            <a:avLst/>
          </a:prstGeom>
          <a:noFill/>
          <a:ln w="57150">
            <a:solidFill>
              <a:srgbClr val="0D0D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rgbClr val="FFFFFF"/>
              </a:solidFill>
            </a:endParaRP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838196" y="1690687"/>
            <a:ext cx="2046672" cy="602793"/>
          </a:xfr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ja-JP" altLang="en-US" sz="3600" dirty="0" smtClean="0">
                <a:solidFill>
                  <a:schemeClr val="bg1"/>
                </a:solidFill>
              </a:rPr>
              <a:t>研究</a:t>
            </a:r>
            <a:r>
              <a:rPr lang="ja-JP" altLang="en-US" sz="3600" dirty="0">
                <a:solidFill>
                  <a:schemeClr val="bg1"/>
                </a:solidFill>
              </a:rPr>
              <a:t>背景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9" name="上矢印 8"/>
          <p:cNvSpPr/>
          <p:nvPr/>
        </p:nvSpPr>
        <p:spPr>
          <a:xfrm rot="5400000">
            <a:off x="1764939" y="3064175"/>
            <a:ext cx="193184" cy="633067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91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528265" y="1975898"/>
            <a:ext cx="122916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　</a:t>
            </a:r>
            <a:r>
              <a:rPr lang="ja-JP" altLang="en-US" sz="2800" dirty="0" smtClean="0"/>
              <a:t>ある状態</a:t>
            </a:r>
            <a:r>
              <a:rPr lang="ja-JP" altLang="en-US" sz="2800" dirty="0"/>
              <a:t>空間</a:t>
            </a:r>
            <a:r>
              <a:rPr lang="ja-JP" altLang="en-US" sz="2800" dirty="0" smtClean="0"/>
              <a:t>において直前と直後のとりえる状態が</a:t>
            </a:r>
            <a:r>
              <a:rPr lang="ja-JP" altLang="en-US" sz="2800" dirty="0" smtClean="0">
                <a:solidFill>
                  <a:srgbClr val="C00000"/>
                </a:solidFill>
              </a:rPr>
              <a:t>高々一つ</a:t>
            </a:r>
            <a:endParaRPr kumimoji="1" lang="ja-JP" altLang="en-US" sz="2800" dirty="0">
              <a:solidFill>
                <a:srgbClr val="C00000"/>
              </a:solidFill>
            </a:endParaRPr>
          </a:p>
        </p:txBody>
      </p:sp>
      <p:grpSp>
        <p:nvGrpSpPr>
          <p:cNvPr id="32" name="グループ化 31"/>
          <p:cNvGrpSpPr/>
          <p:nvPr/>
        </p:nvGrpSpPr>
        <p:grpSpPr>
          <a:xfrm>
            <a:off x="395626" y="2714722"/>
            <a:ext cx="10958175" cy="3765520"/>
            <a:chOff x="137596" y="2987586"/>
            <a:chExt cx="12046783" cy="3969813"/>
          </a:xfrm>
        </p:grpSpPr>
        <p:grpSp>
          <p:nvGrpSpPr>
            <p:cNvPr id="31" name="グループ化 30"/>
            <p:cNvGrpSpPr/>
            <p:nvPr/>
          </p:nvGrpSpPr>
          <p:grpSpPr>
            <a:xfrm>
              <a:off x="137596" y="3790070"/>
              <a:ext cx="11915452" cy="3167329"/>
              <a:chOff x="152969" y="3823125"/>
              <a:chExt cx="11915452" cy="3167329"/>
            </a:xfrm>
          </p:grpSpPr>
          <p:sp>
            <p:nvSpPr>
              <p:cNvPr id="5" name="フローチャート: 結合子 4"/>
              <p:cNvSpPr/>
              <p:nvPr/>
            </p:nvSpPr>
            <p:spPr>
              <a:xfrm>
                <a:off x="3351727" y="5501068"/>
                <a:ext cx="1041400" cy="10414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3200" dirty="0"/>
              </a:p>
            </p:txBody>
          </p:sp>
          <p:sp>
            <p:nvSpPr>
              <p:cNvPr id="6" name="フローチャート: 結合子 5"/>
              <p:cNvSpPr/>
              <p:nvPr/>
            </p:nvSpPr>
            <p:spPr>
              <a:xfrm>
                <a:off x="5463192" y="5534160"/>
                <a:ext cx="1041400" cy="10414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400" dirty="0"/>
              </a:p>
            </p:txBody>
          </p:sp>
          <p:sp>
            <p:nvSpPr>
              <p:cNvPr id="7" name="フローチャート: 結合子 6"/>
              <p:cNvSpPr/>
              <p:nvPr/>
            </p:nvSpPr>
            <p:spPr>
              <a:xfrm>
                <a:off x="7669727" y="5501068"/>
                <a:ext cx="1041400" cy="10414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 dirty="0"/>
              </a:p>
            </p:txBody>
          </p:sp>
          <p:sp>
            <p:nvSpPr>
              <p:cNvPr id="8" name="フローチャート: 結合子 7"/>
              <p:cNvSpPr/>
              <p:nvPr/>
            </p:nvSpPr>
            <p:spPr>
              <a:xfrm>
                <a:off x="298785" y="5501068"/>
                <a:ext cx="1041400" cy="10414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000" dirty="0"/>
              </a:p>
            </p:txBody>
          </p:sp>
          <p:sp>
            <p:nvSpPr>
              <p:cNvPr id="9" name="フローチャート: 結合子 8"/>
              <p:cNvSpPr/>
              <p:nvPr/>
            </p:nvSpPr>
            <p:spPr>
              <a:xfrm>
                <a:off x="11027021" y="5513768"/>
                <a:ext cx="1041400" cy="10414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000" dirty="0"/>
              </a:p>
            </p:txBody>
          </p:sp>
          <p:cxnSp>
            <p:nvCxnSpPr>
              <p:cNvPr id="11" name="直線矢印コネクタ 10"/>
              <p:cNvCxnSpPr>
                <a:stCxn id="5" idx="6"/>
                <a:endCxn id="6" idx="2"/>
              </p:cNvCxnSpPr>
              <p:nvPr/>
            </p:nvCxnSpPr>
            <p:spPr>
              <a:xfrm>
                <a:off x="4393127" y="6021768"/>
                <a:ext cx="1070065" cy="33092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矢印コネクタ 13"/>
              <p:cNvCxnSpPr/>
              <p:nvPr/>
            </p:nvCxnSpPr>
            <p:spPr>
              <a:xfrm>
                <a:off x="6504592" y="6034468"/>
                <a:ext cx="1165135" cy="0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矢印コネクタ 15"/>
              <p:cNvCxnSpPr/>
              <p:nvPr/>
            </p:nvCxnSpPr>
            <p:spPr>
              <a:xfrm>
                <a:off x="1375607" y="6034468"/>
                <a:ext cx="534182" cy="0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矢印コネクタ 18"/>
              <p:cNvCxnSpPr/>
              <p:nvPr/>
            </p:nvCxnSpPr>
            <p:spPr>
              <a:xfrm>
                <a:off x="2817545" y="6034468"/>
                <a:ext cx="534182" cy="0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矢印コネクタ 19"/>
              <p:cNvCxnSpPr/>
              <p:nvPr/>
            </p:nvCxnSpPr>
            <p:spPr>
              <a:xfrm>
                <a:off x="10308500" y="6054860"/>
                <a:ext cx="534182" cy="0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" name="グループ化 25"/>
              <p:cNvGrpSpPr/>
              <p:nvPr/>
            </p:nvGrpSpPr>
            <p:grpSpPr>
              <a:xfrm>
                <a:off x="1997586" y="5941172"/>
                <a:ext cx="696740" cy="186592"/>
                <a:chOff x="2074859" y="4885104"/>
                <a:chExt cx="696740" cy="186592"/>
              </a:xfrm>
            </p:grpSpPr>
            <p:sp>
              <p:nvSpPr>
                <p:cNvPr id="21" name="フローチャート: 結合子 20"/>
                <p:cNvSpPr/>
                <p:nvPr/>
              </p:nvSpPr>
              <p:spPr>
                <a:xfrm>
                  <a:off x="2074859" y="4885104"/>
                  <a:ext cx="158261" cy="186592"/>
                </a:xfrm>
                <a:prstGeom prst="flowChartConnector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" name="フローチャート: 結合子 21"/>
                <p:cNvSpPr/>
                <p:nvPr/>
              </p:nvSpPr>
              <p:spPr>
                <a:xfrm>
                  <a:off x="2336019" y="4885104"/>
                  <a:ext cx="158261" cy="186592"/>
                </a:xfrm>
                <a:prstGeom prst="flowChartConnector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" name="フローチャート: 結合子 22"/>
                <p:cNvSpPr/>
                <p:nvPr/>
              </p:nvSpPr>
              <p:spPr>
                <a:xfrm>
                  <a:off x="2613338" y="4885104"/>
                  <a:ext cx="158261" cy="186592"/>
                </a:xfrm>
                <a:prstGeom prst="flowChartConnector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cxnSp>
            <p:nvCxnSpPr>
              <p:cNvPr id="25" name="直線矢印コネクタ 24"/>
              <p:cNvCxnSpPr/>
              <p:nvPr/>
            </p:nvCxnSpPr>
            <p:spPr>
              <a:xfrm>
                <a:off x="8711127" y="6034468"/>
                <a:ext cx="534182" cy="0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" name="グループ化 26"/>
              <p:cNvGrpSpPr/>
              <p:nvPr/>
            </p:nvGrpSpPr>
            <p:grpSpPr>
              <a:xfrm>
                <a:off x="9404157" y="5941172"/>
                <a:ext cx="696740" cy="186592"/>
                <a:chOff x="2074859" y="4885104"/>
                <a:chExt cx="696740" cy="186592"/>
              </a:xfrm>
            </p:grpSpPr>
            <p:sp>
              <p:nvSpPr>
                <p:cNvPr id="28" name="フローチャート: 結合子 27"/>
                <p:cNvSpPr/>
                <p:nvPr/>
              </p:nvSpPr>
              <p:spPr>
                <a:xfrm>
                  <a:off x="2074859" y="4885104"/>
                  <a:ext cx="158261" cy="186592"/>
                </a:xfrm>
                <a:prstGeom prst="flowChartConnector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" name="フローチャート: 結合子 28"/>
                <p:cNvSpPr/>
                <p:nvPr/>
              </p:nvSpPr>
              <p:spPr>
                <a:xfrm>
                  <a:off x="2336019" y="4885104"/>
                  <a:ext cx="158261" cy="186592"/>
                </a:xfrm>
                <a:prstGeom prst="flowChartConnector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" name="フローチャート: 結合子 29"/>
                <p:cNvSpPr/>
                <p:nvPr/>
              </p:nvSpPr>
              <p:spPr>
                <a:xfrm>
                  <a:off x="2613338" y="4885104"/>
                  <a:ext cx="158261" cy="186592"/>
                </a:xfrm>
                <a:prstGeom prst="flowChartConnector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33" name="フローチャート: 結合子 32"/>
              <p:cNvSpPr/>
              <p:nvPr/>
            </p:nvSpPr>
            <p:spPr>
              <a:xfrm>
                <a:off x="3350366" y="4030990"/>
                <a:ext cx="1041400" cy="10414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000" dirty="0"/>
              </a:p>
            </p:txBody>
          </p:sp>
          <p:sp>
            <p:nvSpPr>
              <p:cNvPr id="34" name="フローチャート: 結合子 33"/>
              <p:cNvSpPr/>
              <p:nvPr/>
            </p:nvSpPr>
            <p:spPr>
              <a:xfrm>
                <a:off x="7662804" y="4072089"/>
                <a:ext cx="1041400" cy="10414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000" dirty="0"/>
              </a:p>
            </p:txBody>
          </p:sp>
          <p:cxnSp>
            <p:nvCxnSpPr>
              <p:cNvPr id="37" name="直線矢印コネクタ 36"/>
              <p:cNvCxnSpPr>
                <a:endCxn id="6" idx="1"/>
              </p:cNvCxnSpPr>
              <p:nvPr/>
            </p:nvCxnSpPr>
            <p:spPr>
              <a:xfrm>
                <a:off x="4391766" y="4661768"/>
                <a:ext cx="1223935" cy="1024901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矢印コネクタ 39"/>
              <p:cNvCxnSpPr/>
              <p:nvPr/>
            </p:nvCxnSpPr>
            <p:spPr>
              <a:xfrm flipV="1">
                <a:off x="6373860" y="4833730"/>
                <a:ext cx="1295867" cy="881773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正方形/長方形 41"/>
              <p:cNvSpPr/>
              <p:nvPr/>
            </p:nvSpPr>
            <p:spPr>
              <a:xfrm>
                <a:off x="152969" y="3823125"/>
                <a:ext cx="1341696" cy="3167329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4" name="テキスト ボックス 43"/>
            <p:cNvSpPr txBox="1"/>
            <p:nvPr/>
          </p:nvSpPr>
          <p:spPr>
            <a:xfrm>
              <a:off x="391110" y="2987586"/>
              <a:ext cx="203083" cy="746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kumimoji="1" lang="ja-JP" altLang="en-US" sz="4000" dirty="0"/>
            </a:p>
          </p:txBody>
        </p:sp>
        <p:grpSp>
          <p:nvGrpSpPr>
            <p:cNvPr id="18" name="グループ化 17"/>
            <p:cNvGrpSpPr/>
            <p:nvPr/>
          </p:nvGrpSpPr>
          <p:grpSpPr>
            <a:xfrm>
              <a:off x="10842682" y="2987586"/>
              <a:ext cx="1341697" cy="3947617"/>
              <a:chOff x="10842682" y="2987586"/>
              <a:chExt cx="1341697" cy="3947617"/>
            </a:xfrm>
          </p:grpSpPr>
          <p:sp>
            <p:nvSpPr>
              <p:cNvPr id="46" name="テキスト ボックス 45"/>
              <p:cNvSpPr txBox="1"/>
              <p:nvPr/>
            </p:nvSpPr>
            <p:spPr>
              <a:xfrm>
                <a:off x="11085221" y="2987586"/>
                <a:ext cx="203082" cy="7462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kumimoji="1" lang="ja-JP" altLang="en-US" sz="4000" dirty="0"/>
              </a:p>
            </p:txBody>
          </p:sp>
          <p:sp>
            <p:nvSpPr>
              <p:cNvPr id="48" name="正方形/長方形 47"/>
              <p:cNvSpPr/>
              <p:nvPr/>
            </p:nvSpPr>
            <p:spPr>
              <a:xfrm>
                <a:off x="10842682" y="3733876"/>
                <a:ext cx="1341697" cy="3201327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24" name="グループ化 23"/>
          <p:cNvGrpSpPr/>
          <p:nvPr/>
        </p:nvGrpSpPr>
        <p:grpSpPr>
          <a:xfrm>
            <a:off x="3106211" y="2835289"/>
            <a:ext cx="5230826" cy="3623901"/>
            <a:chOff x="3257713" y="3020792"/>
            <a:chExt cx="5603562" cy="3845882"/>
          </a:xfrm>
        </p:grpSpPr>
        <p:cxnSp>
          <p:nvCxnSpPr>
            <p:cNvPr id="45" name="直線コネクタ 44"/>
            <p:cNvCxnSpPr/>
            <p:nvPr/>
          </p:nvCxnSpPr>
          <p:spPr>
            <a:xfrm>
              <a:off x="3441161" y="3930407"/>
              <a:ext cx="1041399" cy="100730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>
            <a:xfrm flipV="1">
              <a:off x="3424054" y="3900801"/>
              <a:ext cx="1030111" cy="104140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/>
            <p:cNvCxnSpPr/>
            <p:nvPr/>
          </p:nvCxnSpPr>
          <p:spPr>
            <a:xfrm>
              <a:off x="7663713" y="4030263"/>
              <a:ext cx="1041400" cy="100730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/>
            <p:cNvCxnSpPr/>
            <p:nvPr/>
          </p:nvCxnSpPr>
          <p:spPr>
            <a:xfrm flipV="1">
              <a:off x="7660215" y="3965578"/>
              <a:ext cx="1030111" cy="104140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正方形/長方形 14"/>
            <p:cNvSpPr/>
            <p:nvPr/>
          </p:nvSpPr>
          <p:spPr>
            <a:xfrm>
              <a:off x="5379657" y="3682558"/>
              <a:ext cx="1341697" cy="3184116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3257713" y="3682557"/>
              <a:ext cx="1341697" cy="3184116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7519578" y="3682558"/>
              <a:ext cx="1341697" cy="3184116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7490848" y="3020792"/>
              <a:ext cx="197894" cy="7512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kumimoji="1" lang="ja-JP" altLang="en-US" sz="40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398303" y="3022903"/>
              <a:ext cx="197894" cy="7512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kumimoji="1" lang="ja-JP" altLang="en-US" sz="4000" dirty="0"/>
            </a:p>
          </p:txBody>
        </p:sp>
      </p:grp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49" name="タイトル 1"/>
          <p:cNvSpPr txBox="1">
            <a:spLocks/>
          </p:cNvSpPr>
          <p:nvPr/>
        </p:nvSpPr>
        <p:spPr>
          <a:xfrm>
            <a:off x="838200" y="29016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ja-JP" altLang="en-US" dirty="0"/>
          </a:p>
        </p:txBody>
      </p:sp>
      <p:sp>
        <p:nvSpPr>
          <p:cNvPr id="50" name="タイトル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4800" dirty="0" smtClean="0">
                <a:solidFill>
                  <a:srgbClr val="000000"/>
                </a:solidFill>
              </a:rPr>
              <a:t>可逆計算</a:t>
            </a:r>
            <a:endParaRPr lang="ja-JP" altLang="en-US" sz="4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2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239"/>
    </mc:Choice>
    <mc:Fallback xmlns="">
      <p:transition spd="slow" advTm="17239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3569496"/>
            <a:ext cx="10515600" cy="2352331"/>
          </a:xfrm>
          <a:ln w="38100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3600" dirty="0" smtClean="0"/>
              <a:t>計算万能性</a:t>
            </a:r>
            <a:endParaRPr lang="en-US" altLang="ja-JP" dirty="0"/>
          </a:p>
          <a:p>
            <a:pPr>
              <a:lnSpc>
                <a:spcPct val="150000"/>
              </a:lnSpc>
            </a:pPr>
            <a:r>
              <a:rPr lang="ja-JP" altLang="en-US" dirty="0" smtClean="0"/>
              <a:t>任意のチューリング機械を模倣できる</a:t>
            </a:r>
            <a:r>
              <a:rPr lang="ja-JP" altLang="en-US" dirty="0"/>
              <a:t>計算</a:t>
            </a:r>
            <a:r>
              <a:rPr lang="ja-JP" altLang="en-US" dirty="0" smtClean="0"/>
              <a:t>モデル</a:t>
            </a:r>
            <a:endParaRPr lang="en-US" altLang="ja-JP" dirty="0"/>
          </a:p>
          <a:p>
            <a:pPr marL="0" indent="0">
              <a:lnSpc>
                <a:spcPct val="150000"/>
              </a:lnSpc>
              <a:buNone/>
            </a:pPr>
            <a:r>
              <a:rPr lang="ja-JP" altLang="en-US" dirty="0" smtClean="0"/>
              <a:t>                             計算可能</a:t>
            </a:r>
            <a:r>
              <a:rPr lang="ja-JP" altLang="en-US" dirty="0"/>
              <a:t>関数</a:t>
            </a:r>
            <a:r>
              <a:rPr lang="ja-JP" altLang="en-US" dirty="0" smtClean="0"/>
              <a:t>であればすべて計算可能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838200" y="1874148"/>
            <a:ext cx="10515600" cy="1229660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3600" dirty="0" smtClean="0"/>
              <a:t>可逆プログラミング言語　</a:t>
            </a:r>
            <a:r>
              <a:rPr lang="en-US" altLang="ja-JP" dirty="0" smtClean="0"/>
              <a:t>(</a:t>
            </a:r>
            <a:r>
              <a:rPr lang="en-US" altLang="ja-JP" dirty="0"/>
              <a:t>Janus, R-WHILE</a:t>
            </a:r>
            <a:r>
              <a:rPr lang="en-US" altLang="ja-JP" dirty="0" smtClean="0"/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dirty="0" smtClean="0"/>
              <a:t>・プログラムの実行過程が必ず</a:t>
            </a:r>
            <a:r>
              <a:rPr lang="ja-JP" altLang="en-US" dirty="0" smtClean="0">
                <a:solidFill>
                  <a:srgbClr val="C00000"/>
                </a:solidFill>
              </a:rPr>
              <a:t>可逆</a:t>
            </a:r>
            <a:endParaRPr lang="en-US" altLang="ja-JP" dirty="0" smtClean="0"/>
          </a:p>
          <a:p>
            <a:pPr marL="0" indent="0">
              <a:lnSpc>
                <a:spcPct val="100000"/>
              </a:lnSpc>
              <a:buNone/>
            </a:pPr>
            <a:endParaRPr lang="en-US" altLang="ja-JP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868605" y="328324"/>
            <a:ext cx="10515600" cy="1325563"/>
          </a:xfrm>
        </p:spPr>
        <p:txBody>
          <a:bodyPr/>
          <a:lstStyle/>
          <a:p>
            <a:pPr algn="ctr"/>
            <a:r>
              <a:rPr lang="ja-JP" altLang="en-US" dirty="0" smtClean="0"/>
              <a:t>関連</a:t>
            </a:r>
            <a:r>
              <a:rPr lang="ja-JP" altLang="en-US" dirty="0"/>
              <a:t>研究</a:t>
            </a:r>
            <a:endParaRPr kumimoji="1" lang="ja-JP" altLang="en-US" dirty="0"/>
          </a:p>
        </p:txBody>
      </p:sp>
      <p:sp>
        <p:nvSpPr>
          <p:cNvPr id="7" name="上矢印 6"/>
          <p:cNvSpPr/>
          <p:nvPr/>
        </p:nvSpPr>
        <p:spPr>
          <a:xfrm rot="5400000">
            <a:off x="2705097" y="5047525"/>
            <a:ext cx="193184" cy="633067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16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363771"/>
            <a:ext cx="10515600" cy="25765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altLang="ja-JP" sz="4400" dirty="0" smtClean="0"/>
          </a:p>
          <a:p>
            <a:r>
              <a:rPr lang="ja-JP" altLang="en-US" dirty="0" smtClean="0"/>
              <a:t>可逆性の証明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r>
              <a:rPr lang="ja-JP" altLang="en-US" dirty="0"/>
              <a:t>強力な計算能力を持つ</a:t>
            </a:r>
            <a:r>
              <a:rPr lang="ja-JP" altLang="en-US" dirty="0" smtClean="0"/>
              <a:t>証</a:t>
            </a:r>
            <a:endParaRPr lang="en-US" altLang="ja-JP" dirty="0" smtClean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　　　　　　　　　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823173" y="44025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ja-JP" altLang="en-US" sz="4800" dirty="0"/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4800" dirty="0" smtClean="0">
                <a:solidFill>
                  <a:srgbClr val="000000"/>
                </a:solidFill>
              </a:rPr>
              <a:t>可逆計算万能性</a:t>
            </a:r>
            <a:endParaRPr lang="ja-JP" altLang="en-US" sz="4800" dirty="0">
              <a:solidFill>
                <a:srgbClr val="00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 flipH="1">
            <a:off x="1970089" y="4015410"/>
            <a:ext cx="822176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dirty="0"/>
          </a:p>
          <a:p>
            <a:pPr algn="ctr"/>
            <a:r>
              <a:rPr lang="ja-JP" altLang="en-US" sz="3200" dirty="0"/>
              <a:t>可逆プログラミング言語である </a:t>
            </a:r>
            <a:r>
              <a:rPr lang="en-US" altLang="ja-JP" sz="3200" dirty="0">
                <a:latin typeface="GungsuhChe" panose="02030609000101010101" pitchFamily="49" charset="-127"/>
                <a:ea typeface="GungsuhChe" panose="02030609000101010101" pitchFamily="49" charset="-127"/>
              </a:rPr>
              <a:t>R-WHILE</a:t>
            </a:r>
            <a:r>
              <a:rPr lang="ja-JP" altLang="en-US" sz="3200" dirty="0"/>
              <a:t> は</a:t>
            </a:r>
            <a:endParaRPr lang="en-US" altLang="ja-JP" sz="3200" dirty="0"/>
          </a:p>
          <a:p>
            <a:pPr algn="ctr"/>
            <a:r>
              <a:rPr lang="ja-JP" altLang="en-US" sz="3200" dirty="0" smtClean="0"/>
              <a:t>可逆的計算万能性が</a:t>
            </a:r>
            <a:r>
              <a:rPr lang="ja-JP" altLang="en-US" sz="3200" dirty="0">
                <a:solidFill>
                  <a:srgbClr val="C00000"/>
                </a:solidFill>
              </a:rPr>
              <a:t>証明されていない</a:t>
            </a:r>
            <a:endParaRPr lang="en-US" altLang="ja-JP" sz="3200" dirty="0">
              <a:solidFill>
                <a:srgbClr val="C00000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421229" y="4296594"/>
            <a:ext cx="7340957" cy="1035677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84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46973" y="714880"/>
            <a:ext cx="1197737" cy="644580"/>
          </a:xfr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ja-JP" altLang="en-US" sz="3800" dirty="0" smtClean="0">
                <a:solidFill>
                  <a:schemeClr val="bg1"/>
                </a:solidFill>
              </a:rPr>
              <a:t>目的</a:t>
            </a:r>
            <a:endParaRPr kumimoji="1" lang="ja-JP" altLang="en-US" sz="3800" dirty="0">
              <a:solidFill>
                <a:schemeClr val="bg1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13189" y="1010491"/>
            <a:ext cx="1011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3600" dirty="0" smtClean="0"/>
          </a:p>
          <a:p>
            <a:r>
              <a:rPr lang="en-US" altLang="ja-JP" sz="3600" dirty="0" smtClean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R-WHILE</a:t>
            </a:r>
            <a:r>
              <a:rPr lang="ja-JP" altLang="en-US" sz="3600" dirty="0" smtClean="0"/>
              <a:t>が</a:t>
            </a:r>
            <a:r>
              <a:rPr lang="ja-JP" altLang="en-US" sz="3600" dirty="0" smtClean="0">
                <a:solidFill>
                  <a:srgbClr val="C00000"/>
                </a:solidFill>
              </a:rPr>
              <a:t>可逆万能性</a:t>
            </a:r>
            <a:r>
              <a:rPr lang="ja-JP" altLang="en-US" sz="3600" dirty="0" smtClean="0"/>
              <a:t>をもつ証明</a:t>
            </a:r>
            <a:endParaRPr kumimoji="1" lang="ja-JP" altLang="en-US" sz="3600" dirty="0"/>
          </a:p>
        </p:txBody>
      </p:sp>
      <p:sp>
        <p:nvSpPr>
          <p:cNvPr id="7" name="正方形/長方形 6"/>
          <p:cNvSpPr/>
          <p:nvPr/>
        </p:nvSpPr>
        <p:spPr>
          <a:xfrm>
            <a:off x="746974" y="1354529"/>
            <a:ext cx="10450743" cy="1035677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913189" y="2786241"/>
            <a:ext cx="10118312" cy="4071760"/>
            <a:chOff x="276318" y="5783119"/>
            <a:chExt cx="10118312" cy="5258049"/>
          </a:xfrm>
        </p:grpSpPr>
        <p:sp>
          <p:nvSpPr>
            <p:cNvPr id="9" name="テキスト ボックス 8"/>
            <p:cNvSpPr txBox="1"/>
            <p:nvPr/>
          </p:nvSpPr>
          <p:spPr>
            <a:xfrm>
              <a:off x="276318" y="7344921"/>
              <a:ext cx="10118312" cy="369624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3600" dirty="0" smtClean="0">
                  <a:latin typeface="HGP創英ﾌﾟﾚｾﾞﾝｽEB" panose="02020800000000000000" pitchFamily="18" charset="-128"/>
                  <a:ea typeface="HGP創英ﾌﾟﾚｾﾞﾝｽEB" panose="02020800000000000000" pitchFamily="18" charset="-128"/>
                </a:rPr>
                <a:t>R-WHILE</a:t>
              </a:r>
              <a:r>
                <a:rPr lang="ja-JP" altLang="en-US" sz="3600" dirty="0" smtClean="0"/>
                <a:t>の計算モデル</a:t>
              </a:r>
              <a:r>
                <a:rPr lang="ja-JP" altLang="en-US" sz="3600" dirty="0"/>
                <a:t>が</a:t>
              </a:r>
              <a:r>
                <a:rPr lang="ja-JP" altLang="en-US" sz="3600" dirty="0" smtClean="0">
                  <a:solidFill>
                    <a:srgbClr val="C00000"/>
                  </a:solidFill>
                </a:rPr>
                <a:t>可逆万能性</a:t>
              </a:r>
              <a:r>
                <a:rPr lang="ja-JP" altLang="en-US" sz="3600" dirty="0" smtClean="0"/>
                <a:t>をもつ証明</a:t>
              </a:r>
              <a:endParaRPr lang="en-US" altLang="ja-JP" sz="3600" dirty="0" smtClean="0"/>
            </a:p>
            <a:p>
              <a:pPr algn="ctr"/>
              <a:endParaRPr kumimoji="1" lang="en-US" altLang="ja-JP" sz="3600" dirty="0"/>
            </a:p>
            <a:p>
              <a:pPr algn="ctr"/>
              <a:endParaRPr lang="en-US" altLang="ja-JP" sz="3600" dirty="0" smtClean="0"/>
            </a:p>
            <a:p>
              <a:pPr algn="ctr"/>
              <a:r>
                <a:rPr lang="en-US" altLang="ja-JP" sz="3600" dirty="0" smtClean="0">
                  <a:latin typeface="HGP創英ﾌﾟﾚｾﾞﾝｽEB" panose="02020800000000000000" pitchFamily="18" charset="-128"/>
                  <a:ea typeface="HGP創英ﾌﾟﾚｾﾞﾝｽEB" panose="02020800000000000000" pitchFamily="18" charset="-128"/>
                </a:rPr>
                <a:t>R-WHILE</a:t>
              </a:r>
              <a:r>
                <a:rPr lang="ja-JP" altLang="en-US" sz="3600" dirty="0" smtClean="0"/>
                <a:t>で</a:t>
              </a:r>
              <a:r>
                <a:rPr lang="en-US" altLang="ja-JP" sz="3600" b="1" dirty="0" smtClean="0"/>
                <a:t>RTM</a:t>
              </a:r>
              <a:r>
                <a:rPr lang="ja-JP" altLang="en-US" sz="3600" dirty="0" smtClean="0"/>
                <a:t>を</a:t>
              </a:r>
              <a:r>
                <a:rPr lang="ja-JP" altLang="en-US" sz="3600" dirty="0" smtClean="0">
                  <a:solidFill>
                    <a:srgbClr val="C00000"/>
                  </a:solidFill>
                </a:rPr>
                <a:t>模倣</a:t>
              </a:r>
              <a:endParaRPr lang="en-US" altLang="ja-JP" sz="3600" dirty="0">
                <a:solidFill>
                  <a:srgbClr val="C00000"/>
                </a:solidFill>
              </a:endParaRPr>
            </a:p>
            <a:p>
              <a:pPr algn="ctr"/>
              <a:endParaRPr kumimoji="1" lang="ja-JP" altLang="en-US" sz="3600" dirty="0"/>
            </a:p>
          </p:txBody>
        </p:sp>
        <p:sp>
          <p:nvSpPr>
            <p:cNvPr id="10" name="下矢印 9"/>
            <p:cNvSpPr/>
            <p:nvPr/>
          </p:nvSpPr>
          <p:spPr>
            <a:xfrm rot="10800000">
              <a:off x="4694629" y="8431364"/>
              <a:ext cx="1041400" cy="711200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下矢印 12"/>
            <p:cNvSpPr/>
            <p:nvPr/>
          </p:nvSpPr>
          <p:spPr>
            <a:xfrm rot="10800000">
              <a:off x="4694629" y="5783119"/>
              <a:ext cx="1041400" cy="711200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タイトル 1"/>
          <p:cNvSpPr txBox="1">
            <a:spLocks/>
          </p:cNvSpPr>
          <p:nvPr/>
        </p:nvSpPr>
        <p:spPr>
          <a:xfrm>
            <a:off x="746973" y="3181082"/>
            <a:ext cx="2408351" cy="65755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800" dirty="0">
                <a:solidFill>
                  <a:schemeClr val="bg1"/>
                </a:solidFill>
              </a:rPr>
              <a:t>アプローチ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746975" y="3838633"/>
            <a:ext cx="10450742" cy="2517717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6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330" y="1803042"/>
            <a:ext cx="3631842" cy="604286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91" y="2607140"/>
            <a:ext cx="7193196" cy="3602582"/>
          </a:xfrm>
          <a:prstGeom prst="rect">
            <a:avLst/>
          </a:prstGeom>
        </p:spPr>
      </p:pic>
      <p:grpSp>
        <p:nvGrpSpPr>
          <p:cNvPr id="40" name="グループ化 39"/>
          <p:cNvGrpSpPr/>
          <p:nvPr/>
        </p:nvGrpSpPr>
        <p:grpSpPr>
          <a:xfrm>
            <a:off x="7348167" y="3052292"/>
            <a:ext cx="4573376" cy="2100000"/>
            <a:chOff x="7348167" y="3052292"/>
            <a:chExt cx="4573376" cy="2100000"/>
          </a:xfrm>
        </p:grpSpPr>
        <p:grpSp>
          <p:nvGrpSpPr>
            <p:cNvPr id="23" name="グループ化 22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7" name="直線コネクタ 6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直線コネクタ 8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コネクタ 13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グループ化 23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25" name="フローチャート: 結合子 24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フローチャート: 結合子 25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フローチャート: 結合子 26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8" name="グループ化 27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29" name="フローチャート: 結合子 28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フローチャート: 結合子 29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フローチャート: 結合子 30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33" name="直線矢印コネクタ 32"/>
            <p:cNvCxnSpPr/>
            <p:nvPr/>
          </p:nvCxnSpPr>
          <p:spPr>
            <a:xfrm flipV="1">
              <a:off x="9284677" y="3799268"/>
              <a:ext cx="0" cy="720969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正方形/長方形 38"/>
            <p:cNvSpPr/>
            <p:nvPr/>
          </p:nvSpPr>
          <p:spPr>
            <a:xfrm>
              <a:off x="8765931" y="4520237"/>
              <a:ext cx="1037492" cy="6320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32" name="タイトル 1"/>
          <p:cNvSpPr>
            <a:spLocks noGrp="1"/>
          </p:cNvSpPr>
          <p:nvPr>
            <p:ph type="title"/>
          </p:nvPr>
        </p:nvSpPr>
        <p:spPr>
          <a:xfrm>
            <a:off x="843431" y="123019"/>
            <a:ext cx="10515600" cy="1325563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+mj-ea"/>
              </a:rPr>
              <a:t>チューリング</a:t>
            </a:r>
            <a:r>
              <a:rPr lang="ja-JP" altLang="en-US" dirty="0">
                <a:latin typeface="+mj-ea"/>
              </a:rPr>
              <a:t>機械</a:t>
            </a:r>
            <a:r>
              <a:rPr lang="ja-JP" altLang="en-US" dirty="0" smtClean="0"/>
              <a:t>の定義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027982" y="1773310"/>
            <a:ext cx="320185" cy="565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4" name="図 3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04" t="13112" r="59931" b="10656"/>
          <a:stretch/>
        </p:blipFill>
        <p:spPr>
          <a:xfrm>
            <a:off x="7026195" y="1874859"/>
            <a:ext cx="321972" cy="460652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36" t="32490" r="6454"/>
          <a:stretch/>
        </p:blipFill>
        <p:spPr>
          <a:xfrm>
            <a:off x="7303825" y="2001187"/>
            <a:ext cx="167425" cy="407956"/>
          </a:xfrm>
          <a:prstGeom prst="rect">
            <a:avLst/>
          </a:prstGeom>
        </p:spPr>
      </p:pic>
      <p:pic>
        <p:nvPicPr>
          <p:cNvPr id="36" name="図 3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087"/>
          <a:stretch/>
        </p:blipFill>
        <p:spPr>
          <a:xfrm>
            <a:off x="7414226" y="1820693"/>
            <a:ext cx="251067" cy="604286"/>
          </a:xfrm>
          <a:prstGeom prst="rect">
            <a:avLst/>
          </a:prstGeom>
        </p:spPr>
      </p:pic>
      <p:pic>
        <p:nvPicPr>
          <p:cNvPr id="41" name="図 4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2" t="3137" r="91955" b="88640"/>
          <a:stretch/>
        </p:blipFill>
        <p:spPr>
          <a:xfrm>
            <a:off x="373487" y="5821250"/>
            <a:ext cx="231819" cy="296214"/>
          </a:xfrm>
          <a:prstGeom prst="rect">
            <a:avLst/>
          </a:prstGeom>
        </p:spPr>
      </p:pic>
      <p:pic>
        <p:nvPicPr>
          <p:cNvPr id="42" name="図 4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83" t="1893" r="44289" b="87786"/>
          <a:stretch/>
        </p:blipFill>
        <p:spPr>
          <a:xfrm>
            <a:off x="2885154" y="5742295"/>
            <a:ext cx="534330" cy="371804"/>
          </a:xfrm>
          <a:prstGeom prst="rect">
            <a:avLst/>
          </a:prstGeom>
        </p:spPr>
      </p:pic>
      <p:pic>
        <p:nvPicPr>
          <p:cNvPr id="43" name="図 4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84" t="2204" r="73023" b="88407"/>
          <a:stretch/>
        </p:blipFill>
        <p:spPr>
          <a:xfrm>
            <a:off x="2646465" y="5753491"/>
            <a:ext cx="251281" cy="338216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9015211" y="2555080"/>
            <a:ext cx="21046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テープ</a:t>
            </a:r>
            <a:endParaRPr kumimoji="1" lang="ja-JP" altLang="en-US" sz="2800" dirty="0"/>
          </a:p>
        </p:txBody>
      </p:sp>
      <p:sp>
        <p:nvSpPr>
          <p:cNvPr id="10" name="正方形/長方形 9"/>
          <p:cNvSpPr/>
          <p:nvPr/>
        </p:nvSpPr>
        <p:spPr>
          <a:xfrm>
            <a:off x="9426104" y="4079460"/>
            <a:ext cx="10422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/>
              <a:t>ヘッド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9905839" y="4835377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/>
              <a:t>有限制御</a:t>
            </a:r>
            <a:r>
              <a:rPr lang="ja-JP" altLang="en-US" sz="2400" dirty="0"/>
              <a:t>部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8806502" y="4604544"/>
            <a:ext cx="9621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/>
              <a:t>状態</a:t>
            </a:r>
            <a:r>
              <a:rPr lang="en-US" altLang="ja-JP" sz="2400" i="1" dirty="0" smtClean="0"/>
              <a:t>q</a:t>
            </a:r>
            <a:endParaRPr lang="ja-JP" alt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965802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78"/>
    </mc:Choice>
    <mc:Fallback xmlns="">
      <p:transition spd="slow" advTm="48878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657" y="1871630"/>
            <a:ext cx="8004294" cy="703862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1122595" y="1206942"/>
            <a:ext cx="21723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・</a:t>
            </a:r>
            <a:r>
              <a:rPr lang="en-US" altLang="ja-JP" sz="3200" dirty="0" smtClean="0"/>
              <a:t>TM</a:t>
            </a:r>
            <a:r>
              <a:rPr kumimoji="1" lang="ja-JP" altLang="en-US" sz="3200" dirty="0" smtClean="0"/>
              <a:t>の様相</a:t>
            </a:r>
            <a:endParaRPr kumimoji="1" lang="ja-JP" altLang="en-US" sz="3200" dirty="0"/>
          </a:p>
        </p:txBody>
      </p:sp>
      <p:grpSp>
        <p:nvGrpSpPr>
          <p:cNvPr id="9" name="グループ化 8"/>
          <p:cNvGrpSpPr/>
          <p:nvPr/>
        </p:nvGrpSpPr>
        <p:grpSpPr>
          <a:xfrm>
            <a:off x="2965081" y="3575151"/>
            <a:ext cx="6154723" cy="2170924"/>
            <a:chOff x="7348167" y="3052292"/>
            <a:chExt cx="4573376" cy="1467945"/>
          </a:xfrm>
        </p:grpSpPr>
        <p:grpSp>
          <p:nvGrpSpPr>
            <p:cNvPr id="10" name="グループ化 9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21" name="直線コネクタ 20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コネクタ 22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コネクタ 26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グループ化 10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18" name="フローチャート: 結合子 17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" name="フローチャート: 結合子 18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フローチャート: 結合子 19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2" name="グループ化 11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15" name="フローチャート: 結合子 14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フローチャート: 結合子 15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フローチャート: 結合子 16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13" name="直線矢印コネクタ 12"/>
            <p:cNvCxnSpPr/>
            <p:nvPr/>
          </p:nvCxnSpPr>
          <p:spPr>
            <a:xfrm flipV="1">
              <a:off x="9284677" y="3799268"/>
              <a:ext cx="0" cy="720969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グループ化 74"/>
          <p:cNvGrpSpPr/>
          <p:nvPr/>
        </p:nvGrpSpPr>
        <p:grpSpPr>
          <a:xfrm>
            <a:off x="1776657" y="1871630"/>
            <a:ext cx="7578358" cy="4263357"/>
            <a:chOff x="1776657" y="1871630"/>
            <a:chExt cx="7578358" cy="4263357"/>
          </a:xfrm>
        </p:grpSpPr>
        <p:cxnSp>
          <p:nvCxnSpPr>
            <p:cNvPr id="59" name="直線コネクタ 58"/>
            <p:cNvCxnSpPr/>
            <p:nvPr/>
          </p:nvCxnSpPr>
          <p:spPr>
            <a:xfrm>
              <a:off x="2426677" y="2575492"/>
              <a:ext cx="0" cy="816996"/>
            </a:xfrm>
            <a:prstGeom prst="line">
              <a:avLst/>
            </a:prstGeom>
            <a:ln w="381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グループ化 73"/>
            <p:cNvGrpSpPr/>
            <p:nvPr/>
          </p:nvGrpSpPr>
          <p:grpSpPr>
            <a:xfrm>
              <a:off x="1776657" y="1871630"/>
              <a:ext cx="7578358" cy="4263357"/>
              <a:chOff x="1776657" y="1871630"/>
              <a:chExt cx="7578358" cy="4263357"/>
            </a:xfrm>
          </p:grpSpPr>
          <p:sp>
            <p:nvSpPr>
              <p:cNvPr id="30" name="円/楕円 29"/>
              <p:cNvSpPr/>
              <p:nvPr/>
            </p:nvSpPr>
            <p:spPr>
              <a:xfrm>
                <a:off x="5921782" y="3570389"/>
                <a:ext cx="3268422" cy="1164133"/>
              </a:xfrm>
              <a:prstGeom prst="ellipse">
                <a:avLst/>
              </a:prstGeom>
              <a:solidFill>
                <a:schemeClr val="accent1">
                  <a:alpha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4800" i="1" dirty="0" smtClean="0"/>
                  <a:t>r</a:t>
                </a:r>
                <a:endParaRPr kumimoji="1" lang="ja-JP" altLang="en-US" sz="4800" i="1" dirty="0"/>
              </a:p>
            </p:txBody>
          </p:sp>
          <p:sp>
            <p:nvSpPr>
              <p:cNvPr id="31" name="円/楕円 30"/>
              <p:cNvSpPr/>
              <p:nvPr/>
            </p:nvSpPr>
            <p:spPr>
              <a:xfrm>
                <a:off x="2635645" y="3563694"/>
                <a:ext cx="2446910" cy="1061469"/>
              </a:xfrm>
              <a:prstGeom prst="ellipse">
                <a:avLst/>
              </a:prstGeom>
              <a:solidFill>
                <a:schemeClr val="accent1">
                  <a:alpha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4400" i="1" dirty="0" smtClean="0"/>
                  <a:t>l</a:t>
                </a:r>
                <a:endParaRPr kumimoji="1" lang="ja-JP" altLang="en-US" sz="4400" i="1" dirty="0"/>
              </a:p>
            </p:txBody>
          </p:sp>
          <p:sp>
            <p:nvSpPr>
              <p:cNvPr id="35" name="正方形/長方形 34"/>
              <p:cNvSpPr/>
              <p:nvPr/>
            </p:nvSpPr>
            <p:spPr>
              <a:xfrm>
                <a:off x="2426677" y="1871630"/>
                <a:ext cx="1095971" cy="703862"/>
              </a:xfrm>
              <a:prstGeom prst="rect">
                <a:avLst/>
              </a:prstGeom>
              <a:noFill/>
              <a:ln w="38100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" name="正方形/長方形 56"/>
              <p:cNvSpPr/>
              <p:nvPr/>
            </p:nvSpPr>
            <p:spPr>
              <a:xfrm>
                <a:off x="2426677" y="3253154"/>
                <a:ext cx="6928338" cy="1705708"/>
              </a:xfrm>
              <a:prstGeom prst="rect">
                <a:avLst/>
              </a:prstGeom>
              <a:noFill/>
              <a:ln w="44450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61" name="直線コネクタ 60"/>
              <p:cNvCxnSpPr/>
              <p:nvPr/>
            </p:nvCxnSpPr>
            <p:spPr>
              <a:xfrm>
                <a:off x="3522648" y="2575492"/>
                <a:ext cx="5832367" cy="677662"/>
              </a:xfrm>
              <a:prstGeom prst="line">
                <a:avLst/>
              </a:prstGeom>
              <a:ln w="3810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正方形/長方形 63"/>
              <p:cNvSpPr/>
              <p:nvPr/>
            </p:nvSpPr>
            <p:spPr>
              <a:xfrm>
                <a:off x="1776657" y="1871630"/>
                <a:ext cx="650020" cy="703862"/>
              </a:xfrm>
              <a:prstGeom prst="rect">
                <a:avLst/>
              </a:prstGeom>
              <a:noFill/>
              <a:ln w="349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66" name="直線コネクタ 65"/>
              <p:cNvCxnSpPr/>
              <p:nvPr/>
            </p:nvCxnSpPr>
            <p:spPr>
              <a:xfrm>
                <a:off x="2074985" y="2575492"/>
                <a:ext cx="0" cy="3526370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コネクタ 67"/>
              <p:cNvCxnSpPr>
                <a:endCxn id="6" idx="1"/>
              </p:cNvCxnSpPr>
              <p:nvPr/>
            </p:nvCxnSpPr>
            <p:spPr>
              <a:xfrm>
                <a:off x="2074985" y="6119446"/>
                <a:ext cx="2858715" cy="15541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3" name="四角形吹き出し 72"/>
          <p:cNvSpPr/>
          <p:nvPr/>
        </p:nvSpPr>
        <p:spPr>
          <a:xfrm>
            <a:off x="6132513" y="1054634"/>
            <a:ext cx="3222502" cy="676236"/>
          </a:xfrm>
          <a:prstGeom prst="wedgeRectCallout">
            <a:avLst>
              <a:gd name="adj1" fmla="val -45043"/>
              <a:gd name="adj2" fmla="val 84853"/>
            </a:avLst>
          </a:prstGeom>
          <a:noFill/>
          <a:ln w="285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0</a:t>
            </a:r>
            <a:r>
              <a:rPr lang="ja-JP" altLang="en-US" sz="2400" dirty="0" smtClean="0">
                <a:solidFill>
                  <a:schemeClr val="tx1"/>
                </a:solidFill>
              </a:rPr>
              <a:t>個以上並べたもの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251042" y="3540430"/>
            <a:ext cx="51328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i="1" dirty="0" smtClean="0"/>
              <a:t>s</a:t>
            </a:r>
            <a:endParaRPr kumimoji="1" lang="ja-JP" altLang="en-US" sz="6600" i="1" dirty="0"/>
          </a:p>
        </p:txBody>
      </p:sp>
      <p:sp>
        <p:nvSpPr>
          <p:cNvPr id="6" name="正方形/長方形 5"/>
          <p:cNvSpPr/>
          <p:nvPr/>
        </p:nvSpPr>
        <p:spPr>
          <a:xfrm>
            <a:off x="4933700" y="5741582"/>
            <a:ext cx="1254450" cy="78680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5400" i="1" dirty="0" smtClean="0">
                <a:solidFill>
                  <a:schemeClr val="tx1"/>
                </a:solidFill>
              </a:rPr>
              <a:t>q</a:t>
            </a:r>
            <a:endParaRPr kumimoji="1" lang="ja-JP" altLang="en-US" sz="5400" i="1" dirty="0">
              <a:solidFill>
                <a:schemeClr val="tx1"/>
              </a:solidFill>
            </a:endParaRPr>
          </a:p>
        </p:txBody>
      </p:sp>
      <p:sp>
        <p:nvSpPr>
          <p:cNvPr id="46" name="タイトル 1"/>
          <p:cNvSpPr>
            <a:spLocks noGrp="1"/>
          </p:cNvSpPr>
          <p:nvPr>
            <p:ph type="title"/>
          </p:nvPr>
        </p:nvSpPr>
        <p:spPr>
          <a:xfrm>
            <a:off x="843431" y="123019"/>
            <a:ext cx="10515600" cy="1325563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+mj-ea"/>
              </a:rPr>
              <a:t>チューリング</a:t>
            </a:r>
            <a:r>
              <a:rPr lang="ja-JP" altLang="en-US" dirty="0">
                <a:latin typeface="+mj-ea"/>
              </a:rPr>
              <a:t>機械</a:t>
            </a:r>
            <a:r>
              <a:rPr lang="ja-JP" altLang="en-US" dirty="0" smtClean="0"/>
              <a:t>の定義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837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>
            <a:uFillTx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TM02900743[[fn=オーガニック]]</Template>
  <TotalTime>12295</TotalTime>
  <Words>697</Words>
  <Application>Microsoft Office PowerPoint</Application>
  <PresentationFormat>ワイド画面</PresentationFormat>
  <Paragraphs>235</Paragraphs>
  <Slides>26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26</vt:i4>
      </vt:variant>
    </vt:vector>
  </HeadingPairs>
  <TitlesOfParts>
    <vt:vector size="38" baseType="lpstr">
      <vt:lpstr>Gungsuh</vt:lpstr>
      <vt:lpstr>GungsuhChe</vt:lpstr>
      <vt:lpstr>HGPｺﾞｼｯｸE</vt:lpstr>
      <vt:lpstr>HGP創英ﾌﾟﾚｾﾞﾝｽEB</vt:lpstr>
      <vt:lpstr>ＭＳ Ｐゴシック</vt:lpstr>
      <vt:lpstr>Arial</vt:lpstr>
      <vt:lpstr>Calibri</vt:lpstr>
      <vt:lpstr>Calibri Light</vt:lpstr>
      <vt:lpstr>Cambria Math</vt:lpstr>
      <vt:lpstr>Lucida Calligraphy</vt:lpstr>
      <vt:lpstr>Office テーマ</vt:lpstr>
      <vt:lpstr>1_Office テーマ</vt:lpstr>
      <vt:lpstr>可逆プログラミング言語R-WHILEによる 万能可逆チューリング機械の構成</vt:lpstr>
      <vt:lpstr>目次</vt:lpstr>
      <vt:lpstr>研究背景</vt:lpstr>
      <vt:lpstr>PowerPoint プレゼンテーション</vt:lpstr>
      <vt:lpstr>関連研究</vt:lpstr>
      <vt:lpstr>PowerPoint プレゼンテーション</vt:lpstr>
      <vt:lpstr>目的</vt:lpstr>
      <vt:lpstr>チューリング機械の定義</vt:lpstr>
      <vt:lpstr>チューリング機械の定義</vt:lpstr>
      <vt:lpstr>チューリング機械の定義</vt:lpstr>
      <vt:lpstr>チューリング機械の定義</vt:lpstr>
      <vt:lpstr>チューリング機械の定義</vt:lpstr>
      <vt:lpstr>チューリング機械の定義</vt:lpstr>
      <vt:lpstr>チューリング機械の動作例</vt:lpstr>
      <vt:lpstr>チューリング機械の動作例</vt:lpstr>
      <vt:lpstr>可逆チューリング機械の定義</vt:lpstr>
      <vt:lpstr>可逆チューリング機械の定義を満たさない例</vt:lpstr>
      <vt:lpstr>可逆プログラミング言語　R-WHILE</vt:lpstr>
      <vt:lpstr>PowerPoint プレゼンテーション</vt:lpstr>
      <vt:lpstr>PowerPoint プレゼンテーション</vt:lpstr>
      <vt:lpstr>RTMからR-WHILEプログラムへ変換の規則</vt:lpstr>
      <vt:lpstr>RTMからR-WHILEプログラムへ変換の規則</vt:lpstr>
      <vt:lpstr>RTMからR-WHILEプログラムへ変換の規則</vt:lpstr>
      <vt:lpstr>RTMからR-WHILEプログラムへ変換の規則</vt:lpstr>
      <vt:lpstr>おわりに</vt:lpstr>
      <vt:lpstr>参考文献</vt:lpstr>
    </vt:vector>
  </TitlesOfParts>
  <Company>Nanzan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可逆プログラミング言語R-WHILEによる 万能可逆チューリング機械の構成</dc:title>
  <dc:creator>14se006</dc:creator>
  <cp:lastModifiedBy>14se006</cp:lastModifiedBy>
  <cp:revision>251</cp:revision>
  <dcterms:created xsi:type="dcterms:W3CDTF">2017-01-17T08:13:32Z</dcterms:created>
  <dcterms:modified xsi:type="dcterms:W3CDTF">2017-10-11T05:08:28Z</dcterms:modified>
</cp:coreProperties>
</file>