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65" r:id="rId3"/>
    <p:sldId id="257" r:id="rId4"/>
    <p:sldId id="258" r:id="rId5"/>
    <p:sldId id="259" r:id="rId6"/>
    <p:sldId id="266" r:id="rId7"/>
    <p:sldId id="267" r:id="rId8"/>
    <p:sldId id="268" r:id="rId9"/>
    <p:sldId id="262" r:id="rId10"/>
    <p:sldId id="269" r:id="rId11"/>
    <p:sldId id="270" r:id="rId12"/>
    <p:sldId id="263" r:id="rId13"/>
    <p:sldId id="264" r:id="rId14"/>
    <p:sldId id="271" r:id="rId15"/>
    <p:sldId id="290" r:id="rId16"/>
    <p:sldId id="291" r:id="rId17"/>
    <p:sldId id="292" r:id="rId18"/>
    <p:sldId id="272" r:id="rId19"/>
    <p:sldId id="293" r:id="rId20"/>
    <p:sldId id="273" r:id="rId21"/>
    <p:sldId id="274" r:id="rId22"/>
    <p:sldId id="275" r:id="rId23"/>
    <p:sldId id="276" r:id="rId24"/>
    <p:sldId id="277" r:id="rId25"/>
    <p:sldId id="283" r:id="rId26"/>
    <p:sldId id="278" r:id="rId27"/>
    <p:sldId id="286" r:id="rId28"/>
    <p:sldId id="287" r:id="rId29"/>
    <p:sldId id="288" r:id="rId30"/>
    <p:sldId id="282" r:id="rId31"/>
    <p:sldId id="279" r:id="rId32"/>
    <p:sldId id="284" r:id="rId33"/>
    <p:sldId id="280" r:id="rId34"/>
    <p:sldId id="295" r:id="rId35"/>
    <p:sldId id="281" r:id="rId3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91" autoAdjust="0"/>
    <p:restoredTop sz="94660"/>
  </p:normalViewPr>
  <p:slideViewPr>
    <p:cSldViewPr snapToGrid="0">
      <p:cViewPr varScale="1">
        <p:scale>
          <a:sx n="41" d="100"/>
          <a:sy n="41" d="100"/>
        </p:scale>
        <p:origin x="52" y="9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BBB9CA-1838-45F7-9790-17F5C0C8A4EB}" type="datetimeFigureOut">
              <a:rPr kumimoji="1" lang="ja-JP" altLang="en-US" smtClean="0"/>
              <a:t>2018/2/2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9750A6-AC74-40CA-B825-C3B3F22D857B}" type="slidenum">
              <a:rPr kumimoji="1" lang="ja-JP" altLang="en-US" smtClean="0"/>
              <a:t>‹#›</a:t>
            </a:fld>
            <a:endParaRPr kumimoji="1" lang="ja-JP" altLang="en-US"/>
          </a:p>
        </p:txBody>
      </p:sp>
    </p:spTree>
    <p:extLst>
      <p:ext uri="{BB962C8B-B14F-4D97-AF65-F5344CB8AC3E}">
        <p14:creationId xmlns:p14="http://schemas.microsoft.com/office/powerpoint/2010/main" val="23751414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実行時のエラーチェックやエイリアシングの分析をより高度にすることで規制を緩和することができる</a:t>
            </a:r>
            <a:endParaRPr kumimoji="1" lang="en-US" altLang="ja-JP" sz="1200" dirty="0"/>
          </a:p>
          <a:p>
            <a:endParaRPr kumimoji="1" lang="ja-JP" altLang="en-US" dirty="0"/>
          </a:p>
        </p:txBody>
      </p:sp>
      <p:sp>
        <p:nvSpPr>
          <p:cNvPr id="4" name="スライド番号プレースホルダー 3"/>
          <p:cNvSpPr>
            <a:spLocks noGrp="1"/>
          </p:cNvSpPr>
          <p:nvPr>
            <p:ph type="sldNum" sz="quarter" idx="10"/>
          </p:nvPr>
        </p:nvSpPr>
        <p:spPr/>
        <p:txBody>
          <a:bodyPr/>
          <a:lstStyle/>
          <a:p>
            <a:fld id="{7C9750A6-AC74-40CA-B825-C3B3F22D857B}" type="slidenum">
              <a:rPr kumimoji="1" lang="ja-JP" altLang="en-US" smtClean="0"/>
              <a:t>17</a:t>
            </a:fld>
            <a:endParaRPr kumimoji="1" lang="ja-JP" altLang="en-US"/>
          </a:p>
        </p:txBody>
      </p:sp>
    </p:spTree>
    <p:extLst>
      <p:ext uri="{BB962C8B-B14F-4D97-AF65-F5344CB8AC3E}">
        <p14:creationId xmlns:p14="http://schemas.microsoft.com/office/powerpoint/2010/main" val="3963394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3C2C0A7-7570-4B16-B254-AB97ADB0C86A}"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1715783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3C2C0A7-7570-4B16-B254-AB97ADB0C86A}"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3482204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3C2C0A7-7570-4B16-B254-AB97ADB0C86A}"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1197098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3C2C0A7-7570-4B16-B254-AB97ADB0C86A}"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1717740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3C2C0A7-7570-4B16-B254-AB97ADB0C86A}"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748594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C2C0A7-7570-4B16-B254-AB97ADB0C86A}" type="datetimeFigureOut">
              <a:rPr kumimoji="1" lang="ja-JP" altLang="en-US" smtClean="0"/>
              <a:t>2018/2/2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2443753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3C2C0A7-7570-4B16-B254-AB97ADB0C86A}" type="datetimeFigureOut">
              <a:rPr kumimoji="1" lang="ja-JP" altLang="en-US" smtClean="0"/>
              <a:t>2018/2/2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23646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3C2C0A7-7570-4B16-B254-AB97ADB0C86A}" type="datetimeFigureOut">
              <a:rPr kumimoji="1" lang="ja-JP" altLang="en-US" smtClean="0"/>
              <a:t>2018/2/2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1384729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3C2C0A7-7570-4B16-B254-AB97ADB0C86A}" type="datetimeFigureOut">
              <a:rPr kumimoji="1" lang="ja-JP" altLang="en-US" smtClean="0"/>
              <a:t>2018/2/2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3116571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3C2C0A7-7570-4B16-B254-AB97ADB0C86A}" type="datetimeFigureOut">
              <a:rPr kumimoji="1" lang="ja-JP" altLang="en-US" smtClean="0"/>
              <a:t>2018/2/2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2538326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3C2C0A7-7570-4B16-B254-AB97ADB0C86A}" type="datetimeFigureOut">
              <a:rPr kumimoji="1" lang="ja-JP" altLang="en-US" smtClean="0"/>
              <a:t>2018/2/2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304234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C2C0A7-7570-4B16-B254-AB97ADB0C86A}" type="datetimeFigureOut">
              <a:rPr kumimoji="1" lang="ja-JP" altLang="en-US" smtClean="0"/>
              <a:t>2018/2/2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67B81B-AED5-4C06-A3A8-1DDE2D1DB3A0}" type="slidenum">
              <a:rPr kumimoji="1" lang="ja-JP" altLang="en-US" smtClean="0"/>
              <a:t>‹#›</a:t>
            </a:fld>
            <a:endParaRPr kumimoji="1" lang="ja-JP" altLang="en-US"/>
          </a:p>
        </p:txBody>
      </p:sp>
    </p:spTree>
    <p:extLst>
      <p:ext uri="{BB962C8B-B14F-4D97-AF65-F5344CB8AC3E}">
        <p14:creationId xmlns:p14="http://schemas.microsoft.com/office/powerpoint/2010/main" val="1494397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96837"/>
            <a:ext cx="9144000" cy="2387600"/>
          </a:xfrm>
        </p:spPr>
        <p:txBody>
          <a:bodyPr>
            <a:normAutofit/>
          </a:bodyPr>
          <a:lstStyle/>
          <a:p>
            <a:r>
              <a:rPr lang="en-US" altLang="ja-JP" sz="4800" dirty="0">
                <a:latin typeface="Century" panose="02040604050505020304" pitchFamily="18" charset="0"/>
              </a:rPr>
              <a:t>Principles of a Reversible Programming Language</a:t>
            </a:r>
            <a:endParaRPr kumimoji="1" lang="ja-JP" altLang="en-US" sz="4800" dirty="0">
              <a:latin typeface="Century" panose="02040604050505020304" pitchFamily="18" charset="0"/>
            </a:endParaRPr>
          </a:p>
        </p:txBody>
      </p:sp>
      <p:sp>
        <p:nvSpPr>
          <p:cNvPr id="3" name="サブタイトル 2"/>
          <p:cNvSpPr>
            <a:spLocks noGrp="1"/>
          </p:cNvSpPr>
          <p:nvPr>
            <p:ph type="subTitle" idx="1"/>
          </p:nvPr>
        </p:nvSpPr>
        <p:spPr>
          <a:xfrm>
            <a:off x="1524000" y="3103273"/>
            <a:ext cx="9144000" cy="2715635"/>
          </a:xfrm>
        </p:spPr>
        <p:txBody>
          <a:bodyPr>
            <a:normAutofit/>
          </a:bodyPr>
          <a:lstStyle/>
          <a:p>
            <a:r>
              <a:rPr lang="en-US" altLang="ja-JP" dirty="0">
                <a:latin typeface="Century" panose="02040604050505020304" pitchFamily="18" charset="0"/>
              </a:rPr>
              <a:t>Author</a:t>
            </a:r>
            <a:r>
              <a:rPr lang="ja-JP" altLang="en-US" dirty="0">
                <a:latin typeface="Century" panose="02040604050505020304" pitchFamily="18" charset="0"/>
              </a:rPr>
              <a:t> </a:t>
            </a:r>
            <a:r>
              <a:rPr lang="en-US" altLang="ja-JP" dirty="0">
                <a:latin typeface="Century" panose="02040604050505020304" pitchFamily="18" charset="0"/>
              </a:rPr>
              <a:t>: Tetsuo Yokoyama,</a:t>
            </a:r>
          </a:p>
          <a:p>
            <a:r>
              <a:rPr kumimoji="1" lang="en-US" altLang="ja-JP" dirty="0">
                <a:latin typeface="Century" panose="02040604050505020304" pitchFamily="18" charset="0"/>
              </a:rPr>
              <a:t>	         Holger Bock </a:t>
            </a:r>
            <a:r>
              <a:rPr kumimoji="1" lang="en-US" altLang="ja-JP" dirty="0" err="1">
                <a:latin typeface="Century" panose="02040604050505020304" pitchFamily="18" charset="0"/>
              </a:rPr>
              <a:t>Axel</a:t>
            </a:r>
            <a:r>
              <a:rPr lang="en-US" altLang="ja-JP" dirty="0" err="1">
                <a:latin typeface="Century" panose="02040604050505020304" pitchFamily="18" charset="0"/>
              </a:rPr>
              <a:t>sen</a:t>
            </a:r>
            <a:r>
              <a:rPr lang="en-US" altLang="ja-JP" dirty="0">
                <a:latin typeface="Century" panose="02040604050505020304" pitchFamily="18" charset="0"/>
              </a:rPr>
              <a:t>,</a:t>
            </a:r>
          </a:p>
          <a:p>
            <a:r>
              <a:rPr lang="en-US" altLang="ja-JP" dirty="0">
                <a:latin typeface="Century" panose="02040604050505020304" pitchFamily="18" charset="0"/>
              </a:rPr>
              <a:t>       Robert </a:t>
            </a:r>
            <a:r>
              <a:rPr lang="en-US" altLang="ja-JP" dirty="0" err="1">
                <a:latin typeface="Century" panose="02040604050505020304" pitchFamily="18" charset="0"/>
              </a:rPr>
              <a:t>Glück</a:t>
            </a:r>
            <a:endParaRPr lang="en-US" altLang="ja-JP" dirty="0">
              <a:latin typeface="Century" panose="02040604050505020304" pitchFamily="18" charset="0"/>
            </a:endParaRPr>
          </a:p>
          <a:p>
            <a:endParaRPr lang="en-US" altLang="ja-JP" dirty="0"/>
          </a:p>
          <a:p>
            <a:endParaRPr kumimoji="1" lang="en-US" altLang="ja-JP" dirty="0"/>
          </a:p>
          <a:p>
            <a:pPr algn="r"/>
            <a:r>
              <a:rPr kumimoji="1" lang="en-US" altLang="ja-JP" dirty="0"/>
              <a:t>2015SE100 </a:t>
            </a:r>
            <a:r>
              <a:rPr kumimoji="1" lang="ja-JP" altLang="en-US" dirty="0"/>
              <a:t>古家 一馬</a:t>
            </a:r>
          </a:p>
        </p:txBody>
      </p:sp>
    </p:spTree>
    <p:extLst>
      <p:ext uri="{BB962C8B-B14F-4D97-AF65-F5344CB8AC3E}">
        <p14:creationId xmlns:p14="http://schemas.microsoft.com/office/powerpoint/2010/main" val="542610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5E1B20-DD9D-4FB0-AF73-74BFE92E1165}"/>
              </a:ext>
            </a:extLst>
          </p:cNvPr>
          <p:cNvSpPr>
            <a:spLocks noGrp="1"/>
          </p:cNvSpPr>
          <p:nvPr>
            <p:ph type="title"/>
          </p:nvPr>
        </p:nvSpPr>
        <p:spPr/>
        <p:txBody>
          <a:bodyPr/>
          <a:lstStyle/>
          <a:p>
            <a:r>
              <a:rPr lang="ja-JP" altLang="en-US" b="1" dirty="0"/>
              <a:t>２</a:t>
            </a:r>
            <a:r>
              <a:rPr lang="en-US" altLang="ja-JP" b="1" dirty="0"/>
              <a:t>.3 </a:t>
            </a:r>
            <a:r>
              <a:rPr lang="ja-JP" altLang="en-US" b="1" dirty="0"/>
              <a:t>逆意味論</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1F1D009D-1B97-4C21-B2CA-2FD8DCD52335}"/>
                  </a:ext>
                </a:extLst>
              </p:cNvPr>
              <p:cNvSpPr>
                <a:spLocks noGrp="1"/>
              </p:cNvSpPr>
              <p:nvPr>
                <p:ph idx="1"/>
              </p:nvPr>
            </p:nvSpPr>
            <p:spPr/>
            <p:txBody>
              <a:bodyPr/>
              <a:lstStyle/>
              <a:p>
                <a:r>
                  <a:rPr kumimoji="1" lang="ja-JP" altLang="en-US" dirty="0"/>
                  <a:t>可逆言語ではある基本構文に対して逆の構文を加える</a:t>
                </a:r>
                <a:endParaRPr kumimoji="1" lang="en-US" altLang="ja-JP" dirty="0"/>
              </a:p>
              <a:p>
                <a:pPr lvl="1"/>
                <a:r>
                  <a:rPr lang="ja-JP" altLang="en-US" dirty="0"/>
                  <a:t>代入演算子</a:t>
                </a:r>
                <a:r>
                  <a:rPr lang="en-US" altLang="ja-JP" dirty="0"/>
                  <a:t>+=</a:t>
                </a:r>
                <a:r>
                  <a:rPr lang="ja-JP" altLang="en-US" dirty="0"/>
                  <a:t>があれば</a:t>
                </a:r>
                <a:r>
                  <a:rPr lang="en-US" altLang="ja-JP" dirty="0"/>
                  <a:t>-=</a:t>
                </a:r>
                <a:r>
                  <a:rPr lang="ja-JP" altLang="en-US" dirty="0"/>
                  <a:t>もある</a:t>
                </a:r>
                <a:endParaRPr lang="en-US" altLang="ja-JP" dirty="0"/>
              </a:p>
              <a:p>
                <a:pPr lvl="1"/>
                <a:r>
                  <a:rPr lang="ja-JP" altLang="en-US" dirty="0"/>
                  <a:t>関数呼び出し</a:t>
                </a:r>
                <a:r>
                  <a:rPr lang="en-US" altLang="ja-JP" dirty="0"/>
                  <a:t>call</a:t>
                </a:r>
                <a:r>
                  <a:rPr lang="ja-JP" altLang="en-US" dirty="0"/>
                  <a:t>に対する</a:t>
                </a:r>
                <a:r>
                  <a:rPr lang="en-US" altLang="ja-JP" dirty="0" err="1"/>
                  <a:t>uncall</a:t>
                </a:r>
                <a:endParaRPr lang="en-US" altLang="ja-JP" dirty="0"/>
              </a:p>
              <a:p>
                <a:pPr lvl="1"/>
                <a:endParaRPr lang="en-US" altLang="ja-JP" dirty="0"/>
              </a:p>
              <a:p>
                <a:pPr marL="0" indent="0">
                  <a:buNone/>
                </a:pPr>
                <a:r>
                  <a:rPr lang="ja-JP" altLang="en-US" dirty="0"/>
                  <a:t>例： </a:t>
                </a:r>
                <a14:m>
                  <m:oMath xmlns:m="http://schemas.openxmlformats.org/officeDocument/2006/math">
                    <m:sSup>
                      <m:sSupPr>
                        <m:ctrlPr>
                          <a:rPr lang="en-US" altLang="ja-JP" i="1">
                            <a:latin typeface="Cambria Math" panose="02040503050406030204" pitchFamily="18" charset="0"/>
                          </a:rPr>
                        </m:ctrlPr>
                      </m:sSupPr>
                      <m:e>
                        <m:r>
                          <m:rPr>
                            <m:nor/>
                          </m:rPr>
                          <a:rPr lang="en-US" altLang="ja-JP" dirty="0"/>
                          <m:t>(</m:t>
                        </m:r>
                        <m:r>
                          <m:rPr>
                            <m:nor/>
                          </m:rPr>
                          <a:rPr lang="en-US" altLang="ja-JP" dirty="0"/>
                          <m:t>x</m:t>
                        </m:r>
                        <m:r>
                          <m:rPr>
                            <m:nor/>
                          </m:rPr>
                          <a:rPr lang="en-US" altLang="ja-JP" dirty="0"/>
                          <m:t> += </m:t>
                        </m:r>
                        <m:r>
                          <m:rPr>
                            <m:nor/>
                          </m:rPr>
                          <a:rPr lang="en-US" altLang="ja-JP" dirty="0"/>
                          <m:t>f</m:t>
                        </m:r>
                        <m:r>
                          <m:rPr>
                            <m:nor/>
                          </m:rPr>
                          <a:rPr lang="en-US" altLang="ja-JP" dirty="0"/>
                          <m:t>(</m:t>
                        </m:r>
                        <m:r>
                          <m:rPr>
                            <m:nor/>
                          </m:rPr>
                          <a:rPr lang="en-US" altLang="ja-JP" dirty="0"/>
                          <m:t>y</m:t>
                        </m:r>
                        <m:r>
                          <m:rPr>
                            <m:nor/>
                          </m:rPr>
                          <a:rPr lang="en-US" altLang="ja-JP" dirty="0"/>
                          <m:t>))</m:t>
                        </m:r>
                      </m:e>
                      <m:sup>
                        <m:r>
                          <a:rPr lang="en-US" altLang="ja-JP" i="1">
                            <a:latin typeface="Cambria Math" panose="02040503050406030204" pitchFamily="18" charset="0"/>
                          </a:rPr>
                          <m:t>−1</m:t>
                        </m:r>
                      </m:sup>
                    </m:sSup>
                  </m:oMath>
                </a14:m>
                <a:r>
                  <a:rPr lang="en-US" altLang="ja-JP" dirty="0"/>
                  <a:t> = x -= f(y),</a:t>
                </a:r>
              </a:p>
              <a:p>
                <a:pPr marL="0" indent="0">
                  <a:buNone/>
                </a:pPr>
                <a:r>
                  <a:rPr lang="en-US" altLang="ja-JP" dirty="0"/>
                  <a:t>        </a:t>
                </a:r>
                <a14:m>
                  <m:oMath xmlns:m="http://schemas.openxmlformats.org/officeDocument/2006/math">
                    <m:sSup>
                      <m:sSupPr>
                        <m:ctrlPr>
                          <a:rPr lang="en-US" altLang="ja-JP" i="1" smtClean="0">
                            <a:latin typeface="Cambria Math" panose="02040503050406030204" pitchFamily="18" charset="0"/>
                          </a:rPr>
                        </m:ctrlPr>
                      </m:sSupPr>
                      <m:e>
                        <m:r>
                          <m:rPr>
                            <m:nor/>
                          </m:rPr>
                          <a:rPr lang="en-US" altLang="ja-JP" dirty="0"/>
                          <m:t>(</m:t>
                        </m:r>
                        <m:r>
                          <m:rPr>
                            <m:nor/>
                          </m:rPr>
                          <a:rPr lang="en-US" altLang="ja-JP" dirty="0"/>
                          <m:t>call</m:t>
                        </m:r>
                        <m:r>
                          <m:rPr>
                            <m:nor/>
                          </m:rPr>
                          <a:rPr lang="en-US" altLang="ja-JP" dirty="0"/>
                          <m:t> </m:t>
                        </m:r>
                        <m:r>
                          <m:rPr>
                            <m:nor/>
                          </m:rPr>
                          <a:rPr lang="en-US" altLang="ja-JP" dirty="0"/>
                          <m:t>q</m:t>
                        </m:r>
                        <m:r>
                          <m:rPr>
                            <m:nor/>
                          </m:rPr>
                          <a:rPr lang="en-US" altLang="ja-JP" dirty="0"/>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𝑒</m:t>
                            </m:r>
                          </m:e>
                          <m:sub>
                            <m:r>
                              <a:rPr lang="en-US" altLang="ja-JP" i="1">
                                <a:latin typeface="Cambria Math" panose="02040503050406030204" pitchFamily="18" charset="0"/>
                              </a:rPr>
                              <m:t>1</m:t>
                            </m:r>
                          </m:sub>
                        </m:sSub>
                        <m:r>
                          <m:rPr>
                            <m:nor/>
                          </m:rPr>
                          <a:rPr lang="en-US" altLang="ja-JP" dirty="0"/>
                          <m:t> , …, </m:t>
                        </m:r>
                        <m:sSub>
                          <m:sSubPr>
                            <m:ctrlPr>
                              <a:rPr lang="en-US" altLang="ja-JP" i="1">
                                <a:latin typeface="Cambria Math" panose="02040503050406030204" pitchFamily="18" charset="0"/>
                              </a:rPr>
                            </m:ctrlPr>
                          </m:sSubPr>
                          <m:e>
                            <m:r>
                              <a:rPr lang="en-US" altLang="ja-JP" i="1">
                                <a:latin typeface="Cambria Math" panose="02040503050406030204" pitchFamily="18" charset="0"/>
                              </a:rPr>
                              <m:t>𝑒</m:t>
                            </m:r>
                          </m:e>
                          <m:sub>
                            <m:r>
                              <a:rPr lang="en-US" altLang="ja-JP" b="0" i="1" smtClean="0">
                                <a:latin typeface="Cambria Math" panose="02040503050406030204" pitchFamily="18" charset="0"/>
                              </a:rPr>
                              <m:t>𝑛</m:t>
                            </m:r>
                          </m:sub>
                        </m:sSub>
                        <m:r>
                          <a:rPr lang="en-US" altLang="ja-JP" i="1">
                            <a:latin typeface="Cambria Math" panose="02040503050406030204" pitchFamily="18" charset="0"/>
                          </a:rPr>
                          <m:t>)</m:t>
                        </m:r>
                      </m:e>
                      <m:sup>
                        <m:r>
                          <a:rPr lang="en-US" altLang="ja-JP" b="0" i="1" smtClean="0">
                            <a:latin typeface="Cambria Math" panose="02040503050406030204" pitchFamily="18" charset="0"/>
                          </a:rPr>
                          <m:t>−1</m:t>
                        </m:r>
                      </m:sup>
                    </m:sSup>
                    <m:r>
                      <a:rPr lang="en-US" altLang="ja-JP" b="0" i="1" smtClean="0">
                        <a:latin typeface="Cambria Math" panose="02040503050406030204" pitchFamily="18" charset="0"/>
                      </a:rPr>
                      <m:t>=</m:t>
                    </m:r>
                    <m:r>
                      <m:rPr>
                        <m:nor/>
                      </m:rPr>
                      <a:rPr lang="en-US" altLang="ja-JP" b="0" i="0" smtClean="0">
                        <a:latin typeface="Cambria Math" panose="02040503050406030204" pitchFamily="18" charset="0"/>
                      </a:rPr>
                      <m:t>un</m:t>
                    </m:r>
                    <m:r>
                      <m:rPr>
                        <m:nor/>
                      </m:rPr>
                      <a:rPr lang="en-US" altLang="ja-JP" dirty="0"/>
                      <m:t>call</m:t>
                    </m:r>
                    <m:r>
                      <m:rPr>
                        <m:nor/>
                      </m:rPr>
                      <a:rPr lang="en-US" altLang="ja-JP" dirty="0"/>
                      <m:t> </m:t>
                    </m:r>
                    <m:r>
                      <m:rPr>
                        <m:nor/>
                      </m:rPr>
                      <a:rPr lang="en-US" altLang="ja-JP" dirty="0"/>
                      <m:t>q</m:t>
                    </m:r>
                    <m:r>
                      <m:rPr>
                        <m:nor/>
                      </m:rPr>
                      <a:rPr lang="en-US" altLang="ja-JP" dirty="0"/>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𝑒</m:t>
                        </m:r>
                      </m:e>
                      <m:sub>
                        <m:r>
                          <a:rPr lang="en-US" altLang="ja-JP" i="1">
                            <a:latin typeface="Cambria Math" panose="02040503050406030204" pitchFamily="18" charset="0"/>
                          </a:rPr>
                          <m:t>1</m:t>
                        </m:r>
                      </m:sub>
                    </m:sSub>
                    <m:r>
                      <m:rPr>
                        <m:nor/>
                      </m:rPr>
                      <a:rPr lang="en-US" altLang="ja-JP" dirty="0"/>
                      <m:t> , …, </m:t>
                    </m:r>
                    <m:sSub>
                      <m:sSubPr>
                        <m:ctrlPr>
                          <a:rPr lang="en-US" altLang="ja-JP" i="1">
                            <a:latin typeface="Cambria Math" panose="02040503050406030204" pitchFamily="18" charset="0"/>
                          </a:rPr>
                        </m:ctrlPr>
                      </m:sSubPr>
                      <m:e>
                        <m:r>
                          <a:rPr lang="en-US" altLang="ja-JP" i="1">
                            <a:latin typeface="Cambria Math" panose="02040503050406030204" pitchFamily="18" charset="0"/>
                          </a:rPr>
                          <m:t>𝑒</m:t>
                        </m:r>
                      </m:e>
                      <m:sub>
                        <m:r>
                          <a:rPr lang="en-US" altLang="ja-JP" i="1">
                            <a:latin typeface="Cambria Math" panose="02040503050406030204" pitchFamily="18" charset="0"/>
                          </a:rPr>
                          <m:t>𝑛</m:t>
                        </m:r>
                      </m:sub>
                    </m:sSub>
                    <m:r>
                      <a:rPr lang="en-US" altLang="ja-JP" i="1">
                        <a:latin typeface="Cambria Math" panose="02040503050406030204" pitchFamily="18" charset="0"/>
                      </a:rPr>
                      <m:t>)</m:t>
                    </m:r>
                  </m:oMath>
                </a14:m>
                <a:endParaRPr lang="en-US" altLang="ja-JP" dirty="0"/>
              </a:p>
              <a:p>
                <a:pPr marL="0" indent="0">
                  <a:buNone/>
                </a:pPr>
                <a:endParaRPr lang="en-US" altLang="ja-JP" dirty="0"/>
              </a:p>
              <a:p>
                <a:r>
                  <a:rPr lang="ja-JP" altLang="en-US" dirty="0"/>
                  <a:t>これらは同じ計算効率である</a:t>
                </a:r>
                <a:endParaRPr lang="en-US" altLang="ja-JP" dirty="0"/>
              </a:p>
              <a:p>
                <a:pPr marL="457200" lvl="1" indent="0">
                  <a:buNone/>
                </a:pPr>
                <a:endParaRPr lang="en-US" altLang="ja-JP" dirty="0"/>
              </a:p>
              <a:p>
                <a:pPr marL="457200" lvl="1" indent="0">
                  <a:buNone/>
                </a:pPr>
                <a:endParaRPr lang="en-US" altLang="ja-JP" dirty="0"/>
              </a:p>
              <a:p>
                <a:endParaRPr lang="en-US" altLang="ja-JP" dirty="0"/>
              </a:p>
            </p:txBody>
          </p:sp>
        </mc:Choice>
        <mc:Fallback xmlns="">
          <p:sp>
            <p:nvSpPr>
              <p:cNvPr id="3" name="コンテンツ プレースホルダー 2">
                <a:extLst>
                  <a:ext uri="{FF2B5EF4-FFF2-40B4-BE49-F238E27FC236}">
                    <a16:creationId xmlns:a16="http://schemas.microsoft.com/office/drawing/2014/main" id="{1F1D009D-1B97-4C21-B2CA-2FD8DCD52335}"/>
                  </a:ext>
                </a:extLst>
              </p:cNvPr>
              <p:cNvSpPr>
                <a:spLocks noGrp="1" noRot="1" noChangeAspect="1" noMove="1" noResize="1" noEditPoints="1" noAdjustHandles="1" noChangeArrowheads="1" noChangeShapeType="1" noTextEdit="1"/>
              </p:cNvSpPr>
              <p:nvPr>
                <p:ph idx="1"/>
              </p:nvPr>
            </p:nvSpPr>
            <p:spPr>
              <a:blipFill>
                <a:blip r:embed="rId2"/>
                <a:stretch>
                  <a:fillRect l="-1217" t="-224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929520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5E1B20-DD9D-4FB0-AF73-74BFE92E1165}"/>
              </a:ext>
            </a:extLst>
          </p:cNvPr>
          <p:cNvSpPr>
            <a:spLocks noGrp="1"/>
          </p:cNvSpPr>
          <p:nvPr>
            <p:ph type="title"/>
          </p:nvPr>
        </p:nvSpPr>
        <p:spPr/>
        <p:txBody>
          <a:bodyPr/>
          <a:lstStyle/>
          <a:p>
            <a:r>
              <a:rPr lang="ja-JP" altLang="en-US" b="1" dirty="0"/>
              <a:t>３．</a:t>
            </a:r>
            <a:r>
              <a:rPr lang="en-US" altLang="ja-JP" b="1" dirty="0"/>
              <a:t> </a:t>
            </a:r>
            <a:r>
              <a:rPr lang="ja-JP" altLang="en-US" b="1" dirty="0"/>
              <a:t>可逆プログラミング言語</a:t>
            </a:r>
            <a:r>
              <a:rPr lang="en-US" altLang="ja-JP" b="1" dirty="0"/>
              <a:t>Janus</a:t>
            </a:r>
            <a:endParaRPr kumimoji="1" lang="ja-JP" altLang="en-US" dirty="0"/>
          </a:p>
        </p:txBody>
      </p:sp>
      <p:pic>
        <p:nvPicPr>
          <p:cNvPr id="7" name="コンテンツ プレースホルダー 6">
            <a:extLst>
              <a:ext uri="{FF2B5EF4-FFF2-40B4-BE49-F238E27FC236}">
                <a16:creationId xmlns:a16="http://schemas.microsoft.com/office/drawing/2014/main" id="{13071077-8288-46BF-89F6-E9D21638E5C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03167" y="1825625"/>
            <a:ext cx="7585665" cy="4351338"/>
          </a:xfrm>
        </p:spPr>
      </p:pic>
    </p:spTree>
    <p:extLst>
      <p:ext uri="{BB962C8B-B14F-4D97-AF65-F5344CB8AC3E}">
        <p14:creationId xmlns:p14="http://schemas.microsoft.com/office/powerpoint/2010/main" val="3005946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1" dirty="0"/>
              <a:t> </a:t>
            </a:r>
            <a:endParaRPr kumimoji="1" lang="ja-JP" altLang="en-US" b="1" dirty="0"/>
          </a:p>
        </p:txBody>
      </p:sp>
      <p:sp>
        <p:nvSpPr>
          <p:cNvPr id="3" name="コンテンツ プレースホルダー 2"/>
          <p:cNvSpPr>
            <a:spLocks noGrp="1"/>
          </p:cNvSpPr>
          <p:nvPr>
            <p:ph idx="1"/>
          </p:nvPr>
        </p:nvSpPr>
        <p:spPr>
          <a:xfrm>
            <a:off x="838200" y="365125"/>
            <a:ext cx="10515600" cy="5811838"/>
          </a:xfrm>
        </p:spPr>
        <p:txBody>
          <a:bodyPr>
            <a:normAutofit/>
          </a:bodyPr>
          <a:lstStyle/>
          <a:p>
            <a:r>
              <a:rPr lang="en-US" altLang="ja-JP" sz="3200" dirty="0"/>
              <a:t>Janus</a:t>
            </a:r>
            <a:r>
              <a:rPr lang="ja-JP" altLang="en-US" sz="3200" dirty="0"/>
              <a:t>で扱う代入</a:t>
            </a:r>
            <a:r>
              <a:rPr lang="en-US" altLang="ja-JP" sz="3200" dirty="0"/>
              <a:t>	</a:t>
            </a:r>
          </a:p>
          <a:p>
            <a:pPr lvl="1"/>
            <a:r>
              <a:rPr lang="ja-JP" altLang="en-US" sz="2800" dirty="0"/>
              <a:t>加算代入</a:t>
            </a:r>
            <a:r>
              <a:rPr lang="en-US" altLang="ja-JP" sz="2800" dirty="0"/>
              <a:t>(+=), </a:t>
            </a:r>
            <a:r>
              <a:rPr lang="ja-JP" altLang="en-US" sz="2800" dirty="0"/>
              <a:t>減算代入</a:t>
            </a:r>
            <a:r>
              <a:rPr lang="en-US" altLang="ja-JP" sz="2800" dirty="0"/>
              <a:t>(-=), </a:t>
            </a:r>
            <a:r>
              <a:rPr lang="ja-JP" altLang="en-US" sz="2800" dirty="0"/>
              <a:t>排他的論理和代入</a:t>
            </a:r>
            <a:r>
              <a:rPr lang="en-US" altLang="ja-JP" sz="2800" dirty="0"/>
              <a:t>(^=)</a:t>
            </a:r>
          </a:p>
          <a:p>
            <a:endParaRPr lang="en-US" altLang="ja-JP" sz="3200" dirty="0"/>
          </a:p>
          <a:p>
            <a:endParaRPr lang="en-US" altLang="ja-JP" sz="3200" dirty="0"/>
          </a:p>
          <a:p>
            <a:r>
              <a:rPr lang="ja-JP" altLang="en-US" sz="3200" dirty="0"/>
              <a:t>代入において左辺に存在する変数と同様の変数が右辺で現れてはならない</a:t>
            </a:r>
            <a:endParaRPr lang="en-US" altLang="ja-JP" sz="3200" dirty="0"/>
          </a:p>
          <a:p>
            <a:r>
              <a:rPr lang="ja-JP" altLang="en-US" sz="3200" dirty="0"/>
              <a:t>例： </a:t>
            </a:r>
            <a:r>
              <a:rPr lang="en-US" altLang="ja-JP" sz="3200" dirty="0"/>
              <a:t>x -= x</a:t>
            </a:r>
          </a:p>
          <a:p>
            <a:pPr marL="0" indent="0">
              <a:buNone/>
            </a:pPr>
            <a:endParaRPr lang="en-US" altLang="ja-JP" sz="3200" dirty="0"/>
          </a:p>
          <a:p>
            <a:pPr marL="0" indent="0">
              <a:buNone/>
            </a:pPr>
            <a:endParaRPr lang="en-US" altLang="ja-JP" sz="3200" dirty="0"/>
          </a:p>
        </p:txBody>
      </p:sp>
    </p:spTree>
    <p:extLst>
      <p:ext uri="{BB962C8B-B14F-4D97-AF65-F5344CB8AC3E}">
        <p14:creationId xmlns:p14="http://schemas.microsoft.com/office/powerpoint/2010/main" val="578663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b="1" dirty="0"/>
              <a:t>3.2</a:t>
            </a:r>
            <a:r>
              <a:rPr kumimoji="1" lang="ja-JP" altLang="en-US" b="1" dirty="0"/>
              <a:t>　制御フロー</a:t>
            </a:r>
          </a:p>
        </p:txBody>
      </p:sp>
      <p:pic>
        <p:nvPicPr>
          <p:cNvPr id="7" name="コンテンツ プレースホルダー 6">
            <a:extLst>
              <a:ext uri="{FF2B5EF4-FFF2-40B4-BE49-F238E27FC236}">
                <a16:creationId xmlns:a16="http://schemas.microsoft.com/office/drawing/2014/main" id="{C3F90D13-F4D3-476A-9B03-47F7B0AFEA8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26901" y="1845671"/>
            <a:ext cx="5938198" cy="4351338"/>
          </a:xfrm>
        </p:spPr>
      </p:pic>
    </p:spTree>
    <p:extLst>
      <p:ext uri="{BB962C8B-B14F-4D97-AF65-F5344CB8AC3E}">
        <p14:creationId xmlns:p14="http://schemas.microsoft.com/office/powerpoint/2010/main" val="2736879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DF217A-2A06-4AF8-B52E-18C63304AA28}"/>
              </a:ext>
            </a:extLst>
          </p:cNvPr>
          <p:cNvSpPr>
            <a:spLocks noGrp="1"/>
          </p:cNvSpPr>
          <p:nvPr>
            <p:ph type="title"/>
          </p:nvPr>
        </p:nvSpPr>
        <p:spPr/>
        <p:txBody>
          <a:bodyPr/>
          <a:lstStyle/>
          <a:p>
            <a:r>
              <a:rPr kumimoji="1" lang="en-US" altLang="ja-JP" b="1" dirty="0"/>
              <a:t>3.3 </a:t>
            </a:r>
            <a:r>
              <a:rPr lang="ja-JP" altLang="en-US" b="1" dirty="0"/>
              <a:t>ストレージの動的割り当てと</a:t>
            </a:r>
            <a:br>
              <a:rPr lang="en-US" altLang="ja-JP" b="1" dirty="0"/>
            </a:br>
            <a:r>
              <a:rPr lang="en-US" altLang="ja-JP" b="1" dirty="0"/>
              <a:t>	</a:t>
            </a:r>
            <a:r>
              <a:rPr lang="ja-JP" altLang="en-US" b="1" dirty="0"/>
              <a:t>プロシージャ</a:t>
            </a:r>
            <a:r>
              <a:rPr lang="en-US" altLang="ja-JP" b="1" dirty="0"/>
              <a:t>call, </a:t>
            </a:r>
            <a:r>
              <a:rPr lang="en-US" altLang="ja-JP" b="1" dirty="0" err="1"/>
              <a:t>uncall</a:t>
            </a:r>
            <a:r>
              <a:rPr kumimoji="1" lang="ja-JP" altLang="en-US" dirty="0"/>
              <a:t>　</a:t>
            </a:r>
          </a:p>
        </p:txBody>
      </p:sp>
      <p:sp>
        <p:nvSpPr>
          <p:cNvPr id="5" name="コンテンツ プレースホルダー 4">
            <a:extLst>
              <a:ext uri="{FF2B5EF4-FFF2-40B4-BE49-F238E27FC236}">
                <a16:creationId xmlns:a16="http://schemas.microsoft.com/office/drawing/2014/main" id="{234397BB-D801-4708-9BFF-214A2AE80501}"/>
              </a:ext>
            </a:extLst>
          </p:cNvPr>
          <p:cNvSpPr>
            <a:spLocks noGrp="1"/>
          </p:cNvSpPr>
          <p:nvPr>
            <p:ph idx="1"/>
          </p:nvPr>
        </p:nvSpPr>
        <p:spPr/>
        <p:txBody>
          <a:bodyPr>
            <a:normAutofit fontScale="92500" lnSpcReduction="10000"/>
          </a:bodyPr>
          <a:lstStyle/>
          <a:p>
            <a:pPr marL="0" indent="0">
              <a:buNone/>
            </a:pPr>
            <a:endParaRPr lang="en-US" altLang="ja-JP" dirty="0"/>
          </a:p>
          <a:p>
            <a:r>
              <a:rPr kumimoji="1" lang="en-US" altLang="ja-JP" dirty="0"/>
              <a:t>Janus</a:t>
            </a:r>
            <a:r>
              <a:rPr kumimoji="1" lang="ja-JP" altLang="en-US" dirty="0"/>
              <a:t>では整数スタックと</a:t>
            </a:r>
            <a:r>
              <a:rPr lang="ja-JP" altLang="en-US" dirty="0"/>
              <a:t>ローカル</a:t>
            </a:r>
            <a:r>
              <a:rPr kumimoji="1" lang="ja-JP" altLang="en-US" dirty="0"/>
              <a:t>変数の形式で動的割り当て記憶を許している</a:t>
            </a:r>
            <a:endParaRPr kumimoji="1" lang="en-US" altLang="ja-JP" dirty="0"/>
          </a:p>
          <a:p>
            <a:pPr marL="0" indent="0">
              <a:buNone/>
            </a:pPr>
            <a:r>
              <a:rPr lang="en-US" altLang="ja-JP" dirty="0"/>
              <a:t>	</a:t>
            </a:r>
            <a:r>
              <a:rPr lang="ja-JP" altLang="en-US" dirty="0"/>
              <a:t>・</a:t>
            </a:r>
            <a:r>
              <a:rPr lang="en-US" altLang="ja-JP" dirty="0"/>
              <a:t>push(c, s)</a:t>
            </a:r>
          </a:p>
          <a:p>
            <a:pPr marL="0" indent="0">
              <a:buNone/>
            </a:pPr>
            <a:r>
              <a:rPr lang="en-US" altLang="ja-JP" dirty="0"/>
              <a:t>	</a:t>
            </a:r>
            <a:r>
              <a:rPr lang="ja-JP" altLang="en-US" dirty="0"/>
              <a:t>・</a:t>
            </a:r>
            <a:r>
              <a:rPr lang="en-US" altLang="ja-JP" dirty="0"/>
              <a:t>pop(c, s)</a:t>
            </a:r>
            <a:endParaRPr kumimoji="1" lang="en-US" altLang="ja-JP" dirty="0"/>
          </a:p>
          <a:p>
            <a:endParaRPr lang="en-US" altLang="ja-JP" dirty="0"/>
          </a:p>
          <a:p>
            <a:endParaRPr lang="en-US" altLang="ja-JP" dirty="0"/>
          </a:p>
          <a:p>
            <a:r>
              <a:rPr lang="ja-JP" altLang="en-US" sz="3000" dirty="0"/>
              <a:t>プロシージャ</a:t>
            </a:r>
            <a:r>
              <a:rPr kumimoji="1" lang="ja-JP" altLang="en-US" sz="3000" dirty="0"/>
              <a:t>呼び出し（</a:t>
            </a:r>
            <a:r>
              <a:rPr kumimoji="1" lang="en-US" altLang="ja-JP" sz="3000" dirty="0"/>
              <a:t>call</a:t>
            </a:r>
            <a:r>
              <a:rPr kumimoji="1" lang="ja-JP" altLang="en-US" sz="3000" dirty="0"/>
              <a:t>）に加えて</a:t>
            </a:r>
            <a:r>
              <a:rPr lang="ja-JP" altLang="en-US" sz="3000" dirty="0"/>
              <a:t>逆呼び出し</a:t>
            </a:r>
            <a:r>
              <a:rPr lang="en-US" altLang="ja-JP" sz="3000" dirty="0"/>
              <a:t>(</a:t>
            </a:r>
            <a:r>
              <a:rPr lang="en-US" altLang="ja-JP" sz="3000" dirty="0" err="1"/>
              <a:t>uncall</a:t>
            </a:r>
            <a:r>
              <a:rPr lang="en-US" altLang="ja-JP" sz="3000" dirty="0"/>
              <a:t>)</a:t>
            </a:r>
            <a:r>
              <a:rPr lang="ja-JP" altLang="en-US" sz="3000" dirty="0"/>
              <a:t>を持っている</a:t>
            </a:r>
            <a:endParaRPr lang="en-US" altLang="ja-JP" sz="3000" dirty="0"/>
          </a:p>
          <a:p>
            <a:pPr lvl="1"/>
            <a:r>
              <a:rPr lang="en-US" altLang="ja-JP" sz="2600" dirty="0" err="1"/>
              <a:t>uncall</a:t>
            </a:r>
            <a:r>
              <a:rPr lang="ja-JP" altLang="en-US" sz="2600" dirty="0"/>
              <a:t>により逆計算を行う</a:t>
            </a:r>
            <a:endParaRPr lang="en-US" altLang="ja-JP" sz="2600" dirty="0"/>
          </a:p>
          <a:p>
            <a:pPr marL="457200" lvl="1" indent="0">
              <a:buNone/>
            </a:pPr>
            <a:endParaRPr lang="en-US" altLang="ja-JP" dirty="0"/>
          </a:p>
          <a:p>
            <a:pPr marL="0" indent="0">
              <a:buNone/>
            </a:pPr>
            <a:endParaRPr kumimoji="1" lang="ja-JP" altLang="en-US" dirty="0"/>
          </a:p>
        </p:txBody>
      </p:sp>
    </p:spTree>
    <p:extLst>
      <p:ext uri="{BB962C8B-B14F-4D97-AF65-F5344CB8AC3E}">
        <p14:creationId xmlns:p14="http://schemas.microsoft.com/office/powerpoint/2010/main" val="3855922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DF217A-2A06-4AF8-B52E-18C63304AA28}"/>
              </a:ext>
            </a:extLst>
          </p:cNvPr>
          <p:cNvSpPr>
            <a:spLocks noGrp="1"/>
          </p:cNvSpPr>
          <p:nvPr>
            <p:ph type="title"/>
          </p:nvPr>
        </p:nvSpPr>
        <p:spPr/>
        <p:txBody>
          <a:bodyPr/>
          <a:lstStyle/>
          <a:p>
            <a:r>
              <a:rPr kumimoji="1" lang="en-US" altLang="ja-JP" b="1" dirty="0"/>
              <a:t>3.4</a:t>
            </a:r>
            <a:r>
              <a:rPr kumimoji="1" lang="ja-JP" altLang="en-US" b="1" dirty="0"/>
              <a:t>　引数の引き渡し方法について</a:t>
            </a:r>
            <a:r>
              <a:rPr kumimoji="1" lang="en-US" altLang="ja-JP" b="1" dirty="0"/>
              <a:t> </a:t>
            </a:r>
            <a:r>
              <a:rPr kumimoji="1" lang="ja-JP" altLang="en-US" dirty="0"/>
              <a:t>　</a:t>
            </a:r>
          </a:p>
        </p:txBody>
      </p:sp>
      <mc:AlternateContent xmlns:mc="http://schemas.openxmlformats.org/markup-compatibility/2006" xmlns:a14="http://schemas.microsoft.com/office/drawing/2010/main">
        <mc:Choice Requires="a14">
          <p:sp>
            <p:nvSpPr>
              <p:cNvPr id="5" name="コンテンツ プレースホルダー 4">
                <a:extLst>
                  <a:ext uri="{FF2B5EF4-FFF2-40B4-BE49-F238E27FC236}">
                    <a16:creationId xmlns:a16="http://schemas.microsoft.com/office/drawing/2014/main" id="{234397BB-D801-4708-9BFF-214A2AE80501}"/>
                  </a:ext>
                </a:extLst>
              </p:cNvPr>
              <p:cNvSpPr>
                <a:spLocks noGrp="1"/>
              </p:cNvSpPr>
              <p:nvPr>
                <p:ph idx="1"/>
              </p:nvPr>
            </p:nvSpPr>
            <p:spPr/>
            <p:txBody>
              <a:bodyPr>
                <a:normAutofit/>
              </a:bodyPr>
              <a:lstStyle/>
              <a:p>
                <a:r>
                  <a:rPr lang="ja-JP" altLang="en-US" dirty="0"/>
                  <a:t>引数の引き渡し方法は可逆的で効率的であるべき</a:t>
                </a:r>
                <a:endParaRPr lang="en-US" altLang="ja-JP" dirty="0"/>
              </a:p>
              <a:p>
                <a:endParaRPr lang="en-US" altLang="ja-JP" dirty="0"/>
              </a:p>
              <a:p>
                <a:r>
                  <a:rPr lang="en-US" altLang="ja-JP" dirty="0"/>
                  <a:t>call, </a:t>
                </a:r>
                <a:r>
                  <a:rPr lang="en-US" altLang="ja-JP" dirty="0" err="1"/>
                  <a:t>uncall</a:t>
                </a:r>
                <a:r>
                  <a:rPr lang="ja-JP" altLang="en-US" dirty="0"/>
                  <a:t>は対照的である必要がある</a:t>
                </a:r>
                <a:endParaRPr lang="en-US" altLang="ja-JP" dirty="0"/>
              </a:p>
              <a:p>
                <a:pPr lvl="1"/>
                <a14:m>
                  <m:oMath xmlns:m="http://schemas.openxmlformats.org/officeDocument/2006/math">
                    <m:sSup>
                      <m:sSupPr>
                        <m:ctrlPr>
                          <a:rPr lang="en-US" altLang="ja-JP" i="1">
                            <a:latin typeface="Cambria Math" panose="02040503050406030204" pitchFamily="18" charset="0"/>
                          </a:rPr>
                        </m:ctrlPr>
                      </m:sSupPr>
                      <m:e>
                        <m:r>
                          <a:rPr lang="ja-JP" altLang="en-US" i="1">
                            <a:latin typeface="Cambria Math" panose="02040503050406030204" pitchFamily="18" charset="0"/>
                          </a:rPr>
                          <m:t>｛</m:t>
                        </m:r>
                        <m:r>
                          <m:rPr>
                            <m:nor/>
                          </m:rPr>
                          <a:rPr lang="en-US" altLang="ja-JP" dirty="0"/>
                          <m:t>call</m:t>
                        </m:r>
                        <m:r>
                          <m:rPr>
                            <m:nor/>
                          </m:rPr>
                          <a:rPr lang="en-US" altLang="ja-JP" dirty="0"/>
                          <m:t> </m:t>
                        </m:r>
                        <m:r>
                          <m:rPr>
                            <m:nor/>
                          </m:rPr>
                          <a:rPr lang="en-US" altLang="ja-JP" dirty="0"/>
                          <m:t>q</m:t>
                        </m:r>
                        <m:r>
                          <m:rPr>
                            <m:nor/>
                          </m:rPr>
                          <a:rPr lang="en-US" altLang="ja-JP" dirty="0"/>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𝑒</m:t>
                            </m:r>
                          </m:e>
                          <m:sub>
                            <m:r>
                              <a:rPr lang="en-US" altLang="ja-JP" i="1">
                                <a:latin typeface="Cambria Math" panose="02040503050406030204" pitchFamily="18" charset="0"/>
                              </a:rPr>
                              <m:t>1</m:t>
                            </m:r>
                          </m:sub>
                        </m:sSub>
                        <m:r>
                          <m:rPr>
                            <m:nor/>
                          </m:rPr>
                          <a:rPr lang="en-US" altLang="ja-JP" dirty="0"/>
                          <m:t> , …, </m:t>
                        </m:r>
                        <m:sSub>
                          <m:sSubPr>
                            <m:ctrlPr>
                              <a:rPr lang="en-US" altLang="ja-JP" i="1">
                                <a:latin typeface="Cambria Math" panose="02040503050406030204" pitchFamily="18" charset="0"/>
                              </a:rPr>
                            </m:ctrlPr>
                          </m:sSubPr>
                          <m:e>
                            <m:r>
                              <a:rPr lang="en-US" altLang="ja-JP" i="1">
                                <a:latin typeface="Cambria Math" panose="02040503050406030204" pitchFamily="18" charset="0"/>
                              </a:rPr>
                              <m:t>𝑒</m:t>
                            </m:r>
                          </m:e>
                          <m:sub>
                            <m:r>
                              <a:rPr lang="en-US" altLang="ja-JP" i="1">
                                <a:latin typeface="Cambria Math" panose="02040503050406030204" pitchFamily="18" charset="0"/>
                              </a:rPr>
                              <m:t>𝑛</m:t>
                            </m:r>
                          </m:sub>
                        </m:sSub>
                        <m:r>
                          <a:rPr lang="en-US" altLang="ja-JP" i="1">
                            <a:latin typeface="Cambria Math" panose="02040503050406030204" pitchFamily="18" charset="0"/>
                          </a:rPr>
                          <m:t>)</m:t>
                        </m:r>
                        <m:r>
                          <a:rPr lang="ja-JP" altLang="en-US" i="1">
                            <a:latin typeface="Cambria Math" panose="02040503050406030204" pitchFamily="18" charset="0"/>
                          </a:rPr>
                          <m:t>｝</m:t>
                        </m:r>
                      </m:e>
                      <m:sup>
                        <m:r>
                          <a:rPr lang="en-US" altLang="ja-JP" i="1">
                            <a:latin typeface="Cambria Math" panose="02040503050406030204" pitchFamily="18" charset="0"/>
                          </a:rPr>
                          <m:t>−1</m:t>
                        </m:r>
                      </m:sup>
                    </m:sSup>
                    <m:r>
                      <a:rPr lang="en-US" altLang="ja-JP" i="1">
                        <a:latin typeface="Cambria Math" panose="02040503050406030204" pitchFamily="18" charset="0"/>
                      </a:rPr>
                      <m:t>=</m:t>
                    </m:r>
                    <m:r>
                      <m:rPr>
                        <m:nor/>
                      </m:rPr>
                      <a:rPr lang="en-US" altLang="ja-JP">
                        <a:latin typeface="Cambria Math" panose="02040503050406030204" pitchFamily="18" charset="0"/>
                      </a:rPr>
                      <m:t>un</m:t>
                    </m:r>
                    <m:r>
                      <m:rPr>
                        <m:nor/>
                      </m:rPr>
                      <a:rPr lang="en-US" altLang="ja-JP" dirty="0"/>
                      <m:t>call</m:t>
                    </m:r>
                    <m:r>
                      <m:rPr>
                        <m:nor/>
                      </m:rPr>
                      <a:rPr lang="en-US" altLang="ja-JP" dirty="0"/>
                      <m:t> </m:t>
                    </m:r>
                    <m:r>
                      <m:rPr>
                        <m:nor/>
                      </m:rPr>
                      <a:rPr lang="en-US" altLang="ja-JP" dirty="0"/>
                      <m:t>q</m:t>
                    </m:r>
                    <m:r>
                      <m:rPr>
                        <m:nor/>
                      </m:rPr>
                      <a:rPr lang="en-US" altLang="ja-JP" dirty="0"/>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𝑒</m:t>
                        </m:r>
                      </m:e>
                      <m:sub>
                        <m:r>
                          <a:rPr lang="en-US" altLang="ja-JP" i="1">
                            <a:latin typeface="Cambria Math" panose="02040503050406030204" pitchFamily="18" charset="0"/>
                          </a:rPr>
                          <m:t>1</m:t>
                        </m:r>
                      </m:sub>
                    </m:sSub>
                    <m:r>
                      <m:rPr>
                        <m:nor/>
                      </m:rPr>
                      <a:rPr lang="en-US" altLang="ja-JP" dirty="0"/>
                      <m:t> , …, </m:t>
                    </m:r>
                    <m:sSub>
                      <m:sSubPr>
                        <m:ctrlPr>
                          <a:rPr lang="en-US" altLang="ja-JP" i="1">
                            <a:latin typeface="Cambria Math" panose="02040503050406030204" pitchFamily="18" charset="0"/>
                          </a:rPr>
                        </m:ctrlPr>
                      </m:sSubPr>
                      <m:e>
                        <m:r>
                          <a:rPr lang="en-US" altLang="ja-JP" i="1">
                            <a:latin typeface="Cambria Math" panose="02040503050406030204" pitchFamily="18" charset="0"/>
                          </a:rPr>
                          <m:t>𝑒</m:t>
                        </m:r>
                      </m:e>
                      <m:sub>
                        <m:r>
                          <a:rPr lang="en-US" altLang="ja-JP" i="1">
                            <a:latin typeface="Cambria Math" panose="02040503050406030204" pitchFamily="18" charset="0"/>
                          </a:rPr>
                          <m:t>𝑛</m:t>
                        </m:r>
                      </m:sub>
                    </m:sSub>
                    <m:r>
                      <a:rPr lang="en-US" altLang="ja-JP" i="1">
                        <a:latin typeface="Cambria Math" panose="02040503050406030204" pitchFamily="18" charset="0"/>
                      </a:rPr>
                      <m:t>)</m:t>
                    </m:r>
                  </m:oMath>
                </a14:m>
                <a:endParaRPr lang="en-US" altLang="ja-JP" dirty="0"/>
              </a:p>
              <a:p>
                <a:pPr lvl="1"/>
                <a:endParaRPr lang="en-US" altLang="ja-JP" dirty="0"/>
              </a:p>
              <a:p>
                <a:pPr lvl="1"/>
                <a:endParaRPr lang="en-US" altLang="ja-JP" dirty="0"/>
              </a:p>
              <a:p>
                <a:r>
                  <a:rPr lang="ja-JP" altLang="en-US" dirty="0"/>
                  <a:t>以上を保つ引き渡し方法を調査する</a:t>
                </a:r>
                <a:endParaRPr lang="en-US" altLang="ja-JP" dirty="0"/>
              </a:p>
              <a:p>
                <a:pPr lvl="1"/>
                <a:endParaRPr lang="en-US" altLang="ja-JP" dirty="0"/>
              </a:p>
              <a:p>
                <a:endParaRPr lang="en-US" altLang="ja-JP" dirty="0"/>
              </a:p>
              <a:p>
                <a:endParaRPr lang="en-US" altLang="ja-JP" dirty="0"/>
              </a:p>
              <a:p>
                <a:pPr lvl="1"/>
                <a:endParaRPr lang="en-US" altLang="ja-JP" dirty="0"/>
              </a:p>
              <a:p>
                <a:pPr marL="0" indent="0">
                  <a:buNone/>
                </a:pPr>
                <a:endParaRPr kumimoji="1" lang="ja-JP" altLang="en-US" dirty="0"/>
              </a:p>
            </p:txBody>
          </p:sp>
        </mc:Choice>
        <mc:Fallback xmlns="">
          <p:sp>
            <p:nvSpPr>
              <p:cNvPr id="5" name="コンテンツ プレースホルダー 4">
                <a:extLst>
                  <a:ext uri="{FF2B5EF4-FFF2-40B4-BE49-F238E27FC236}">
                    <a16:creationId xmlns:a16="http://schemas.microsoft.com/office/drawing/2014/main" id="{234397BB-D801-4708-9BFF-214A2AE80501}"/>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125053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a:extLst>
              <a:ext uri="{FF2B5EF4-FFF2-40B4-BE49-F238E27FC236}">
                <a16:creationId xmlns:a16="http://schemas.microsoft.com/office/drawing/2014/main" id="{234397BB-D801-4708-9BFF-214A2AE80501}"/>
              </a:ext>
            </a:extLst>
          </p:cNvPr>
          <p:cNvSpPr>
            <a:spLocks noGrp="1"/>
          </p:cNvSpPr>
          <p:nvPr>
            <p:ph idx="1"/>
          </p:nvPr>
        </p:nvSpPr>
        <p:spPr>
          <a:xfrm>
            <a:off x="838200" y="382772"/>
            <a:ext cx="10515600" cy="5794191"/>
          </a:xfrm>
        </p:spPr>
        <p:txBody>
          <a:bodyPr>
            <a:normAutofit/>
          </a:bodyPr>
          <a:lstStyle/>
          <a:p>
            <a:r>
              <a:rPr kumimoji="1" lang="ja-JP" altLang="en-US" dirty="0"/>
              <a:t>値による引き渡し</a:t>
            </a:r>
            <a:endParaRPr kumimoji="1" lang="en-US" altLang="ja-JP" dirty="0"/>
          </a:p>
          <a:p>
            <a:pPr lvl="1"/>
            <a:r>
              <a:rPr kumimoji="1" lang="ja-JP" altLang="en-US" dirty="0"/>
              <a:t>仮引数の値はプロシージャを抜けるときに消去される</a:t>
            </a:r>
            <a:endParaRPr kumimoji="1" lang="en-US" altLang="ja-JP" dirty="0"/>
          </a:p>
          <a:p>
            <a:pPr lvl="1"/>
            <a:r>
              <a:rPr lang="en-US" altLang="ja-JP" dirty="0"/>
              <a:t>1</a:t>
            </a:r>
            <a:r>
              <a:rPr lang="ja-JP" altLang="en-US" dirty="0" err="1"/>
              <a:t>つの</a:t>
            </a:r>
            <a:r>
              <a:rPr lang="ja-JP" altLang="en-US" dirty="0"/>
              <a:t>戻り値から後方決定な実行はできない</a:t>
            </a:r>
            <a:endParaRPr kumimoji="1" lang="en-US" altLang="ja-JP" dirty="0"/>
          </a:p>
          <a:p>
            <a:pPr marL="457200" lvl="1" indent="0">
              <a:buNone/>
            </a:pPr>
            <a:endParaRPr lang="en-US" altLang="ja-JP" dirty="0"/>
          </a:p>
          <a:p>
            <a:r>
              <a:rPr kumimoji="1" lang="ja-JP" altLang="en-US" dirty="0"/>
              <a:t>名前による引き渡し</a:t>
            </a:r>
            <a:endParaRPr kumimoji="1" lang="en-US" altLang="ja-JP" dirty="0"/>
          </a:p>
          <a:p>
            <a:pPr lvl="1"/>
            <a:r>
              <a:rPr kumimoji="1" lang="ja-JP" altLang="en-US" dirty="0"/>
              <a:t>プロシージャ呼び出しのたびに評価をコピーするため効率的ではない</a:t>
            </a:r>
            <a:endParaRPr kumimoji="1" lang="en-US" altLang="ja-JP" dirty="0"/>
          </a:p>
          <a:p>
            <a:pPr lvl="1"/>
            <a:endParaRPr kumimoji="1" lang="en-US" altLang="ja-JP" dirty="0"/>
          </a:p>
          <a:p>
            <a:r>
              <a:rPr kumimoji="1" lang="ja-JP" altLang="en-US" dirty="0"/>
              <a:t>参照による引き渡し</a:t>
            </a:r>
            <a:endParaRPr kumimoji="1" lang="en-US" altLang="ja-JP" dirty="0"/>
          </a:p>
          <a:p>
            <a:pPr lvl="1"/>
            <a:r>
              <a:rPr lang="ja-JP" altLang="en-US" dirty="0"/>
              <a:t>情報の損失がない</a:t>
            </a:r>
            <a:endParaRPr lang="en-US" altLang="ja-JP" dirty="0"/>
          </a:p>
          <a:p>
            <a:pPr lvl="1"/>
            <a:r>
              <a:rPr kumimoji="1" lang="ja-JP" altLang="en-US" dirty="0"/>
              <a:t>コストが軽い</a:t>
            </a:r>
            <a:endParaRPr kumimoji="1" lang="en-US" altLang="ja-JP" dirty="0"/>
          </a:p>
          <a:p>
            <a:pPr lvl="1"/>
            <a:r>
              <a:rPr lang="en-US" altLang="ja-JP" dirty="0"/>
              <a:t>call, </a:t>
            </a:r>
            <a:r>
              <a:rPr lang="en-US" altLang="ja-JP" dirty="0" err="1"/>
              <a:t>uncall</a:t>
            </a:r>
            <a:r>
              <a:rPr lang="ja-JP" altLang="en-US" dirty="0"/>
              <a:t>の対称性を満たし、ふるまいも直感的</a:t>
            </a:r>
            <a:endParaRPr lang="en-US" altLang="ja-JP" dirty="0"/>
          </a:p>
          <a:p>
            <a:endParaRPr kumimoji="1" lang="en-US" altLang="ja-JP" dirty="0"/>
          </a:p>
          <a:p>
            <a:r>
              <a:rPr lang="ja-JP" altLang="en-US" dirty="0"/>
              <a:t>よって、</a:t>
            </a:r>
            <a:r>
              <a:rPr lang="en-US" altLang="ja-JP" dirty="0"/>
              <a:t>Janus</a:t>
            </a:r>
            <a:r>
              <a:rPr lang="ja-JP" altLang="en-US" dirty="0"/>
              <a:t>では参照渡しを採用した</a:t>
            </a:r>
            <a:endParaRPr kumimoji="1" lang="ja-JP" altLang="en-US" dirty="0"/>
          </a:p>
        </p:txBody>
      </p:sp>
    </p:spTree>
    <p:extLst>
      <p:ext uri="{BB962C8B-B14F-4D97-AF65-F5344CB8AC3E}">
        <p14:creationId xmlns:p14="http://schemas.microsoft.com/office/powerpoint/2010/main" val="1249754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a:extLst>
              <a:ext uri="{FF2B5EF4-FFF2-40B4-BE49-F238E27FC236}">
                <a16:creationId xmlns:a16="http://schemas.microsoft.com/office/drawing/2014/main" id="{234397BB-D801-4708-9BFF-214A2AE80501}"/>
              </a:ext>
            </a:extLst>
          </p:cNvPr>
          <p:cNvSpPr>
            <a:spLocks noGrp="1"/>
          </p:cNvSpPr>
          <p:nvPr>
            <p:ph idx="1"/>
          </p:nvPr>
        </p:nvSpPr>
        <p:spPr>
          <a:xfrm>
            <a:off x="838200" y="382772"/>
            <a:ext cx="10515600" cy="5794191"/>
          </a:xfrm>
        </p:spPr>
        <p:txBody>
          <a:bodyPr>
            <a:normAutofit/>
          </a:bodyPr>
          <a:lstStyle/>
          <a:p>
            <a:r>
              <a:rPr kumimoji="1" lang="ja-JP" altLang="en-US" sz="3200" dirty="0"/>
              <a:t>エイリアシングを避ける</a:t>
            </a:r>
            <a:endParaRPr kumimoji="1" lang="en-US" altLang="ja-JP" sz="3200" dirty="0"/>
          </a:p>
          <a:p>
            <a:pPr lvl="1"/>
            <a:r>
              <a:rPr lang="ja-JP" altLang="en-US" sz="2800" dirty="0"/>
              <a:t>プログラム実行中に複数の変数が記憶域の同一の場所を指す場合がある→エイリアシング</a:t>
            </a:r>
            <a:endParaRPr lang="en-US" altLang="ja-JP" sz="2800" dirty="0"/>
          </a:p>
          <a:p>
            <a:pPr lvl="1"/>
            <a:r>
              <a:rPr lang="ja-JP" altLang="en-US" sz="2800" dirty="0"/>
              <a:t>参照渡しの際にエイリアシングが発生する恐れがある</a:t>
            </a:r>
            <a:endParaRPr lang="en-US" altLang="ja-JP" sz="2800" dirty="0"/>
          </a:p>
          <a:p>
            <a:pPr marL="0" indent="0">
              <a:buNone/>
            </a:pPr>
            <a:endParaRPr lang="en-US" altLang="ja-JP" sz="2200" dirty="0"/>
          </a:p>
          <a:p>
            <a:pPr marL="0" indent="0">
              <a:buNone/>
            </a:pPr>
            <a:endParaRPr kumimoji="1" lang="en-US" altLang="ja-JP" sz="3200" dirty="0"/>
          </a:p>
          <a:p>
            <a:r>
              <a:rPr lang="ja-JP" altLang="en-US" sz="3200" dirty="0"/>
              <a:t>そのため、</a:t>
            </a:r>
            <a:endParaRPr kumimoji="1" lang="en-US" altLang="ja-JP" sz="3200" dirty="0"/>
          </a:p>
          <a:p>
            <a:pPr marL="0" indent="0">
              <a:buNone/>
            </a:pPr>
            <a:r>
              <a:rPr lang="en-US" altLang="ja-JP" sz="3200" dirty="0"/>
              <a:t>	</a:t>
            </a:r>
            <a:r>
              <a:rPr lang="ja-JP" altLang="en-US" sz="3200" dirty="0"/>
              <a:t>　</a:t>
            </a:r>
            <a:r>
              <a:rPr kumimoji="1" lang="ja-JP" altLang="en-US" sz="3200" dirty="0"/>
              <a:t>グローバル変数を使用しない</a:t>
            </a:r>
            <a:endParaRPr kumimoji="1" lang="en-US" altLang="ja-JP" sz="3200" dirty="0"/>
          </a:p>
          <a:p>
            <a:pPr marL="0" indent="0">
              <a:buNone/>
            </a:pPr>
            <a:r>
              <a:rPr lang="en-US" altLang="ja-JP" sz="3200" dirty="0"/>
              <a:t>	</a:t>
            </a:r>
            <a:r>
              <a:rPr lang="ja-JP" altLang="en-US" sz="3200" dirty="0"/>
              <a:t>　仮引数には</a:t>
            </a:r>
            <a:r>
              <a:rPr lang="ja-JP" altLang="en-US" sz="3200"/>
              <a:t>同一の変数</a:t>
            </a:r>
            <a:r>
              <a:rPr lang="ja-JP" altLang="en-US" sz="3200" dirty="0"/>
              <a:t>を渡さない</a:t>
            </a:r>
            <a:endParaRPr lang="en-US" altLang="ja-JP" sz="3200" dirty="0"/>
          </a:p>
          <a:p>
            <a:endParaRPr kumimoji="1" lang="en-US" altLang="ja-JP" sz="3200" dirty="0"/>
          </a:p>
        </p:txBody>
      </p:sp>
    </p:spTree>
    <p:extLst>
      <p:ext uri="{BB962C8B-B14F-4D97-AF65-F5344CB8AC3E}">
        <p14:creationId xmlns:p14="http://schemas.microsoft.com/office/powerpoint/2010/main" val="11648340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0B0548A-9664-4F46-A57E-06254A6D6F09}"/>
              </a:ext>
            </a:extLst>
          </p:cNvPr>
          <p:cNvSpPr>
            <a:spLocks noGrp="1"/>
          </p:cNvSpPr>
          <p:nvPr>
            <p:ph idx="1"/>
          </p:nvPr>
        </p:nvSpPr>
        <p:spPr/>
        <p:txBody>
          <a:bodyPr/>
          <a:lstStyle/>
          <a:p>
            <a:pPr marL="0" indent="0">
              <a:buNone/>
            </a:pPr>
            <a:endParaRPr kumimoji="1" lang="en-US" altLang="ja-JP" dirty="0"/>
          </a:p>
          <a:p>
            <a:endParaRPr lang="en-US" altLang="ja-JP" dirty="0"/>
          </a:p>
          <a:p>
            <a:endParaRPr kumimoji="1" lang="ja-JP" altLang="en-US" dirty="0"/>
          </a:p>
        </p:txBody>
      </p:sp>
      <p:sp>
        <p:nvSpPr>
          <p:cNvPr id="2" name="タイトル 1">
            <a:extLst>
              <a:ext uri="{FF2B5EF4-FFF2-40B4-BE49-F238E27FC236}">
                <a16:creationId xmlns:a16="http://schemas.microsoft.com/office/drawing/2014/main" id="{77927844-FAAE-4E12-B0FB-1A078185FA08}"/>
              </a:ext>
            </a:extLst>
          </p:cNvPr>
          <p:cNvSpPr>
            <a:spLocks noGrp="1"/>
          </p:cNvSpPr>
          <p:nvPr>
            <p:ph type="title"/>
          </p:nvPr>
        </p:nvSpPr>
        <p:spPr/>
        <p:txBody>
          <a:bodyPr/>
          <a:lstStyle/>
          <a:p>
            <a:r>
              <a:rPr kumimoji="1" lang="ja-JP" altLang="en-US" dirty="0"/>
              <a:t>４．形式化</a:t>
            </a:r>
          </a:p>
        </p:txBody>
      </p:sp>
      <p:pic>
        <p:nvPicPr>
          <p:cNvPr id="6" name="図 5">
            <a:extLst>
              <a:ext uri="{FF2B5EF4-FFF2-40B4-BE49-F238E27FC236}">
                <a16:creationId xmlns:a16="http://schemas.microsoft.com/office/drawing/2014/main" id="{235B4CE0-1C93-47C7-90C8-BC48A1B840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2434525"/>
            <a:ext cx="10610850" cy="3352800"/>
          </a:xfrm>
          <a:prstGeom prst="rect">
            <a:avLst/>
          </a:prstGeom>
        </p:spPr>
      </p:pic>
    </p:spTree>
    <p:extLst>
      <p:ext uri="{BB962C8B-B14F-4D97-AF65-F5344CB8AC3E}">
        <p14:creationId xmlns:p14="http://schemas.microsoft.com/office/powerpoint/2010/main" val="2542921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p:txBody>
          <a:bodyPr/>
          <a:lstStyle/>
          <a:p>
            <a:r>
              <a:rPr kumimoji="1" lang="en-US" altLang="ja-JP" dirty="0"/>
              <a:t>4.1</a:t>
            </a:r>
            <a:r>
              <a:rPr kumimoji="1" lang="ja-JP" altLang="en-US" dirty="0"/>
              <a:t>　操作的意味論</a:t>
            </a:r>
          </a:p>
        </p:txBody>
      </p:sp>
      <mc:AlternateContent xmlns:mc="http://schemas.openxmlformats.org/markup-compatibility/2006" xmlns:a14="http://schemas.microsoft.com/office/drawing/2010/main">
        <mc:Choice Requires="a14">
          <p:sp>
            <p:nvSpPr>
              <p:cNvPr id="5" name="コンテンツ プレースホルダー 4">
                <a:extLst>
                  <a:ext uri="{FF2B5EF4-FFF2-40B4-BE49-F238E27FC236}">
                    <a16:creationId xmlns:a16="http://schemas.microsoft.com/office/drawing/2014/main" id="{87BFD0DA-5463-49C1-A346-2077FF6E1180}"/>
                  </a:ext>
                </a:extLst>
              </p:cNvPr>
              <p:cNvSpPr>
                <a:spLocks noGrp="1"/>
              </p:cNvSpPr>
              <p:nvPr>
                <p:ph idx="1"/>
              </p:nvPr>
            </p:nvSpPr>
            <p:spPr/>
            <p:txBody>
              <a:bodyPr>
                <a:normAutofit lnSpcReduction="10000"/>
              </a:bodyPr>
              <a:lstStyle/>
              <a:p>
                <a:r>
                  <a:rPr lang="ja-JP" altLang="en-US" sz="3200" b="1" dirty="0"/>
                  <a:t>式</a:t>
                </a:r>
                <a:r>
                  <a:rPr lang="ja-JP" altLang="ja-JP" sz="3200" b="1" dirty="0"/>
                  <a:t>の評価</a:t>
                </a:r>
                <a:endParaRPr lang="en-US" altLang="ja-JP" sz="3200" b="1" dirty="0"/>
              </a:p>
              <a:p>
                <a:pPr marL="0" indent="0">
                  <a:buNone/>
                </a:pPr>
                <a:r>
                  <a:rPr lang="en-US" altLang="ja-JP" sz="3200" b="1" dirty="0"/>
                  <a:t>		</a:t>
                </a:r>
                <a14:m>
                  <m:oMath xmlns:m="http://schemas.openxmlformats.org/officeDocument/2006/math">
                    <m:r>
                      <m:rPr>
                        <m:sty m:val="p"/>
                      </m:rPr>
                      <a:rPr lang="ja-JP" altLang="ja-JP">
                        <a:latin typeface="Cambria Math" panose="02040503050406030204" pitchFamily="18" charset="0"/>
                      </a:rPr>
                      <m:t>σ</m:t>
                    </m:r>
                    <m:sSubSup>
                      <m:sSubSupPr>
                        <m:ctrlPr>
                          <a:rPr lang="ja-JP" altLang="ja-JP" i="1">
                            <a:latin typeface="Cambria Math" panose="02040503050406030204" pitchFamily="18" charset="0"/>
                          </a:rPr>
                        </m:ctrlPr>
                      </m:sSubSupPr>
                      <m:e>
                        <m:r>
                          <a:rPr lang="ja-JP" altLang="ja-JP">
                            <a:latin typeface="Cambria Math" panose="02040503050406030204" pitchFamily="18" charset="0"/>
                          </a:rPr>
                          <m:t>⊢</m:t>
                        </m:r>
                      </m:e>
                      <m:sub>
                        <m:r>
                          <a:rPr lang="en-US" altLang="ja-JP" i="1">
                            <a:latin typeface="Cambria Math" panose="02040503050406030204" pitchFamily="18" charset="0"/>
                          </a:rPr>
                          <m:t>𝑒𝑥𝑝𝑟</m:t>
                        </m:r>
                      </m:sub>
                      <m:sup/>
                    </m:sSubSup>
                    <m:r>
                      <a:rPr lang="en-US" altLang="ja-JP" i="1">
                        <a:latin typeface="Cambria Math" panose="02040503050406030204" pitchFamily="18" charset="0"/>
                      </a:rPr>
                      <m:t>𝑒</m:t>
                    </m:r>
                    <m:r>
                      <a:rPr lang="ja-JP" altLang="ja-JP" i="1">
                        <a:latin typeface="Cambria Math" panose="02040503050406030204" pitchFamily="18" charset="0"/>
                      </a:rPr>
                      <m:t>⇒</m:t>
                    </m:r>
                    <m:r>
                      <a:rPr lang="en-US" altLang="ja-JP" i="1">
                        <a:latin typeface="Cambria Math" panose="02040503050406030204" pitchFamily="18" charset="0"/>
                      </a:rPr>
                      <m:t>𝑣</m:t>
                    </m:r>
                  </m:oMath>
                </a14:m>
                <a:endParaRPr lang="en-US" altLang="ja-JP" sz="3200" b="1" dirty="0"/>
              </a:p>
              <a:p>
                <a:pPr marL="0" indent="0">
                  <a:buNone/>
                </a:pPr>
                <a:endParaRPr lang="en-US" altLang="ja-JP" sz="3200" b="1" dirty="0"/>
              </a:p>
              <a:p>
                <a:r>
                  <a:rPr lang="ja-JP" altLang="en-US" sz="3200" b="1" dirty="0"/>
                  <a:t>文の実行</a:t>
                </a:r>
                <a:endParaRPr lang="en-US" altLang="ja-JP" sz="3200" b="1" dirty="0"/>
              </a:p>
              <a:p>
                <a:pPr marL="0" indent="0">
                  <a:buNone/>
                </a:pPr>
                <a:r>
                  <a:rPr lang="en-US" altLang="ja-JP" sz="3200" b="1" dirty="0"/>
                  <a:t>		</a:t>
                </a:r>
                <a14:m>
                  <m:oMath xmlns:m="http://schemas.openxmlformats.org/officeDocument/2006/math">
                    <m:r>
                      <m:rPr>
                        <m:sty m:val="p"/>
                      </m:rPr>
                      <a:rPr lang="ja-JP" altLang="ja-JP">
                        <a:latin typeface="Cambria Math" panose="02040503050406030204" pitchFamily="18" charset="0"/>
                      </a:rPr>
                      <m:t>σ</m:t>
                    </m:r>
                    <m:sSubSup>
                      <m:sSubSupPr>
                        <m:ctrlPr>
                          <a:rPr lang="ja-JP" altLang="ja-JP" i="1">
                            <a:latin typeface="Cambria Math" panose="02040503050406030204" pitchFamily="18" charset="0"/>
                          </a:rPr>
                        </m:ctrlPr>
                      </m:sSubSupPr>
                      <m:e>
                        <m:r>
                          <a:rPr lang="ja-JP" altLang="ja-JP">
                            <a:latin typeface="Cambria Math" panose="02040503050406030204" pitchFamily="18" charset="0"/>
                          </a:rPr>
                          <m:t>⊢</m:t>
                        </m:r>
                      </m:e>
                      <m:sub>
                        <m:r>
                          <a:rPr lang="en-US" altLang="ja-JP" b="0" i="1" smtClean="0">
                            <a:latin typeface="Cambria Math" panose="02040503050406030204" pitchFamily="18" charset="0"/>
                          </a:rPr>
                          <m:t>𝑠𝑡𝑚𝑡</m:t>
                        </m:r>
                      </m:sub>
                      <m:sup>
                        <m:r>
                          <m:rPr>
                            <m:sty m:val="p"/>
                          </m:rPr>
                          <a:rPr lang="en-US" altLang="ja-JP" i="1">
                            <a:latin typeface="Cambria Math" panose="02040503050406030204" pitchFamily="18" charset="0"/>
                          </a:rPr>
                          <m:t>Γ</m:t>
                        </m:r>
                      </m:sup>
                    </m:sSubSup>
                    <m:r>
                      <a:rPr lang="en-US" altLang="ja-JP" b="0" i="1" smtClean="0">
                        <a:latin typeface="Cambria Math" panose="02040503050406030204" pitchFamily="18" charset="0"/>
                      </a:rPr>
                      <m:t>𝑠</m:t>
                    </m:r>
                    <m:r>
                      <a:rPr lang="ja-JP" altLang="ja-JP" i="1">
                        <a:latin typeface="Cambria Math" panose="02040503050406030204" pitchFamily="18" charset="0"/>
                      </a:rPr>
                      <m:t>⇒</m:t>
                    </m:r>
                    <m:sSup>
                      <m:sSupPr>
                        <m:ctrlPr>
                          <a:rPr lang="ja-JP" altLang="ja-JP" i="1">
                            <a:latin typeface="Cambria Math" panose="02040503050406030204" pitchFamily="18" charset="0"/>
                          </a:rPr>
                        </m:ctrlPr>
                      </m:sSupPr>
                      <m:e>
                        <m:r>
                          <a:rPr lang="en-US" altLang="ja-JP" i="1">
                            <a:latin typeface="Cambria Math" panose="02040503050406030204" pitchFamily="18" charset="0"/>
                          </a:rPr>
                          <m:t>𝜎</m:t>
                        </m:r>
                      </m:e>
                      <m:sup>
                        <m:r>
                          <a:rPr lang="en-US" altLang="ja-JP" i="1">
                            <a:latin typeface="Cambria Math" panose="02040503050406030204" pitchFamily="18" charset="0"/>
                          </a:rPr>
                          <m:t>′</m:t>
                        </m:r>
                      </m:sup>
                    </m:sSup>
                  </m:oMath>
                </a14:m>
                <a:endParaRPr lang="en-US" altLang="ja-JP" sz="3200" b="1" dirty="0"/>
              </a:p>
              <a:p>
                <a:pPr marL="0" indent="0">
                  <a:buNone/>
                </a:pPr>
                <a:endParaRPr lang="en-US" altLang="ja-JP" sz="3200" b="1" dirty="0"/>
              </a:p>
              <a:p>
                <a:r>
                  <a:rPr lang="ja-JP" altLang="en-US" sz="3200" b="1" dirty="0"/>
                  <a:t>プログラムの実行</a:t>
                </a:r>
                <a:endParaRPr lang="en-US" altLang="ja-JP" sz="3200" b="1" dirty="0"/>
              </a:p>
              <a:p>
                <a:pPr marL="914400" lvl="2" indent="0">
                  <a:buNone/>
                </a:pPr>
                <a:r>
                  <a:rPr lang="en-US" altLang="ja-JP" sz="2400" b="1" dirty="0"/>
                  <a:t>	</a:t>
                </a:r>
                <a14:m>
                  <m:oMath xmlns:m="http://schemas.openxmlformats.org/officeDocument/2006/math">
                    <m:sSubSup>
                      <m:sSubSupPr>
                        <m:ctrlPr>
                          <a:rPr lang="ja-JP" altLang="ja-JP" sz="2800" i="1">
                            <a:latin typeface="Cambria Math" panose="02040503050406030204" pitchFamily="18" charset="0"/>
                          </a:rPr>
                        </m:ctrlPr>
                      </m:sSubSupPr>
                      <m:e>
                        <m:r>
                          <a:rPr lang="ja-JP" altLang="ja-JP" sz="2800">
                            <a:latin typeface="Cambria Math" panose="02040503050406030204" pitchFamily="18" charset="0"/>
                          </a:rPr>
                          <m:t>⊢</m:t>
                        </m:r>
                      </m:e>
                      <m:sub>
                        <m:r>
                          <a:rPr lang="en-US" altLang="ja-JP" sz="2800" b="0" i="1" smtClean="0">
                            <a:latin typeface="Cambria Math" panose="02040503050406030204" pitchFamily="18" charset="0"/>
                          </a:rPr>
                          <m:t>𝑝𝑟𝑜𝑔</m:t>
                        </m:r>
                      </m:sub>
                      <m:sup/>
                    </m:sSubSup>
                    <m:r>
                      <a:rPr lang="en-US" altLang="ja-JP" sz="2800" b="0" i="1" smtClean="0">
                        <a:latin typeface="Cambria Math" panose="02040503050406030204" pitchFamily="18" charset="0"/>
                      </a:rPr>
                      <m:t>𝑝𝑟𝑜𝑔</m:t>
                    </m:r>
                    <m:r>
                      <a:rPr lang="ja-JP" altLang="ja-JP" sz="2800" i="1">
                        <a:latin typeface="Cambria Math" panose="02040503050406030204" pitchFamily="18" charset="0"/>
                      </a:rPr>
                      <m:t>⇒</m:t>
                    </m:r>
                    <m:r>
                      <m:rPr>
                        <m:sty m:val="p"/>
                      </m:rPr>
                      <a:rPr lang="en-US" altLang="ja-JP" sz="2800" i="1">
                        <a:latin typeface="Cambria Math" panose="02040503050406030204" pitchFamily="18" charset="0"/>
                      </a:rPr>
                      <m:t>σ</m:t>
                    </m:r>
                  </m:oMath>
                </a14:m>
                <a:endParaRPr lang="ja-JP" altLang="en-US" sz="2400" b="1" dirty="0"/>
              </a:p>
            </p:txBody>
          </p:sp>
        </mc:Choice>
        <mc:Fallback xmlns="">
          <p:sp>
            <p:nvSpPr>
              <p:cNvPr id="5" name="コンテンツ プレースホルダー 4">
                <a:extLst>
                  <a:ext uri="{FF2B5EF4-FFF2-40B4-BE49-F238E27FC236}">
                    <a16:creationId xmlns:a16="http://schemas.microsoft.com/office/drawing/2014/main" id="{87BFD0DA-5463-49C1-A346-2077FF6E1180}"/>
                  </a:ext>
                </a:extLst>
              </p:cNvPr>
              <p:cNvSpPr>
                <a:spLocks noGrp="1" noRot="1" noChangeAspect="1" noMove="1" noResize="1" noEditPoints="1" noAdjustHandles="1" noChangeArrowheads="1" noChangeShapeType="1" noTextEdit="1"/>
              </p:cNvSpPr>
              <p:nvPr>
                <p:ph idx="1"/>
              </p:nvPr>
            </p:nvSpPr>
            <p:spPr>
              <a:blipFill>
                <a:blip r:embed="rId2"/>
                <a:stretch>
                  <a:fillRect l="-1333" t="-364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094515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3AB942-C820-4239-8A72-969FA3405D71}"/>
              </a:ext>
            </a:extLst>
          </p:cNvPr>
          <p:cNvSpPr>
            <a:spLocks noGrp="1"/>
          </p:cNvSpPr>
          <p:nvPr>
            <p:ph type="title"/>
          </p:nvPr>
        </p:nvSpPr>
        <p:spPr/>
        <p:txBody>
          <a:bodyPr/>
          <a:lstStyle/>
          <a:p>
            <a:r>
              <a:rPr lang="ja-JP" altLang="en-US" dirty="0"/>
              <a:t>１．導入</a:t>
            </a:r>
            <a:endParaRPr kumimoji="1" lang="ja-JP" altLang="en-US" dirty="0"/>
          </a:p>
        </p:txBody>
      </p:sp>
      <p:sp>
        <p:nvSpPr>
          <p:cNvPr id="3" name="コンテンツ プレースホルダー 2">
            <a:extLst>
              <a:ext uri="{FF2B5EF4-FFF2-40B4-BE49-F238E27FC236}">
                <a16:creationId xmlns:a16="http://schemas.microsoft.com/office/drawing/2014/main" id="{55B4C596-B6A5-4356-BD9F-8CC41DB382BE}"/>
              </a:ext>
            </a:extLst>
          </p:cNvPr>
          <p:cNvSpPr>
            <a:spLocks noGrp="1"/>
          </p:cNvSpPr>
          <p:nvPr>
            <p:ph idx="1"/>
          </p:nvPr>
        </p:nvSpPr>
        <p:spPr>
          <a:xfrm>
            <a:off x="838200" y="1804843"/>
            <a:ext cx="10515600" cy="4351338"/>
          </a:xfrm>
        </p:spPr>
        <p:txBody>
          <a:bodyPr/>
          <a:lstStyle/>
          <a:p>
            <a:r>
              <a:rPr lang="ja-JP" altLang="en-US" dirty="0"/>
              <a:t>通常の計算では計算時に情報を抹消し、非可逆な計算を行う</a:t>
            </a:r>
            <a:endParaRPr lang="en-US" altLang="ja-JP" dirty="0"/>
          </a:p>
          <a:p>
            <a:pPr lvl="1"/>
            <a:r>
              <a:rPr kumimoji="1" lang="ja-JP" altLang="en-US" dirty="0"/>
              <a:t>ランダウアーの原理により抹消された情報は熱として排出</a:t>
            </a:r>
            <a:endParaRPr kumimoji="1" lang="en-US" altLang="ja-JP" dirty="0"/>
          </a:p>
          <a:p>
            <a:pPr lvl="1"/>
            <a:endParaRPr lang="en-US" altLang="ja-JP" dirty="0"/>
          </a:p>
          <a:p>
            <a:endParaRPr lang="en-US" altLang="ja-JP" dirty="0"/>
          </a:p>
          <a:p>
            <a:endParaRPr lang="en-US" altLang="ja-JP" dirty="0"/>
          </a:p>
          <a:p>
            <a:endParaRPr lang="en-US" altLang="ja-JP" dirty="0"/>
          </a:p>
          <a:p>
            <a:r>
              <a:rPr lang="ja-JP" altLang="en-US" dirty="0"/>
              <a:t>可逆計算は情報の損失がない</a:t>
            </a:r>
            <a:endParaRPr lang="en-US" altLang="ja-JP" dirty="0"/>
          </a:p>
          <a:p>
            <a:pPr lvl="1"/>
            <a:r>
              <a:rPr lang="ja-JP" altLang="en-US" dirty="0"/>
              <a:t>可逆計算の研究は計算機科学の様々な領域に貢献する</a:t>
            </a:r>
            <a:endParaRPr lang="en-US" altLang="ja-JP" dirty="0"/>
          </a:p>
          <a:p>
            <a:pPr marL="2286000" lvl="5" indent="0">
              <a:buNone/>
            </a:pPr>
            <a:r>
              <a:rPr lang="en-US" altLang="ja-JP" dirty="0"/>
              <a:t>			</a:t>
            </a:r>
          </a:p>
        </p:txBody>
      </p:sp>
      <p:sp>
        <p:nvSpPr>
          <p:cNvPr id="4" name="矢印: 下 3">
            <a:extLst>
              <a:ext uri="{FF2B5EF4-FFF2-40B4-BE49-F238E27FC236}">
                <a16:creationId xmlns:a16="http://schemas.microsoft.com/office/drawing/2014/main" id="{CE1EDC6E-2B26-4E08-A15D-AAE7818F3A14}"/>
              </a:ext>
            </a:extLst>
          </p:cNvPr>
          <p:cNvSpPr/>
          <p:nvPr/>
        </p:nvSpPr>
        <p:spPr>
          <a:xfrm>
            <a:off x="5340928" y="2826327"/>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32686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p:txBody>
          <a:bodyPr/>
          <a:lstStyle/>
          <a:p>
            <a:r>
              <a:rPr kumimoji="1" lang="en-US" altLang="ja-JP" dirty="0"/>
              <a:t>4.2</a:t>
            </a:r>
            <a:r>
              <a:rPr kumimoji="1" lang="ja-JP" altLang="en-US" dirty="0"/>
              <a:t>　式の評価</a:t>
            </a:r>
          </a:p>
        </p:txBody>
      </p:sp>
      <p:pic>
        <p:nvPicPr>
          <p:cNvPr id="7" name="コンテンツ プレースホルダー 6">
            <a:extLst>
              <a:ext uri="{FF2B5EF4-FFF2-40B4-BE49-F238E27FC236}">
                <a16:creationId xmlns:a16="http://schemas.microsoft.com/office/drawing/2014/main" id="{E24D7E2B-E9C4-45A5-BFE2-F6415471CD9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55176" y="2795332"/>
            <a:ext cx="10515600" cy="2628900"/>
          </a:xfrm>
        </p:spPr>
      </p:pic>
    </p:spTree>
    <p:extLst>
      <p:ext uri="{BB962C8B-B14F-4D97-AF65-F5344CB8AC3E}">
        <p14:creationId xmlns:p14="http://schemas.microsoft.com/office/powerpoint/2010/main" val="2172456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p:txBody>
          <a:bodyPr/>
          <a:lstStyle/>
          <a:p>
            <a:r>
              <a:rPr kumimoji="1" lang="en-US" altLang="ja-JP" dirty="0"/>
              <a:t>4.3</a:t>
            </a:r>
            <a:r>
              <a:rPr kumimoji="1" lang="ja-JP" altLang="en-US" dirty="0"/>
              <a:t>　</a:t>
            </a:r>
            <a:r>
              <a:rPr lang="ja-JP" altLang="en-US" dirty="0"/>
              <a:t>文</a:t>
            </a:r>
            <a:r>
              <a:rPr kumimoji="1" lang="ja-JP" altLang="en-US" dirty="0"/>
              <a:t>の実行</a:t>
            </a:r>
          </a:p>
        </p:txBody>
      </p:sp>
      <p:pic>
        <p:nvPicPr>
          <p:cNvPr id="7" name="コンテンツ プレースホルダー 6">
            <a:extLst>
              <a:ext uri="{FF2B5EF4-FFF2-40B4-BE49-F238E27FC236}">
                <a16:creationId xmlns:a16="http://schemas.microsoft.com/office/drawing/2014/main" id="{32BF0705-26D0-49E5-A077-D513B341B66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2395959"/>
            <a:ext cx="10515600" cy="3210669"/>
          </a:xfrm>
        </p:spPr>
      </p:pic>
    </p:spTree>
    <p:extLst>
      <p:ext uri="{BB962C8B-B14F-4D97-AF65-F5344CB8AC3E}">
        <p14:creationId xmlns:p14="http://schemas.microsoft.com/office/powerpoint/2010/main" val="1908786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p:txBody>
          <a:bodyPr/>
          <a:lstStyle/>
          <a:p>
            <a:r>
              <a:rPr kumimoji="1" lang="en-US" altLang="ja-JP" dirty="0"/>
              <a:t>4.2</a:t>
            </a:r>
            <a:r>
              <a:rPr kumimoji="1" lang="ja-JP" altLang="en-US" dirty="0"/>
              <a:t>　文の実行</a:t>
            </a:r>
          </a:p>
        </p:txBody>
      </p:sp>
      <p:pic>
        <p:nvPicPr>
          <p:cNvPr id="7" name="コンテンツ プレースホルダー 6">
            <a:extLst>
              <a:ext uri="{FF2B5EF4-FFF2-40B4-BE49-F238E27FC236}">
                <a16:creationId xmlns:a16="http://schemas.microsoft.com/office/drawing/2014/main" id="{30570F02-23BE-4C6B-87E4-29E10A242CD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2684767"/>
            <a:ext cx="10515600" cy="2633053"/>
          </a:xfrm>
        </p:spPr>
      </p:pic>
    </p:spTree>
    <p:extLst>
      <p:ext uri="{BB962C8B-B14F-4D97-AF65-F5344CB8AC3E}">
        <p14:creationId xmlns:p14="http://schemas.microsoft.com/office/powerpoint/2010/main" val="11192210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p:txBody>
          <a:bodyPr/>
          <a:lstStyle/>
          <a:p>
            <a:r>
              <a:rPr kumimoji="1" lang="en-US" altLang="ja-JP" dirty="0"/>
              <a:t>4.3</a:t>
            </a:r>
            <a:r>
              <a:rPr kumimoji="1" lang="ja-JP" altLang="en-US" dirty="0"/>
              <a:t>　プログラムの実行</a:t>
            </a:r>
          </a:p>
        </p:txBody>
      </p:sp>
      <p:pic>
        <p:nvPicPr>
          <p:cNvPr id="6" name="コンテンツ プレースホルダー 5">
            <a:extLst>
              <a:ext uri="{FF2B5EF4-FFF2-40B4-BE49-F238E27FC236}">
                <a16:creationId xmlns:a16="http://schemas.microsoft.com/office/drawing/2014/main" id="{45307289-71C5-48C6-A02C-08E52CF26B9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56168" y="3160450"/>
            <a:ext cx="11250393" cy="1528586"/>
          </a:xfrm>
        </p:spPr>
      </p:pic>
    </p:spTree>
    <p:extLst>
      <p:ext uri="{BB962C8B-B14F-4D97-AF65-F5344CB8AC3E}">
        <p14:creationId xmlns:p14="http://schemas.microsoft.com/office/powerpoint/2010/main" val="20199899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p:txBody>
          <a:bodyPr/>
          <a:lstStyle/>
          <a:p>
            <a:r>
              <a:rPr lang="ja-JP" altLang="en-US" dirty="0"/>
              <a:t>５．</a:t>
            </a:r>
            <a:r>
              <a:rPr kumimoji="1" lang="ja-JP" altLang="en-US" dirty="0"/>
              <a:t>　可逆チューリングマシン</a:t>
            </a:r>
          </a:p>
        </p:txBody>
      </p:sp>
      <p:sp>
        <p:nvSpPr>
          <p:cNvPr id="4" name="コンテンツ プレースホルダー 3">
            <a:extLst>
              <a:ext uri="{FF2B5EF4-FFF2-40B4-BE49-F238E27FC236}">
                <a16:creationId xmlns:a16="http://schemas.microsoft.com/office/drawing/2014/main" id="{DBABA479-EDA9-4DAC-AE06-AB1480FFF4F4}"/>
              </a:ext>
            </a:extLst>
          </p:cNvPr>
          <p:cNvSpPr>
            <a:spLocks noGrp="1"/>
          </p:cNvSpPr>
          <p:nvPr>
            <p:ph idx="1"/>
          </p:nvPr>
        </p:nvSpPr>
        <p:spPr/>
        <p:txBody>
          <a:bodyPr/>
          <a:lstStyle/>
          <a:p>
            <a:r>
              <a:rPr lang="ja-JP" altLang="en-US" dirty="0"/>
              <a:t>チューリングマシン</a:t>
            </a:r>
            <a:r>
              <a:rPr lang="en-US" altLang="ja-JP" dirty="0"/>
              <a:t>(TM)</a:t>
            </a:r>
            <a:r>
              <a:rPr lang="ja-JP" altLang="en-US" dirty="0"/>
              <a:t>は一般の計算機の基準とされている。</a:t>
            </a:r>
            <a:endParaRPr lang="en-US" altLang="ja-JP" dirty="0"/>
          </a:p>
          <a:p>
            <a:r>
              <a:rPr lang="ja-JP" altLang="en-US" dirty="0"/>
              <a:t>ある言語で任意の</a:t>
            </a:r>
            <a:r>
              <a:rPr lang="en-US" altLang="ja-JP" dirty="0"/>
              <a:t>TM</a:t>
            </a:r>
            <a:r>
              <a:rPr lang="ja-JP" altLang="en-US" dirty="0"/>
              <a:t>を実行できるならばその言語はチューリング完全な言語である。</a:t>
            </a:r>
            <a:endParaRPr lang="en-US" altLang="ja-JP" dirty="0"/>
          </a:p>
          <a:p>
            <a:endParaRPr lang="en-US" altLang="ja-JP" dirty="0"/>
          </a:p>
          <a:p>
            <a:r>
              <a:rPr lang="ja-JP" altLang="en-US" dirty="0"/>
              <a:t>しかし、</a:t>
            </a:r>
            <a:r>
              <a:rPr lang="en-US" altLang="ja-JP" dirty="0"/>
              <a:t>TM</a:t>
            </a:r>
            <a:r>
              <a:rPr lang="ja-JP" altLang="en-US" dirty="0"/>
              <a:t>は後方非決定で計算するため可逆言語において</a:t>
            </a:r>
            <a:r>
              <a:rPr lang="en-US" altLang="ja-JP" dirty="0"/>
              <a:t>TM</a:t>
            </a:r>
            <a:r>
              <a:rPr lang="ja-JP" altLang="en-US" dirty="0"/>
              <a:t>を実行することができない。</a:t>
            </a:r>
            <a:endParaRPr lang="en-US" altLang="ja-JP" dirty="0"/>
          </a:p>
        </p:txBody>
      </p:sp>
    </p:spTree>
    <p:extLst>
      <p:ext uri="{BB962C8B-B14F-4D97-AF65-F5344CB8AC3E}">
        <p14:creationId xmlns:p14="http://schemas.microsoft.com/office/powerpoint/2010/main" val="4686996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p:txBody>
          <a:bodyPr/>
          <a:lstStyle/>
          <a:p>
            <a:r>
              <a:rPr lang="ja-JP" altLang="en-US" dirty="0"/>
              <a:t>５．</a:t>
            </a:r>
            <a:r>
              <a:rPr kumimoji="1" lang="ja-JP" altLang="en-US" dirty="0"/>
              <a:t>　可逆チューリングマシン</a:t>
            </a:r>
          </a:p>
        </p:txBody>
      </p:sp>
      <p:sp>
        <p:nvSpPr>
          <p:cNvPr id="4" name="コンテンツ プレースホルダー 3">
            <a:extLst>
              <a:ext uri="{FF2B5EF4-FFF2-40B4-BE49-F238E27FC236}">
                <a16:creationId xmlns:a16="http://schemas.microsoft.com/office/drawing/2014/main" id="{DBABA479-EDA9-4DAC-AE06-AB1480FFF4F4}"/>
              </a:ext>
            </a:extLst>
          </p:cNvPr>
          <p:cNvSpPr>
            <a:spLocks noGrp="1"/>
          </p:cNvSpPr>
          <p:nvPr>
            <p:ph idx="1"/>
          </p:nvPr>
        </p:nvSpPr>
        <p:spPr/>
        <p:txBody>
          <a:bodyPr/>
          <a:lstStyle/>
          <a:p>
            <a:pPr marL="0" indent="0">
              <a:buNone/>
            </a:pPr>
            <a:endParaRPr lang="en-US" altLang="ja-JP" dirty="0"/>
          </a:p>
          <a:p>
            <a:pPr marL="0" indent="0">
              <a:buNone/>
            </a:pPr>
            <a:r>
              <a:rPr lang="ja-JP" altLang="en-US" dirty="0"/>
              <a:t>ゴミ・データのないクリーンな可逆チューリングマシン</a:t>
            </a:r>
            <a:r>
              <a:rPr lang="en-US" altLang="ja-JP" dirty="0"/>
              <a:t>(RTM)</a:t>
            </a:r>
            <a:r>
              <a:rPr lang="ja-JP" altLang="en-US" dirty="0"/>
              <a:t>でシミュレーションを行う</a:t>
            </a:r>
            <a:endParaRPr lang="en-US" altLang="ja-JP" dirty="0"/>
          </a:p>
          <a:p>
            <a:pPr marL="0" indent="0">
              <a:buNone/>
            </a:pPr>
            <a:r>
              <a:rPr lang="en-US" altLang="ja-JP" dirty="0"/>
              <a:t>				</a:t>
            </a:r>
          </a:p>
          <a:p>
            <a:pPr marL="0" indent="0">
              <a:buNone/>
            </a:pPr>
            <a:endParaRPr lang="en-US" altLang="ja-JP" dirty="0"/>
          </a:p>
          <a:p>
            <a:pPr marL="0" indent="0">
              <a:buNone/>
            </a:pPr>
            <a:endParaRPr lang="en-US" altLang="ja-JP" dirty="0"/>
          </a:p>
          <a:p>
            <a:pPr marL="0" indent="0">
              <a:buNone/>
            </a:pPr>
            <a:r>
              <a:rPr lang="en-US" altLang="ja-JP" dirty="0"/>
              <a:t>Janus</a:t>
            </a:r>
            <a:r>
              <a:rPr lang="ja-JP" altLang="en-US" dirty="0"/>
              <a:t>が可逆プログラミング言語であることを示す。</a:t>
            </a:r>
          </a:p>
        </p:txBody>
      </p:sp>
      <p:sp>
        <p:nvSpPr>
          <p:cNvPr id="3" name="矢印: 下 2">
            <a:extLst>
              <a:ext uri="{FF2B5EF4-FFF2-40B4-BE49-F238E27FC236}">
                <a16:creationId xmlns:a16="http://schemas.microsoft.com/office/drawing/2014/main" id="{D301139B-1482-4646-8514-3C8C7D9A3544}"/>
              </a:ext>
            </a:extLst>
          </p:cNvPr>
          <p:cNvSpPr/>
          <p:nvPr/>
        </p:nvSpPr>
        <p:spPr>
          <a:xfrm>
            <a:off x="4915786" y="3429000"/>
            <a:ext cx="1350335" cy="8825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347098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p:txBody>
          <a:bodyPr/>
          <a:lstStyle/>
          <a:p>
            <a:r>
              <a:rPr lang="ja-JP" altLang="en-US" dirty="0"/>
              <a:t>５．</a:t>
            </a:r>
            <a:r>
              <a:rPr kumimoji="1" lang="ja-JP" altLang="en-US" dirty="0"/>
              <a:t>　可逆チューリングマシン</a:t>
            </a:r>
          </a:p>
        </p:txBody>
      </p:sp>
      <mc:AlternateContent xmlns:mc="http://schemas.openxmlformats.org/markup-compatibility/2006" xmlns:a14="http://schemas.microsoft.com/office/drawing/2010/main">
        <mc:Choice Requires="a14">
          <p:sp>
            <p:nvSpPr>
              <p:cNvPr id="4" name="コンテンツ プレースホルダー 3">
                <a:extLst>
                  <a:ext uri="{FF2B5EF4-FFF2-40B4-BE49-F238E27FC236}">
                    <a16:creationId xmlns:a16="http://schemas.microsoft.com/office/drawing/2014/main" id="{DBABA479-EDA9-4DAC-AE06-AB1480FFF4F4}"/>
                  </a:ext>
                </a:extLst>
              </p:cNvPr>
              <p:cNvSpPr>
                <a:spLocks noGrp="1"/>
              </p:cNvSpPr>
              <p:nvPr>
                <p:ph idx="1"/>
              </p:nvPr>
            </p:nvSpPr>
            <p:spPr>
              <a:xfrm>
                <a:off x="838199" y="1825624"/>
                <a:ext cx="10995837" cy="4798459"/>
              </a:xfrm>
            </p:spPr>
            <p:txBody>
              <a:bodyPr>
                <a:normAutofit lnSpcReduction="10000"/>
              </a:bodyPr>
              <a:lstStyle/>
              <a:p>
                <a:r>
                  <a:rPr lang="en-US" altLang="ja-JP" dirty="0"/>
                  <a:t>TM Tuple</a:t>
                </a:r>
                <a:r>
                  <a:rPr lang="ja-JP" altLang="ja-JP" dirty="0"/>
                  <a:t> </a:t>
                </a:r>
                <a:r>
                  <a:rPr lang="en-US" altLang="ja-JP" dirty="0"/>
                  <a:t>(Q, S, b, </a:t>
                </a:r>
                <a:r>
                  <a:rPr lang="ja-JP" altLang="ja-JP" dirty="0"/>
                  <a:t>δ</a:t>
                </a:r>
                <a:r>
                  <a:rPr lang="en-US" altLang="ja-JP" dirty="0"/>
                  <a:t>, </a:t>
                </a:r>
                <a14:m>
                  <m:oMath xmlns:m="http://schemas.openxmlformats.org/officeDocument/2006/math">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𝑞</m:t>
                        </m:r>
                      </m:e>
                      <m:sub>
                        <m:r>
                          <a:rPr lang="en-US" altLang="ja-JP" b="0" i="1" smtClean="0">
                            <a:latin typeface="Cambria Math" panose="02040503050406030204" pitchFamily="18" charset="0"/>
                          </a:rPr>
                          <m:t>𝑠</m:t>
                        </m:r>
                      </m:sub>
                    </m:sSub>
                    <m:r>
                      <a:rPr lang="en-US" altLang="ja-JP" b="0" i="0" smtClean="0">
                        <a:latin typeface="Cambria Math" panose="02040503050406030204" pitchFamily="18" charset="0"/>
                      </a:rPr>
                      <m:t>,</m:t>
                    </m:r>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𝑞</m:t>
                        </m:r>
                      </m:e>
                      <m:sub>
                        <m:r>
                          <a:rPr lang="en-US" altLang="ja-JP" b="0" i="1" smtClean="0">
                            <a:latin typeface="Cambria Math" panose="02040503050406030204" pitchFamily="18" charset="0"/>
                          </a:rPr>
                          <m:t>𝑓</m:t>
                        </m:r>
                      </m:sub>
                    </m:sSub>
                  </m:oMath>
                </a14:m>
                <a:r>
                  <a:rPr lang="ja-JP" altLang="ja-JP" dirty="0"/>
                  <a:t>）</a:t>
                </a:r>
                <a:endParaRPr lang="en-US" altLang="ja-JP" dirty="0"/>
              </a:p>
              <a:p>
                <a:endParaRPr lang="en-US" altLang="ja-JP" dirty="0"/>
              </a:p>
              <a:p>
                <a:pPr marL="0" indent="0">
                  <a:buNone/>
                </a:pPr>
                <a:r>
                  <a:rPr lang="en-US" altLang="ja-JP" dirty="0"/>
                  <a:t>	Q:</a:t>
                </a:r>
                <a:r>
                  <a:rPr lang="ja-JP" altLang="en-US" dirty="0"/>
                  <a:t>内部状態の有限集合</a:t>
                </a:r>
                <a:r>
                  <a:rPr lang="en-US" altLang="ja-JP" dirty="0"/>
                  <a:t>		S:</a:t>
                </a:r>
                <a:r>
                  <a:rPr lang="ja-JP" altLang="en-US" dirty="0"/>
                  <a:t>テープ記号の有限集合</a:t>
                </a:r>
                <a:r>
                  <a:rPr lang="en-US" altLang="ja-JP" dirty="0"/>
                  <a:t>	</a:t>
                </a:r>
              </a:p>
              <a:p>
                <a:pPr marL="0" indent="0">
                  <a:buNone/>
                </a:pPr>
                <a:r>
                  <a:rPr lang="ja-JP" altLang="en-US" dirty="0"/>
                  <a:t>    </a:t>
                </a:r>
                <a:r>
                  <a:rPr lang="en-US" altLang="ja-JP" dirty="0"/>
                  <a:t>b</a:t>
                </a:r>
                <a:r>
                  <a:rPr lang="ja-JP" altLang="en-US" dirty="0"/>
                  <a:t>∈</a:t>
                </a:r>
                <a:r>
                  <a:rPr lang="en-US" altLang="ja-JP" dirty="0"/>
                  <a:t>S:</a:t>
                </a:r>
                <a:r>
                  <a:rPr lang="ja-JP" altLang="en-US" dirty="0"/>
                  <a:t>空白記号</a:t>
                </a:r>
                <a:r>
                  <a:rPr lang="en-US" altLang="ja-JP" dirty="0"/>
                  <a:t>		</a:t>
                </a:r>
                <a:r>
                  <a:rPr lang="ja-JP" altLang="en-US" dirty="0"/>
                  <a:t>　　</a:t>
                </a:r>
                <a:r>
                  <a:rPr lang="en-US" altLang="ja-JP" dirty="0"/>
                  <a:t>	        δ:</a:t>
                </a:r>
                <a:r>
                  <a:rPr lang="ja-JP" altLang="en-US" dirty="0"/>
                  <a:t>遷移規則の部分集合</a:t>
                </a:r>
                <a:endParaRPr lang="en-US" altLang="ja-JP" dirty="0"/>
              </a:p>
              <a:p>
                <a:pPr marL="0" indent="0">
                  <a:buNone/>
                </a:pPr>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e>
                      <m:sub>
                        <m:r>
                          <a:rPr lang="en-US" altLang="ja-JP" i="1">
                            <a:latin typeface="Cambria Math" panose="02040503050406030204" pitchFamily="18" charset="0"/>
                          </a:rPr>
                          <m:t>𝑠</m:t>
                        </m:r>
                      </m:sub>
                    </m:sSub>
                    <m:r>
                      <m:rPr>
                        <m:nor/>
                      </m:rPr>
                      <a:rPr lang="ja-JP" altLang="en-US"/>
                      <m:t>∈</m:t>
                    </m:r>
                    <m:r>
                      <m:rPr>
                        <m:nor/>
                      </m:rPr>
                      <a:rPr lang="en-US" altLang="ja-JP"/>
                      <m:t>Q</m:t>
                    </m:r>
                    <m:r>
                      <a:rPr lang="en-US" altLang="ja-JP" b="0" i="1" smtClean="0">
                        <a:latin typeface="Cambria Math" panose="02040503050406030204" pitchFamily="18" charset="0"/>
                      </a:rPr>
                      <m:t>:</m:t>
                    </m:r>
                    <m:r>
                      <a:rPr lang="ja-JP" altLang="en-US" i="1">
                        <a:latin typeface="Cambria Math" panose="02040503050406030204" pitchFamily="18" charset="0"/>
                      </a:rPr>
                      <m:t>初期状態</m:t>
                    </m:r>
                  </m:oMath>
                </a14:m>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e>
                      <m:sub>
                        <m:r>
                          <a:rPr lang="en-US" altLang="ja-JP" i="1">
                            <a:latin typeface="Cambria Math" panose="02040503050406030204" pitchFamily="18" charset="0"/>
                          </a:rPr>
                          <m:t>𝑓</m:t>
                        </m:r>
                      </m:sub>
                    </m:sSub>
                    <m:r>
                      <m:rPr>
                        <m:nor/>
                      </m:rPr>
                      <a:rPr lang="ja-JP" altLang="en-US"/>
                      <m:t>∈</m:t>
                    </m:r>
                    <m:r>
                      <m:rPr>
                        <m:nor/>
                      </m:rPr>
                      <a:rPr lang="en-US" altLang="ja-JP"/>
                      <m:t>Q</m:t>
                    </m:r>
                    <m:r>
                      <a:rPr lang="en-US" altLang="ja-JP" i="1">
                        <a:latin typeface="Cambria Math" panose="02040503050406030204" pitchFamily="18" charset="0"/>
                      </a:rPr>
                      <m:t>:</m:t>
                    </m:r>
                    <m:r>
                      <a:rPr lang="ja-JP" altLang="en-US" i="1" smtClean="0">
                        <a:latin typeface="Cambria Math" panose="02040503050406030204" pitchFamily="18" charset="0"/>
                      </a:rPr>
                      <m:t>最終</m:t>
                    </m:r>
                    <m:r>
                      <a:rPr lang="ja-JP" altLang="en-US" i="1">
                        <a:latin typeface="Cambria Math" panose="02040503050406030204" pitchFamily="18" charset="0"/>
                      </a:rPr>
                      <m:t>状態</m:t>
                    </m:r>
                  </m:oMath>
                </a14:m>
                <a:endParaRPr lang="en-US" altLang="ja-JP" dirty="0"/>
              </a:p>
              <a:p>
                <a:pPr marL="0" indent="0">
                  <a:buNone/>
                </a:pPr>
                <a:endParaRPr lang="en-US" altLang="ja-JP" dirty="0"/>
              </a:p>
              <a:p>
                <a:pPr marL="0" indent="0">
                  <a:buNone/>
                </a:pPr>
                <a:endParaRPr lang="en-US" altLang="ja-JP" dirty="0"/>
              </a:p>
              <a:p>
                <a:r>
                  <a:rPr lang="en-US" altLang="ja-JP" dirty="0"/>
                  <a:t>δ : (Q×S×S×Q ) </a:t>
                </a:r>
                <a:r>
                  <a:rPr lang="ja-JP" altLang="en-US" dirty="0"/>
                  <a:t>∪ </a:t>
                </a:r>
                <a:r>
                  <a:rPr lang="en-US" altLang="ja-JP" dirty="0"/>
                  <a:t>(Q×{/}×{-, 0, +}×Q)</a:t>
                </a:r>
              </a:p>
              <a:p>
                <a:r>
                  <a:rPr lang="en-US" altLang="ja-JP" dirty="0"/>
                  <a:t>quadruple</a:t>
                </a:r>
                <a:r>
                  <a:rPr lang="ja-JP" altLang="ja-JP" dirty="0"/>
                  <a:t>∈δ</a:t>
                </a:r>
                <a:r>
                  <a:rPr lang="en-US" altLang="ja-JP" dirty="0"/>
                  <a:t> :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e>
                      <m:sub>
                        <m:r>
                          <a:rPr lang="en-US" altLang="ja-JP" i="1">
                            <a:latin typeface="Cambria Math" panose="02040503050406030204" pitchFamily="18" charset="0"/>
                          </a:rPr>
                          <m:t>1</m:t>
                        </m:r>
                      </m:sub>
                    </m:sSub>
                  </m:oMath>
                </a14:m>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1</m:t>
                        </m:r>
                      </m:sub>
                    </m:sSub>
                  </m:oMath>
                </a14:m>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𝑠</m:t>
                        </m:r>
                      </m:e>
                      <m:sub>
                        <m:r>
                          <a:rPr lang="en-US" altLang="ja-JP" i="1">
                            <a:latin typeface="Cambria Math" panose="02040503050406030204" pitchFamily="18" charset="0"/>
                          </a:rPr>
                          <m:t>2</m:t>
                        </m:r>
                      </m:sub>
                    </m:sSub>
                  </m:oMath>
                </a14:m>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e>
                      <m:sub>
                        <m:r>
                          <a:rPr lang="en-US" altLang="ja-JP" i="1">
                            <a:latin typeface="Cambria Math" panose="02040503050406030204" pitchFamily="18" charset="0"/>
                          </a:rPr>
                          <m:t>2</m:t>
                        </m:r>
                      </m:sub>
                    </m:sSub>
                  </m:oMath>
                </a14:m>
                <a:r>
                  <a:rPr lang="en-US" altLang="ja-JP" dirty="0"/>
                  <a:t>) </a:t>
                </a:r>
                <a:r>
                  <a:rPr lang="ja-JP" altLang="en-US" dirty="0"/>
                  <a:t>∪ </a:t>
                </a:r>
                <a:r>
                  <a:rPr lang="en-US" altLang="ja-JP" dirty="0"/>
                  <a:t>(</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e>
                      <m:sub>
                        <m:r>
                          <a:rPr lang="en-US" altLang="ja-JP" i="1">
                            <a:latin typeface="Cambria Math" panose="02040503050406030204" pitchFamily="18" charset="0"/>
                          </a:rPr>
                          <m:t>1</m:t>
                        </m:r>
                      </m:sub>
                    </m:sSub>
                  </m:oMath>
                </a14:m>
                <a:r>
                  <a:rPr lang="en-US" altLang="ja-JP" dirty="0"/>
                  <a:t>, /, d,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e>
                      <m:sub>
                        <m:r>
                          <a:rPr lang="en-US" altLang="ja-JP" i="1">
                            <a:latin typeface="Cambria Math" panose="02040503050406030204" pitchFamily="18" charset="0"/>
                          </a:rPr>
                          <m:t>2</m:t>
                        </m:r>
                      </m:sub>
                    </m:sSub>
                  </m:oMath>
                </a14:m>
                <a:r>
                  <a:rPr lang="en-US" altLang="ja-JP" dirty="0"/>
                  <a:t>)</a:t>
                </a:r>
              </a:p>
              <a:p>
                <a:pPr marL="0" indent="0">
                  <a:buNone/>
                </a:pPr>
                <a:r>
                  <a:rPr lang="en-US" altLang="ja-JP" sz="2400" dirty="0"/>
                  <a:t> </a:t>
                </a:r>
                <a:endParaRPr lang="ja-JP" altLang="en-US" sz="2400" dirty="0"/>
              </a:p>
            </p:txBody>
          </p:sp>
        </mc:Choice>
        <mc:Fallback xmlns="">
          <p:sp>
            <p:nvSpPr>
              <p:cNvPr id="4" name="コンテンツ プレースホルダー 3">
                <a:extLst>
                  <a:ext uri="{FF2B5EF4-FFF2-40B4-BE49-F238E27FC236}">
                    <a16:creationId xmlns:a16="http://schemas.microsoft.com/office/drawing/2014/main" id="{DBABA479-EDA9-4DAC-AE06-AB1480FFF4F4}"/>
                  </a:ext>
                </a:extLst>
              </p:cNvPr>
              <p:cNvSpPr>
                <a:spLocks noGrp="1" noRot="1" noChangeAspect="1" noMove="1" noResize="1" noEditPoints="1" noAdjustHandles="1" noChangeArrowheads="1" noChangeShapeType="1" noTextEdit="1"/>
              </p:cNvSpPr>
              <p:nvPr>
                <p:ph idx="1"/>
              </p:nvPr>
            </p:nvSpPr>
            <p:spPr>
              <a:xfrm>
                <a:off x="838199" y="1825624"/>
                <a:ext cx="10995837" cy="4798459"/>
              </a:xfrm>
              <a:blipFill>
                <a:blip r:embed="rId2"/>
                <a:stretch>
                  <a:fillRect l="-942" t="-241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3955092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p:txBody>
          <a:bodyPr/>
          <a:lstStyle/>
          <a:p>
            <a:r>
              <a:rPr lang="ja-JP" altLang="en-US" dirty="0"/>
              <a:t>５．</a:t>
            </a:r>
            <a:r>
              <a:rPr kumimoji="1" lang="ja-JP" altLang="en-US" dirty="0"/>
              <a:t>　可逆チューリングマシン</a:t>
            </a:r>
          </a:p>
        </p:txBody>
      </p:sp>
      <mc:AlternateContent xmlns:mc="http://schemas.openxmlformats.org/markup-compatibility/2006" xmlns:a14="http://schemas.microsoft.com/office/drawing/2010/main">
        <mc:Choice Requires="a14">
          <p:sp>
            <p:nvSpPr>
              <p:cNvPr id="4" name="コンテンツ プレースホルダー 3">
                <a:extLst>
                  <a:ext uri="{FF2B5EF4-FFF2-40B4-BE49-F238E27FC236}">
                    <a16:creationId xmlns:a16="http://schemas.microsoft.com/office/drawing/2014/main" id="{DBABA479-EDA9-4DAC-AE06-AB1480FFF4F4}"/>
                  </a:ext>
                </a:extLst>
              </p:cNvPr>
              <p:cNvSpPr>
                <a:spLocks noGrp="1"/>
              </p:cNvSpPr>
              <p:nvPr>
                <p:ph idx="1"/>
              </p:nvPr>
            </p:nvSpPr>
            <p:spPr/>
            <p:txBody>
              <a:bodyPr>
                <a:normAutofit/>
              </a:bodyPr>
              <a:lstStyle/>
              <a:p>
                <a:pPr marL="0" indent="0">
                  <a:buNone/>
                </a:pPr>
                <a:r>
                  <a:rPr lang="ja-JP" altLang="en-US" dirty="0"/>
                  <a:t>定義 </a:t>
                </a:r>
                <a:r>
                  <a:rPr lang="en-US" altLang="ja-JP" dirty="0"/>
                  <a:t>4 (</a:t>
                </a:r>
                <a:r>
                  <a:rPr lang="ja-JP" altLang="en-US" dirty="0"/>
                  <a:t>前方</a:t>
                </a:r>
                <a:r>
                  <a:rPr lang="en-US" altLang="ja-JP" dirty="0"/>
                  <a:t>/</a:t>
                </a:r>
                <a:r>
                  <a:rPr lang="ja-JP" altLang="en-US" dirty="0"/>
                  <a:t>後方決定</a:t>
                </a:r>
                <a:r>
                  <a:rPr lang="en-US" altLang="ja-JP" dirty="0"/>
                  <a:t>)</a:t>
                </a:r>
              </a:p>
              <a:p>
                <a:pPr marL="0" indent="0">
                  <a:buNone/>
                </a:pPr>
                <a:endParaRPr lang="en-US" altLang="ja-JP" dirty="0"/>
              </a:p>
              <a:p>
                <a:pPr marL="0" indent="0">
                  <a:buNone/>
                </a:pPr>
                <a:r>
                  <a:rPr lang="en-US" altLang="ja-JP" dirty="0"/>
                  <a:t>quadruple</a:t>
                </a:r>
                <a:r>
                  <a:rPr lang="ja-JP" altLang="en-US" dirty="0"/>
                  <a:t>の</a:t>
                </a:r>
                <a:r>
                  <a:rPr lang="en-US" altLang="ja-JP" dirty="0"/>
                  <a:t>(</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e>
                      <m:sub>
                        <m:r>
                          <a:rPr lang="en-US" altLang="ja-JP" i="1">
                            <a:latin typeface="Cambria Math" panose="02040503050406030204" pitchFamily="18" charset="0"/>
                          </a:rPr>
                          <m:t>1</m:t>
                        </m:r>
                      </m:sub>
                    </m:sSub>
                  </m:oMath>
                </a14:m>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𝑡</m:t>
                        </m:r>
                      </m:e>
                      <m:sub>
                        <m:r>
                          <a:rPr lang="en-US" altLang="ja-JP" i="1">
                            <a:latin typeface="Cambria Math" panose="02040503050406030204" pitchFamily="18" charset="0"/>
                          </a:rPr>
                          <m:t>1</m:t>
                        </m:r>
                      </m:sub>
                    </m:sSub>
                  </m:oMath>
                </a14:m>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𝑡</m:t>
                        </m:r>
                      </m:e>
                      <m:sub>
                        <m:r>
                          <a:rPr lang="en-US" altLang="ja-JP" i="1">
                            <a:latin typeface="Cambria Math" panose="02040503050406030204" pitchFamily="18" charset="0"/>
                          </a:rPr>
                          <m:t>2</m:t>
                        </m:r>
                      </m:sub>
                    </m:sSub>
                  </m:oMath>
                </a14:m>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e>
                      <m:sub>
                        <m:r>
                          <a:rPr lang="en-US" altLang="ja-JP" i="1">
                            <a:latin typeface="Cambria Math" panose="02040503050406030204" pitchFamily="18" charset="0"/>
                          </a:rPr>
                          <m:t>2</m:t>
                        </m:r>
                      </m:sub>
                    </m:sSub>
                  </m:oMath>
                </a14:m>
                <a:r>
                  <a:rPr lang="en-US" altLang="ja-JP" dirty="0"/>
                  <a:t>) </a:t>
                </a:r>
                <a:r>
                  <a:rPr lang="ja-JP" altLang="ja-JP" dirty="0"/>
                  <a:t>∈δ</a:t>
                </a:r>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r>
                          <a:rPr lang="en-US" altLang="ja-JP" b="0" i="1" smtClean="0">
                            <a:latin typeface="Cambria Math" panose="02040503050406030204" pitchFamily="18" charset="0"/>
                          </a:rPr>
                          <m:t>′</m:t>
                        </m:r>
                      </m:e>
                      <m:sub>
                        <m:r>
                          <a:rPr lang="en-US" altLang="ja-JP" i="1">
                            <a:latin typeface="Cambria Math" panose="02040503050406030204" pitchFamily="18" charset="0"/>
                          </a:rPr>
                          <m:t>1</m:t>
                        </m:r>
                      </m:sub>
                    </m:sSub>
                  </m:oMath>
                </a14:m>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𝑡</m:t>
                        </m:r>
                        <m:r>
                          <a:rPr lang="en-US" altLang="ja-JP" b="0" i="1" smtClean="0">
                            <a:latin typeface="Cambria Math" panose="02040503050406030204" pitchFamily="18" charset="0"/>
                          </a:rPr>
                          <m:t>′</m:t>
                        </m:r>
                      </m:e>
                      <m:sub>
                        <m:r>
                          <a:rPr lang="en-US" altLang="ja-JP" i="1">
                            <a:latin typeface="Cambria Math" panose="02040503050406030204" pitchFamily="18" charset="0"/>
                          </a:rPr>
                          <m:t>1</m:t>
                        </m:r>
                      </m:sub>
                    </m:sSub>
                  </m:oMath>
                </a14:m>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𝑡</m:t>
                        </m:r>
                        <m:r>
                          <a:rPr lang="en-US" altLang="ja-JP" b="0" i="1" smtClean="0">
                            <a:latin typeface="Cambria Math" panose="02040503050406030204" pitchFamily="18" charset="0"/>
                          </a:rPr>
                          <m:t>′</m:t>
                        </m:r>
                      </m:e>
                      <m:sub>
                        <m:r>
                          <a:rPr lang="en-US" altLang="ja-JP" i="1">
                            <a:latin typeface="Cambria Math" panose="02040503050406030204" pitchFamily="18" charset="0"/>
                          </a:rPr>
                          <m:t>2</m:t>
                        </m:r>
                      </m:sub>
                    </m:sSub>
                  </m:oMath>
                </a14:m>
                <a:r>
                  <a:rPr lang="en-US" altLang="ja-JP"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r>
                          <a:rPr lang="en-US" altLang="ja-JP" b="0" i="1" smtClean="0">
                            <a:latin typeface="Cambria Math" panose="02040503050406030204" pitchFamily="18" charset="0"/>
                          </a:rPr>
                          <m:t>′</m:t>
                        </m:r>
                      </m:e>
                      <m:sub>
                        <m:r>
                          <a:rPr lang="en-US" altLang="ja-JP" i="1">
                            <a:latin typeface="Cambria Math" panose="02040503050406030204" pitchFamily="18" charset="0"/>
                          </a:rPr>
                          <m:t>2</m:t>
                        </m:r>
                      </m:sub>
                    </m:sSub>
                  </m:oMath>
                </a14:m>
                <a:r>
                  <a:rPr lang="en-US" altLang="ja-JP" dirty="0"/>
                  <a:t>) </a:t>
                </a:r>
                <a:r>
                  <a:rPr lang="ja-JP" altLang="ja-JP" dirty="0"/>
                  <a:t>∈δ</a:t>
                </a:r>
                <a:r>
                  <a:rPr lang="ja-JP" altLang="en-US" dirty="0"/>
                  <a:t>について</a:t>
                </a:r>
                <a:endParaRPr lang="en-US" altLang="ja-JP" dirty="0"/>
              </a:p>
              <a:p>
                <a:pPr marL="0" indent="0">
                  <a:buNone/>
                </a:pPr>
                <a:endParaRPr lang="en-US" altLang="ja-JP" dirty="0"/>
              </a:p>
              <a:p>
                <a:pPr marL="0" indent="0">
                  <a:buNone/>
                </a:pPr>
                <a:r>
                  <a:rPr lang="ja-JP" altLang="en-US" dirty="0"/>
                  <a:t>前方決定的： </a:t>
                </a:r>
                <a:r>
                  <a:rPr lang="en-US" altLang="ja-JP" dirty="0"/>
                  <a:t>if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e>
                      <m:sub>
                        <m:r>
                          <a:rPr lang="en-US" altLang="ja-JP" i="1">
                            <a:latin typeface="Cambria Math" panose="02040503050406030204" pitchFamily="18" charset="0"/>
                          </a:rPr>
                          <m:t>1</m:t>
                        </m:r>
                      </m:sub>
                    </m:sSub>
                    <m:r>
                      <a:rPr lang="en-US" altLang="ja-JP" b="0" i="0" smtClean="0">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r>
                          <a:rPr lang="en-US" altLang="ja-JP" b="0" i="1" smtClean="0">
                            <a:latin typeface="Cambria Math" panose="02040503050406030204" pitchFamily="18" charset="0"/>
                          </a:rPr>
                          <m:t>′</m:t>
                        </m:r>
                      </m:e>
                      <m:sub>
                        <m:r>
                          <a:rPr lang="en-US" altLang="ja-JP" i="1">
                            <a:latin typeface="Cambria Math" panose="02040503050406030204" pitchFamily="18" charset="0"/>
                          </a:rPr>
                          <m:t>1</m:t>
                        </m:r>
                      </m:sub>
                    </m:sSub>
                  </m:oMath>
                </a14:m>
                <a:r>
                  <a:rPr lang="en-US" altLang="ja-JP" dirty="0"/>
                  <a:t> then </a:t>
                </a:r>
                <a14:m>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𝑡</m:t>
                        </m:r>
                      </m:e>
                      <m:sub>
                        <m:r>
                          <a:rPr lang="en-US" altLang="ja-JP" i="1">
                            <a:latin typeface="Cambria Math" panose="02040503050406030204" pitchFamily="18" charset="0"/>
                          </a:rPr>
                          <m:t>1</m:t>
                        </m:r>
                      </m:sub>
                    </m:sSub>
                  </m:oMath>
                </a14:m>
                <a:r>
                  <a:rPr lang="ja-JP" altLang="en-US" dirty="0"/>
                  <a:t>≠</a:t>
                </a:r>
                <a:r>
                  <a:rPr lang="en-US" altLang="ja-JP" dirty="0"/>
                  <a:t>/ </a:t>
                </a:r>
                <a:r>
                  <a:rPr lang="ja-JP" altLang="en-US"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r>
                          <a:rPr lang="en-US" altLang="ja-JP" b="0" i="1" smtClean="0">
                            <a:latin typeface="Cambria Math" panose="02040503050406030204" pitchFamily="18" charset="0"/>
                          </a:rPr>
                          <m:t>′</m:t>
                        </m:r>
                      </m:e>
                      <m:sub>
                        <m:r>
                          <a:rPr lang="en-US" altLang="ja-JP" b="0" i="1" smtClean="0">
                            <a:latin typeface="Cambria Math" panose="02040503050406030204" pitchFamily="18" charset="0"/>
                          </a:rPr>
                          <m:t>1</m:t>
                        </m:r>
                      </m:sub>
                    </m:sSub>
                  </m:oMath>
                </a14:m>
                <a:r>
                  <a:rPr lang="ja-JP" altLang="en-US" dirty="0"/>
                  <a:t>≠</a:t>
                </a:r>
                <a:r>
                  <a:rPr lang="en-US" altLang="ja-JP" dirty="0"/>
                  <a:t>/ </a:t>
                </a:r>
                <a:r>
                  <a:rPr lang="ja-JP" altLang="en-US" dirty="0"/>
                  <a:t>∧ </a:t>
                </a:r>
                <a14:m>
                  <m:oMath xmlns:m="http://schemas.openxmlformats.org/officeDocument/2006/math">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𝑡</m:t>
                        </m:r>
                      </m:e>
                      <m:sub>
                        <m:r>
                          <a:rPr lang="en-US" altLang="ja-JP" i="1">
                            <a:latin typeface="Cambria Math" panose="02040503050406030204" pitchFamily="18" charset="0"/>
                          </a:rPr>
                          <m:t>1</m:t>
                        </m:r>
                      </m:sub>
                    </m:sSub>
                    <m:r>
                      <a:rPr lang="ja-JP" altLang="en-US" i="1">
                        <a:latin typeface="Cambria Math" panose="02040503050406030204" pitchFamily="18" charset="0"/>
                      </a:rPr>
                      <m:t>≠</m:t>
                    </m:r>
                    <m:sSub>
                      <m:sSubPr>
                        <m:ctrlPr>
                          <a:rPr lang="en-US" altLang="ja-JP" i="1">
                            <a:latin typeface="Cambria Math" panose="02040503050406030204" pitchFamily="18" charset="0"/>
                          </a:rPr>
                        </m:ctrlPr>
                      </m:sSubPr>
                      <m:e>
                        <m:r>
                          <a:rPr lang="en-US" altLang="ja-JP" b="0" i="1" smtClean="0">
                            <a:latin typeface="Cambria Math" panose="02040503050406030204" pitchFamily="18" charset="0"/>
                          </a:rPr>
                          <m:t>𝑡</m:t>
                        </m:r>
                        <m:r>
                          <a:rPr lang="en-US" altLang="ja-JP" i="1">
                            <a:latin typeface="Cambria Math" panose="02040503050406030204" pitchFamily="18" charset="0"/>
                          </a:rPr>
                          <m:t>′</m:t>
                        </m:r>
                      </m:e>
                      <m:sub>
                        <m:r>
                          <a:rPr lang="en-US" altLang="ja-JP" i="1">
                            <a:latin typeface="Cambria Math" panose="02040503050406030204" pitchFamily="18" charset="0"/>
                          </a:rPr>
                          <m:t>1</m:t>
                        </m:r>
                      </m:sub>
                    </m:sSub>
                  </m:oMath>
                </a14:m>
                <a:endParaRPr lang="en-US" altLang="ja-JP" dirty="0"/>
              </a:p>
              <a:p>
                <a:pPr marL="0" indent="0">
                  <a:buNone/>
                </a:pPr>
                <a:endParaRPr lang="en-US" altLang="ja-JP" dirty="0"/>
              </a:p>
              <a:p>
                <a:pPr marL="0" indent="0">
                  <a:buNone/>
                </a:pPr>
                <a:r>
                  <a:rPr lang="ja-JP" altLang="en-US" dirty="0"/>
                  <a:t>後方決定的：</a:t>
                </a:r>
                <a:r>
                  <a:rPr lang="en-US" altLang="ja-JP" dirty="0"/>
                  <a:t> if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e>
                      <m:sub>
                        <m:r>
                          <a:rPr lang="en-US" altLang="ja-JP" b="0" i="1" smtClean="0">
                            <a:latin typeface="Cambria Math" panose="02040503050406030204" pitchFamily="18" charset="0"/>
                          </a:rPr>
                          <m:t>2</m:t>
                        </m:r>
                      </m:sub>
                    </m:sSub>
                    <m:r>
                      <a:rPr lang="en-US" altLang="ja-JP">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𝑞</m:t>
                        </m:r>
                        <m:r>
                          <a:rPr lang="en-US" altLang="ja-JP" i="1">
                            <a:latin typeface="Cambria Math" panose="02040503050406030204" pitchFamily="18" charset="0"/>
                          </a:rPr>
                          <m:t>′</m:t>
                        </m:r>
                      </m:e>
                      <m:sub>
                        <m:r>
                          <a:rPr lang="en-US" altLang="ja-JP" b="0" i="1" smtClean="0">
                            <a:latin typeface="Cambria Math" panose="02040503050406030204" pitchFamily="18" charset="0"/>
                          </a:rPr>
                          <m:t>2</m:t>
                        </m:r>
                      </m:sub>
                    </m:sSub>
                  </m:oMath>
                </a14:m>
                <a:r>
                  <a:rPr lang="en-US" altLang="ja-JP" dirty="0"/>
                  <a:t> then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b="0" i="1" smtClean="0">
                            <a:latin typeface="Cambria Math" panose="02040503050406030204" pitchFamily="18" charset="0"/>
                          </a:rPr>
                          <m:t>2</m:t>
                        </m:r>
                      </m:sub>
                    </m:sSub>
                  </m:oMath>
                </a14:m>
                <a:r>
                  <a:rPr lang="ja-JP" altLang="en-US" dirty="0"/>
                  <a:t>≠</a:t>
                </a:r>
                <a:r>
                  <a:rPr lang="en-US" altLang="ja-JP" dirty="0"/>
                  <a:t>/ </a:t>
                </a:r>
                <a:r>
                  <a:rPr lang="ja-JP" altLang="en-US"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r>
                          <a:rPr lang="en-US" altLang="ja-JP" i="1">
                            <a:latin typeface="Cambria Math" panose="02040503050406030204" pitchFamily="18" charset="0"/>
                          </a:rPr>
                          <m:t>′</m:t>
                        </m:r>
                      </m:e>
                      <m:sub>
                        <m:r>
                          <a:rPr lang="en-US" altLang="ja-JP" b="0" i="1" smtClean="0">
                            <a:latin typeface="Cambria Math" panose="02040503050406030204" pitchFamily="18" charset="0"/>
                          </a:rPr>
                          <m:t>2</m:t>
                        </m:r>
                      </m:sub>
                    </m:sSub>
                  </m:oMath>
                </a14:m>
                <a:r>
                  <a:rPr lang="ja-JP" altLang="en-US" dirty="0"/>
                  <a:t>≠</a:t>
                </a:r>
                <a:r>
                  <a:rPr lang="en-US" altLang="ja-JP" dirty="0"/>
                  <a:t>/ </a:t>
                </a:r>
                <a:r>
                  <a:rPr lang="ja-JP" altLang="en-US" dirty="0"/>
                  <a:t>∧ </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e>
                      <m:sub>
                        <m:r>
                          <a:rPr lang="en-US" altLang="ja-JP" b="0" i="1" smtClean="0">
                            <a:latin typeface="Cambria Math" panose="02040503050406030204" pitchFamily="18" charset="0"/>
                          </a:rPr>
                          <m:t>2</m:t>
                        </m:r>
                      </m:sub>
                    </m:sSub>
                    <m:r>
                      <a:rPr lang="ja-JP" altLang="en-US" i="1">
                        <a:latin typeface="Cambria Math" panose="02040503050406030204" pitchFamily="18" charset="0"/>
                      </a:rPr>
                      <m:t>≠</m:t>
                    </m:r>
                    <m:sSub>
                      <m:sSubPr>
                        <m:ctrlPr>
                          <a:rPr lang="en-US" altLang="ja-JP" i="1">
                            <a:latin typeface="Cambria Math" panose="02040503050406030204" pitchFamily="18" charset="0"/>
                          </a:rPr>
                        </m:ctrlPr>
                      </m:sSubPr>
                      <m:e>
                        <m:r>
                          <a:rPr lang="en-US" altLang="ja-JP" i="1">
                            <a:latin typeface="Cambria Math" panose="02040503050406030204" pitchFamily="18" charset="0"/>
                          </a:rPr>
                          <m:t>𝑡</m:t>
                        </m:r>
                        <m:r>
                          <a:rPr lang="en-US" altLang="ja-JP" i="1">
                            <a:latin typeface="Cambria Math" panose="02040503050406030204" pitchFamily="18" charset="0"/>
                          </a:rPr>
                          <m:t>′</m:t>
                        </m:r>
                      </m:e>
                      <m:sub>
                        <m:r>
                          <a:rPr lang="en-US" altLang="ja-JP" b="0" i="1" smtClean="0">
                            <a:latin typeface="Cambria Math" panose="02040503050406030204" pitchFamily="18" charset="0"/>
                          </a:rPr>
                          <m:t>2</m:t>
                        </m:r>
                      </m:sub>
                    </m:sSub>
                  </m:oMath>
                </a14:m>
                <a:endParaRPr lang="en-US" altLang="ja-JP" dirty="0"/>
              </a:p>
            </p:txBody>
          </p:sp>
        </mc:Choice>
        <mc:Fallback xmlns="">
          <p:sp>
            <p:nvSpPr>
              <p:cNvPr id="4" name="コンテンツ プレースホルダー 3">
                <a:extLst>
                  <a:ext uri="{FF2B5EF4-FFF2-40B4-BE49-F238E27FC236}">
                    <a16:creationId xmlns:a16="http://schemas.microsoft.com/office/drawing/2014/main" id="{DBABA479-EDA9-4DAC-AE06-AB1480FFF4F4}"/>
                  </a:ext>
                </a:extLst>
              </p:cNvPr>
              <p:cNvSpPr>
                <a:spLocks noGrp="1" noRot="1" noChangeAspect="1" noMove="1" noResize="1" noEditPoints="1" noAdjustHandles="1" noChangeArrowheads="1" noChangeShapeType="1" noTextEdit="1"/>
              </p:cNvSpPr>
              <p:nvPr>
                <p:ph idx="1"/>
              </p:nvPr>
            </p:nvSpPr>
            <p:spPr>
              <a:blipFill>
                <a:blip r:embed="rId2"/>
                <a:stretch>
                  <a:fillRect l="-1217" t="-224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4500302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p:txBody>
          <a:bodyPr/>
          <a:lstStyle/>
          <a:p>
            <a:r>
              <a:rPr lang="ja-JP" altLang="en-US" dirty="0"/>
              <a:t>５．</a:t>
            </a:r>
            <a:r>
              <a:rPr kumimoji="1" lang="ja-JP" altLang="en-US" dirty="0"/>
              <a:t>　可逆チューリングマシン</a:t>
            </a:r>
          </a:p>
        </p:txBody>
      </p:sp>
      <p:sp>
        <p:nvSpPr>
          <p:cNvPr id="4" name="コンテンツ プレースホルダー 3">
            <a:extLst>
              <a:ext uri="{FF2B5EF4-FFF2-40B4-BE49-F238E27FC236}">
                <a16:creationId xmlns:a16="http://schemas.microsoft.com/office/drawing/2014/main" id="{DBABA479-EDA9-4DAC-AE06-AB1480FFF4F4}"/>
              </a:ext>
            </a:extLst>
          </p:cNvPr>
          <p:cNvSpPr>
            <a:spLocks noGrp="1"/>
          </p:cNvSpPr>
          <p:nvPr>
            <p:ph idx="1"/>
          </p:nvPr>
        </p:nvSpPr>
        <p:spPr/>
        <p:txBody>
          <a:bodyPr>
            <a:normAutofit/>
          </a:bodyPr>
          <a:lstStyle/>
          <a:p>
            <a:pPr marL="0" indent="0">
              <a:buNone/>
            </a:pPr>
            <a:r>
              <a:rPr lang="ja-JP" altLang="en-US" dirty="0"/>
              <a:t>定義 </a:t>
            </a:r>
            <a:r>
              <a:rPr lang="en-US" altLang="ja-JP" dirty="0"/>
              <a:t>5</a:t>
            </a:r>
          </a:p>
          <a:p>
            <a:pPr marL="0" indent="0">
              <a:buNone/>
            </a:pPr>
            <a:endParaRPr lang="en-US" altLang="ja-JP" dirty="0"/>
          </a:p>
          <a:p>
            <a:pPr marL="0" indent="0">
              <a:buNone/>
            </a:pPr>
            <a:r>
              <a:rPr lang="en-US" altLang="ja-JP" dirty="0"/>
              <a:t>TM T</a:t>
            </a:r>
            <a:r>
              <a:rPr lang="ja-JP" altLang="en-US" dirty="0"/>
              <a:t>は、前方かつ後方決定的である場合のみ可逆である。</a:t>
            </a:r>
            <a:endParaRPr lang="en-US" altLang="ja-JP" dirty="0"/>
          </a:p>
        </p:txBody>
      </p:sp>
    </p:spTree>
    <p:extLst>
      <p:ext uri="{BB962C8B-B14F-4D97-AF65-F5344CB8AC3E}">
        <p14:creationId xmlns:p14="http://schemas.microsoft.com/office/powerpoint/2010/main" val="29373965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p:txBody>
          <a:bodyPr/>
          <a:lstStyle/>
          <a:p>
            <a:r>
              <a:rPr lang="en-US" altLang="ja-JP" dirty="0"/>
              <a:t>5.1</a:t>
            </a:r>
            <a:r>
              <a:rPr kumimoji="1" lang="ja-JP" altLang="en-US" dirty="0"/>
              <a:t>　チューリングマシンの例</a:t>
            </a:r>
          </a:p>
        </p:txBody>
      </p:sp>
      <p:pic>
        <p:nvPicPr>
          <p:cNvPr id="7" name="コンテンツ プレースホルダー 6">
            <a:extLst>
              <a:ext uri="{FF2B5EF4-FFF2-40B4-BE49-F238E27FC236}">
                <a16:creationId xmlns:a16="http://schemas.microsoft.com/office/drawing/2014/main" id="{AEA38DF4-3969-4DB4-8686-C2BB534A7F4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68681" y="1825625"/>
            <a:ext cx="10454637" cy="4351338"/>
          </a:xfrm>
        </p:spPr>
      </p:pic>
    </p:spTree>
    <p:extLst>
      <p:ext uri="{BB962C8B-B14F-4D97-AF65-F5344CB8AC3E}">
        <p14:creationId xmlns:p14="http://schemas.microsoft.com/office/powerpoint/2010/main" val="1660477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71054" y="308551"/>
            <a:ext cx="11554691" cy="5628121"/>
          </a:xfrm>
        </p:spPr>
        <p:txBody>
          <a:bodyPr>
            <a:noAutofit/>
          </a:bodyPr>
          <a:lstStyle/>
          <a:p>
            <a:pPr marL="0" indent="0">
              <a:buNone/>
            </a:pPr>
            <a:endParaRPr lang="ja-JP" altLang="en-US" dirty="0"/>
          </a:p>
          <a:p>
            <a:pPr marL="0" indent="0">
              <a:buNone/>
            </a:pPr>
            <a:r>
              <a:rPr lang="ja-JP" altLang="en-US" dirty="0"/>
              <a:t>・可逆言語に必要な原理</a:t>
            </a:r>
          </a:p>
          <a:p>
            <a:pPr marL="0" indent="0">
              <a:buNone/>
            </a:pPr>
            <a:endParaRPr lang="ja-JP" altLang="en-US" dirty="0"/>
          </a:p>
          <a:p>
            <a:pPr marL="0" indent="0">
              <a:buNone/>
            </a:pPr>
            <a:r>
              <a:rPr lang="ja-JP" altLang="en-US" dirty="0"/>
              <a:t>・高速フーリエ変換の可逆化によって可逆言語が実用的であること　　　　　　　　　</a:t>
            </a:r>
            <a:endParaRPr lang="en-US" altLang="ja-JP" dirty="0"/>
          </a:p>
          <a:p>
            <a:pPr marL="0" indent="0">
              <a:buNone/>
            </a:pPr>
            <a:r>
              <a:rPr lang="ja-JP" altLang="en-US" dirty="0"/>
              <a:t>　の証明</a:t>
            </a:r>
          </a:p>
          <a:p>
            <a:pPr marL="0" indent="0">
              <a:buNone/>
            </a:pPr>
            <a:endParaRPr lang="ja-JP" altLang="en-US" dirty="0"/>
          </a:p>
          <a:p>
            <a:pPr marL="0" indent="0">
              <a:buNone/>
            </a:pPr>
            <a:r>
              <a:rPr lang="ja-JP" altLang="en-US" dirty="0"/>
              <a:t>・可逆チューリングマシンのインタプリタの実現によって計算力の高　</a:t>
            </a:r>
            <a:endParaRPr lang="en-US" altLang="ja-JP" dirty="0"/>
          </a:p>
          <a:p>
            <a:pPr marL="0" indent="0">
              <a:buNone/>
            </a:pPr>
            <a:r>
              <a:rPr lang="ja-JP" altLang="en-US" dirty="0"/>
              <a:t>　</a:t>
            </a:r>
            <a:r>
              <a:rPr lang="ja-JP" altLang="en-US" dirty="0" err="1"/>
              <a:t>さを</a:t>
            </a:r>
            <a:r>
              <a:rPr lang="ja-JP" altLang="en-US" dirty="0"/>
              <a:t>示す</a:t>
            </a:r>
          </a:p>
          <a:p>
            <a:pPr marL="0" indent="0">
              <a:buNone/>
            </a:pPr>
            <a:endParaRPr lang="ja-JP" altLang="en-US" dirty="0"/>
          </a:p>
          <a:p>
            <a:pPr marL="0" indent="0">
              <a:buNone/>
            </a:pPr>
            <a:r>
              <a:rPr lang="ja-JP" altLang="en-US" dirty="0"/>
              <a:t>・局所変数、動的データ構造そして引数かされた関数呼び出しでの発</a:t>
            </a:r>
            <a:endParaRPr lang="en-US" altLang="ja-JP" dirty="0"/>
          </a:p>
          <a:p>
            <a:pPr marL="0" indent="0">
              <a:buNone/>
            </a:pPr>
            <a:r>
              <a:rPr lang="ja-JP" altLang="en-US" dirty="0"/>
              <a:t>　展</a:t>
            </a:r>
            <a:endParaRPr kumimoji="1" lang="en-US" altLang="ja-JP" dirty="0"/>
          </a:p>
        </p:txBody>
      </p:sp>
    </p:spTree>
    <p:extLst>
      <p:ext uri="{BB962C8B-B14F-4D97-AF65-F5344CB8AC3E}">
        <p14:creationId xmlns:p14="http://schemas.microsoft.com/office/powerpoint/2010/main" val="33198486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コンテンツ プレースホルダー 5">
            <a:extLst>
              <a:ext uri="{FF2B5EF4-FFF2-40B4-BE49-F238E27FC236}">
                <a16:creationId xmlns:a16="http://schemas.microsoft.com/office/drawing/2014/main" id="{DA7C878D-B64A-441A-9296-0DB9A4A6E99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2652" y="137218"/>
            <a:ext cx="5036948" cy="6583564"/>
          </a:xfrm>
        </p:spPr>
      </p:pic>
    </p:spTree>
    <p:extLst>
      <p:ext uri="{BB962C8B-B14F-4D97-AF65-F5344CB8AC3E}">
        <p14:creationId xmlns:p14="http://schemas.microsoft.com/office/powerpoint/2010/main" val="32708960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a:xfrm>
            <a:off x="848833" y="365125"/>
            <a:ext cx="10515600" cy="1325563"/>
          </a:xfrm>
        </p:spPr>
        <p:txBody>
          <a:bodyPr/>
          <a:lstStyle/>
          <a:p>
            <a:r>
              <a:rPr lang="ja-JP" altLang="en-US" dirty="0"/>
              <a:t>６．可逆高速フーリエ変換</a:t>
            </a:r>
            <a:endParaRPr kumimoji="1" lang="ja-JP" altLang="en-US" dirty="0"/>
          </a:p>
        </p:txBody>
      </p:sp>
      <p:sp>
        <p:nvSpPr>
          <p:cNvPr id="4" name="コンテンツ プレースホルダー 3">
            <a:extLst>
              <a:ext uri="{FF2B5EF4-FFF2-40B4-BE49-F238E27FC236}">
                <a16:creationId xmlns:a16="http://schemas.microsoft.com/office/drawing/2014/main" id="{DBABA479-EDA9-4DAC-AE06-AB1480FFF4F4}"/>
              </a:ext>
            </a:extLst>
          </p:cNvPr>
          <p:cNvSpPr>
            <a:spLocks noGrp="1"/>
          </p:cNvSpPr>
          <p:nvPr>
            <p:ph idx="1"/>
          </p:nvPr>
        </p:nvSpPr>
        <p:spPr/>
        <p:txBody>
          <a:bodyPr/>
          <a:lstStyle/>
          <a:p>
            <a:r>
              <a:rPr lang="ja-JP" altLang="en-US" dirty="0"/>
              <a:t>フーリエ変換は周期関数を周波数領域に変換するためにしばしば用いられている。</a:t>
            </a:r>
            <a:endParaRPr lang="en-US" altLang="ja-JP" dirty="0"/>
          </a:p>
          <a:p>
            <a:r>
              <a:rPr lang="ja-JP" altLang="en-US" dirty="0"/>
              <a:t>フーリエ変換は常に逆の変換を行う。</a:t>
            </a:r>
            <a:endParaRPr lang="en-US" altLang="ja-JP" dirty="0"/>
          </a:p>
          <a:p>
            <a:endParaRPr lang="en-US" altLang="ja-JP" dirty="0"/>
          </a:p>
          <a:p>
            <a:endParaRPr lang="en-US" altLang="ja-JP" dirty="0"/>
          </a:p>
          <a:p>
            <a:r>
              <a:rPr lang="ja-JP" altLang="en-US" dirty="0"/>
              <a:t>可逆高速フーリエ変換を</a:t>
            </a:r>
            <a:r>
              <a:rPr lang="en-US" altLang="ja-JP" dirty="0"/>
              <a:t>Janus</a:t>
            </a:r>
            <a:r>
              <a:rPr lang="ja-JP" altLang="en-US" dirty="0"/>
              <a:t>で実行することで可逆プログラミング言語の実用性を示す。</a:t>
            </a:r>
          </a:p>
        </p:txBody>
      </p:sp>
    </p:spTree>
    <p:extLst>
      <p:ext uri="{BB962C8B-B14F-4D97-AF65-F5344CB8AC3E}">
        <p14:creationId xmlns:p14="http://schemas.microsoft.com/office/powerpoint/2010/main" val="18954447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a:xfrm>
            <a:off x="848833" y="365125"/>
            <a:ext cx="10515600" cy="1325563"/>
          </a:xfrm>
        </p:spPr>
        <p:txBody>
          <a:bodyPr/>
          <a:lstStyle/>
          <a:p>
            <a:r>
              <a:rPr lang="ja-JP" altLang="en-US" dirty="0"/>
              <a:t>６</a:t>
            </a:r>
            <a:r>
              <a:rPr lang="en-US" altLang="ja-JP" dirty="0"/>
              <a:t>.1</a:t>
            </a:r>
            <a:r>
              <a:rPr lang="ja-JP" altLang="en-US" dirty="0"/>
              <a:t>　バタフライ演算</a:t>
            </a:r>
            <a:endParaRPr kumimoji="1" lang="ja-JP" altLang="en-US" dirty="0"/>
          </a:p>
        </p:txBody>
      </p:sp>
      <p:sp>
        <p:nvSpPr>
          <p:cNvPr id="4" name="コンテンツ プレースホルダー 3">
            <a:extLst>
              <a:ext uri="{FF2B5EF4-FFF2-40B4-BE49-F238E27FC236}">
                <a16:creationId xmlns:a16="http://schemas.microsoft.com/office/drawing/2014/main" id="{DBABA479-EDA9-4DAC-AE06-AB1480FFF4F4}"/>
              </a:ext>
            </a:extLst>
          </p:cNvPr>
          <p:cNvSpPr>
            <a:spLocks noGrp="1"/>
          </p:cNvSpPr>
          <p:nvPr>
            <p:ph idx="1"/>
          </p:nvPr>
        </p:nvSpPr>
        <p:spPr/>
        <p:txBody>
          <a:bodyPr/>
          <a:lstStyle/>
          <a:p>
            <a:r>
              <a:rPr lang="ja-JP" altLang="en-US" dirty="0"/>
              <a:t>複素数</a:t>
            </a:r>
            <a:r>
              <a:rPr lang="en-US" altLang="ja-JP" dirty="0"/>
              <a:t>a, b</a:t>
            </a:r>
            <a:r>
              <a:rPr lang="ja-JP" altLang="en-US" dirty="0"/>
              <a:t>と</a:t>
            </a:r>
            <a:r>
              <a:rPr lang="en-US" altLang="ja-JP" dirty="0"/>
              <a:t>w(|w|=1)</a:t>
            </a:r>
            <a:r>
              <a:rPr lang="ja-JP" altLang="en-US" dirty="0"/>
              <a:t>によるバタフライ演算</a:t>
            </a:r>
          </a:p>
        </p:txBody>
      </p:sp>
      <p:pic>
        <p:nvPicPr>
          <p:cNvPr id="6" name="図 5">
            <a:extLst>
              <a:ext uri="{FF2B5EF4-FFF2-40B4-BE49-F238E27FC236}">
                <a16:creationId xmlns:a16="http://schemas.microsoft.com/office/drawing/2014/main" id="{CD13E268-623E-4B58-8F30-9D6D6CA604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1058" y="2747963"/>
            <a:ext cx="6096000" cy="3429000"/>
          </a:xfrm>
          <a:prstGeom prst="rect">
            <a:avLst/>
          </a:prstGeom>
        </p:spPr>
      </p:pic>
    </p:spTree>
    <p:extLst>
      <p:ext uri="{BB962C8B-B14F-4D97-AF65-F5344CB8AC3E}">
        <p14:creationId xmlns:p14="http://schemas.microsoft.com/office/powerpoint/2010/main" val="28287373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a:xfrm>
            <a:off x="848833" y="365125"/>
            <a:ext cx="10515600" cy="1325563"/>
          </a:xfrm>
        </p:spPr>
        <p:txBody>
          <a:bodyPr/>
          <a:lstStyle/>
          <a:p>
            <a:r>
              <a:rPr lang="ja-JP" altLang="en-US" dirty="0"/>
              <a:t>６</a:t>
            </a:r>
            <a:r>
              <a:rPr lang="en-US" altLang="ja-JP" dirty="0"/>
              <a:t>.2 </a:t>
            </a:r>
            <a:r>
              <a:rPr lang="ja-JP" altLang="en-US" dirty="0"/>
              <a:t>反復アルゴリズム</a:t>
            </a:r>
            <a:endParaRPr kumimoji="1" lang="ja-JP" altLang="en-US" dirty="0"/>
          </a:p>
        </p:txBody>
      </p:sp>
      <p:pic>
        <p:nvPicPr>
          <p:cNvPr id="7" name="コンテンツ プレースホルダー 6">
            <a:extLst>
              <a:ext uri="{FF2B5EF4-FFF2-40B4-BE49-F238E27FC236}">
                <a16:creationId xmlns:a16="http://schemas.microsoft.com/office/drawing/2014/main" id="{05A2D001-1017-41AC-9CF8-8414810C46C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70393" y="1422669"/>
            <a:ext cx="5004224" cy="5233863"/>
          </a:xfrm>
        </p:spPr>
      </p:pic>
    </p:spTree>
    <p:extLst>
      <p:ext uri="{BB962C8B-B14F-4D97-AF65-F5344CB8AC3E}">
        <p14:creationId xmlns:p14="http://schemas.microsoft.com/office/powerpoint/2010/main" val="35040705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a:xfrm>
            <a:off x="848833" y="365125"/>
            <a:ext cx="10515600" cy="1325563"/>
          </a:xfrm>
        </p:spPr>
        <p:txBody>
          <a:bodyPr/>
          <a:lstStyle/>
          <a:p>
            <a:r>
              <a:rPr lang="ja-JP" altLang="en-US" dirty="0"/>
              <a:t>６</a:t>
            </a:r>
            <a:r>
              <a:rPr lang="en-US" altLang="ja-JP" dirty="0"/>
              <a:t>.2 </a:t>
            </a:r>
            <a:r>
              <a:rPr lang="ja-JP" altLang="en-US" dirty="0"/>
              <a:t>反復アルゴリズム</a:t>
            </a:r>
            <a:endParaRPr kumimoji="1" lang="ja-JP" altLang="en-US" dirty="0"/>
          </a:p>
        </p:txBody>
      </p:sp>
      <p:pic>
        <p:nvPicPr>
          <p:cNvPr id="6" name="コンテンツ プレースホルダー 5">
            <a:extLst>
              <a:ext uri="{FF2B5EF4-FFF2-40B4-BE49-F238E27FC236}">
                <a16:creationId xmlns:a16="http://schemas.microsoft.com/office/drawing/2014/main" id="{562EA584-D281-40DF-A029-348D00572D0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09347" y="2301822"/>
            <a:ext cx="11044189" cy="2921108"/>
          </a:xfrm>
        </p:spPr>
      </p:pic>
    </p:spTree>
    <p:extLst>
      <p:ext uri="{BB962C8B-B14F-4D97-AF65-F5344CB8AC3E}">
        <p14:creationId xmlns:p14="http://schemas.microsoft.com/office/powerpoint/2010/main" val="5039102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FA821-574A-49CE-9543-3B31AEB983F4}"/>
              </a:ext>
            </a:extLst>
          </p:cNvPr>
          <p:cNvSpPr>
            <a:spLocks noGrp="1"/>
          </p:cNvSpPr>
          <p:nvPr>
            <p:ph type="title"/>
          </p:nvPr>
        </p:nvSpPr>
        <p:spPr>
          <a:xfrm>
            <a:off x="848833" y="365125"/>
            <a:ext cx="10515600" cy="1325563"/>
          </a:xfrm>
        </p:spPr>
        <p:txBody>
          <a:bodyPr/>
          <a:lstStyle/>
          <a:p>
            <a:r>
              <a:rPr lang="ja-JP" altLang="en-US" dirty="0"/>
              <a:t>７．結論</a:t>
            </a:r>
            <a:endParaRPr kumimoji="1" lang="ja-JP" altLang="en-US" dirty="0"/>
          </a:p>
        </p:txBody>
      </p:sp>
      <p:sp>
        <p:nvSpPr>
          <p:cNvPr id="5" name="コンテンツ プレースホルダー 4">
            <a:extLst>
              <a:ext uri="{FF2B5EF4-FFF2-40B4-BE49-F238E27FC236}">
                <a16:creationId xmlns:a16="http://schemas.microsoft.com/office/drawing/2014/main" id="{7AC844CC-F4FC-476F-87E7-8E1346907C43}"/>
              </a:ext>
            </a:extLst>
          </p:cNvPr>
          <p:cNvSpPr>
            <a:spLocks noGrp="1"/>
          </p:cNvSpPr>
          <p:nvPr>
            <p:ph idx="1"/>
          </p:nvPr>
        </p:nvSpPr>
        <p:spPr/>
        <p:txBody>
          <a:bodyPr/>
          <a:lstStyle/>
          <a:p>
            <a:r>
              <a:rPr lang="ja-JP" altLang="en-US" dirty="0"/>
              <a:t>可逆プログラミング言語の主な原理</a:t>
            </a:r>
            <a:r>
              <a:rPr lang="en-US" altLang="ja-JP" dirty="0"/>
              <a:t>(</a:t>
            </a:r>
            <a:r>
              <a:rPr lang="ja-JP" altLang="en-US" dirty="0"/>
              <a:t>前方</a:t>
            </a:r>
            <a:r>
              <a:rPr lang="en-US" altLang="ja-JP" dirty="0"/>
              <a:t>/</a:t>
            </a:r>
            <a:r>
              <a:rPr lang="ja-JP" altLang="en-US" dirty="0"/>
              <a:t>後方の決定性</a:t>
            </a:r>
            <a:r>
              <a:rPr lang="en-US" altLang="ja-JP" dirty="0"/>
              <a:t>)</a:t>
            </a:r>
            <a:r>
              <a:rPr lang="ja-JP" altLang="en-US" dirty="0"/>
              <a:t>の説明</a:t>
            </a:r>
            <a:endParaRPr lang="en-US" altLang="ja-JP" dirty="0"/>
          </a:p>
          <a:p>
            <a:endParaRPr lang="en-US" altLang="ja-JP" dirty="0"/>
          </a:p>
          <a:p>
            <a:r>
              <a:rPr lang="ja-JP" altLang="en-US" dirty="0"/>
              <a:t>可逆チューリングマシンの記述による</a:t>
            </a:r>
            <a:r>
              <a:rPr lang="en-US" altLang="ja-JP" dirty="0"/>
              <a:t>Janus</a:t>
            </a:r>
            <a:r>
              <a:rPr lang="ja-JP" altLang="en-US" dirty="0"/>
              <a:t>の可逆計算力の証明</a:t>
            </a:r>
            <a:endParaRPr lang="en-US" altLang="ja-JP" dirty="0"/>
          </a:p>
          <a:p>
            <a:endParaRPr lang="en-US" altLang="ja-JP" dirty="0"/>
          </a:p>
          <a:p>
            <a:r>
              <a:rPr lang="ja-JP" altLang="en-US" dirty="0"/>
              <a:t>可逆高速フーリエ変換の実行によって可逆プログラミング言語の実用性の提示</a:t>
            </a:r>
            <a:endParaRPr lang="en-US" altLang="ja-JP" dirty="0"/>
          </a:p>
          <a:p>
            <a:pPr marL="0" indent="0">
              <a:buNone/>
            </a:pPr>
            <a:endParaRPr lang="en-US" altLang="ja-JP" dirty="0"/>
          </a:p>
          <a:p>
            <a:pPr marL="0" indent="0">
              <a:buNone/>
            </a:pPr>
            <a:r>
              <a:rPr lang="ja-JP" altLang="en-US" dirty="0"/>
              <a:t>以上を</a:t>
            </a:r>
            <a:endParaRPr lang="en-US" altLang="ja-JP" dirty="0"/>
          </a:p>
        </p:txBody>
      </p:sp>
    </p:spTree>
    <p:extLst>
      <p:ext uri="{BB962C8B-B14F-4D97-AF65-F5344CB8AC3E}">
        <p14:creationId xmlns:p14="http://schemas.microsoft.com/office/powerpoint/2010/main" val="1796834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1" dirty="0"/>
              <a:t>目次</a:t>
            </a:r>
            <a:endParaRPr kumimoji="1" lang="ja-JP" altLang="en-US" b="1" dirty="0"/>
          </a:p>
        </p:txBody>
      </p:sp>
      <p:sp>
        <p:nvSpPr>
          <p:cNvPr id="3" name="コンテンツ プレースホルダー 2"/>
          <p:cNvSpPr>
            <a:spLocks noGrp="1"/>
          </p:cNvSpPr>
          <p:nvPr>
            <p:ph idx="1"/>
          </p:nvPr>
        </p:nvSpPr>
        <p:spPr/>
        <p:txBody>
          <a:bodyPr>
            <a:normAutofit/>
          </a:bodyPr>
          <a:lstStyle/>
          <a:p>
            <a:pPr marL="0" indent="0">
              <a:buNone/>
            </a:pPr>
            <a:r>
              <a:rPr lang="ja-JP" altLang="en-US" dirty="0"/>
              <a:t>１．導入</a:t>
            </a:r>
            <a:endParaRPr lang="en-US" altLang="ja-JP" dirty="0"/>
          </a:p>
          <a:p>
            <a:pPr marL="0" indent="0">
              <a:buNone/>
            </a:pPr>
            <a:endParaRPr lang="en-US" altLang="ja-JP" dirty="0"/>
          </a:p>
          <a:p>
            <a:pPr marL="0" indent="0">
              <a:buNone/>
            </a:pPr>
            <a:r>
              <a:rPr lang="ja-JP" altLang="en-US" dirty="0"/>
              <a:t>２．可逆言語の基礎</a:t>
            </a:r>
            <a:endParaRPr lang="en-US" altLang="ja-JP" dirty="0"/>
          </a:p>
          <a:p>
            <a:pPr marL="0" indent="0">
              <a:buNone/>
            </a:pPr>
            <a:r>
              <a:rPr lang="ja-JP" altLang="en-US" dirty="0"/>
              <a:t>３．可逆プログラミング言語</a:t>
            </a:r>
            <a:r>
              <a:rPr lang="en-US" altLang="ja-JP" dirty="0"/>
              <a:t>Janus</a:t>
            </a:r>
          </a:p>
          <a:p>
            <a:pPr marL="0" indent="0">
              <a:buNone/>
            </a:pPr>
            <a:r>
              <a:rPr lang="ja-JP" altLang="en-US" dirty="0"/>
              <a:t>４．形式化</a:t>
            </a:r>
            <a:endParaRPr lang="en-US" altLang="ja-JP" dirty="0"/>
          </a:p>
          <a:p>
            <a:pPr marL="0" indent="0">
              <a:buNone/>
            </a:pPr>
            <a:r>
              <a:rPr lang="ja-JP" altLang="en-US" dirty="0"/>
              <a:t>５．計算力</a:t>
            </a:r>
            <a:r>
              <a:rPr lang="en-US" altLang="ja-JP" dirty="0"/>
              <a:t>(</a:t>
            </a:r>
            <a:r>
              <a:rPr lang="ja-JP" altLang="en-US" dirty="0"/>
              <a:t>可逆チューリングマシン</a:t>
            </a:r>
            <a:r>
              <a:rPr lang="en-US" altLang="ja-JP" dirty="0"/>
              <a:t>)</a:t>
            </a:r>
          </a:p>
          <a:p>
            <a:pPr marL="0" indent="0">
              <a:buNone/>
            </a:pPr>
            <a:r>
              <a:rPr lang="ja-JP" altLang="en-US" dirty="0"/>
              <a:t>６．可逆高速フーリエ変換</a:t>
            </a:r>
            <a:endParaRPr lang="en-US" altLang="ja-JP" dirty="0"/>
          </a:p>
          <a:p>
            <a:pPr marL="0" indent="0">
              <a:buNone/>
            </a:pPr>
            <a:r>
              <a:rPr lang="ja-JP" altLang="en-US" dirty="0"/>
              <a:t>７．結論</a:t>
            </a:r>
            <a:endParaRPr lang="en-US" altLang="ja-JP" dirty="0"/>
          </a:p>
          <a:p>
            <a:pPr marL="0" indent="0">
              <a:buNone/>
            </a:pPr>
            <a:endParaRPr lang="ja-JP" altLang="ja-JP" dirty="0"/>
          </a:p>
        </p:txBody>
      </p:sp>
    </p:spTree>
    <p:extLst>
      <p:ext uri="{BB962C8B-B14F-4D97-AF65-F5344CB8AC3E}">
        <p14:creationId xmlns:p14="http://schemas.microsoft.com/office/powerpoint/2010/main" val="3714560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t>２．可逆言語の基礎</a:t>
            </a:r>
          </a:p>
        </p:txBody>
      </p:sp>
      <p:sp>
        <p:nvSpPr>
          <p:cNvPr id="3" name="コンテンツ プレースホルダー 2"/>
          <p:cNvSpPr>
            <a:spLocks noGrp="1"/>
          </p:cNvSpPr>
          <p:nvPr>
            <p:ph idx="1"/>
          </p:nvPr>
        </p:nvSpPr>
        <p:spPr>
          <a:xfrm>
            <a:off x="838200" y="1825625"/>
            <a:ext cx="10515600" cy="4351338"/>
          </a:xfrm>
        </p:spPr>
        <p:txBody>
          <a:bodyPr>
            <a:normAutofit lnSpcReduction="10000"/>
          </a:bodyPr>
          <a:lstStyle/>
          <a:p>
            <a:pPr marL="0" indent="0">
              <a:buNone/>
            </a:pPr>
            <a:r>
              <a:rPr lang="ja-JP" altLang="en-US" dirty="0"/>
              <a:t>定義</a:t>
            </a:r>
            <a:r>
              <a:rPr lang="en-US" altLang="ja-JP" dirty="0"/>
              <a:t> 1 </a:t>
            </a:r>
            <a:r>
              <a:rPr lang="ja-JP" altLang="en-US" dirty="0"/>
              <a:t>（単射）</a:t>
            </a:r>
            <a:endParaRPr lang="en-US" altLang="ja-JP" dirty="0"/>
          </a:p>
          <a:p>
            <a:pPr marL="0" indent="0">
              <a:buNone/>
            </a:pPr>
            <a:endParaRPr lang="en-US" altLang="ja-JP" dirty="0"/>
          </a:p>
          <a:p>
            <a:pPr marL="0" indent="0">
              <a:buNone/>
            </a:pPr>
            <a:r>
              <a:rPr lang="ja-JP" altLang="en-US" dirty="0"/>
              <a:t>関数 ⦿ </a:t>
            </a:r>
            <a:r>
              <a:rPr lang="en-US" altLang="ja-JP" dirty="0"/>
              <a:t>: (A × B) </a:t>
            </a:r>
            <a:r>
              <a:rPr lang="ja-JP" altLang="en-US" dirty="0"/>
              <a:t>⇀ </a:t>
            </a:r>
            <a:r>
              <a:rPr lang="en-US" altLang="ja-JP" dirty="0"/>
              <a:t>C</a:t>
            </a:r>
          </a:p>
          <a:p>
            <a:pPr marL="0" indent="0">
              <a:buNone/>
            </a:pPr>
            <a:endParaRPr lang="en-US" altLang="ja-JP" dirty="0"/>
          </a:p>
          <a:p>
            <a:pPr marL="0" indent="0">
              <a:buNone/>
            </a:pPr>
            <a:r>
              <a:rPr lang="ja-JP" altLang="en-US" dirty="0"/>
              <a:t>　</a:t>
            </a:r>
            <a:r>
              <a:rPr lang="en-US" altLang="ja-JP" dirty="0"/>
              <a:t>a </a:t>
            </a:r>
            <a:r>
              <a:rPr lang="ja-JP" altLang="en-US" dirty="0"/>
              <a:t>⦿ </a:t>
            </a:r>
            <a:r>
              <a:rPr lang="en-US" altLang="ja-JP" dirty="0"/>
              <a:t>b = a’ </a:t>
            </a:r>
            <a:r>
              <a:rPr lang="ja-JP" altLang="en-US" dirty="0"/>
              <a:t>⦿ </a:t>
            </a:r>
            <a:r>
              <a:rPr lang="en-US" altLang="ja-JP" dirty="0"/>
              <a:t>b </a:t>
            </a:r>
            <a:r>
              <a:rPr lang="ja-JP" altLang="en-US" dirty="0"/>
              <a:t>⇒ </a:t>
            </a:r>
            <a:r>
              <a:rPr lang="en-US" altLang="ja-JP" dirty="0"/>
              <a:t>a = a’</a:t>
            </a:r>
          </a:p>
          <a:p>
            <a:pPr marL="0" indent="0">
              <a:buNone/>
            </a:pPr>
            <a:endParaRPr lang="en-US" altLang="ja-JP" dirty="0"/>
          </a:p>
          <a:p>
            <a:pPr marL="0" indent="0">
              <a:buNone/>
            </a:pPr>
            <a:r>
              <a:rPr lang="ja-JP" altLang="en-US" dirty="0"/>
              <a:t>演算子 </a:t>
            </a:r>
            <a:r>
              <a:rPr lang="ja-JP" altLang="en-US" sz="3000" dirty="0"/>
              <a:t>⊘</a:t>
            </a:r>
            <a:r>
              <a:rPr lang="en-US" altLang="ja-JP" dirty="0"/>
              <a:t>: (C × B) </a:t>
            </a:r>
            <a:r>
              <a:rPr lang="ja-JP" altLang="en-US" dirty="0"/>
              <a:t>⇀ </a:t>
            </a:r>
            <a:r>
              <a:rPr lang="en-US" altLang="ja-JP" dirty="0"/>
              <a:t>A </a:t>
            </a:r>
            <a:r>
              <a:rPr lang="ja-JP" altLang="en-US" dirty="0"/>
              <a:t>　</a:t>
            </a:r>
            <a:r>
              <a:rPr lang="en-US" altLang="ja-JP" dirty="0"/>
              <a:t>(</a:t>
            </a:r>
            <a:r>
              <a:rPr lang="ja-JP" altLang="en-US" dirty="0"/>
              <a:t>どんな⦿に対しても存在する</a:t>
            </a:r>
            <a:r>
              <a:rPr lang="en-US" altLang="ja-JP" dirty="0"/>
              <a:t>)</a:t>
            </a:r>
          </a:p>
          <a:p>
            <a:pPr marL="0" indent="0">
              <a:buNone/>
            </a:pPr>
            <a:endParaRPr lang="en-US" altLang="ja-JP" dirty="0"/>
          </a:p>
          <a:p>
            <a:pPr marL="0" indent="0">
              <a:buNone/>
            </a:pPr>
            <a:r>
              <a:rPr lang="ja-JP" altLang="en-US" dirty="0"/>
              <a:t>　∀</a:t>
            </a:r>
            <a:r>
              <a:rPr lang="en-US" altLang="ja-JP" dirty="0"/>
              <a:t>a </a:t>
            </a:r>
            <a:r>
              <a:rPr lang="ja-JP" altLang="en-US" dirty="0"/>
              <a:t>∈ </a:t>
            </a:r>
            <a:r>
              <a:rPr lang="en-US" altLang="ja-JP" dirty="0"/>
              <a:t>A, </a:t>
            </a:r>
            <a:r>
              <a:rPr lang="ja-JP" altLang="en-US" dirty="0"/>
              <a:t>∀</a:t>
            </a:r>
            <a:r>
              <a:rPr lang="en-US" altLang="ja-JP" dirty="0"/>
              <a:t>b </a:t>
            </a:r>
            <a:r>
              <a:rPr lang="ja-JP" altLang="en-US" dirty="0"/>
              <a:t>∈ </a:t>
            </a:r>
            <a:r>
              <a:rPr lang="en-US" altLang="ja-JP" dirty="0"/>
              <a:t>B :   ((a</a:t>
            </a:r>
            <a:r>
              <a:rPr lang="ja-JP" altLang="en-US" dirty="0"/>
              <a:t>⦿</a:t>
            </a:r>
            <a:r>
              <a:rPr lang="en-US" altLang="ja-JP" dirty="0"/>
              <a:t>b) </a:t>
            </a:r>
            <a:r>
              <a:rPr lang="ja-JP" altLang="en-US" dirty="0"/>
              <a:t>⊘ </a:t>
            </a:r>
            <a:r>
              <a:rPr lang="en-US" altLang="ja-JP" dirty="0"/>
              <a:t>b) = a</a:t>
            </a:r>
          </a:p>
          <a:p>
            <a:pPr marL="0" indent="0">
              <a:buNone/>
            </a:pPr>
            <a:endParaRPr lang="en-US" altLang="ja-JP" dirty="0"/>
          </a:p>
        </p:txBody>
      </p:sp>
    </p:spTree>
    <p:extLst>
      <p:ext uri="{BB962C8B-B14F-4D97-AF65-F5344CB8AC3E}">
        <p14:creationId xmlns:p14="http://schemas.microsoft.com/office/powerpoint/2010/main" val="4043409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t>２．可逆言語の基礎</a:t>
            </a:r>
          </a:p>
        </p:txBody>
      </p:sp>
      <p:sp>
        <p:nvSpPr>
          <p:cNvPr id="3" name="コンテンツ プレースホルダー 2"/>
          <p:cNvSpPr>
            <a:spLocks noGrp="1"/>
          </p:cNvSpPr>
          <p:nvPr>
            <p:ph idx="1"/>
          </p:nvPr>
        </p:nvSpPr>
        <p:spPr>
          <a:xfrm>
            <a:off x="838200" y="1825625"/>
            <a:ext cx="10515600" cy="4351338"/>
          </a:xfrm>
        </p:spPr>
        <p:txBody>
          <a:bodyPr>
            <a:normAutofit/>
          </a:bodyPr>
          <a:lstStyle/>
          <a:p>
            <a:pPr marL="0" indent="0">
              <a:buNone/>
            </a:pPr>
            <a:r>
              <a:rPr lang="ja-JP" altLang="en-US" dirty="0"/>
              <a:t>定義</a:t>
            </a:r>
            <a:r>
              <a:rPr lang="en-US" altLang="ja-JP" dirty="0"/>
              <a:t> 2</a:t>
            </a:r>
            <a:r>
              <a:rPr lang="ja-JP" altLang="en-US" dirty="0"/>
              <a:t>（可逆更新）</a:t>
            </a:r>
            <a:endParaRPr lang="en-US" altLang="ja-JP" dirty="0"/>
          </a:p>
          <a:p>
            <a:pPr marL="0" indent="0">
              <a:buNone/>
            </a:pPr>
            <a:endParaRPr lang="en-US" altLang="ja-JP" dirty="0"/>
          </a:p>
          <a:p>
            <a:pPr marL="0" indent="0">
              <a:buNone/>
            </a:pPr>
            <a:r>
              <a:rPr lang="ja-JP" altLang="en-US" dirty="0"/>
              <a:t>単射 </a:t>
            </a:r>
            <a:r>
              <a:rPr lang="en-US" altLang="ja-JP" dirty="0"/>
              <a:t>f : D </a:t>
            </a:r>
            <a:r>
              <a:rPr lang="ja-JP" altLang="en-US" dirty="0"/>
              <a:t>⇀ </a:t>
            </a:r>
            <a:r>
              <a:rPr lang="en-US" altLang="ja-JP" dirty="0"/>
              <a:t>B </a:t>
            </a:r>
            <a:r>
              <a:rPr lang="ja-JP" altLang="en-US" dirty="0"/>
              <a:t>と⦿について</a:t>
            </a:r>
            <a:endParaRPr lang="en-US" altLang="ja-JP" dirty="0"/>
          </a:p>
          <a:p>
            <a:pPr marL="0" indent="0">
              <a:buNone/>
            </a:pPr>
            <a:endParaRPr lang="en-US" altLang="ja-JP" dirty="0"/>
          </a:p>
          <a:p>
            <a:pPr marL="0" indent="0">
              <a:buNone/>
            </a:pPr>
            <a:r>
              <a:rPr lang="en-US" altLang="ja-JP" dirty="0"/>
              <a:t>		g(x, y) = (x </a:t>
            </a:r>
            <a:r>
              <a:rPr lang="ja-JP" altLang="en-US" dirty="0"/>
              <a:t>⦿ </a:t>
            </a:r>
            <a:r>
              <a:rPr lang="en-US" altLang="ja-JP" dirty="0"/>
              <a:t>f(y), y)</a:t>
            </a:r>
          </a:p>
          <a:p>
            <a:pPr marL="0" indent="0">
              <a:buNone/>
            </a:pPr>
            <a:endParaRPr lang="en-US" altLang="ja-JP" dirty="0"/>
          </a:p>
          <a:p>
            <a:pPr marL="0" indent="0">
              <a:buNone/>
            </a:pPr>
            <a:r>
              <a:rPr lang="ja-JP" altLang="en-US" dirty="0"/>
              <a:t>であるならば</a:t>
            </a:r>
            <a:r>
              <a:rPr lang="en-US" altLang="ja-JP" dirty="0"/>
              <a:t>g : (A × D) </a:t>
            </a:r>
            <a:r>
              <a:rPr lang="ja-JP" altLang="en-US" dirty="0"/>
              <a:t>⇀ </a:t>
            </a:r>
            <a:r>
              <a:rPr lang="en-US" altLang="ja-JP" dirty="0"/>
              <a:t>(C</a:t>
            </a:r>
            <a:r>
              <a:rPr lang="ja-JP" altLang="en-US" dirty="0"/>
              <a:t> </a:t>
            </a:r>
            <a:r>
              <a:rPr lang="en-US" altLang="ja-JP" dirty="0"/>
              <a:t>× D)</a:t>
            </a:r>
            <a:r>
              <a:rPr lang="ja-JP" altLang="en-US" dirty="0"/>
              <a:t>は可逆である</a:t>
            </a:r>
            <a:endParaRPr lang="en-US" altLang="ja-JP" dirty="0"/>
          </a:p>
          <a:p>
            <a:pPr marL="0" indent="0">
              <a:buNone/>
            </a:pPr>
            <a:endParaRPr lang="en-US" altLang="ja-JP" dirty="0"/>
          </a:p>
        </p:txBody>
      </p:sp>
    </p:spTree>
    <p:extLst>
      <p:ext uri="{BB962C8B-B14F-4D97-AF65-F5344CB8AC3E}">
        <p14:creationId xmlns:p14="http://schemas.microsoft.com/office/powerpoint/2010/main" val="4022493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t>２．可逆言語の基礎</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838200" y="1825625"/>
                <a:ext cx="10515600" cy="4351338"/>
              </a:xfrm>
            </p:spPr>
            <p:txBody>
              <a:bodyPr>
                <a:normAutofit/>
              </a:bodyPr>
              <a:lstStyle/>
              <a:p>
                <a:pPr marL="0" indent="0">
                  <a:buNone/>
                </a:pPr>
                <a:r>
                  <a:rPr lang="ja-JP" altLang="en-US" dirty="0"/>
                  <a:t>定義</a:t>
                </a:r>
                <a:r>
                  <a:rPr lang="en-US" altLang="ja-JP" dirty="0"/>
                  <a:t> 2</a:t>
                </a:r>
                <a:r>
                  <a:rPr lang="ja-JP" altLang="en-US" dirty="0"/>
                  <a:t>（可逆版）</a:t>
                </a:r>
                <a:endParaRPr lang="en-US" altLang="ja-JP" dirty="0"/>
              </a:p>
              <a:p>
                <a:pPr marL="0" indent="0">
                  <a:buNone/>
                </a:pPr>
                <a:endParaRPr lang="en-US" altLang="ja-JP" dirty="0"/>
              </a:p>
              <a:p>
                <a:pPr marL="0" indent="0">
                  <a:buNone/>
                </a:pPr>
                <a:r>
                  <a:rPr lang="ja-JP" altLang="en-US" dirty="0"/>
                  <a:t>また、常に</a:t>
                </a:r>
                <a:endParaRPr lang="en-US" altLang="ja-JP" dirty="0"/>
              </a:p>
              <a:p>
                <a:pPr marL="0" indent="0">
                  <a:buNone/>
                </a:pPr>
                <a:r>
                  <a:rPr lang="en-US" altLang="ja-JP" dirty="0"/>
                  <a:t>		</a:t>
                </a:r>
                <a14:m>
                  <m:oMath xmlns:m="http://schemas.openxmlformats.org/officeDocument/2006/math">
                    <m:sSup>
                      <m:sSupPr>
                        <m:ctrlPr>
                          <a:rPr lang="en-US" altLang="ja-JP" i="1">
                            <a:latin typeface="Cambria Math" panose="02040503050406030204" pitchFamily="18" charset="0"/>
                          </a:rPr>
                        </m:ctrlPr>
                      </m:sSupPr>
                      <m:e>
                        <m:r>
                          <m:rPr>
                            <m:nor/>
                          </m:rPr>
                          <a:rPr lang="en-US" altLang="ja-JP" dirty="0"/>
                          <m:t>g</m:t>
                        </m:r>
                      </m:e>
                      <m:sup>
                        <m:r>
                          <a:rPr lang="en-US" altLang="ja-JP" i="1">
                            <a:latin typeface="Cambria Math" panose="02040503050406030204" pitchFamily="18" charset="0"/>
                          </a:rPr>
                          <m:t>−1</m:t>
                        </m:r>
                      </m:sup>
                    </m:sSup>
                  </m:oMath>
                </a14:m>
                <a:r>
                  <a:rPr lang="en-US" altLang="ja-JP" dirty="0"/>
                  <a:t>(x, y) = (x </a:t>
                </a:r>
                <a:r>
                  <a:rPr lang="ja-JP" altLang="en-US" dirty="0"/>
                  <a:t>⊘ </a:t>
                </a:r>
                <a:r>
                  <a:rPr lang="en-US" altLang="ja-JP" dirty="0"/>
                  <a:t>f(y), y)</a:t>
                </a:r>
              </a:p>
              <a:p>
                <a:pPr marL="0" indent="0">
                  <a:buNone/>
                </a:pPr>
                <a:r>
                  <a:rPr lang="ja-JP" altLang="en-US" dirty="0"/>
                  <a:t>が存在する</a:t>
                </a:r>
                <a:endParaRPr lang="en-US" altLang="ja-JP" dirty="0"/>
              </a:p>
              <a:p>
                <a:pPr marL="0" indent="0">
                  <a:buNone/>
                </a:pPr>
                <a:endParaRPr lang="en-US" altLang="ja-JP" dirty="0"/>
              </a:p>
              <a:p>
                <a:pPr marL="0" indent="0">
                  <a:buNone/>
                </a:pPr>
                <a:r>
                  <a:rPr lang="ja-JP" altLang="en-US" dirty="0"/>
                  <a:t>・</a:t>
                </a:r>
                <a:r>
                  <a:rPr lang="en-US" altLang="ja-JP" dirty="0"/>
                  <a:t>g</a:t>
                </a:r>
                <a:r>
                  <a:rPr lang="ja-JP" altLang="en-US" dirty="0"/>
                  <a:t>は単射</a:t>
                </a:r>
                <a:endParaRPr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838200" y="1825625"/>
                <a:ext cx="10515600" cy="4351338"/>
              </a:xfrm>
              <a:blipFill>
                <a:blip r:embed="rId2"/>
                <a:stretch>
                  <a:fillRect l="-1217" t="-224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166268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t>２．可逆言語の基礎</a:t>
            </a:r>
          </a:p>
        </p:txBody>
      </p:sp>
      <p:pic>
        <p:nvPicPr>
          <p:cNvPr id="5" name="図 4">
            <a:extLst>
              <a:ext uri="{FF2B5EF4-FFF2-40B4-BE49-F238E27FC236}">
                <a16:creationId xmlns:a16="http://schemas.microsoft.com/office/drawing/2014/main" id="{803F3DBB-01F0-4938-8BB3-CC5D453BA2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2932" y="1690688"/>
            <a:ext cx="6572250" cy="4352925"/>
          </a:xfrm>
          <a:prstGeom prst="rect">
            <a:avLst/>
          </a:prstGeom>
        </p:spPr>
      </p:pic>
    </p:spTree>
    <p:extLst>
      <p:ext uri="{BB962C8B-B14F-4D97-AF65-F5344CB8AC3E}">
        <p14:creationId xmlns:p14="http://schemas.microsoft.com/office/powerpoint/2010/main" val="143276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1" dirty="0"/>
              <a:t>２</a:t>
            </a:r>
            <a:r>
              <a:rPr lang="en-US" altLang="ja-JP" b="1" dirty="0"/>
              <a:t>.</a:t>
            </a:r>
            <a:r>
              <a:rPr lang="ja-JP" altLang="en-US" b="1" dirty="0"/>
              <a:t>２後方決定性</a:t>
            </a:r>
            <a:endParaRPr kumimoji="1" lang="ja-JP" altLang="en-US" b="1" dirty="0"/>
          </a:p>
        </p:txBody>
      </p:sp>
      <p:sp>
        <p:nvSpPr>
          <p:cNvPr id="3" name="コンテンツ プレースホルダー 2"/>
          <p:cNvSpPr>
            <a:spLocks noGrp="1"/>
          </p:cNvSpPr>
          <p:nvPr>
            <p:ph idx="1"/>
          </p:nvPr>
        </p:nvSpPr>
        <p:spPr/>
        <p:txBody>
          <a:bodyPr>
            <a:normAutofit fontScale="85000" lnSpcReduction="20000"/>
          </a:bodyPr>
          <a:lstStyle/>
          <a:p>
            <a:pPr marL="0" indent="0">
              <a:buNone/>
            </a:pPr>
            <a:r>
              <a:rPr lang="ja-JP" altLang="en-US" sz="3200" dirty="0"/>
              <a:t>定理１ </a:t>
            </a:r>
            <a:r>
              <a:rPr lang="en-US" altLang="ja-JP" sz="3200" dirty="0"/>
              <a:t>(</a:t>
            </a:r>
            <a:r>
              <a:rPr lang="ja-JP" altLang="en-US" sz="3200" dirty="0"/>
              <a:t>前方</a:t>
            </a:r>
            <a:r>
              <a:rPr lang="en-US" altLang="ja-JP" sz="3200" dirty="0"/>
              <a:t>/</a:t>
            </a:r>
            <a:r>
              <a:rPr lang="ja-JP" altLang="en-US" sz="3200" dirty="0"/>
              <a:t>後方決定性</a:t>
            </a:r>
            <a:r>
              <a:rPr lang="en-US" altLang="ja-JP" sz="3200" dirty="0"/>
              <a:t>)</a:t>
            </a:r>
          </a:p>
          <a:p>
            <a:pPr marL="0" indent="0">
              <a:buNone/>
            </a:pPr>
            <a:endParaRPr lang="en-US" altLang="ja-JP" sz="3200" dirty="0"/>
          </a:p>
          <a:p>
            <a:pPr marL="0" indent="0">
              <a:buNone/>
            </a:pPr>
            <a:endParaRPr lang="en-US" altLang="ja-JP" sz="3200" dirty="0"/>
          </a:p>
          <a:p>
            <a:pPr marL="0" indent="0">
              <a:buNone/>
            </a:pPr>
            <a:endParaRPr lang="en-US" altLang="ja-JP" sz="3200" dirty="0"/>
          </a:p>
          <a:p>
            <a:pPr marL="0" indent="0">
              <a:buNone/>
            </a:pPr>
            <a:endParaRPr lang="en-US" altLang="ja-JP" sz="3200" dirty="0"/>
          </a:p>
          <a:p>
            <a:pPr marL="0" indent="0">
              <a:buNone/>
            </a:pPr>
            <a:endParaRPr lang="en-US" altLang="ja-JP" sz="3200" dirty="0"/>
          </a:p>
          <a:p>
            <a:pPr marL="0" indent="0">
              <a:buNone/>
            </a:pPr>
            <a:endParaRPr lang="en-US" altLang="ja-JP" sz="3200" dirty="0"/>
          </a:p>
          <a:p>
            <a:pPr marL="0" indent="0">
              <a:buNone/>
            </a:pPr>
            <a:endParaRPr lang="en-US" altLang="ja-JP" sz="3200" dirty="0"/>
          </a:p>
          <a:p>
            <a:pPr marL="0" indent="0">
              <a:buNone/>
            </a:pPr>
            <a:r>
              <a:rPr lang="ja-JP" altLang="en-US" sz="3200" dirty="0"/>
              <a:t>文</a:t>
            </a:r>
            <a:r>
              <a:rPr lang="en-US" altLang="ja-JP" sz="3200" dirty="0"/>
              <a:t>(s)</a:t>
            </a:r>
            <a:r>
              <a:rPr lang="ja-JP" altLang="en-US" sz="3200" dirty="0"/>
              <a:t>の実行が</a:t>
            </a:r>
            <a:r>
              <a:rPr lang="en-US" altLang="ja-JP" sz="3200" dirty="0"/>
              <a:t>Stores</a:t>
            </a:r>
            <a:r>
              <a:rPr lang="ja-JP" altLang="en-US" sz="3200" dirty="0"/>
              <a:t>上の単射関数である</a:t>
            </a:r>
            <a:endParaRPr lang="en-US" altLang="ja-JP" sz="3200" dirty="0"/>
          </a:p>
          <a:p>
            <a:pPr marL="0" indent="0">
              <a:buNone/>
            </a:pPr>
            <a:r>
              <a:rPr lang="ja-JP" altLang="en-US" sz="3200" dirty="0"/>
              <a:t>上図の文の実行を満たすとき、文</a:t>
            </a:r>
            <a:r>
              <a:rPr lang="en-US" altLang="ja-JP" sz="3200" dirty="0"/>
              <a:t>s</a:t>
            </a:r>
            <a:r>
              <a:rPr lang="ja-JP" altLang="en-US" sz="3200" dirty="0"/>
              <a:t>は可逆であるといえる</a:t>
            </a:r>
            <a:endParaRPr lang="ja-JP" altLang="ja-JP" sz="3200" dirty="0"/>
          </a:p>
          <a:p>
            <a:pPr marL="0" indent="0">
              <a:buNone/>
            </a:pPr>
            <a:endParaRPr lang="en-US" altLang="ja-JP" sz="3200" dirty="0"/>
          </a:p>
          <a:p>
            <a:pPr marL="0" indent="0">
              <a:buNone/>
            </a:pPr>
            <a:endParaRPr lang="ja-JP" altLang="ja-JP" sz="3200" dirty="0"/>
          </a:p>
          <a:p>
            <a:pPr marL="0" indent="0">
              <a:buNone/>
            </a:pPr>
            <a:endParaRPr lang="ja-JP" altLang="ja-JP" dirty="0"/>
          </a:p>
        </p:txBody>
      </p:sp>
      <p:pic>
        <p:nvPicPr>
          <p:cNvPr id="6" name="図 5">
            <a:extLst>
              <a:ext uri="{FF2B5EF4-FFF2-40B4-BE49-F238E27FC236}">
                <a16:creationId xmlns:a16="http://schemas.microsoft.com/office/drawing/2014/main" id="{48777CA3-D906-4F88-8ABD-C71A3D0116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1187" y="2620747"/>
            <a:ext cx="8267700" cy="1895475"/>
          </a:xfrm>
          <a:prstGeom prst="rect">
            <a:avLst/>
          </a:prstGeom>
        </p:spPr>
      </p:pic>
    </p:spTree>
    <p:extLst>
      <p:ext uri="{BB962C8B-B14F-4D97-AF65-F5344CB8AC3E}">
        <p14:creationId xmlns:p14="http://schemas.microsoft.com/office/powerpoint/2010/main" val="40415553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1029</TotalTime>
  <Words>829</Words>
  <Application>Microsoft Office PowerPoint</Application>
  <PresentationFormat>ワイド画面</PresentationFormat>
  <Paragraphs>207</Paragraphs>
  <Slides>35</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35</vt:i4>
      </vt:variant>
    </vt:vector>
  </HeadingPairs>
  <TitlesOfParts>
    <vt:vector size="41" baseType="lpstr">
      <vt:lpstr>游ゴシック</vt:lpstr>
      <vt:lpstr>游ゴシック Light</vt:lpstr>
      <vt:lpstr>Arial</vt:lpstr>
      <vt:lpstr>Cambria Math</vt:lpstr>
      <vt:lpstr>Century</vt:lpstr>
      <vt:lpstr>Office テーマ</vt:lpstr>
      <vt:lpstr>Principles of a Reversible Programming Language</vt:lpstr>
      <vt:lpstr>１．導入</vt:lpstr>
      <vt:lpstr>PowerPoint プレゼンテーション</vt:lpstr>
      <vt:lpstr>目次</vt:lpstr>
      <vt:lpstr>２．可逆言語の基礎</vt:lpstr>
      <vt:lpstr>２．可逆言語の基礎</vt:lpstr>
      <vt:lpstr>２．可逆言語の基礎</vt:lpstr>
      <vt:lpstr>２．可逆言語の基礎</vt:lpstr>
      <vt:lpstr>２.２後方決定性</vt:lpstr>
      <vt:lpstr>２.3 逆意味論</vt:lpstr>
      <vt:lpstr>３． 可逆プログラミング言語Janus</vt:lpstr>
      <vt:lpstr> </vt:lpstr>
      <vt:lpstr>3.2　制御フロー</vt:lpstr>
      <vt:lpstr>3.3 ストレージの動的割り当てと  プロシージャcall, uncall　</vt:lpstr>
      <vt:lpstr>3.4　引数の引き渡し方法について 　</vt:lpstr>
      <vt:lpstr>PowerPoint プレゼンテーション</vt:lpstr>
      <vt:lpstr>PowerPoint プレゼンテーション</vt:lpstr>
      <vt:lpstr>４．形式化</vt:lpstr>
      <vt:lpstr>4.1　操作的意味論</vt:lpstr>
      <vt:lpstr>4.2　式の評価</vt:lpstr>
      <vt:lpstr>4.3　文の実行</vt:lpstr>
      <vt:lpstr>4.2　文の実行</vt:lpstr>
      <vt:lpstr>4.3　プログラムの実行</vt:lpstr>
      <vt:lpstr>５．　可逆チューリングマシン</vt:lpstr>
      <vt:lpstr>５．　可逆チューリングマシン</vt:lpstr>
      <vt:lpstr>５．　可逆チューリングマシン</vt:lpstr>
      <vt:lpstr>５．　可逆チューリングマシン</vt:lpstr>
      <vt:lpstr>５．　可逆チューリングマシン</vt:lpstr>
      <vt:lpstr>5.1　チューリングマシンの例</vt:lpstr>
      <vt:lpstr>PowerPoint プレゼンテーション</vt:lpstr>
      <vt:lpstr>６．可逆高速フーリエ変換</vt:lpstr>
      <vt:lpstr>６.1　バタフライ演算</vt:lpstr>
      <vt:lpstr>６.2 反復アルゴリズム</vt:lpstr>
      <vt:lpstr>６.2 反復アルゴリズム</vt:lpstr>
      <vt:lpstr>７．結論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コンピュータサイエンス入門</dc:title>
  <dc:creator>K</dc:creator>
  <cp:lastModifiedBy>K</cp:lastModifiedBy>
  <cp:revision>67</cp:revision>
  <dcterms:created xsi:type="dcterms:W3CDTF">2017-05-09T15:41:29Z</dcterms:created>
  <dcterms:modified xsi:type="dcterms:W3CDTF">2018-02-02T09:25:39Z</dcterms:modified>
</cp:coreProperties>
</file>