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58"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1414468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1596342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287060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3620516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291330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3649020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409743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947682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3233586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23280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4F27AA-1213-4E8A-9E14-9D7C467CA633}" type="datetimeFigureOut">
              <a:rPr kumimoji="1" lang="ja-JP" altLang="en-US" smtClean="0"/>
              <a:t>2017/11/7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2902824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F27AA-1213-4E8A-9E14-9D7C467CA633}" type="datetimeFigureOut">
              <a:rPr kumimoji="1" lang="ja-JP" altLang="en-US" smtClean="0"/>
              <a:t>2017/11/7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EA781-C77F-4668-836D-1A5C1775A557}" type="slidenum">
              <a:rPr kumimoji="1" lang="ja-JP" altLang="en-US" smtClean="0"/>
              <a:t>‹#›</a:t>
            </a:fld>
            <a:endParaRPr kumimoji="1" lang="ja-JP" altLang="en-US"/>
          </a:p>
        </p:txBody>
      </p:sp>
    </p:spTree>
    <p:extLst>
      <p:ext uri="{BB962C8B-B14F-4D97-AF65-F5344CB8AC3E}">
        <p14:creationId xmlns:p14="http://schemas.microsoft.com/office/powerpoint/2010/main" val="1565205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translate.googleusercontent.com/translate_c?depth=1&amp;hl=ja&amp;prev=search&amp;rurl=translate.google.co.jp&amp;sl=en&amp;sp=nmt4&amp;u=http://bnfc.digitalgrammars.com/&amp;usg=ALkJrhhyXwbybIz6kY34gpnEDb5w73UmEQ"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err="1" smtClean="0"/>
              <a:t>BNFconverter</a:t>
            </a:r>
            <a:r>
              <a:rPr kumimoji="1" lang="ja-JP" altLang="en-US" dirty="0" smtClean="0"/>
              <a:t>について</a:t>
            </a:r>
            <a:endParaRPr kumimoji="1" lang="ja-JP" altLang="en-US" dirty="0"/>
          </a:p>
        </p:txBody>
      </p:sp>
      <p:sp>
        <p:nvSpPr>
          <p:cNvPr id="3" name="サブタイトル 2"/>
          <p:cNvSpPr>
            <a:spLocks noGrp="1"/>
          </p:cNvSpPr>
          <p:nvPr>
            <p:ph type="subTitle" idx="1"/>
          </p:nvPr>
        </p:nvSpPr>
        <p:spPr/>
        <p:txBody>
          <a:bodyPr>
            <a:normAutofit/>
          </a:bodyPr>
          <a:lstStyle/>
          <a:p>
            <a:r>
              <a:rPr kumimoji="1" lang="en-US" altLang="ja-JP" sz="3200" dirty="0" smtClean="0"/>
              <a:t>201se050 </a:t>
            </a:r>
            <a:r>
              <a:rPr kumimoji="1" lang="ja-JP" altLang="en-US" sz="3200" dirty="0" smtClean="0"/>
              <a:t>三輪　峻大</a:t>
            </a:r>
            <a:endParaRPr kumimoji="1" lang="ja-JP" altLang="en-US" sz="3200" dirty="0"/>
          </a:p>
        </p:txBody>
      </p:sp>
    </p:spTree>
    <p:extLst>
      <p:ext uri="{BB962C8B-B14F-4D97-AF65-F5344CB8AC3E}">
        <p14:creationId xmlns:p14="http://schemas.microsoft.com/office/powerpoint/2010/main" val="2096111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71978" y="682580"/>
            <a:ext cx="2004588" cy="461665"/>
          </a:xfrm>
          <a:prstGeom prst="rect">
            <a:avLst/>
          </a:prstGeom>
          <a:noFill/>
        </p:spPr>
        <p:txBody>
          <a:bodyPr wrap="none" rtlCol="0">
            <a:spAutoFit/>
          </a:bodyPr>
          <a:lstStyle/>
          <a:p>
            <a:r>
              <a:rPr kumimoji="1" lang="en-US" altLang="ja-JP" sz="2400" dirty="0" smtClean="0"/>
              <a:t>BNFC</a:t>
            </a:r>
            <a:r>
              <a:rPr lang="ja-JP" altLang="en-US" sz="2400" dirty="0" smtClean="0"/>
              <a:t>について</a:t>
            </a:r>
            <a:endParaRPr kumimoji="1" lang="ja-JP" altLang="en-US" sz="2400" dirty="0"/>
          </a:p>
        </p:txBody>
      </p:sp>
      <p:sp>
        <p:nvSpPr>
          <p:cNvPr id="3" name="テキスト ボックス 2"/>
          <p:cNvSpPr txBox="1"/>
          <p:nvPr/>
        </p:nvSpPr>
        <p:spPr>
          <a:xfrm>
            <a:off x="1171978" y="4247613"/>
            <a:ext cx="8514831" cy="1323439"/>
          </a:xfrm>
          <a:prstGeom prst="rect">
            <a:avLst/>
          </a:prstGeom>
          <a:noFill/>
        </p:spPr>
        <p:txBody>
          <a:bodyPr wrap="none" rtlCol="0">
            <a:spAutoFit/>
          </a:bodyPr>
          <a:lstStyle/>
          <a:p>
            <a:r>
              <a:rPr kumimoji="1" lang="en-US" altLang="ja-JP" sz="2000" dirty="0" smtClean="0"/>
              <a:t>BNFC</a:t>
            </a:r>
            <a:r>
              <a:rPr kumimoji="1" lang="ja-JP" altLang="en-US" sz="2000" dirty="0" smtClean="0"/>
              <a:t>とは、</a:t>
            </a:r>
            <a:r>
              <a:rPr kumimoji="1" lang="en-US" altLang="ja-JP" sz="2000" dirty="0" smtClean="0"/>
              <a:t>BNF</a:t>
            </a:r>
            <a:r>
              <a:rPr kumimoji="1" lang="ja-JP" altLang="en-US" sz="2000" dirty="0" smtClean="0"/>
              <a:t>を実装にも使用可能にし、従来の実装形式のハイレベルな</a:t>
            </a:r>
            <a:endParaRPr kumimoji="1" lang="en-US" altLang="ja-JP" sz="2000" dirty="0" smtClean="0"/>
          </a:p>
          <a:p>
            <a:r>
              <a:rPr kumimoji="1" lang="ja-JP" altLang="en-US" sz="2000" dirty="0" smtClean="0"/>
              <a:t>フロントエンドのことで</a:t>
            </a:r>
            <a:r>
              <a:rPr kumimoji="1" lang="ja-JP" altLang="en-US" sz="2000" dirty="0" smtClean="0"/>
              <a:t>、ソースコード</a:t>
            </a:r>
            <a:r>
              <a:rPr kumimoji="1" lang="ja-JP" altLang="en-US" sz="2000" dirty="0" smtClean="0"/>
              <a:t>の９０％を保存します。</a:t>
            </a:r>
            <a:endParaRPr kumimoji="1" lang="en-US" altLang="ja-JP" sz="2000" dirty="0" smtClean="0"/>
          </a:p>
          <a:p>
            <a:endParaRPr kumimoji="1" lang="en-US" altLang="ja-JP" sz="2000" dirty="0" smtClean="0"/>
          </a:p>
          <a:p>
            <a:r>
              <a:rPr kumimoji="1" lang="ja-JP" altLang="en-US" sz="2000" dirty="0" smtClean="0"/>
              <a:t>また、</a:t>
            </a:r>
            <a:r>
              <a:rPr kumimoji="1" lang="en-US" altLang="ja-JP" sz="2000" dirty="0" smtClean="0"/>
              <a:t>BNFC</a:t>
            </a:r>
            <a:r>
              <a:rPr lang="ja-JP" altLang="en-US" sz="2000" dirty="0" smtClean="0"/>
              <a:t>は</a:t>
            </a:r>
            <a:r>
              <a:rPr lang="en-US" altLang="ja-JP" sz="2000" dirty="0" smtClean="0"/>
              <a:t>C,C++,</a:t>
            </a:r>
            <a:r>
              <a:rPr lang="en-US" altLang="ja-JP" sz="2000" dirty="0"/>
              <a:t>C</a:t>
            </a:r>
            <a:r>
              <a:rPr lang="en-US" altLang="ja-JP" sz="2000" dirty="0" smtClean="0"/>
              <a:t>#,F#,</a:t>
            </a:r>
            <a:r>
              <a:rPr lang="en-US" altLang="ja-JP" sz="2000" dirty="0" err="1" smtClean="0"/>
              <a:t>Haskell,Java</a:t>
            </a:r>
            <a:r>
              <a:rPr lang="ja-JP" altLang="en-US" sz="2000" dirty="0" smtClean="0"/>
              <a:t>で実行されるプロジェクトに使用できます</a:t>
            </a:r>
            <a:endParaRPr kumimoji="1" lang="en-US" altLang="ja-JP" sz="2000" dirty="0" smtClean="0"/>
          </a:p>
        </p:txBody>
      </p:sp>
      <p:sp>
        <p:nvSpPr>
          <p:cNvPr id="4" name="テキスト ボックス 3"/>
          <p:cNvSpPr txBox="1"/>
          <p:nvPr/>
        </p:nvSpPr>
        <p:spPr>
          <a:xfrm>
            <a:off x="1171978" y="1496291"/>
            <a:ext cx="10438691" cy="1323439"/>
          </a:xfrm>
          <a:prstGeom prst="rect">
            <a:avLst/>
          </a:prstGeom>
          <a:noFill/>
        </p:spPr>
        <p:txBody>
          <a:bodyPr wrap="none" rtlCol="0">
            <a:spAutoFit/>
          </a:bodyPr>
          <a:lstStyle/>
          <a:p>
            <a:r>
              <a:rPr kumimoji="1" lang="en-US" altLang="ja-JP" sz="2000" dirty="0" smtClean="0"/>
              <a:t>BNF</a:t>
            </a:r>
            <a:r>
              <a:rPr kumimoji="1" lang="ja-JP" altLang="en-US" sz="2000" dirty="0" smtClean="0"/>
              <a:t>とは</a:t>
            </a:r>
            <a:r>
              <a:rPr kumimoji="1" lang="en-US" altLang="ja-JP" sz="2000" dirty="0" smtClean="0"/>
              <a:t>Backus-Naur-Form</a:t>
            </a:r>
            <a:r>
              <a:rPr kumimoji="1" lang="ja-JP" altLang="en-US" sz="2000" dirty="0" smtClean="0"/>
              <a:t>のこと</a:t>
            </a:r>
            <a:r>
              <a:rPr kumimoji="1" lang="ja-JP" altLang="en-US" sz="2000" dirty="0" smtClean="0"/>
              <a:t>でバッカスナウ</a:t>
            </a:r>
            <a:r>
              <a:rPr lang="ja-JP" altLang="en-US" sz="2000" dirty="0" smtClean="0"/>
              <a:t>ア記法のことで</a:t>
            </a:r>
            <a:r>
              <a:rPr kumimoji="1" lang="ja-JP" altLang="en-US" sz="2000" dirty="0" smtClean="0"/>
              <a:t>文脈</a:t>
            </a:r>
            <a:r>
              <a:rPr kumimoji="1" lang="ja-JP" altLang="en-US" sz="2000" dirty="0" smtClean="0"/>
              <a:t>自由文法とも呼ばれて</a:t>
            </a:r>
            <a:r>
              <a:rPr lang="ja-JP" altLang="en-US" sz="2000" dirty="0" smtClean="0"/>
              <a:t>おり</a:t>
            </a:r>
            <a:r>
              <a:rPr lang="ja-JP" altLang="en-US" sz="2000" dirty="0" smtClean="0"/>
              <a:t>、</a:t>
            </a:r>
            <a:endParaRPr lang="en-US" altLang="ja-JP" sz="2000" dirty="0" smtClean="0"/>
          </a:p>
          <a:p>
            <a:r>
              <a:rPr lang="ja-JP" altLang="en-US" sz="2000" dirty="0" smtClean="0"/>
              <a:t>プログラミング</a:t>
            </a:r>
            <a:r>
              <a:rPr lang="ja-JP" altLang="en-US" sz="2000" dirty="0" smtClean="0"/>
              <a:t>言語</a:t>
            </a:r>
            <a:r>
              <a:rPr lang="ja-JP" altLang="en-US" sz="2000" dirty="0" smtClean="0"/>
              <a:t>の</a:t>
            </a:r>
            <a:r>
              <a:rPr kumimoji="1" lang="ja-JP" altLang="en-US" sz="2000" dirty="0" smtClean="0"/>
              <a:t>仕様</a:t>
            </a:r>
            <a:r>
              <a:rPr kumimoji="1" lang="ja-JP" altLang="en-US" sz="2000" dirty="0" smtClean="0"/>
              <a:t>とドキュメンテーションの標準フォーマットのこと</a:t>
            </a:r>
            <a:r>
              <a:rPr kumimoji="1" lang="ja-JP" altLang="en-US" sz="2000" dirty="0" smtClean="0"/>
              <a:t>です</a:t>
            </a:r>
            <a:endParaRPr kumimoji="1" lang="en-US" altLang="ja-JP" sz="2000" dirty="0" smtClean="0"/>
          </a:p>
          <a:p>
            <a:endParaRPr lang="en-US" altLang="ja-JP" sz="2000" dirty="0"/>
          </a:p>
          <a:p>
            <a:endParaRPr kumimoji="1" lang="en-US" altLang="ja-JP" sz="2000" dirty="0" smtClean="0"/>
          </a:p>
        </p:txBody>
      </p:sp>
      <p:sp>
        <p:nvSpPr>
          <p:cNvPr id="5" name="テキスト ボックス 4"/>
          <p:cNvSpPr txBox="1"/>
          <p:nvPr/>
        </p:nvSpPr>
        <p:spPr>
          <a:xfrm>
            <a:off x="1171978" y="5923098"/>
            <a:ext cx="4736746" cy="369332"/>
          </a:xfrm>
          <a:prstGeom prst="rect">
            <a:avLst/>
          </a:prstGeom>
          <a:noFill/>
        </p:spPr>
        <p:txBody>
          <a:bodyPr wrap="none" rtlCol="0">
            <a:spAutoFit/>
          </a:bodyPr>
          <a:lstStyle/>
          <a:p>
            <a:r>
              <a:rPr kumimoji="1" lang="ja-JP" altLang="en-US" dirty="0" smtClean="0"/>
              <a:t>また</a:t>
            </a:r>
            <a:r>
              <a:rPr kumimoji="1" lang="en-US" altLang="ja-JP" dirty="0" smtClean="0"/>
              <a:t>BNFC</a:t>
            </a:r>
            <a:r>
              <a:rPr kumimoji="1" lang="ja-JP" altLang="en-US" dirty="0" smtClean="0"/>
              <a:t>はコンパイラコンパイラコンパイラです</a:t>
            </a:r>
            <a:endParaRPr kumimoji="1" lang="ja-JP" altLang="en-US" dirty="0"/>
          </a:p>
        </p:txBody>
      </p:sp>
      <p:sp>
        <p:nvSpPr>
          <p:cNvPr id="6" name="テキスト ボックス 5"/>
          <p:cNvSpPr txBox="1"/>
          <p:nvPr/>
        </p:nvSpPr>
        <p:spPr>
          <a:xfrm>
            <a:off x="1326524" y="2819730"/>
            <a:ext cx="9372566" cy="369332"/>
          </a:xfrm>
          <a:prstGeom prst="rect">
            <a:avLst/>
          </a:prstGeom>
          <a:noFill/>
        </p:spPr>
        <p:txBody>
          <a:bodyPr wrap="none" rtlCol="0">
            <a:spAutoFit/>
          </a:bodyPr>
          <a:lstStyle/>
          <a:p>
            <a:r>
              <a:rPr kumimoji="1" lang="en-US" altLang="ja-JP" dirty="0" smtClean="0"/>
              <a:t>BNF</a:t>
            </a:r>
            <a:r>
              <a:rPr kumimoji="1" lang="ja-JP" altLang="en-US" dirty="0" smtClean="0"/>
              <a:t>はジョン　バッカスとピーター　ナウアーが</a:t>
            </a:r>
            <a:r>
              <a:rPr kumimoji="1" lang="en-US" altLang="ja-JP" dirty="0" smtClean="0"/>
              <a:t>ALGOL</a:t>
            </a:r>
            <a:r>
              <a:rPr kumimoji="1" lang="ja-JP" altLang="en-US" dirty="0" smtClean="0"/>
              <a:t>６０の文法定義のために考案したものです。</a:t>
            </a:r>
            <a:endParaRPr kumimoji="1" lang="ja-JP" altLang="en-US" dirty="0"/>
          </a:p>
        </p:txBody>
      </p:sp>
    </p:spTree>
    <p:extLst>
      <p:ext uri="{BB962C8B-B14F-4D97-AF65-F5344CB8AC3E}">
        <p14:creationId xmlns:p14="http://schemas.microsoft.com/office/powerpoint/2010/main" val="3071197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18309" y="727364"/>
            <a:ext cx="4690708" cy="461665"/>
          </a:xfrm>
          <a:prstGeom prst="rect">
            <a:avLst/>
          </a:prstGeom>
          <a:noFill/>
        </p:spPr>
        <p:txBody>
          <a:bodyPr wrap="none" rtlCol="0">
            <a:spAutoFit/>
          </a:bodyPr>
          <a:lstStyle/>
          <a:p>
            <a:r>
              <a:rPr kumimoji="1" lang="ja-JP" altLang="en-US" sz="2400" dirty="0" smtClean="0"/>
              <a:t>コンパイラコンパイラコンパイラとは</a:t>
            </a:r>
            <a:endParaRPr kumimoji="1" lang="ja-JP" altLang="en-US" sz="2400" dirty="0"/>
          </a:p>
        </p:txBody>
      </p:sp>
      <p:sp>
        <p:nvSpPr>
          <p:cNvPr id="4" name="テキスト ボックス 3"/>
          <p:cNvSpPr txBox="1"/>
          <p:nvPr/>
        </p:nvSpPr>
        <p:spPr>
          <a:xfrm>
            <a:off x="1018309" y="1683328"/>
            <a:ext cx="9873216" cy="707886"/>
          </a:xfrm>
          <a:prstGeom prst="rect">
            <a:avLst/>
          </a:prstGeom>
          <a:noFill/>
        </p:spPr>
        <p:txBody>
          <a:bodyPr wrap="none" rtlCol="0">
            <a:spAutoFit/>
          </a:bodyPr>
          <a:lstStyle/>
          <a:p>
            <a:r>
              <a:rPr kumimoji="1" lang="ja-JP" altLang="en-US" sz="2000" dirty="0" smtClean="0"/>
              <a:t>コンパイルはプログラミング言語で書かれたソースコードを解析し、コンピュータが実行可能</a:t>
            </a:r>
            <a:endParaRPr kumimoji="1" lang="en-US" altLang="ja-JP" sz="2000" dirty="0" smtClean="0"/>
          </a:p>
          <a:p>
            <a:r>
              <a:rPr lang="ja-JP" altLang="en-US" sz="2000" dirty="0" smtClean="0"/>
              <a:t>な形式のオブジェクトコードに変換することでそのソフトウエアをコンパイラという</a:t>
            </a:r>
            <a:endParaRPr kumimoji="1" lang="ja-JP" altLang="en-US" sz="2000" dirty="0"/>
          </a:p>
        </p:txBody>
      </p:sp>
      <p:sp>
        <p:nvSpPr>
          <p:cNvPr id="5" name="テキスト ボックス 4"/>
          <p:cNvSpPr txBox="1"/>
          <p:nvPr/>
        </p:nvSpPr>
        <p:spPr>
          <a:xfrm>
            <a:off x="1018309" y="2885513"/>
            <a:ext cx="7786106" cy="1015663"/>
          </a:xfrm>
          <a:prstGeom prst="rect">
            <a:avLst/>
          </a:prstGeom>
          <a:noFill/>
        </p:spPr>
        <p:txBody>
          <a:bodyPr wrap="none" rtlCol="0">
            <a:spAutoFit/>
          </a:bodyPr>
          <a:lstStyle/>
          <a:p>
            <a:r>
              <a:rPr kumimoji="1" lang="ja-JP" altLang="en-US" sz="2000" dirty="0" smtClean="0"/>
              <a:t>コンパイラコンパイラはコンパイラをコンパイルするソフトウェアで</a:t>
            </a:r>
            <a:endParaRPr kumimoji="1" lang="en-US" altLang="ja-JP" sz="2000" dirty="0" smtClean="0"/>
          </a:p>
          <a:p>
            <a:r>
              <a:rPr kumimoji="1" lang="ja-JP" altLang="en-US" sz="2000" dirty="0" smtClean="0"/>
              <a:t>コンパイラコンパイラコンパイラはコンパイラコンパイラをコンパイルする</a:t>
            </a:r>
            <a:endParaRPr kumimoji="1" lang="en-US" altLang="ja-JP" sz="2000" dirty="0" smtClean="0"/>
          </a:p>
          <a:p>
            <a:r>
              <a:rPr kumimoji="1" lang="ja-JP" altLang="en-US" sz="2000" dirty="0" smtClean="0"/>
              <a:t>ソフトウェアということです</a:t>
            </a:r>
            <a:endParaRPr kumimoji="1" lang="ja-JP" altLang="en-US" sz="2000" dirty="0"/>
          </a:p>
        </p:txBody>
      </p:sp>
    </p:spTree>
    <p:extLst>
      <p:ext uri="{BB962C8B-B14F-4D97-AF65-F5344CB8AC3E}">
        <p14:creationId xmlns:p14="http://schemas.microsoft.com/office/powerpoint/2010/main" val="3274187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039090" y="644236"/>
            <a:ext cx="5200976" cy="461665"/>
          </a:xfrm>
          <a:prstGeom prst="rect">
            <a:avLst/>
          </a:prstGeom>
          <a:noFill/>
        </p:spPr>
        <p:txBody>
          <a:bodyPr wrap="none" rtlCol="0">
            <a:spAutoFit/>
          </a:bodyPr>
          <a:lstStyle/>
          <a:p>
            <a:r>
              <a:rPr kumimoji="1" lang="ja-JP" altLang="en-US" sz="2400" dirty="0" smtClean="0"/>
              <a:t>どのようなところで</a:t>
            </a:r>
            <a:r>
              <a:rPr kumimoji="1" lang="en-US" altLang="ja-JP" sz="2400" dirty="0" smtClean="0"/>
              <a:t>BNFC</a:t>
            </a:r>
            <a:r>
              <a:rPr kumimoji="1" lang="ja-JP" altLang="en-US" sz="2400" dirty="0" smtClean="0"/>
              <a:t>を使用できるか</a:t>
            </a:r>
            <a:endParaRPr kumimoji="1" lang="ja-JP" altLang="en-US" sz="2400" dirty="0"/>
          </a:p>
        </p:txBody>
      </p:sp>
      <p:sp>
        <p:nvSpPr>
          <p:cNvPr id="4" name="テキスト ボックス 3"/>
          <p:cNvSpPr txBox="1"/>
          <p:nvPr/>
        </p:nvSpPr>
        <p:spPr>
          <a:xfrm>
            <a:off x="1059872" y="1371600"/>
            <a:ext cx="10976082" cy="1938992"/>
          </a:xfrm>
          <a:prstGeom prst="rect">
            <a:avLst/>
          </a:prstGeom>
          <a:noFill/>
        </p:spPr>
        <p:txBody>
          <a:bodyPr wrap="none" rtlCol="0">
            <a:spAutoFit/>
          </a:bodyPr>
          <a:lstStyle/>
          <a:p>
            <a:r>
              <a:rPr kumimoji="1" lang="ja-JP" altLang="en-US" sz="2000" dirty="0" smtClean="0"/>
              <a:t>一番のケースとしては</a:t>
            </a:r>
            <a:r>
              <a:rPr kumimoji="1" lang="ja-JP" altLang="en-US" sz="2000" dirty="0" smtClean="0"/>
              <a:t>、</a:t>
            </a:r>
            <a:r>
              <a:rPr kumimoji="1" lang="en-US" altLang="ja-JP" sz="2000" dirty="0" smtClean="0"/>
              <a:t>BNF</a:t>
            </a:r>
            <a:r>
              <a:rPr kumimoji="1" lang="ja-JP" altLang="en-US" sz="2000" dirty="0" smtClean="0"/>
              <a:t>と合わせて新しい</a:t>
            </a:r>
            <a:r>
              <a:rPr kumimoji="1" lang="ja-JP" altLang="en-US" sz="2000" dirty="0" smtClean="0"/>
              <a:t>プログラミング言語を設計して実装</a:t>
            </a:r>
            <a:r>
              <a:rPr kumimoji="1" lang="ja-JP" altLang="en-US" sz="2000" dirty="0" smtClean="0"/>
              <a:t>する</a:t>
            </a:r>
            <a:r>
              <a:rPr lang="ja-JP" altLang="en-US" sz="2000" dirty="0" smtClean="0"/>
              <a:t>ことができます</a:t>
            </a:r>
            <a:r>
              <a:rPr kumimoji="1" lang="ja-JP" altLang="en-US" sz="2000" dirty="0" smtClean="0"/>
              <a:t>。</a:t>
            </a:r>
            <a:endParaRPr kumimoji="1" lang="en-US" altLang="ja-JP" sz="2000" dirty="0" smtClean="0"/>
          </a:p>
          <a:p>
            <a:r>
              <a:rPr lang="en-US" altLang="ja-JP" sz="2000" dirty="0" smtClean="0"/>
              <a:t>Haskell</a:t>
            </a:r>
            <a:r>
              <a:rPr lang="ja-JP" altLang="en-US" sz="2000" dirty="0" smtClean="0"/>
              <a:t>や</a:t>
            </a:r>
            <a:r>
              <a:rPr lang="en-US" altLang="ja-JP" sz="2000" dirty="0" smtClean="0"/>
              <a:t>C</a:t>
            </a:r>
            <a:r>
              <a:rPr lang="ja-JP" altLang="en-US" sz="2000" dirty="0" err="1" smtClean="0"/>
              <a:t>、</a:t>
            </a:r>
            <a:r>
              <a:rPr lang="en-US" altLang="ja-JP" sz="2000" dirty="0" smtClean="0"/>
              <a:t>C++</a:t>
            </a:r>
            <a:r>
              <a:rPr lang="ja-JP" altLang="en-US" sz="2000" dirty="0" err="1" smtClean="0"/>
              <a:t>、</a:t>
            </a:r>
            <a:r>
              <a:rPr lang="en-US" altLang="ja-JP" sz="2000" dirty="0" smtClean="0"/>
              <a:t>Java</a:t>
            </a:r>
            <a:r>
              <a:rPr lang="ja-JP" altLang="en-US" sz="2000" dirty="0" smtClean="0"/>
              <a:t>を生成することができます。</a:t>
            </a:r>
            <a:endParaRPr lang="en-US" altLang="ja-JP" sz="2000" dirty="0" smtClean="0"/>
          </a:p>
          <a:p>
            <a:endParaRPr kumimoji="1" lang="en-US" altLang="ja-JP" sz="2000" dirty="0"/>
          </a:p>
          <a:p>
            <a:r>
              <a:rPr lang="en-US" altLang="ja-JP" sz="2000" dirty="0" smtClean="0"/>
              <a:t>BNFC</a:t>
            </a:r>
            <a:r>
              <a:rPr lang="ja-JP" altLang="en-US" sz="2000" dirty="0" smtClean="0"/>
              <a:t>は従来のプログラミング言語にも対応</a:t>
            </a:r>
            <a:r>
              <a:rPr lang="ja-JP" altLang="en-US" sz="2000" dirty="0" smtClean="0"/>
              <a:t>可能</a:t>
            </a:r>
            <a:endParaRPr lang="en-US" altLang="ja-JP" sz="2000" dirty="0" smtClean="0"/>
          </a:p>
          <a:p>
            <a:endParaRPr lang="en-US" altLang="ja-JP" sz="2000" dirty="0" smtClean="0"/>
          </a:p>
          <a:p>
            <a:r>
              <a:rPr kumimoji="1" lang="en-US" altLang="ja-JP" sz="2000" dirty="0" smtClean="0"/>
              <a:t>Java</a:t>
            </a:r>
            <a:r>
              <a:rPr lang="ja-JP" altLang="en-US" sz="2000" dirty="0" err="1" smtClean="0"/>
              <a:t>、</a:t>
            </a:r>
            <a:r>
              <a:rPr lang="en-US" altLang="ja-JP" sz="2000" dirty="0" err="1" smtClean="0"/>
              <a:t>Ansi</a:t>
            </a:r>
            <a:r>
              <a:rPr lang="ja-JP" altLang="en-US" sz="2000" dirty="0"/>
              <a:t>　</a:t>
            </a:r>
            <a:r>
              <a:rPr lang="en-US" altLang="ja-JP" sz="2000" dirty="0" smtClean="0"/>
              <a:t>C</a:t>
            </a:r>
            <a:r>
              <a:rPr kumimoji="1" lang="ja-JP" altLang="en-US" sz="2000" dirty="0" smtClean="0"/>
              <a:t>が</a:t>
            </a:r>
            <a:r>
              <a:rPr kumimoji="1" lang="ja-JP" altLang="en-US" sz="2000" dirty="0" smtClean="0"/>
              <a:t>実装されました。</a:t>
            </a:r>
            <a:endParaRPr kumimoji="1" lang="ja-JP" altLang="en-US" sz="2000" dirty="0"/>
          </a:p>
        </p:txBody>
      </p:sp>
      <p:sp>
        <p:nvSpPr>
          <p:cNvPr id="2" name="Rectangle 1"/>
          <p:cNvSpPr>
            <a:spLocks noChangeArrowheads="1"/>
          </p:cNvSpPr>
          <p:nvPr/>
        </p:nvSpPr>
        <p:spPr bwMode="auto">
          <a:xfrm>
            <a:off x="1059872" y="3997220"/>
            <a:ext cx="753623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Arial Unicode MS" panose="020B0604020202020204" pitchFamily="50" charset="-128"/>
                <a:ea typeface="SFMono-Regular"/>
                <a:cs typeface="Courier New" panose="02070309020205020404" pitchFamily="49" charset="0"/>
              </a:rPr>
              <a:t>インストールは</a:t>
            </a:r>
            <a:endParaRPr kumimoji="0" lang="en-US" altLang="ja-JP" sz="2400" b="0" i="0" u="none" strike="noStrike" cap="none" normalizeH="0" baseline="0" dirty="0" smtClean="0">
              <a:ln>
                <a:noFill/>
              </a:ln>
              <a:solidFill>
                <a:schemeClr val="tx1"/>
              </a:solidFill>
              <a:effectLst/>
              <a:latin typeface="Arial Unicode MS" panose="020B0604020202020204" pitchFamily="50" charset="-128"/>
              <a:ea typeface="SFMono-Regular"/>
              <a:cs typeface="Courier New" panose="02070309020205020404" pitchFamily="49" charset="0"/>
            </a:endParaRPr>
          </a:p>
          <a:p>
            <a:pPr lvl="0" eaLnBrk="0" fontAlgn="base" hangingPunct="0">
              <a:spcBef>
                <a:spcPct val="0"/>
              </a:spcBef>
              <a:spcAft>
                <a:spcPct val="0"/>
              </a:spcAft>
            </a:pPr>
            <a:r>
              <a:rPr lang="en-US" altLang="ja-JP" sz="2400" dirty="0"/>
              <a:t>BNFC</a:t>
            </a:r>
            <a:r>
              <a:rPr lang="ja-JP" altLang="en-US" sz="2400" dirty="0"/>
              <a:t>ホームページ： </a:t>
            </a:r>
            <a:r>
              <a:rPr lang="en-US" altLang="ja-JP" sz="2400" dirty="0">
                <a:hlinkClick r:id="rId2"/>
              </a:rPr>
              <a:t>http</a:t>
            </a:r>
            <a:r>
              <a:rPr lang="en-US" altLang="ja-JP" sz="2400" dirty="0"/>
              <a:t> ://bnfc.digitalgrammars.com/ </a:t>
            </a:r>
            <a:r>
              <a:rPr lang="ja-JP" altLang="en-US" sz="2400" dirty="0" smtClean="0"/>
              <a:t>から</a:t>
            </a:r>
            <a:endParaRPr lang="en-US" altLang="ja-JP" sz="2400" dirty="0" smtClean="0"/>
          </a:p>
          <a:p>
            <a:pPr lvl="0" eaLnBrk="0" fontAlgn="base" hangingPunct="0">
              <a:spcBef>
                <a:spcPct val="0"/>
              </a:spcBef>
              <a:spcAft>
                <a:spcPct val="0"/>
              </a:spcAft>
            </a:pPr>
            <a:endParaRPr kumimoji="0" lang="en-US" altLang="ja-JP" sz="2400" b="0" i="0" u="none" strike="noStrike" cap="none" normalizeH="0" baseline="0" dirty="0" smtClean="0">
              <a:ln>
                <a:noFill/>
              </a:ln>
              <a:solidFill>
                <a:schemeClr val="tx1"/>
              </a:solidFill>
              <a:effectLst/>
              <a:latin typeface="Arial Unicode MS" panose="020B0604020202020204" pitchFamily="50" charset="-128"/>
              <a:ea typeface="SFMono-Regular"/>
              <a:cs typeface="Courier New" panose="02070309020205020404" pitchFamily="49" charset="0"/>
            </a:endParaRPr>
          </a:p>
        </p:txBody>
      </p:sp>
    </p:spTree>
    <p:extLst>
      <p:ext uri="{BB962C8B-B14F-4D97-AF65-F5344CB8AC3E}">
        <p14:creationId xmlns:p14="http://schemas.microsoft.com/office/powerpoint/2010/main" val="842511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39650" y="5166455"/>
            <a:ext cx="6096000" cy="646331"/>
          </a:xfrm>
          <a:prstGeom prst="rect">
            <a:avLst/>
          </a:prstGeom>
        </p:spPr>
        <p:txBody>
          <a:bodyPr>
            <a:spAutoFit/>
          </a:bodyPr>
          <a:lstStyle/>
          <a:p>
            <a:r>
              <a:rPr lang="en-US" altLang="ja-JP" dirty="0" smtClean="0"/>
              <a:t>https://translate.google.co.jp/translate?hl=ja&amp;sl=en&amp;u=http://bnfc.digitalgrammars.com/&amp;prev=search</a:t>
            </a:r>
            <a:endParaRPr lang="ja-JP" altLang="en-US" dirty="0"/>
          </a:p>
        </p:txBody>
      </p:sp>
      <p:sp>
        <p:nvSpPr>
          <p:cNvPr id="3" name="正方形/長方形 2"/>
          <p:cNvSpPr/>
          <p:nvPr/>
        </p:nvSpPr>
        <p:spPr>
          <a:xfrm>
            <a:off x="639650" y="4303570"/>
            <a:ext cx="6096000" cy="646331"/>
          </a:xfrm>
          <a:prstGeom prst="rect">
            <a:avLst/>
          </a:prstGeom>
        </p:spPr>
        <p:txBody>
          <a:bodyPr>
            <a:spAutoFit/>
          </a:bodyPr>
          <a:lstStyle/>
          <a:p>
            <a:r>
              <a:rPr lang="en-US" altLang="ja-JP" dirty="0" smtClean="0"/>
              <a:t>https://translate.google.co.jp/translate?hl=ja&amp;sl=en&amp;u=http://bnfc.digitalgrammars.com/tutorial.html&amp;prev=search</a:t>
            </a:r>
            <a:endParaRPr lang="ja-JP" altLang="en-US" dirty="0"/>
          </a:p>
        </p:txBody>
      </p:sp>
      <p:sp>
        <p:nvSpPr>
          <p:cNvPr id="4" name="テキスト ボックス 3"/>
          <p:cNvSpPr txBox="1"/>
          <p:nvPr/>
        </p:nvSpPr>
        <p:spPr>
          <a:xfrm>
            <a:off x="639650" y="519545"/>
            <a:ext cx="1620957" cy="523220"/>
          </a:xfrm>
          <a:prstGeom prst="rect">
            <a:avLst/>
          </a:prstGeom>
          <a:noFill/>
        </p:spPr>
        <p:txBody>
          <a:bodyPr wrap="none" rtlCol="0">
            <a:spAutoFit/>
          </a:bodyPr>
          <a:lstStyle/>
          <a:p>
            <a:r>
              <a:rPr kumimoji="1" lang="ja-JP" altLang="en-US" sz="2800" dirty="0" smtClean="0"/>
              <a:t>参考文献</a:t>
            </a:r>
            <a:endParaRPr kumimoji="1" lang="ja-JP" altLang="en-US" sz="2800" dirty="0"/>
          </a:p>
        </p:txBody>
      </p:sp>
      <p:sp>
        <p:nvSpPr>
          <p:cNvPr id="5" name="正方形/長方形 4"/>
          <p:cNvSpPr/>
          <p:nvPr/>
        </p:nvSpPr>
        <p:spPr>
          <a:xfrm>
            <a:off x="639650" y="3225797"/>
            <a:ext cx="6096000" cy="646331"/>
          </a:xfrm>
          <a:prstGeom prst="rect">
            <a:avLst/>
          </a:prstGeom>
        </p:spPr>
        <p:txBody>
          <a:bodyPr>
            <a:spAutoFit/>
          </a:bodyPr>
          <a:lstStyle/>
          <a:p>
            <a:r>
              <a:rPr lang="en-US" altLang="ja-JP" smtClean="0"/>
              <a:t>https://translate.google.co.jp/translate?hl=ja&amp;sl=en&amp;u=https://hackage.haskell.org/package/BNFC&amp;prev=search</a:t>
            </a:r>
            <a:endParaRPr lang="ja-JP" altLang="en-US" dirty="0"/>
          </a:p>
        </p:txBody>
      </p:sp>
    </p:spTree>
    <p:extLst>
      <p:ext uri="{BB962C8B-B14F-4D97-AF65-F5344CB8AC3E}">
        <p14:creationId xmlns:p14="http://schemas.microsoft.com/office/powerpoint/2010/main" val="941703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854</TotalTime>
  <Words>237</Words>
  <Application>Microsoft Office PowerPoint</Application>
  <PresentationFormat>ワイド画面</PresentationFormat>
  <Paragraphs>30</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Arial Unicode MS</vt:lpstr>
      <vt:lpstr>ＭＳ Ｐゴシック</vt:lpstr>
      <vt:lpstr>SFMono-Regular</vt:lpstr>
      <vt:lpstr>Arial</vt:lpstr>
      <vt:lpstr>Calibri</vt:lpstr>
      <vt:lpstr>Calibri Light</vt:lpstr>
      <vt:lpstr>Courier New</vt:lpstr>
      <vt:lpstr>Office テーマ</vt:lpstr>
      <vt:lpstr>BNFconverterについて</vt:lpstr>
      <vt:lpstr>PowerPoint プレゼンテーション</vt:lpstr>
      <vt:lpstr>PowerPoint プレゼンテーション</vt:lpstr>
      <vt:lpstr>PowerPoint プレゼンテーション</vt:lpstr>
      <vt:lpstr>PowerPoint プレゼンテーション</vt:lpstr>
    </vt:vector>
  </TitlesOfParts>
  <Company>南山大学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BNFconverteについて</dc:title>
  <dc:creator>User</dc:creator>
  <cp:lastModifiedBy>User</cp:lastModifiedBy>
  <cp:revision>18</cp:revision>
  <dcterms:created xsi:type="dcterms:W3CDTF">2017-11-05T06:42:57Z</dcterms:created>
  <dcterms:modified xsi:type="dcterms:W3CDTF">2017-11-07T09:37:58Z</dcterms:modified>
</cp:coreProperties>
</file>