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71" r:id="rId5"/>
    <p:sldId id="268" r:id="rId6"/>
    <p:sldId id="270" r:id="rId7"/>
    <p:sldId id="273" r:id="rId8"/>
    <p:sldId id="265" r:id="rId9"/>
    <p:sldId id="269" r:id="rId10"/>
    <p:sldId id="264" r:id="rId11"/>
    <p:sldId id="281" r:id="rId12"/>
    <p:sldId id="282" r:id="rId13"/>
    <p:sldId id="266" r:id="rId14"/>
    <p:sldId id="267" r:id="rId15"/>
    <p:sldId id="262" r:id="rId16"/>
    <p:sldId id="275" r:id="rId17"/>
    <p:sldId id="276" r:id="rId18"/>
    <p:sldId id="277" r:id="rId19"/>
    <p:sldId id="278" r:id="rId20"/>
    <p:sldId id="279" r:id="rId2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A9B51-006A-4223-ADAF-51CCCFDCA962}" type="datetimeFigureOut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840D9-5A69-41D1-A7D6-653EEF479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58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840D9-5A69-41D1-A7D6-653EEF4792DE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90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E4CF-A227-4EDB-A2B0-42CF08A04A3E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02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B303-42FB-479C-B558-21E2374B6AD8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35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6907-4D69-4DDE-AFA9-5B8C07BAB373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15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AD88-6099-4622-A100-1CDDF5083D26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49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929D-6BCE-405D-B24C-B5861673EB39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9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F101-7029-4AFC-86FD-087B79A2929F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41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5A826-A312-4B17-B14B-5755CEE93027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83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BE95-E62E-4253-9DBC-4B7FB7E83611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5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25DD-D001-478B-BB46-0FDA4A35B1DE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98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E8050-1000-467F-AC64-89719577DA23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88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462B-AE8E-471B-885E-B3D0A14154EC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26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2A369-314C-43A5-9B56-E26B0468451E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7853E-A78D-4068-8015-0AD214B98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6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17913" y="2052935"/>
            <a:ext cx="833366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Porta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</a:t>
            </a:r>
            <a:r>
              <a:rPr lang="en-US" altLang="ja-JP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Webclass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の合併</a:t>
            </a:r>
            <a:r>
              <a:rPr lang="en-US" altLang="ja-JP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</a:p>
          <a:p>
            <a:pPr algn="ctr"/>
            <a:r>
              <a:rPr lang="en-US" altLang="ja-JP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with 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教務課</a:t>
            </a:r>
            <a:endParaRPr lang="en-US" altLang="ja-JP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659757" y="4479235"/>
            <a:ext cx="3578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2015SE003</a:t>
            </a:r>
            <a:r>
              <a:rPr kumimoji="1" lang="ja-JP" altLang="en-US" sz="2000" b="1" dirty="0"/>
              <a:t>　　　</a:t>
            </a:r>
            <a:r>
              <a:rPr lang="ja-JP" altLang="en-US" sz="2000" b="1" dirty="0"/>
              <a:t>浅野　早紀</a:t>
            </a:r>
            <a:endParaRPr kumimoji="1" lang="en-US" altLang="ja-JP" sz="2000" b="1" dirty="0"/>
          </a:p>
          <a:p>
            <a:r>
              <a:rPr lang="en-US" altLang="ja-JP" sz="2000" b="1" dirty="0"/>
              <a:t>2015SE056</a:t>
            </a:r>
            <a:r>
              <a:rPr lang="ja-JP" altLang="en-US" sz="2000" b="1" dirty="0"/>
              <a:t>　　　内藤　綾香</a:t>
            </a:r>
            <a:endParaRPr lang="en-US" altLang="ja-JP" sz="2000" b="1" dirty="0"/>
          </a:p>
          <a:p>
            <a:r>
              <a:rPr kumimoji="1" lang="en-US" altLang="ja-JP" sz="2000" b="1" dirty="0"/>
              <a:t>2015SE100         </a:t>
            </a:r>
            <a:r>
              <a:rPr kumimoji="1" lang="ja-JP" altLang="en-US" sz="2000" b="1" dirty="0"/>
              <a:t>古家　一馬</a:t>
            </a:r>
          </a:p>
        </p:txBody>
      </p:sp>
    </p:spTree>
    <p:extLst>
      <p:ext uri="{BB962C8B-B14F-4D97-AF65-F5344CB8AC3E}">
        <p14:creationId xmlns:p14="http://schemas.microsoft.com/office/powerpoint/2010/main" val="2723637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96214" y="206063"/>
            <a:ext cx="5898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解決策（代替案）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8213" y="1089164"/>
            <a:ext cx="10972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/>
              <a:t>1</a:t>
            </a:r>
            <a:r>
              <a:rPr lang="ja-JP" altLang="en-US" sz="4000" dirty="0" err="1"/>
              <a:t>．</a:t>
            </a:r>
            <a:r>
              <a:rPr lang="ja-JP" altLang="en-US" sz="4000" dirty="0"/>
              <a:t>新しくホームページを作り情報を一つにし、かつ　</a:t>
            </a:r>
            <a:endParaRPr lang="en-US" altLang="ja-JP" sz="4000" dirty="0"/>
          </a:p>
          <a:p>
            <a:r>
              <a:rPr lang="ja-JP" altLang="en-US" sz="4000" dirty="0"/>
              <a:t>　　見やすくする</a:t>
            </a:r>
            <a:endParaRPr lang="en-US" altLang="ja-JP" sz="4000" dirty="0"/>
          </a:p>
          <a:p>
            <a:endParaRPr lang="en-US" altLang="ja-JP" sz="4000" dirty="0"/>
          </a:p>
          <a:p>
            <a:r>
              <a:rPr lang="en-US" altLang="ja-JP" sz="4000" dirty="0"/>
              <a:t>2</a:t>
            </a:r>
            <a:r>
              <a:rPr kumimoji="1" lang="ja-JP" altLang="en-US" sz="4000" dirty="0" err="1"/>
              <a:t>．</a:t>
            </a:r>
            <a:r>
              <a:rPr kumimoji="1" lang="en-US" altLang="ja-JP" sz="4000" dirty="0"/>
              <a:t>Push</a:t>
            </a:r>
            <a:r>
              <a:rPr kumimoji="1" lang="ja-JP" altLang="en-US" sz="4000" dirty="0"/>
              <a:t>通知から必要な情報だけページにアクセス</a:t>
            </a:r>
            <a:endParaRPr kumimoji="1" lang="en-US" altLang="ja-JP" sz="4000" dirty="0"/>
          </a:p>
          <a:p>
            <a:r>
              <a:rPr lang="en-US" altLang="ja-JP" sz="4000" dirty="0"/>
              <a:t>     </a:t>
            </a:r>
            <a:r>
              <a:rPr kumimoji="1" lang="ja-JP" altLang="en-US" sz="4000" dirty="0"/>
              <a:t> する</a:t>
            </a:r>
            <a:endParaRPr kumimoji="1" lang="en-US" altLang="ja-JP" sz="4000" dirty="0"/>
          </a:p>
          <a:p>
            <a:endParaRPr kumimoji="1" lang="en-US" altLang="ja-JP" sz="4000" dirty="0"/>
          </a:p>
          <a:p>
            <a:r>
              <a:rPr lang="en-US" altLang="ja-JP" sz="4000" dirty="0"/>
              <a:t>3</a:t>
            </a:r>
            <a:r>
              <a:rPr lang="ja-JP" altLang="en-US" sz="4000" dirty="0" err="1"/>
              <a:t>．</a:t>
            </a:r>
            <a:r>
              <a:rPr lang="ja-JP" altLang="en-US" sz="4000" dirty="0"/>
              <a:t>リンクを張る（</a:t>
            </a:r>
            <a:r>
              <a:rPr lang="en-US" altLang="ja-JP" sz="4000" dirty="0"/>
              <a:t>web</a:t>
            </a:r>
            <a:r>
              <a:rPr lang="ja-JP" altLang="en-US" sz="4000" dirty="0"/>
              <a:t>クラスや</a:t>
            </a:r>
            <a:r>
              <a:rPr lang="en-US" altLang="ja-JP" sz="4000" dirty="0"/>
              <a:t>porta,</a:t>
            </a:r>
            <a:r>
              <a:rPr lang="ja-JP" altLang="en-US" sz="4000" dirty="0"/>
              <a:t>教務課など）</a:t>
            </a:r>
            <a:endParaRPr lang="en-US" altLang="ja-JP" sz="4000" dirty="0"/>
          </a:p>
          <a:p>
            <a:endParaRPr kumimoji="1" lang="en-US" altLang="ja-JP" sz="4000" dirty="0"/>
          </a:p>
          <a:p>
            <a:r>
              <a:rPr lang="en-US" altLang="ja-JP" sz="4000" dirty="0"/>
              <a:t>4</a:t>
            </a:r>
            <a:r>
              <a:rPr lang="ja-JP" altLang="en-US" sz="4000" dirty="0" err="1"/>
              <a:t>．</a:t>
            </a:r>
            <a:r>
              <a:rPr lang="ja-JP" altLang="en-US" sz="4000" dirty="0"/>
              <a:t>情報を流す時一つのサイトに流してもらう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709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61136" y="2973528"/>
            <a:ext cx="2063124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学生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4347049" y="2297013"/>
            <a:ext cx="2510544" cy="17500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chemeClr val="tx1"/>
                </a:solidFill>
              </a:rPr>
              <a:t>porta</a:t>
            </a:r>
            <a:endParaRPr kumimoji="1" lang="en-US" altLang="ja-JP" sz="4800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/>
          <p:cNvCxnSpPr>
            <a:stCxn id="4" idx="3"/>
            <a:endCxn id="5" idx="2"/>
          </p:cNvCxnSpPr>
          <p:nvPr/>
        </p:nvCxnSpPr>
        <p:spPr>
          <a:xfrm flipV="1">
            <a:off x="2524260" y="3172032"/>
            <a:ext cx="1822789" cy="137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2588149" y="3353219"/>
            <a:ext cx="2305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ログイン情報</a:t>
            </a:r>
          </a:p>
        </p:txBody>
      </p:sp>
      <p:cxnSp>
        <p:nvCxnSpPr>
          <p:cNvPr id="13" name="曲線コネクタ 12"/>
          <p:cNvCxnSpPr>
            <a:stCxn id="5" idx="1"/>
            <a:endCxn id="4" idx="0"/>
          </p:cNvCxnSpPr>
          <p:nvPr/>
        </p:nvCxnSpPr>
        <p:spPr>
          <a:xfrm rot="16200000" flipH="1" flipV="1">
            <a:off x="2893590" y="1152408"/>
            <a:ext cx="420228" cy="3222012"/>
          </a:xfrm>
          <a:prstGeom prst="curvedConnector3">
            <a:avLst>
              <a:gd name="adj1" fmla="val -11538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646698" y="2324104"/>
            <a:ext cx="1675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大学情報</a:t>
            </a:r>
            <a:endParaRPr kumimoji="1" lang="ja-JP" altLang="en-US" sz="2400" dirty="0"/>
          </a:p>
        </p:txBody>
      </p:sp>
      <p:cxnSp>
        <p:nvCxnSpPr>
          <p:cNvPr id="16" name="直線矢印コネクタ 15"/>
          <p:cNvCxnSpPr/>
          <p:nvPr/>
        </p:nvCxnSpPr>
        <p:spPr>
          <a:xfrm flipH="1">
            <a:off x="2399618" y="2599754"/>
            <a:ext cx="2201458" cy="283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658707" y="1642575"/>
            <a:ext cx="2688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休講・補講情報</a:t>
            </a:r>
            <a:endParaRPr kumimoji="1" lang="ja-JP" altLang="en-US" sz="2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524260" y="4328783"/>
            <a:ext cx="242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履修情報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8436498" y="1762911"/>
            <a:ext cx="3309034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ポルタ運営者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8476818" y="3953993"/>
            <a:ext cx="3309034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教務課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6" name="直線矢印コネクタ 25"/>
          <p:cNvCxnSpPr>
            <a:endCxn id="5" idx="7"/>
          </p:cNvCxnSpPr>
          <p:nvPr/>
        </p:nvCxnSpPr>
        <p:spPr>
          <a:xfrm flipH="1">
            <a:off x="6489932" y="2274279"/>
            <a:ext cx="1946567" cy="279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endCxn id="5" idx="5"/>
          </p:cNvCxnSpPr>
          <p:nvPr/>
        </p:nvCxnSpPr>
        <p:spPr>
          <a:xfrm flipH="1" flipV="1">
            <a:off x="6489932" y="3790763"/>
            <a:ext cx="1986887" cy="498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6708668" y="2005822"/>
            <a:ext cx="209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大学情報</a:t>
            </a:r>
            <a:endParaRPr kumimoji="1" lang="ja-JP" altLang="en-US" sz="24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580871" y="4146525"/>
            <a:ext cx="209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履修情報</a:t>
            </a:r>
            <a:endParaRPr kumimoji="1" lang="ja-JP" altLang="en-US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3251" y="174703"/>
            <a:ext cx="650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要求モデリング</a:t>
            </a:r>
            <a:endParaRPr kumimoji="1" lang="ja-JP" altLang="en-US" sz="3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98710" y="6263632"/>
            <a:ext cx="2952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図</a:t>
            </a:r>
            <a:r>
              <a:rPr kumimoji="1" lang="en-US" altLang="ja-JP" sz="2400" dirty="0"/>
              <a:t>1</a:t>
            </a:r>
            <a:r>
              <a:rPr kumimoji="1" lang="ja-JP" altLang="en-US" sz="2400" dirty="0"/>
              <a:t>　</a:t>
            </a:r>
            <a:r>
              <a:rPr lang="ja-JP" altLang="en-US" sz="2400" dirty="0" smtClean="0"/>
              <a:t>コンテキスト図　</a:t>
            </a:r>
            <a:endParaRPr kumimoji="1" lang="ja-JP" altLang="en-US" sz="2400" dirty="0"/>
          </a:p>
        </p:txBody>
      </p:sp>
      <p:cxnSp>
        <p:nvCxnSpPr>
          <p:cNvPr id="17" name="曲線コネクタ 16"/>
          <p:cNvCxnSpPr>
            <a:stCxn id="23" idx="0"/>
            <a:endCxn id="5" idx="0"/>
          </p:cNvCxnSpPr>
          <p:nvPr/>
        </p:nvCxnSpPr>
        <p:spPr>
          <a:xfrm rot="16200000" flipH="1" flipV="1">
            <a:off x="7579617" y="-214385"/>
            <a:ext cx="534102" cy="4488694"/>
          </a:xfrm>
          <a:prstGeom prst="curvedConnector3">
            <a:avLst>
              <a:gd name="adj1" fmla="val -4280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174772" y="1021875"/>
            <a:ext cx="2688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休講・補講情報</a:t>
            </a:r>
            <a:endParaRPr kumimoji="1" lang="ja-JP" altLang="en-US" sz="2400" dirty="0"/>
          </a:p>
        </p:txBody>
      </p:sp>
      <p:cxnSp>
        <p:nvCxnSpPr>
          <p:cNvPr id="25" name="曲線コネクタ 24"/>
          <p:cNvCxnSpPr>
            <a:stCxn id="5" idx="3"/>
            <a:endCxn id="4" idx="2"/>
          </p:cNvCxnSpPr>
          <p:nvPr/>
        </p:nvCxnSpPr>
        <p:spPr>
          <a:xfrm rot="5400000" flipH="1">
            <a:off x="3030683" y="2106737"/>
            <a:ext cx="146041" cy="3222012"/>
          </a:xfrm>
          <a:prstGeom prst="curvedConnector3">
            <a:avLst>
              <a:gd name="adj1" fmla="val -3320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2588149" y="5100083"/>
            <a:ext cx="218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AXIA</a:t>
            </a:r>
            <a:r>
              <a:rPr lang="ja-JP" altLang="en-US" sz="2400" dirty="0" smtClean="0"/>
              <a:t>アカウント</a:t>
            </a:r>
            <a:endParaRPr kumimoji="1" lang="ja-JP" altLang="en-US" sz="2400" dirty="0"/>
          </a:p>
        </p:txBody>
      </p:sp>
      <p:cxnSp>
        <p:nvCxnSpPr>
          <p:cNvPr id="30" name="曲線コネクタ 29"/>
          <p:cNvCxnSpPr>
            <a:stCxn id="5" idx="4"/>
            <a:endCxn id="4" idx="2"/>
          </p:cNvCxnSpPr>
          <p:nvPr/>
        </p:nvCxnSpPr>
        <p:spPr>
          <a:xfrm rot="5400000" flipH="1">
            <a:off x="3346346" y="1791075"/>
            <a:ext cx="402328" cy="4109623"/>
          </a:xfrm>
          <a:prstGeom prst="curvedConnector3">
            <a:avLst>
              <a:gd name="adj1" fmla="val -2744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70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2110" y="2935595"/>
            <a:ext cx="1473828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学生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2596416" y="1437985"/>
            <a:ext cx="2149974" cy="17500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会員管理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47192" y="1839137"/>
            <a:ext cx="1404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ログイン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情報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408784" y="2722074"/>
            <a:ext cx="1675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大学情報</a:t>
            </a:r>
            <a:endParaRPr kumimoji="1" lang="ja-JP" altLang="en-US" sz="2400" dirty="0"/>
          </a:p>
        </p:txBody>
      </p:sp>
      <p:sp>
        <p:nvSpPr>
          <p:cNvPr id="23" name="正方形/長方形 22"/>
          <p:cNvSpPr/>
          <p:nvPr/>
        </p:nvSpPr>
        <p:spPr>
          <a:xfrm>
            <a:off x="8986534" y="1670225"/>
            <a:ext cx="3068305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ポルタ運営者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9036860" y="4122655"/>
            <a:ext cx="2967651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教務課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988682" y="4767506"/>
            <a:ext cx="209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履修情報</a:t>
            </a:r>
            <a:endParaRPr kumimoji="1" lang="ja-JP" altLang="en-US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3251" y="174703"/>
            <a:ext cx="650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分析</a:t>
            </a:r>
            <a:r>
              <a:rPr lang="ja-JP" altLang="en-US" sz="3200" dirty="0" smtClean="0"/>
              <a:t>モデリング</a:t>
            </a:r>
            <a:endParaRPr kumimoji="1" lang="ja-JP" altLang="en-US" sz="3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98710" y="6263632"/>
            <a:ext cx="2952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図</a:t>
            </a:r>
            <a:r>
              <a:rPr kumimoji="1" lang="en-US" altLang="ja-JP" sz="2400" dirty="0"/>
              <a:t>1</a:t>
            </a:r>
            <a:r>
              <a:rPr kumimoji="1" lang="ja-JP" altLang="en-US" sz="2400" dirty="0"/>
              <a:t>　</a:t>
            </a:r>
            <a:r>
              <a:rPr lang="ja-JP" altLang="en-US" sz="2400" dirty="0" smtClean="0"/>
              <a:t>ＤＦＤ　レベル１</a:t>
            </a:r>
            <a:r>
              <a:rPr lang="ja-JP" altLang="en-US" sz="2400" dirty="0" smtClean="0"/>
              <a:t>　</a:t>
            </a:r>
            <a:endParaRPr kumimoji="1" lang="ja-JP" altLang="en-US" sz="2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213998" y="1042806"/>
            <a:ext cx="2688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休講・補講情報</a:t>
            </a:r>
            <a:endParaRPr kumimoji="1" lang="ja-JP" altLang="en-US" sz="2400" dirty="0"/>
          </a:p>
        </p:txBody>
      </p:sp>
      <p:sp>
        <p:nvSpPr>
          <p:cNvPr id="46" name="円/楕円 45"/>
          <p:cNvSpPr/>
          <p:nvPr/>
        </p:nvSpPr>
        <p:spPr>
          <a:xfrm>
            <a:off x="6064024" y="3311336"/>
            <a:ext cx="2149974" cy="17500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4</a:t>
            </a:r>
            <a:endParaRPr kumimoji="1"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履修管理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47" name="円/楕円 46"/>
          <p:cNvSpPr/>
          <p:nvPr/>
        </p:nvSpPr>
        <p:spPr>
          <a:xfrm>
            <a:off x="3091188" y="3756799"/>
            <a:ext cx="2149974" cy="17500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2</a:t>
            </a:r>
            <a:endParaRPr kumimoji="1"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大学情報管理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48" name="円/楕円 47"/>
          <p:cNvSpPr/>
          <p:nvPr/>
        </p:nvSpPr>
        <p:spPr>
          <a:xfrm>
            <a:off x="5642246" y="432858"/>
            <a:ext cx="2427326" cy="17500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3</a:t>
            </a:r>
            <a:endParaRPr kumimoji="1"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休講・補講管理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  <p:cxnSp>
        <p:nvCxnSpPr>
          <p:cNvPr id="59" name="直線矢印コネクタ 58"/>
          <p:cNvCxnSpPr>
            <a:stCxn id="4" idx="3"/>
            <a:endCxn id="5" idx="2"/>
          </p:cNvCxnSpPr>
          <p:nvPr/>
        </p:nvCxnSpPr>
        <p:spPr>
          <a:xfrm flipV="1">
            <a:off x="1635938" y="2313004"/>
            <a:ext cx="960478" cy="958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>
            <a:endCxn id="4" idx="3"/>
          </p:cNvCxnSpPr>
          <p:nvPr/>
        </p:nvCxnSpPr>
        <p:spPr>
          <a:xfrm flipH="1" flipV="1">
            <a:off x="1635938" y="3271192"/>
            <a:ext cx="1455250" cy="133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曲線コネクタ 71"/>
          <p:cNvCxnSpPr>
            <a:stCxn id="5" idx="1"/>
            <a:endCxn id="4" idx="0"/>
          </p:cNvCxnSpPr>
          <p:nvPr/>
        </p:nvCxnSpPr>
        <p:spPr>
          <a:xfrm rot="16200000" flipH="1" flipV="1">
            <a:off x="1284486" y="1308809"/>
            <a:ext cx="1241323" cy="2012248"/>
          </a:xfrm>
          <a:prstGeom prst="curvedConnector3">
            <a:avLst>
              <a:gd name="adj1" fmla="val -3906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813491" y="811974"/>
            <a:ext cx="218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AXIA</a:t>
            </a:r>
            <a:r>
              <a:rPr lang="ja-JP" altLang="en-US" sz="2400" dirty="0" smtClean="0"/>
              <a:t>アカウント</a:t>
            </a:r>
            <a:endParaRPr kumimoji="1" lang="ja-JP" altLang="en-US" sz="2400" dirty="0"/>
          </a:p>
        </p:txBody>
      </p:sp>
      <p:cxnSp>
        <p:nvCxnSpPr>
          <p:cNvPr id="75" name="直線矢印コネクタ 74"/>
          <p:cNvCxnSpPr>
            <a:stCxn id="5" idx="6"/>
            <a:endCxn id="48" idx="3"/>
          </p:cNvCxnSpPr>
          <p:nvPr/>
        </p:nvCxnSpPr>
        <p:spPr>
          <a:xfrm flipV="1">
            <a:off x="4746390" y="1926608"/>
            <a:ext cx="1251330" cy="386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テキスト ボックス 75"/>
          <p:cNvSpPr txBox="1"/>
          <p:nvPr/>
        </p:nvSpPr>
        <p:spPr>
          <a:xfrm>
            <a:off x="4546621" y="1666229"/>
            <a:ext cx="218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学生情報</a:t>
            </a:r>
            <a:endParaRPr kumimoji="1" lang="ja-JP" altLang="en-US" sz="2400" dirty="0"/>
          </a:p>
        </p:txBody>
      </p:sp>
      <p:cxnSp>
        <p:nvCxnSpPr>
          <p:cNvPr id="78" name="直線矢印コネクタ 77"/>
          <p:cNvCxnSpPr>
            <a:stCxn id="23" idx="1"/>
            <a:endCxn id="48" idx="6"/>
          </p:cNvCxnSpPr>
          <p:nvPr/>
        </p:nvCxnSpPr>
        <p:spPr>
          <a:xfrm flipH="1" flipV="1">
            <a:off x="8069572" y="1307877"/>
            <a:ext cx="916962" cy="697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24" idx="1"/>
            <a:endCxn id="46" idx="6"/>
          </p:cNvCxnSpPr>
          <p:nvPr/>
        </p:nvCxnSpPr>
        <p:spPr>
          <a:xfrm flipH="1" flipV="1">
            <a:off x="8213998" y="4186355"/>
            <a:ext cx="822862" cy="271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>
            <a:stCxn id="23" idx="1"/>
            <a:endCxn id="47" idx="7"/>
          </p:cNvCxnSpPr>
          <p:nvPr/>
        </p:nvCxnSpPr>
        <p:spPr>
          <a:xfrm flipH="1">
            <a:off x="4926306" y="2005822"/>
            <a:ext cx="4060228" cy="2007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1537153" y="4238811"/>
            <a:ext cx="1675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大学情報</a:t>
            </a:r>
            <a:endParaRPr kumimoji="1" lang="ja-JP" altLang="en-US" sz="2400" dirty="0"/>
          </a:p>
        </p:txBody>
      </p:sp>
      <p:cxnSp>
        <p:nvCxnSpPr>
          <p:cNvPr id="85" name="曲線コネクタ 84"/>
          <p:cNvCxnSpPr>
            <a:stCxn id="46" idx="4"/>
            <a:endCxn id="4" idx="2"/>
          </p:cNvCxnSpPr>
          <p:nvPr/>
        </p:nvCxnSpPr>
        <p:spPr>
          <a:xfrm rot="5400000" flipH="1">
            <a:off x="3291726" y="1214088"/>
            <a:ext cx="1454584" cy="6239987"/>
          </a:xfrm>
          <a:prstGeom prst="curvedConnector3">
            <a:avLst>
              <a:gd name="adj1" fmla="val -5113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テキスト ボックス 86"/>
          <p:cNvSpPr txBox="1"/>
          <p:nvPr/>
        </p:nvSpPr>
        <p:spPr>
          <a:xfrm>
            <a:off x="1116302" y="5308499"/>
            <a:ext cx="209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履修情報</a:t>
            </a:r>
            <a:endParaRPr kumimoji="1" lang="ja-JP" altLang="en-US" sz="2400" dirty="0"/>
          </a:p>
        </p:txBody>
      </p:sp>
      <p:cxnSp>
        <p:nvCxnSpPr>
          <p:cNvPr id="94" name="曲線コネクタ 93"/>
          <p:cNvCxnSpPr/>
          <p:nvPr/>
        </p:nvCxnSpPr>
        <p:spPr>
          <a:xfrm rot="5400000">
            <a:off x="3721276" y="176330"/>
            <a:ext cx="1128441" cy="521997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テキスト ボックス 94"/>
          <p:cNvSpPr txBox="1"/>
          <p:nvPr/>
        </p:nvSpPr>
        <p:spPr>
          <a:xfrm>
            <a:off x="3522227" y="3036403"/>
            <a:ext cx="2688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休講・補講情報</a:t>
            </a:r>
            <a:endParaRPr kumimoji="1" lang="ja-JP" altLang="en-US" sz="2400" dirty="0"/>
          </a:p>
        </p:txBody>
      </p:sp>
      <p:cxnSp>
        <p:nvCxnSpPr>
          <p:cNvPr id="96" name="直線コネクタ 95"/>
          <p:cNvCxnSpPr/>
          <p:nvPr/>
        </p:nvCxnSpPr>
        <p:spPr>
          <a:xfrm flipV="1">
            <a:off x="3865698" y="442643"/>
            <a:ext cx="1811867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/>
          <p:cNvCxnSpPr/>
          <p:nvPr/>
        </p:nvCxnSpPr>
        <p:spPr>
          <a:xfrm flipV="1">
            <a:off x="3865697" y="816205"/>
            <a:ext cx="1811867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テキスト ボックス 97"/>
          <p:cNvSpPr txBox="1"/>
          <p:nvPr/>
        </p:nvSpPr>
        <p:spPr>
          <a:xfrm>
            <a:off x="3617868" y="415716"/>
            <a:ext cx="2564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学生</a:t>
            </a:r>
            <a:r>
              <a:rPr lang="ja-JP" altLang="en-US" sz="2400" dirty="0" smtClean="0"/>
              <a:t>情報</a:t>
            </a:r>
            <a:r>
              <a:rPr kumimoji="1" lang="ja-JP" altLang="en-US" sz="2400" dirty="0" smtClean="0"/>
              <a:t>ファイル</a:t>
            </a:r>
            <a:endParaRPr kumimoji="1" lang="ja-JP" altLang="en-US" sz="2400" dirty="0"/>
          </a:p>
        </p:txBody>
      </p:sp>
      <p:cxnSp>
        <p:nvCxnSpPr>
          <p:cNvPr id="100" name="直線矢印コネクタ 99"/>
          <p:cNvCxnSpPr>
            <a:stCxn id="5" idx="0"/>
          </p:cNvCxnSpPr>
          <p:nvPr/>
        </p:nvCxnSpPr>
        <p:spPr>
          <a:xfrm flipV="1">
            <a:off x="3671403" y="811974"/>
            <a:ext cx="1074987" cy="626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>
            <a:endCxn id="5" idx="7"/>
          </p:cNvCxnSpPr>
          <p:nvPr/>
        </p:nvCxnSpPr>
        <p:spPr>
          <a:xfrm flipH="1">
            <a:off x="4431534" y="853679"/>
            <a:ext cx="293750" cy="840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629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48376" y="238649"/>
            <a:ext cx="5657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具体的な解決方法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右矢印 3"/>
          <p:cNvSpPr/>
          <p:nvPr/>
        </p:nvSpPr>
        <p:spPr>
          <a:xfrm>
            <a:off x="785611" y="3902298"/>
            <a:ext cx="1043189" cy="11977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557080" y="4146997"/>
            <a:ext cx="644599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クローラーの利用</a:t>
            </a:r>
            <a:endParaRPr lang="ja-JP" altLang="en-US" sz="66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475315" y="1287887"/>
            <a:ext cx="8609527" cy="17901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983410" y="1398139"/>
            <a:ext cx="725711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Web</a:t>
            </a: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ページから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情報を収集する必要がある</a:t>
            </a:r>
            <a:endParaRPr lang="ja-JP" alt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760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48376" y="238649"/>
            <a:ext cx="5657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具体的な解決方法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32682" y="1383234"/>
            <a:ext cx="440537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クローラーとは</a:t>
            </a:r>
            <a:r>
              <a:rPr lang="en-US" altLang="ja-JP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endParaRPr lang="ja-JP" alt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81070" y="2435486"/>
            <a:ext cx="2202288" cy="12621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平行四辺形 6"/>
          <p:cNvSpPr/>
          <p:nvPr/>
        </p:nvSpPr>
        <p:spPr>
          <a:xfrm>
            <a:off x="1223493" y="3697615"/>
            <a:ext cx="2459865" cy="1016053"/>
          </a:xfrm>
          <a:prstGeom prst="parallelogram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596980" y="2588654"/>
            <a:ext cx="1970468" cy="978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1481070" y="3889420"/>
            <a:ext cx="20863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339403" y="4365938"/>
            <a:ext cx="21121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2073499" y="4443211"/>
            <a:ext cx="669701" cy="180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 flipH="1">
            <a:off x="1481070" y="3889420"/>
            <a:ext cx="115910" cy="4765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H="1">
            <a:off x="1700011" y="3889420"/>
            <a:ext cx="90152" cy="4765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V="1">
            <a:off x="1481070" y="4005330"/>
            <a:ext cx="2086378" cy="128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コネクタ 23"/>
          <p:cNvCxnSpPr>
            <a:stCxn id="7" idx="5"/>
            <a:endCxn id="7" idx="2"/>
          </p:cNvCxnSpPr>
          <p:nvPr/>
        </p:nvCxnSpPr>
        <p:spPr>
          <a:xfrm>
            <a:off x="1350500" y="4205642"/>
            <a:ext cx="22058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円/楕円 27"/>
          <p:cNvSpPr/>
          <p:nvPr/>
        </p:nvSpPr>
        <p:spPr>
          <a:xfrm>
            <a:off x="1790163" y="2770336"/>
            <a:ext cx="1886755" cy="734096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クローラー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6921751" y="1893884"/>
            <a:ext cx="2582857" cy="108320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</a:rPr>
              <a:t>サイト</a:t>
            </a:r>
            <a:r>
              <a:rPr kumimoji="1" lang="en-US" altLang="ja-JP" sz="2800" dirty="0">
                <a:solidFill>
                  <a:schemeClr val="tx1"/>
                </a:solidFill>
              </a:rPr>
              <a:t>A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6921750" y="3282734"/>
            <a:ext cx="2582857" cy="108320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</a:rPr>
              <a:t>サイト</a:t>
            </a:r>
            <a:r>
              <a:rPr lang="en-US" altLang="ja-JP" sz="2800" dirty="0">
                <a:solidFill>
                  <a:schemeClr val="tx1"/>
                </a:solidFill>
              </a:rPr>
              <a:t>B</a:t>
            </a:r>
            <a:endParaRPr kumimoji="1"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6921751" y="4838853"/>
            <a:ext cx="2582857" cy="108320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</a:rPr>
              <a:t>サイト</a:t>
            </a:r>
            <a:r>
              <a:rPr lang="en-US" altLang="ja-JP" sz="2800" dirty="0">
                <a:solidFill>
                  <a:schemeClr val="tx1"/>
                </a:solidFill>
              </a:rPr>
              <a:t>C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3" name="下矢印 32"/>
          <p:cNvSpPr/>
          <p:nvPr/>
        </p:nvSpPr>
        <p:spPr>
          <a:xfrm rot="4741492">
            <a:off x="5000610" y="1145432"/>
            <a:ext cx="384358" cy="3055944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6194406">
            <a:off x="5128456" y="2112260"/>
            <a:ext cx="384358" cy="311477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 rot="6932703">
            <a:off x="5006073" y="2837516"/>
            <a:ext cx="384358" cy="3072430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39056" y="5051730"/>
            <a:ext cx="418896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web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ページを巡回して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情報を収集するプログラム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418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楕円 4">
            <a:extLst>
              <a:ext uri="{FF2B5EF4-FFF2-40B4-BE49-F238E27FC236}">
                <a16:creationId xmlns="" xmlns:a16="http://schemas.microsoft.com/office/drawing/2014/main" id="{782EA2D4-A7F8-44B6-82A8-B5EDB8460A7D}"/>
              </a:ext>
            </a:extLst>
          </p:cNvPr>
          <p:cNvSpPr/>
          <p:nvPr/>
        </p:nvSpPr>
        <p:spPr>
          <a:xfrm>
            <a:off x="781479" y="2236155"/>
            <a:ext cx="10629041" cy="2385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248374" y="238649"/>
            <a:ext cx="5657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具体的な実装方法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17992" y="3013501"/>
            <a:ext cx="100712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/>
              <a:t>   </a:t>
            </a:r>
            <a:r>
              <a:rPr lang="en-US" altLang="ja-JP" sz="4800" b="1" dirty="0" err="1"/>
              <a:t>N</a:t>
            </a:r>
            <a:r>
              <a:rPr kumimoji="1" lang="en-US" altLang="ja-JP" sz="4800" b="1" dirty="0" err="1"/>
              <a:t>okogiri</a:t>
            </a:r>
            <a:r>
              <a:rPr lang="ja-JP" altLang="en-US" sz="4800" b="1" dirty="0"/>
              <a:t>で</a:t>
            </a:r>
            <a:r>
              <a:rPr kumimoji="1" lang="ja-JP" altLang="en-US" sz="4800" b="1" dirty="0"/>
              <a:t>クローラーを作成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460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49952" y="238649"/>
            <a:ext cx="44541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Nokogiri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とは？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34765A12-A418-45B3-9C1D-4536095562EC}"/>
              </a:ext>
            </a:extLst>
          </p:cNvPr>
          <p:cNvSpPr txBox="1"/>
          <p:nvPr/>
        </p:nvSpPr>
        <p:spPr>
          <a:xfrm>
            <a:off x="703532" y="1629419"/>
            <a:ext cx="10784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・</a:t>
            </a:r>
            <a:r>
              <a:rPr kumimoji="1" lang="en-US" altLang="ja-JP" sz="3600" dirty="0"/>
              <a:t>Web</a:t>
            </a:r>
            <a:r>
              <a:rPr kumimoji="1" lang="ja-JP" altLang="en-US" sz="3600" dirty="0"/>
              <a:t>ページをクローリングするときによく使われる</a:t>
            </a:r>
            <a:endParaRPr kumimoji="1" lang="en-US" altLang="ja-JP" sz="3600" dirty="0"/>
          </a:p>
          <a:p>
            <a:r>
              <a:rPr kumimoji="1" lang="ja-JP" altLang="en-US" sz="3600" dirty="0"/>
              <a:t>　</a:t>
            </a:r>
            <a:r>
              <a:rPr kumimoji="1" lang="en-US" altLang="ja-JP" sz="3600" dirty="0"/>
              <a:t>Ruby</a:t>
            </a:r>
            <a:r>
              <a:rPr kumimoji="1" lang="ja-JP" altLang="en-US" sz="3600" dirty="0"/>
              <a:t>のライブラリ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="" xmlns:a16="http://schemas.microsoft.com/office/drawing/2014/main" id="{6310302D-88A2-425E-B766-8853642D2622}"/>
              </a:ext>
            </a:extLst>
          </p:cNvPr>
          <p:cNvSpPr/>
          <p:nvPr/>
        </p:nvSpPr>
        <p:spPr>
          <a:xfrm>
            <a:off x="4692227" y="3121334"/>
            <a:ext cx="1223783" cy="1381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42D44AAF-BA04-4B5F-875C-D223C502CFBA}"/>
              </a:ext>
            </a:extLst>
          </p:cNvPr>
          <p:cNvSpPr txBox="1"/>
          <p:nvPr/>
        </p:nvSpPr>
        <p:spPr>
          <a:xfrm>
            <a:off x="5725064" y="3251268"/>
            <a:ext cx="3980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err="1"/>
              <a:t>Nokogiri</a:t>
            </a:r>
            <a:r>
              <a:rPr kumimoji="1" lang="ja-JP" altLang="en-US" sz="3200" b="1" dirty="0"/>
              <a:t>を使えば</a:t>
            </a:r>
          </a:p>
        </p:txBody>
      </p:sp>
      <p:sp>
        <p:nvSpPr>
          <p:cNvPr id="10" name="楕円 9">
            <a:extLst>
              <a:ext uri="{FF2B5EF4-FFF2-40B4-BE49-F238E27FC236}">
                <a16:creationId xmlns="" xmlns:a16="http://schemas.microsoft.com/office/drawing/2014/main" id="{A8884061-F650-4B10-826F-D5FFB7F73CCA}"/>
              </a:ext>
            </a:extLst>
          </p:cNvPr>
          <p:cNvSpPr/>
          <p:nvPr/>
        </p:nvSpPr>
        <p:spPr>
          <a:xfrm>
            <a:off x="1460888" y="4651230"/>
            <a:ext cx="7686460" cy="190159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55DD83F1-7566-42AB-B4E0-2B4C2A3129C2}"/>
              </a:ext>
            </a:extLst>
          </p:cNvPr>
          <p:cNvSpPr txBox="1"/>
          <p:nvPr/>
        </p:nvSpPr>
        <p:spPr>
          <a:xfrm>
            <a:off x="2468850" y="5057360"/>
            <a:ext cx="5963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/>
              <a:t>Web</a:t>
            </a:r>
            <a:r>
              <a:rPr kumimoji="1" lang="ja-JP" altLang="en-US" sz="3600" dirty="0"/>
              <a:t>ページの</a:t>
            </a:r>
            <a:r>
              <a:rPr kumimoji="1" lang="en-US" altLang="ja-JP" sz="3600" dirty="0"/>
              <a:t>HTML</a:t>
            </a:r>
            <a:r>
              <a:rPr kumimoji="1" lang="ja-JP" altLang="en-US" sz="3600" dirty="0"/>
              <a:t>から好きなデータを抽出できる！</a:t>
            </a:r>
          </a:p>
        </p:txBody>
      </p:sp>
    </p:spTree>
    <p:extLst>
      <p:ext uri="{BB962C8B-B14F-4D97-AF65-F5344CB8AC3E}">
        <p14:creationId xmlns:p14="http://schemas.microsoft.com/office/powerpoint/2010/main" val="2345727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035125" y="15789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実装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34765A12-A418-45B3-9C1D-4536095562EC}"/>
              </a:ext>
            </a:extLst>
          </p:cNvPr>
          <p:cNvSpPr txBox="1"/>
          <p:nvPr/>
        </p:nvSpPr>
        <p:spPr>
          <a:xfrm>
            <a:off x="145129" y="1887011"/>
            <a:ext cx="107849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教務課ページの教務案内から</a:t>
            </a:r>
            <a:endParaRPr lang="en-US" altLang="ja-JP" sz="3600" dirty="0"/>
          </a:p>
          <a:p>
            <a:pPr lvl="1"/>
            <a:r>
              <a:rPr lang="ja-JP" altLang="en-US" sz="3600" dirty="0"/>
              <a:t>・日付</a:t>
            </a:r>
            <a:endParaRPr lang="en-US" altLang="ja-JP" sz="3600" dirty="0"/>
          </a:p>
          <a:p>
            <a:pPr lvl="1"/>
            <a:r>
              <a:rPr lang="ja-JP" altLang="en-US" sz="3600" dirty="0"/>
              <a:t>・タイトル</a:t>
            </a:r>
            <a:endParaRPr lang="en-US" altLang="ja-JP" sz="3600" dirty="0"/>
          </a:p>
          <a:p>
            <a:pPr lvl="1"/>
            <a:r>
              <a:rPr lang="ja-JP" altLang="en-US" sz="3600" dirty="0"/>
              <a:t>・</a:t>
            </a:r>
            <a:r>
              <a:rPr lang="en-US" altLang="ja-JP" sz="3600" dirty="0"/>
              <a:t>URL</a:t>
            </a:r>
          </a:p>
          <a:p>
            <a:r>
              <a:rPr lang="ja-JP" altLang="en-US" sz="3600" dirty="0"/>
              <a:t>を取得</a:t>
            </a:r>
            <a:endParaRPr kumimoji="1" lang="ja-JP" altLang="en-US" sz="3600" dirty="0"/>
          </a:p>
        </p:txBody>
      </p:sp>
      <p:pic>
        <p:nvPicPr>
          <p:cNvPr id="7" name="図 6">
            <a:extLst>
              <a:ext uri="{FF2B5EF4-FFF2-40B4-BE49-F238E27FC236}">
                <a16:creationId xmlns="" xmlns:a16="http://schemas.microsoft.com/office/drawing/2014/main" id="{B48E0F18-13BC-4E12-BD06-9056CFD91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9316" y="1432941"/>
            <a:ext cx="5566004" cy="508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256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035125" y="15789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実装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18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34765A12-A418-45B3-9C1D-4536095562EC}"/>
              </a:ext>
            </a:extLst>
          </p:cNvPr>
          <p:cNvSpPr txBox="1"/>
          <p:nvPr/>
        </p:nvSpPr>
        <p:spPr>
          <a:xfrm>
            <a:off x="982274" y="6042913"/>
            <a:ext cx="10784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/>
              <a:t>SQLite3</a:t>
            </a:r>
            <a:r>
              <a:rPr lang="ja-JP" altLang="en-US" sz="4000" b="1" dirty="0"/>
              <a:t>で取得したデータをデータベースに格納</a:t>
            </a:r>
            <a:endParaRPr kumimoji="1" lang="ja-JP" altLang="en-US" sz="4000" b="1" dirty="0"/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DAC12ED3-5D65-4BE8-82D5-DB4B6C2E4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255" y="1160381"/>
            <a:ext cx="7887124" cy="473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979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5467" y="107201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実装結果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C47853E-A78D-4068-8015-0AD214B98E6D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34765A12-A418-45B3-9C1D-4536095562EC}"/>
              </a:ext>
            </a:extLst>
          </p:cNvPr>
          <p:cNvSpPr txBox="1"/>
          <p:nvPr/>
        </p:nvSpPr>
        <p:spPr>
          <a:xfrm>
            <a:off x="703532" y="1341516"/>
            <a:ext cx="10784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/>
              <a:t>・教務課ページの教務案内のデータを取得して　　データベースに格納することができた</a:t>
            </a:r>
          </a:p>
        </p:txBody>
      </p:sp>
      <p:pic>
        <p:nvPicPr>
          <p:cNvPr id="5" name="図 4">
            <a:extLst>
              <a:ext uri="{FF2B5EF4-FFF2-40B4-BE49-F238E27FC236}">
                <a16:creationId xmlns="" xmlns:a16="http://schemas.microsoft.com/office/drawing/2014/main" id="{0C8431F5-3DC7-4B5C-95F7-14DC60E62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45" y="3183033"/>
            <a:ext cx="5292464" cy="273623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="" xmlns:a16="http://schemas.microsoft.com/office/drawing/2014/main" id="{689466B3-4BBC-44AD-B90D-2A5482649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6513" y="3748747"/>
            <a:ext cx="5848042" cy="1523810"/>
          </a:xfrm>
          <a:prstGeom prst="rect">
            <a:avLst/>
          </a:prstGeom>
        </p:spPr>
      </p:pic>
      <p:sp>
        <p:nvSpPr>
          <p:cNvPr id="10" name="矢印: 右 9">
            <a:extLst>
              <a:ext uri="{FF2B5EF4-FFF2-40B4-BE49-F238E27FC236}">
                <a16:creationId xmlns="" xmlns:a16="http://schemas.microsoft.com/office/drawing/2014/main" id="{DE12C031-9C22-48F8-84B7-183267760B32}"/>
              </a:ext>
            </a:extLst>
          </p:cNvPr>
          <p:cNvSpPr/>
          <p:nvPr/>
        </p:nvSpPr>
        <p:spPr>
          <a:xfrm>
            <a:off x="5459909" y="4193046"/>
            <a:ext cx="7166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D3EB1F52-9B81-45E7-BC04-BFEF9B83A0A8}"/>
              </a:ext>
            </a:extLst>
          </p:cNvPr>
          <p:cNvSpPr txBox="1"/>
          <p:nvPr/>
        </p:nvSpPr>
        <p:spPr>
          <a:xfrm>
            <a:off x="803366" y="6040400"/>
            <a:ext cx="4913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                           教務案内</a:t>
            </a:r>
            <a:endParaRPr lang="en-US" altLang="ja-JP" dirty="0"/>
          </a:p>
          <a:p>
            <a:r>
              <a:rPr lang="en-US" altLang="ja-JP" dirty="0"/>
              <a:t>(http://office.nanzan-u.ac.jp/KYOUMU/)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="" xmlns:a16="http://schemas.microsoft.com/office/drawing/2014/main" id="{E2D8B1E3-D809-47F7-A6EE-9C7F9085075F}"/>
              </a:ext>
            </a:extLst>
          </p:cNvPr>
          <p:cNvSpPr txBox="1"/>
          <p:nvPr/>
        </p:nvSpPr>
        <p:spPr>
          <a:xfrm>
            <a:off x="8330243" y="5597521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データベース</a:t>
            </a:r>
          </a:p>
        </p:txBody>
      </p:sp>
    </p:spTree>
    <p:extLst>
      <p:ext uri="{BB962C8B-B14F-4D97-AF65-F5344CB8AC3E}">
        <p14:creationId xmlns:p14="http://schemas.microsoft.com/office/powerpoint/2010/main" val="46515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61896" y="185499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現状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9567856" y="3360191"/>
            <a:ext cx="1886859" cy="162787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 flipH="1">
            <a:off x="10130975" y="3527524"/>
            <a:ext cx="87086" cy="13062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9942289" y="4070079"/>
            <a:ext cx="232229" cy="17530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0145489" y="4050307"/>
            <a:ext cx="304800" cy="34947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フローチャート: 手作業 12"/>
          <p:cNvSpPr/>
          <p:nvPr/>
        </p:nvSpPr>
        <p:spPr>
          <a:xfrm rot="10952689">
            <a:off x="9717319" y="4980330"/>
            <a:ext cx="1161142" cy="1465943"/>
          </a:xfrm>
          <a:prstGeom prst="flowChartManualOperation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雲形吹き出し 13"/>
          <p:cNvSpPr/>
          <p:nvPr/>
        </p:nvSpPr>
        <p:spPr>
          <a:xfrm>
            <a:off x="5031954" y="2873197"/>
            <a:ext cx="4010910" cy="2569070"/>
          </a:xfrm>
          <a:prstGeom prst="cloudCallout">
            <a:avLst>
              <a:gd name="adj1" fmla="val 55716"/>
              <a:gd name="adj2" fmla="val 4252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815341" y="3638784"/>
            <a:ext cx="3529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休講情報、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レポートの締切</a:t>
            </a:r>
            <a:r>
              <a:rPr kumimoji="1" lang="en-US" altLang="ja-JP" sz="2800" b="1" dirty="0"/>
              <a:t>…</a:t>
            </a:r>
            <a:endParaRPr kumimoji="1" lang="ja-JP" altLang="en-US" sz="2000" b="1" dirty="0"/>
          </a:p>
        </p:txBody>
      </p:sp>
      <p:cxnSp>
        <p:nvCxnSpPr>
          <p:cNvPr id="17" name="直線コネクタ 16"/>
          <p:cNvCxnSpPr/>
          <p:nvPr/>
        </p:nvCxnSpPr>
        <p:spPr>
          <a:xfrm flipH="1">
            <a:off x="10650643" y="3766844"/>
            <a:ext cx="87086" cy="13062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1797254" y="1365398"/>
            <a:ext cx="8036174" cy="1015663"/>
          </a:xfrm>
          <a:prstGeom prst="rect">
            <a:avLst/>
          </a:prstGeom>
          <a:noFill/>
          <a:ln w="38100">
            <a:solidFill>
              <a:srgbClr val="FF979E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ja-JP" alt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欲しい情報を探したい時</a:t>
            </a:r>
            <a:endParaRPr lang="ja-JP" alt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561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54442" y="221768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今後の課題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C47853E-A78D-4068-8015-0AD214B98E6D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34765A12-A418-45B3-9C1D-4536095562EC}"/>
              </a:ext>
            </a:extLst>
          </p:cNvPr>
          <p:cNvSpPr txBox="1"/>
          <p:nvPr/>
        </p:nvSpPr>
        <p:spPr>
          <a:xfrm>
            <a:off x="473447" y="1225689"/>
            <a:ext cx="1150313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4000" dirty="0"/>
              <a:t>格納した教務案内の情報を</a:t>
            </a:r>
            <a:r>
              <a:rPr kumimoji="1" lang="en-US" altLang="ja-JP" sz="4000" dirty="0"/>
              <a:t>PORTA</a:t>
            </a:r>
            <a:r>
              <a:rPr kumimoji="1" lang="ja-JP" altLang="en-US" sz="4000" dirty="0"/>
              <a:t>に表示する</a:t>
            </a:r>
            <a:endParaRPr lang="en-US" altLang="ja-JP" sz="4000" dirty="0"/>
          </a:p>
          <a:p>
            <a:r>
              <a:rPr kumimoji="1" lang="ja-JP" altLang="en-US" sz="4000" dirty="0"/>
              <a:t>　　</a:t>
            </a:r>
            <a:r>
              <a:rPr kumimoji="1" lang="en-US" altLang="ja-JP" sz="4000" dirty="0"/>
              <a:t>	</a:t>
            </a:r>
            <a:r>
              <a:rPr kumimoji="1" lang="ja-JP" altLang="en-US" sz="2800" dirty="0"/>
              <a:t>・データベース化した情報をどうやって</a:t>
            </a:r>
            <a:r>
              <a:rPr kumimoji="1" lang="en-US" altLang="ja-JP" sz="2800" dirty="0"/>
              <a:t>PORTA</a:t>
            </a:r>
            <a:r>
              <a:rPr kumimoji="1" lang="ja-JP" altLang="en-US" sz="2800" dirty="0"/>
              <a:t>に組み込む？</a:t>
            </a:r>
            <a:endParaRPr kumimoji="1" lang="en-US" altLang="ja-JP" sz="2800" dirty="0"/>
          </a:p>
          <a:p>
            <a:r>
              <a:rPr kumimoji="1" lang="en-US" altLang="ja-JP" sz="2800" dirty="0"/>
              <a:t>	</a:t>
            </a:r>
            <a:r>
              <a:rPr kumimoji="1" lang="ja-JP" altLang="en-US" sz="2800" dirty="0"/>
              <a:t>・</a:t>
            </a:r>
            <a:r>
              <a:rPr kumimoji="1" lang="en-US" altLang="ja-JP" sz="2800" dirty="0"/>
              <a:t>JavaScript</a:t>
            </a:r>
            <a:r>
              <a:rPr kumimoji="1" lang="ja-JP" altLang="en-US" sz="2800" dirty="0" err="1"/>
              <a:t>のように</a:t>
            </a:r>
            <a:r>
              <a:rPr kumimoji="1" lang="en-US" altLang="ja-JP" sz="2800" dirty="0"/>
              <a:t>HTML</a:t>
            </a:r>
            <a:r>
              <a:rPr kumimoji="1" lang="ja-JP" altLang="en-US" sz="2800" dirty="0"/>
              <a:t>側から</a:t>
            </a:r>
            <a:r>
              <a:rPr kumimoji="1" lang="en-US" altLang="ja-JP" sz="2800" dirty="0"/>
              <a:t>Ruby</a:t>
            </a:r>
            <a:r>
              <a:rPr kumimoji="1" lang="ja-JP" altLang="en-US" sz="2800" dirty="0"/>
              <a:t>コードを呼び出せるか？</a:t>
            </a:r>
            <a:endParaRPr kumimoji="1" lang="en-US" altLang="ja-JP" sz="2800" dirty="0"/>
          </a:p>
          <a:p>
            <a:endParaRPr lang="en-US" altLang="ja-JP" sz="3200" dirty="0"/>
          </a:p>
          <a:p>
            <a:r>
              <a:rPr kumimoji="1" lang="en-US" altLang="ja-JP" sz="3200" dirty="0"/>
              <a:t>		</a:t>
            </a:r>
            <a:r>
              <a:rPr kumimoji="1" lang="ja-JP" altLang="en-US" sz="3200" dirty="0"/>
              <a:t>　</a:t>
            </a:r>
            <a:r>
              <a:rPr kumimoji="1" lang="en-US" altLang="ja-JP" sz="4000" b="1" dirty="0"/>
              <a:t>Ruby</a:t>
            </a:r>
            <a:r>
              <a:rPr kumimoji="1" lang="ja-JP" altLang="en-US" sz="4000" b="1" dirty="0"/>
              <a:t>を</a:t>
            </a:r>
            <a:r>
              <a:rPr lang="ja-JP" altLang="en-US" sz="4000" b="1" dirty="0"/>
              <a:t>より理解する必要がある</a:t>
            </a:r>
            <a:endParaRPr kumimoji="1" lang="en-US" altLang="ja-JP" sz="4000" b="1" dirty="0"/>
          </a:p>
          <a:p>
            <a:endParaRPr lang="en-US" altLang="ja-JP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en-US" altLang="ja-JP" sz="4000" dirty="0" err="1"/>
              <a:t>Webclass</a:t>
            </a:r>
            <a:r>
              <a:rPr kumimoji="1" lang="ja-JP" altLang="en-US" sz="4000" dirty="0"/>
              <a:t>と</a:t>
            </a:r>
            <a:r>
              <a:rPr lang="en-US" altLang="ja-JP" sz="4000" dirty="0"/>
              <a:t>PORTA</a:t>
            </a:r>
            <a:r>
              <a:rPr lang="ja-JP" altLang="en-US" sz="4000" dirty="0"/>
              <a:t>の共通部分の合併</a:t>
            </a:r>
            <a:endParaRPr lang="en-US" altLang="ja-JP" sz="4000" dirty="0"/>
          </a:p>
          <a:p>
            <a:r>
              <a:rPr lang="en-US" altLang="ja-JP" sz="4000" dirty="0"/>
              <a:t>	</a:t>
            </a:r>
            <a:r>
              <a:rPr lang="ja-JP" altLang="en-US" sz="2800" dirty="0"/>
              <a:t>・</a:t>
            </a:r>
            <a:r>
              <a:rPr lang="en-US" altLang="ja-JP" sz="2800" dirty="0" err="1"/>
              <a:t>Webclass</a:t>
            </a:r>
            <a:r>
              <a:rPr lang="ja-JP" altLang="en-US" sz="2800" dirty="0"/>
              <a:t>の必要な機能</a:t>
            </a:r>
            <a:r>
              <a:rPr lang="en-US" altLang="ja-JP" sz="2800" dirty="0"/>
              <a:t>(</a:t>
            </a:r>
            <a:r>
              <a:rPr lang="ja-JP" altLang="en-US" sz="2800" dirty="0"/>
              <a:t>資料公開、課題提出フォーム</a:t>
            </a:r>
            <a:r>
              <a:rPr lang="en-US" altLang="ja-JP" sz="2800" dirty="0"/>
              <a:t>)</a:t>
            </a:r>
            <a:r>
              <a:rPr lang="ja-JP" altLang="en-US" sz="2800" dirty="0"/>
              <a:t>を</a:t>
            </a:r>
            <a:r>
              <a:rPr lang="en-US" altLang="ja-JP" sz="2800" dirty="0"/>
              <a:t>Porta</a:t>
            </a:r>
            <a:r>
              <a:rPr lang="ja-JP" altLang="en-US" sz="2800" dirty="0"/>
              <a:t>に追加　　　　　</a:t>
            </a:r>
            <a:r>
              <a:rPr lang="en-US" altLang="ja-JP" sz="2800" dirty="0"/>
              <a:t>	</a:t>
            </a:r>
            <a:r>
              <a:rPr lang="ja-JP" altLang="en-US" sz="2800"/>
              <a:t>　する</a:t>
            </a:r>
            <a:r>
              <a:rPr lang="ja-JP" altLang="en-US" sz="2800" dirty="0"/>
              <a:t>？</a:t>
            </a:r>
            <a:endParaRPr lang="en-US" altLang="ja-JP" sz="3200" dirty="0"/>
          </a:p>
        </p:txBody>
      </p:sp>
      <p:sp>
        <p:nvSpPr>
          <p:cNvPr id="3" name="矢印: 折線 2">
            <a:extLst>
              <a:ext uri="{FF2B5EF4-FFF2-40B4-BE49-F238E27FC236}">
                <a16:creationId xmlns="" xmlns:a16="http://schemas.microsoft.com/office/drawing/2014/main" id="{1B6DD315-ED75-4881-994F-21023FF5CF72}"/>
              </a:ext>
            </a:extLst>
          </p:cNvPr>
          <p:cNvSpPr/>
          <p:nvPr/>
        </p:nvSpPr>
        <p:spPr>
          <a:xfrm rot="10800000" flipH="1">
            <a:off x="1762187" y="3238580"/>
            <a:ext cx="788507" cy="767751"/>
          </a:xfrm>
          <a:prstGeom prst="bentArrow">
            <a:avLst>
              <a:gd name="adj1" fmla="val 25000"/>
              <a:gd name="adj2" fmla="val 30921"/>
              <a:gd name="adj3" fmla="val 25000"/>
              <a:gd name="adj4" fmla="val 41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74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73682" y="533886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現状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4079907" y="1201593"/>
            <a:ext cx="4134119" cy="157122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7227379" y="4457667"/>
            <a:ext cx="4134119" cy="1571223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1303257" y="4492321"/>
            <a:ext cx="4134119" cy="157122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437590" y="810885"/>
            <a:ext cx="159335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</a:rPr>
              <a:t>教務課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51785" y="4016192"/>
            <a:ext cx="12209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rgbClr val="00B050"/>
                </a:solidFill>
              </a:rPr>
              <a:t>Porta</a:t>
            </a:r>
            <a:endParaRPr kumimoji="1" lang="ja-JP" altLang="en-US" sz="3600" b="1" dirty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347565" y="4121863"/>
            <a:ext cx="199254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3600" b="1" dirty="0" err="1">
                <a:solidFill>
                  <a:srgbClr val="0070C0"/>
                </a:solidFill>
              </a:rPr>
              <a:t>webclass</a:t>
            </a:r>
            <a:endParaRPr kumimoji="1" lang="ja-JP" altLang="en-US" sz="3600" b="1" dirty="0">
              <a:solidFill>
                <a:srgbClr val="0070C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21297" y="4704669"/>
            <a:ext cx="30334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補講・休講情報</a:t>
            </a:r>
            <a:endParaRPr kumimoji="1" lang="en-US" altLang="ja-JP" sz="3200" b="1" dirty="0"/>
          </a:p>
          <a:p>
            <a:r>
              <a:rPr lang="ja-JP" altLang="en-US" sz="3200" b="1" dirty="0"/>
              <a:t>履修情報</a:t>
            </a:r>
            <a:endParaRPr kumimoji="1" lang="ja-JP" altLang="en-US" sz="24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119788" y="1524758"/>
            <a:ext cx="2665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/>
              <a:t>卒論情報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054965" y="4694698"/>
            <a:ext cx="29173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授業の資料</a:t>
            </a:r>
            <a:endParaRPr kumimoji="1" lang="en-US" altLang="ja-JP" sz="3200" b="1" dirty="0"/>
          </a:p>
          <a:p>
            <a:r>
              <a:rPr lang="ja-JP" altLang="en-US" sz="3200" b="1" dirty="0"/>
              <a:t>レポートの締切</a:t>
            </a:r>
            <a:endParaRPr kumimoji="1" lang="ja-JP" altLang="en-US" sz="3200" b="1" dirty="0"/>
          </a:p>
        </p:txBody>
      </p:sp>
      <p:cxnSp>
        <p:nvCxnSpPr>
          <p:cNvPr id="25" name="直線コネクタ 24"/>
          <p:cNvCxnSpPr>
            <a:stCxn id="7" idx="4"/>
          </p:cNvCxnSpPr>
          <p:nvPr/>
        </p:nvCxnSpPr>
        <p:spPr>
          <a:xfrm>
            <a:off x="6146967" y="2772816"/>
            <a:ext cx="10783" cy="5686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endCxn id="8" idx="1"/>
          </p:cNvCxnSpPr>
          <p:nvPr/>
        </p:nvCxnSpPr>
        <p:spPr>
          <a:xfrm>
            <a:off x="6484927" y="3785658"/>
            <a:ext cx="1347880" cy="90210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endCxn id="9" idx="7"/>
          </p:cNvCxnSpPr>
          <p:nvPr/>
        </p:nvCxnSpPr>
        <p:spPr>
          <a:xfrm flipH="1">
            <a:off x="4831948" y="3768499"/>
            <a:ext cx="1109482" cy="95392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3872777" y="2752836"/>
            <a:ext cx="4650633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dirty="0">
                <a:ln w="0"/>
              </a:rPr>
              <a:t>複数のページ</a:t>
            </a:r>
            <a:endParaRPr lang="ja-JP" altLang="en-US" sz="6000" dirty="0">
              <a:ln w="0"/>
              <a:effectLst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968514" y="5698419"/>
            <a:ext cx="2743200" cy="365125"/>
          </a:xfrm>
        </p:spPr>
        <p:txBody>
          <a:bodyPr/>
          <a:lstStyle/>
          <a:p>
            <a:fld id="{EC47853E-A78D-4068-8015-0AD214B98E6D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8595589" y="2574794"/>
            <a:ext cx="1880082" cy="1571223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914353" y="2886663"/>
            <a:ext cx="1817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FFC000"/>
                </a:solidFill>
              </a:rPr>
              <a:t>学生課</a:t>
            </a:r>
            <a:endParaRPr kumimoji="1" lang="ja-JP" altLang="en-US" sz="2400" b="1" dirty="0">
              <a:solidFill>
                <a:srgbClr val="FFC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968514" y="3306834"/>
            <a:ext cx="3033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奨学金</a:t>
            </a:r>
            <a:endParaRPr kumimoji="1" lang="en-US" altLang="ja-JP" sz="2400" b="1" dirty="0"/>
          </a:p>
        </p:txBody>
      </p:sp>
      <p:cxnSp>
        <p:nvCxnSpPr>
          <p:cNvPr id="21" name="直線コネクタ 20"/>
          <p:cNvCxnSpPr/>
          <p:nvPr/>
        </p:nvCxnSpPr>
        <p:spPr>
          <a:xfrm>
            <a:off x="12665947" y="309820"/>
            <a:ext cx="10783" cy="5686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円/楕円 25"/>
          <p:cNvSpPr/>
          <p:nvPr/>
        </p:nvSpPr>
        <p:spPr>
          <a:xfrm>
            <a:off x="1561305" y="2402823"/>
            <a:ext cx="2324017" cy="157122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123202" y="2770996"/>
            <a:ext cx="1407398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教職</a:t>
            </a:r>
            <a:endParaRPr lang="en-US" altLang="ja-JP" sz="2400" b="1" dirty="0"/>
          </a:p>
          <a:p>
            <a:r>
              <a:rPr lang="ja-JP" altLang="en-US" sz="2400" b="1" dirty="0"/>
              <a:t>センター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70040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61136" y="2973528"/>
            <a:ext cx="2063124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学生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4225107" y="1223490"/>
            <a:ext cx="2510544" cy="17500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chemeClr val="tx1"/>
                </a:solidFill>
              </a:rPr>
              <a:t>porta</a:t>
            </a:r>
            <a:endParaRPr kumimoji="1" lang="en-US" altLang="ja-JP" sz="4800" dirty="0">
              <a:solidFill>
                <a:schemeClr val="tx1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4225107" y="4237149"/>
            <a:ext cx="2600696" cy="15894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教務案内</a:t>
            </a:r>
            <a:endParaRPr kumimoji="1" lang="en-US" altLang="ja-JP" sz="3200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/>
          <p:cNvCxnSpPr>
            <a:stCxn id="4" idx="3"/>
            <a:endCxn id="5" idx="2"/>
          </p:cNvCxnSpPr>
          <p:nvPr/>
        </p:nvCxnSpPr>
        <p:spPr>
          <a:xfrm flipV="1">
            <a:off x="2524260" y="2098509"/>
            <a:ext cx="1700847" cy="121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 rot="19730200">
            <a:off x="2827714" y="2326080"/>
            <a:ext cx="2305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ログイン情報</a:t>
            </a:r>
          </a:p>
        </p:txBody>
      </p:sp>
      <p:cxnSp>
        <p:nvCxnSpPr>
          <p:cNvPr id="13" name="曲線コネクタ 12"/>
          <p:cNvCxnSpPr>
            <a:stCxn id="5" idx="1"/>
            <a:endCxn id="4" idx="0"/>
          </p:cNvCxnSpPr>
          <p:nvPr/>
        </p:nvCxnSpPr>
        <p:spPr>
          <a:xfrm rot="16200000" flipH="1" flipV="1">
            <a:off x="2295857" y="676617"/>
            <a:ext cx="1493751" cy="3100070"/>
          </a:xfrm>
          <a:prstGeom prst="curvedConnector3">
            <a:avLst>
              <a:gd name="adj1" fmla="val -3246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204979" y="1050078"/>
            <a:ext cx="1675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大学情報</a:t>
            </a:r>
            <a:endParaRPr kumimoji="1" lang="ja-JP" altLang="en-US" sz="2400" dirty="0"/>
          </a:p>
        </p:txBody>
      </p:sp>
      <p:cxnSp>
        <p:nvCxnSpPr>
          <p:cNvPr id="16" name="直線矢印コネクタ 15"/>
          <p:cNvCxnSpPr/>
          <p:nvPr/>
        </p:nvCxnSpPr>
        <p:spPr>
          <a:xfrm flipH="1">
            <a:off x="2331076" y="1635617"/>
            <a:ext cx="2047741" cy="1337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209134" y="1858782"/>
            <a:ext cx="16755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休講・補講情報</a:t>
            </a:r>
            <a:endParaRPr kumimoji="1" lang="ja-JP" altLang="en-US" sz="2400" dirty="0"/>
          </a:p>
        </p:txBody>
      </p:sp>
      <p:cxnSp>
        <p:nvCxnSpPr>
          <p:cNvPr id="20" name="直線矢印コネクタ 19"/>
          <p:cNvCxnSpPr>
            <a:stCxn id="6" idx="2"/>
            <a:endCxn id="4" idx="2"/>
          </p:cNvCxnSpPr>
          <p:nvPr/>
        </p:nvCxnSpPr>
        <p:spPr>
          <a:xfrm flipH="1" flipV="1">
            <a:off x="1492698" y="3644722"/>
            <a:ext cx="2732409" cy="1387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1909179" y="4546115"/>
            <a:ext cx="242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履修情報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8436498" y="1762911"/>
            <a:ext cx="3309034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ポルタ運営者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8436498" y="4696285"/>
            <a:ext cx="3309034" cy="671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教務課</a:t>
            </a:r>
            <a:endParaRPr kumimoji="1" lang="ja-JP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6" name="直線矢印コネクタ 25"/>
          <p:cNvCxnSpPr/>
          <p:nvPr/>
        </p:nvCxnSpPr>
        <p:spPr>
          <a:xfrm flipH="1">
            <a:off x="6735651" y="2274279"/>
            <a:ext cx="170084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H="1">
            <a:off x="6825803" y="5212187"/>
            <a:ext cx="16106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6957517" y="2278068"/>
            <a:ext cx="209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大学情報</a:t>
            </a:r>
            <a:endParaRPr kumimoji="1" lang="ja-JP" altLang="en-US" sz="24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825803" y="5273537"/>
            <a:ext cx="209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履修情報</a:t>
            </a:r>
            <a:endParaRPr kumimoji="1" lang="ja-JP" altLang="en-US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3251" y="174703"/>
            <a:ext cx="650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現状（</a:t>
            </a:r>
            <a:r>
              <a:rPr kumimoji="1" lang="en-US" altLang="ja-JP" sz="3200" dirty="0"/>
              <a:t>porta</a:t>
            </a:r>
            <a:r>
              <a:rPr kumimoji="1" lang="ja-JP" altLang="en-US" sz="3200" dirty="0"/>
              <a:t>と教務案内のみ）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98710" y="6263632"/>
            <a:ext cx="2952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図</a:t>
            </a:r>
            <a:r>
              <a:rPr kumimoji="1" lang="en-US" altLang="ja-JP" sz="2400" dirty="0"/>
              <a:t>1</a:t>
            </a:r>
            <a:r>
              <a:rPr kumimoji="1" lang="ja-JP" altLang="en-US" sz="2400" dirty="0"/>
              <a:t>　</a:t>
            </a:r>
            <a:r>
              <a:rPr kumimoji="1" lang="en-US" altLang="ja-JP" sz="2400" dirty="0"/>
              <a:t>DFD</a:t>
            </a:r>
            <a:r>
              <a:rPr kumimoji="1" lang="ja-JP" altLang="en-US" sz="2400" dirty="0"/>
              <a:t>（現状把握）</a:t>
            </a:r>
          </a:p>
        </p:txBody>
      </p:sp>
      <p:cxnSp>
        <p:nvCxnSpPr>
          <p:cNvPr id="10" name="曲線コネクタ 9"/>
          <p:cNvCxnSpPr>
            <a:stCxn id="5" idx="4"/>
            <a:endCxn id="4" idx="3"/>
          </p:cNvCxnSpPr>
          <p:nvPr/>
        </p:nvCxnSpPr>
        <p:spPr>
          <a:xfrm rot="5400000">
            <a:off x="3834521" y="1663267"/>
            <a:ext cx="335598" cy="295611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902839" y="3335883"/>
            <a:ext cx="218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AXIA</a:t>
            </a:r>
            <a:r>
              <a:rPr lang="ja-JP" altLang="en-US" sz="2400" dirty="0" smtClean="0"/>
              <a:t>アカウント</a:t>
            </a:r>
            <a:endParaRPr kumimoji="1" lang="ja-JP" altLang="en-US" sz="2400" dirty="0"/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6655892" y="1949012"/>
            <a:ext cx="1780607" cy="10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858224" y="1154467"/>
            <a:ext cx="16755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休講・補講情報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26278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右矢印 6"/>
          <p:cNvSpPr/>
          <p:nvPr/>
        </p:nvSpPr>
        <p:spPr>
          <a:xfrm>
            <a:off x="828897" y="1841500"/>
            <a:ext cx="2435002" cy="2135698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13196" y="2555406"/>
            <a:ext cx="1466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対象</a:t>
            </a:r>
            <a:endParaRPr kumimoji="1" lang="ja-JP" altLang="en-US" sz="4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94100" y="2279608"/>
            <a:ext cx="8597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/>
              <a:t>南山大学に在籍している学生</a:t>
            </a:r>
            <a:endParaRPr kumimoji="1" lang="en-US" altLang="ja-JP" sz="4400" dirty="0"/>
          </a:p>
          <a:p>
            <a:r>
              <a:rPr lang="ja-JP" altLang="en-US" sz="4400" dirty="0"/>
              <a:t>（</a:t>
            </a:r>
            <a:r>
              <a:rPr lang="en-US" altLang="ja-JP" sz="4400" dirty="0"/>
              <a:t>AXIA</a:t>
            </a:r>
            <a:r>
              <a:rPr lang="ja-JP" altLang="en-US" sz="4400" dirty="0"/>
              <a:t>アカウント保有）</a:t>
            </a:r>
            <a:endParaRPr lang="en-US" altLang="ja-JP" sz="4400" dirty="0"/>
          </a:p>
        </p:txBody>
      </p:sp>
    </p:spTree>
    <p:extLst>
      <p:ext uri="{BB962C8B-B14F-4D97-AF65-F5344CB8AC3E}">
        <p14:creationId xmlns:p14="http://schemas.microsoft.com/office/powerpoint/2010/main" val="371821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96900" y="254000"/>
            <a:ext cx="370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/>
              <a:t>問題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3700" y="2755900"/>
            <a:ext cx="4483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u="dbl" dirty="0">
                <a:solidFill>
                  <a:srgbClr val="FF0000"/>
                </a:solidFill>
              </a:rPr>
              <a:t>情報の分散</a:t>
            </a:r>
          </a:p>
        </p:txBody>
      </p:sp>
      <p:sp>
        <p:nvSpPr>
          <p:cNvPr id="8" name="右矢印 7"/>
          <p:cNvSpPr/>
          <p:nvPr/>
        </p:nvSpPr>
        <p:spPr>
          <a:xfrm rot="19684850">
            <a:off x="5033178" y="2045444"/>
            <a:ext cx="1270000" cy="954729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 rot="2287645">
            <a:off x="5036047" y="3446735"/>
            <a:ext cx="1270000" cy="954729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59556" y="1728589"/>
            <a:ext cx="543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ほしい情報を</a:t>
            </a:r>
            <a:r>
              <a:rPr kumimoji="1" lang="ja-JP" altLang="en-US" sz="4000" dirty="0"/>
              <a:t>探す手間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00034" y="4011692"/>
            <a:ext cx="5554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/>
              <a:t>重要な情報の見落とし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173761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44500" y="190500"/>
            <a:ext cx="279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/>
              <a:t>目的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5356" y="1576189"/>
            <a:ext cx="10558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ja-JP" altLang="en-US" sz="4000" dirty="0"/>
              <a:t>ほしい情報を</a:t>
            </a:r>
            <a:r>
              <a:rPr kumimoji="1" lang="ja-JP" altLang="en-US" sz="4000" dirty="0"/>
              <a:t>探す手間の削減</a:t>
            </a:r>
          </a:p>
          <a:p>
            <a:r>
              <a:rPr lang="ja-JP" altLang="en-US" sz="4000" dirty="0"/>
              <a:t>　　</a:t>
            </a:r>
            <a:r>
              <a:rPr lang="ja-JP" altLang="en-US" sz="2800" dirty="0"/>
              <a:t>どのサイトにあるか、あったかわからないということを減らしたい　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95356" y="3684389"/>
            <a:ext cx="10558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ja-JP" altLang="en-US" sz="4000" dirty="0"/>
              <a:t>情報の見落としの削減</a:t>
            </a:r>
            <a:endParaRPr kumimoji="1" lang="ja-JP" altLang="en-US" sz="4000" dirty="0"/>
          </a:p>
          <a:p>
            <a:r>
              <a:rPr lang="ja-JP" altLang="en-US" sz="4000" dirty="0"/>
              <a:t>　　</a:t>
            </a:r>
            <a:r>
              <a:rPr lang="ja-JP" altLang="en-US" sz="2800" dirty="0"/>
              <a:t>普段から訪れないサイトを減らしたい　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1692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2451396" y="4688986"/>
            <a:ext cx="6890197" cy="207349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2253803" y="729362"/>
            <a:ext cx="6890197" cy="2073499"/>
          </a:xfrm>
          <a:prstGeom prst="ellipse">
            <a:avLst/>
          </a:prstGeom>
          <a:solidFill>
            <a:srgbClr val="F1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7745" y="143264"/>
            <a:ext cx="43273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/>
              <a:t>目標　</a:t>
            </a:r>
            <a:endParaRPr lang="en-US" altLang="ja-JP" sz="4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17909" y="1067434"/>
            <a:ext cx="43571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教務課と</a:t>
            </a:r>
            <a:r>
              <a:rPr lang="en-US" altLang="ja-JP" sz="4000" dirty="0"/>
              <a:t>porta</a:t>
            </a:r>
            <a:r>
              <a:rPr lang="ja-JP" altLang="en-US" sz="4000" dirty="0"/>
              <a:t>の</a:t>
            </a:r>
            <a:endParaRPr lang="en-US" altLang="ja-JP" sz="4000" dirty="0"/>
          </a:p>
          <a:p>
            <a:r>
              <a:rPr kumimoji="1" lang="ja-JP" altLang="en-US" sz="4000" dirty="0"/>
              <a:t>情報を一つに</a:t>
            </a:r>
            <a:r>
              <a:rPr lang="ja-JP" altLang="en-US" sz="4000" dirty="0"/>
              <a:t>統合</a:t>
            </a:r>
            <a:endParaRPr kumimoji="1" lang="ja-JP" altLang="en-US" sz="4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104703" y="3604748"/>
            <a:ext cx="55835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情報の見落とし、探す手間</a:t>
            </a:r>
            <a:r>
              <a:rPr lang="ja-JP" altLang="en-US" sz="3200" dirty="0"/>
              <a:t>削減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28853" y="5373927"/>
            <a:ext cx="6765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必要な情報をより早く</a:t>
            </a:r>
            <a:r>
              <a:rPr lang="ja-JP" altLang="en-US" sz="3600" dirty="0"/>
              <a:t>確実に</a:t>
            </a:r>
            <a:r>
              <a:rPr kumimoji="1" lang="ja-JP" altLang="en-US" sz="3600" dirty="0"/>
              <a:t>入手</a:t>
            </a:r>
            <a:endParaRPr kumimoji="1" lang="en-US" altLang="ja-JP" sz="3600" dirty="0"/>
          </a:p>
          <a:p>
            <a:endParaRPr kumimoji="1" lang="ja-JP" altLang="en-US" sz="3600" dirty="0"/>
          </a:p>
        </p:txBody>
      </p:sp>
      <p:sp>
        <p:nvSpPr>
          <p:cNvPr id="11" name="右矢印 10"/>
          <p:cNvSpPr/>
          <p:nvPr/>
        </p:nvSpPr>
        <p:spPr>
          <a:xfrm rot="5400000">
            <a:off x="5286684" y="2328345"/>
            <a:ext cx="1004552" cy="137511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矢印 12"/>
          <p:cNvSpPr/>
          <p:nvPr/>
        </p:nvSpPr>
        <p:spPr>
          <a:xfrm rot="5400000">
            <a:off x="5394217" y="4118262"/>
            <a:ext cx="1004552" cy="137511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091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837127" y="2812411"/>
            <a:ext cx="10805374" cy="3543939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53E-A78D-4068-8015-0AD214B98E6D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44700" y="3270805"/>
            <a:ext cx="9918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＊教務課ページは独立して残す</a:t>
            </a:r>
            <a:endParaRPr kumimoji="1" lang="en-US" altLang="ja-JP" sz="2800" dirty="0"/>
          </a:p>
          <a:p>
            <a:r>
              <a:rPr lang="ja-JP" altLang="en-US" sz="2800" dirty="0"/>
              <a:t>→南山に在籍していない（アカウントがない）人も確認できる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3200" y="241300"/>
            <a:ext cx="420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解決案</a:t>
            </a:r>
            <a:endParaRPr kumimoji="1" lang="en-US" altLang="ja-JP" sz="3600" dirty="0"/>
          </a:p>
        </p:txBody>
      </p:sp>
      <p:sp>
        <p:nvSpPr>
          <p:cNvPr id="5" name="正方形/長方形 4"/>
          <p:cNvSpPr/>
          <p:nvPr/>
        </p:nvSpPr>
        <p:spPr>
          <a:xfrm>
            <a:off x="929414" y="1207472"/>
            <a:ext cx="73598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4000" dirty="0"/>
              <a:t>porta</a:t>
            </a:r>
            <a:r>
              <a:rPr lang="ja-JP" altLang="en-US" sz="4000" dirty="0"/>
              <a:t>に教務課の情報を載せる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44700" y="4829578"/>
            <a:ext cx="80750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*</a:t>
            </a:r>
            <a:r>
              <a:rPr lang="ja-JP" altLang="en-US" sz="2800" dirty="0" smtClean="0"/>
              <a:t>教務課の情報を</a:t>
            </a:r>
            <a:r>
              <a:rPr lang="en-US" altLang="ja-JP" sz="2800" dirty="0" smtClean="0"/>
              <a:t>porta</a:t>
            </a:r>
            <a:r>
              <a:rPr lang="ja-JP" altLang="en-US" sz="2800" dirty="0" smtClean="0"/>
              <a:t>に載せるという</a:t>
            </a:r>
            <a:r>
              <a:rPr lang="ja-JP" altLang="en-US" sz="2800" dirty="0"/>
              <a:t>作業</a:t>
            </a:r>
            <a:r>
              <a:rPr lang="ja-JP" altLang="en-US" sz="2800" dirty="0" smtClean="0"/>
              <a:t>は教務課の人に任せる</a:t>
            </a:r>
            <a:endParaRPr kumimoji="1" lang="en-US" altLang="ja-JP" sz="28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52281" y="2520024"/>
            <a:ext cx="114622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u="sng" dirty="0" smtClean="0"/>
              <a:t>制約</a:t>
            </a:r>
            <a:endParaRPr kumimoji="1" lang="ja-JP" altLang="en-US" sz="3200" u="sng" dirty="0"/>
          </a:p>
        </p:txBody>
      </p:sp>
    </p:spTree>
    <p:extLst>
      <p:ext uri="{BB962C8B-B14F-4D97-AF65-F5344CB8AC3E}">
        <p14:creationId xmlns:p14="http://schemas.microsoft.com/office/powerpoint/2010/main" val="335638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452</Words>
  <Application>Microsoft Office PowerPoint</Application>
  <PresentationFormat>ワイド画面</PresentationFormat>
  <Paragraphs>169</Paragraphs>
  <Slides>20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南山大学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浅野早紀</dc:creator>
  <cp:lastModifiedBy>User</cp:lastModifiedBy>
  <cp:revision>65</cp:revision>
  <dcterms:created xsi:type="dcterms:W3CDTF">2018-01-16T04:40:14Z</dcterms:created>
  <dcterms:modified xsi:type="dcterms:W3CDTF">2018-02-02T06:25:23Z</dcterms:modified>
</cp:coreProperties>
</file>