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4" roundtripDataSignature="AMtx7mg0vrsQkEanrFzOuDChfHHGbb9xQ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878F2375-642B-44B6-B557-995566A4DA0A}">
  <a:tblStyle styleId="{878F2375-642B-44B6-B557-995566A4DA0A}"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ja-JP"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Google Shape;225;g5e11bcac28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g5e11bcac28_0_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ja-JP"/>
              <a:t>可逆化を行う過程で不可逆計算では出てこなかったゴミ情報とよばれるものが発生します</a:t>
            </a:r>
            <a:endParaRPr/>
          </a:p>
          <a:p>
            <a:pPr indent="0" lvl="0" marL="0" rtl="0" algn="l">
              <a:spcBef>
                <a:spcPts val="0"/>
              </a:spcBef>
              <a:spcAft>
                <a:spcPts val="0"/>
              </a:spcAft>
              <a:buNone/>
            </a:pPr>
            <a:r>
              <a:rPr lang="ja-JP"/>
              <a:t>ゴミ情報というのは可逆計算ならではの概念で，可逆計算では逆向きに実行するために（線形探索における探索成功したかの情報）のように本当に欲しい情報とは別の情報を出力する必要が出てきます，その本来求めていた情報以外のデータをゴミ情報と呼びます</a:t>
            </a:r>
            <a:endParaRPr/>
          </a:p>
        </p:txBody>
      </p:sp>
      <p:sp>
        <p:nvSpPr>
          <p:cNvPr id="227" name="Google Shape;227;g5e11bcac28_0_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ja-JP"/>
              <a:t>JanusはC</a:t>
            </a:r>
            <a:r>
              <a:rPr lang="ja-JP"/>
              <a:t>言語やJavaと同じようなプログラミング言語と呼ばれるもので</a:t>
            </a:r>
            <a:endParaRPr/>
          </a:p>
          <a:p>
            <a:pPr indent="0" lvl="0" marL="0" rtl="0" algn="l">
              <a:spcBef>
                <a:spcPts val="0"/>
              </a:spcBef>
              <a:spcAft>
                <a:spcPts val="0"/>
              </a:spcAft>
              <a:buNone/>
            </a:pPr>
            <a:r>
              <a:rPr lang="ja-JP"/>
              <a:t>この言語の特徴的は命令型可逆プログラミング言語ということで</a:t>
            </a:r>
            <a:endParaRPr/>
          </a:p>
          <a:p>
            <a:pPr indent="0" lvl="0" marL="0" rtl="0" algn="l">
              <a:spcBef>
                <a:spcPts val="0"/>
              </a:spcBef>
              <a:spcAft>
                <a:spcPts val="0"/>
              </a:spcAft>
              <a:buNone/>
            </a:pPr>
            <a:r>
              <a:rPr lang="ja-JP"/>
              <a:t>この言語上での文は全て可逆性を持つ文で構成されています</a:t>
            </a:r>
            <a:endParaRPr/>
          </a:p>
          <a:p>
            <a:pPr indent="0" lvl="0" marL="0" rtl="0" algn="l">
              <a:spcBef>
                <a:spcPts val="0"/>
              </a:spcBef>
              <a:spcAft>
                <a:spcPts val="0"/>
              </a:spcAft>
              <a:buNone/>
            </a:pPr>
            <a:r>
              <a:rPr lang="ja-JP"/>
              <a:t>そのためこの言語で実装することができればそのプログラムは可逆性を持っていることを証明できたといえます</a:t>
            </a:r>
            <a:endParaRPr/>
          </a:p>
          <a:p>
            <a:pPr indent="0" lvl="0" marL="0" rtl="0" algn="l">
              <a:spcBef>
                <a:spcPts val="0"/>
              </a:spcBef>
              <a:spcAft>
                <a:spcPts val="0"/>
              </a:spcAft>
              <a:buNone/>
            </a:pPr>
            <a:r>
              <a:rPr lang="ja-JP"/>
              <a:t>またこの言語で実装したプログラムを解析することで効率化を目指していきます</a:t>
            </a:r>
            <a:endParaRPr/>
          </a:p>
        </p:txBody>
      </p:sp>
      <p:sp>
        <p:nvSpPr>
          <p:cNvPr id="234" name="Google Shape;23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0" name="Shape 240"/>
        <p:cNvGrpSpPr/>
        <p:nvPr/>
      </p:nvGrpSpPr>
      <p:grpSpPr>
        <a:xfrm>
          <a:off x="0" y="0"/>
          <a:ext cx="0" cy="0"/>
          <a:chOff x="0" y="0"/>
          <a:chExt cx="0" cy="0"/>
        </a:xfrm>
      </p:grpSpPr>
      <p:sp>
        <p:nvSpPr>
          <p:cNvPr id="241" name="Google Shape;241;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ja-JP"/>
              <a:t>次に非可逆なアルゴリズムを可逆化するのに用いる一般解法の説明に入ります</a:t>
            </a:r>
            <a:endParaRPr/>
          </a:p>
          <a:p>
            <a:pPr indent="0" lvl="0" marL="0" rtl="0" algn="l">
              <a:spcBef>
                <a:spcPts val="0"/>
              </a:spcBef>
              <a:spcAft>
                <a:spcPts val="0"/>
              </a:spcAft>
              <a:buNone/>
            </a:pPr>
            <a:r>
              <a:rPr lang="ja-JP"/>
              <a:t>可逆化をする一般解法にも幾つか挙げられるが，その中の２つを用いて可逆化を行おうと考えておりその二つが埋め込み法とも呼ばれるlandauer法とbennett法です</a:t>
            </a:r>
            <a:endParaRPr/>
          </a:p>
          <a:p>
            <a:pPr indent="0" lvl="0" marL="0" rtl="0" algn="l">
              <a:spcBef>
                <a:spcPts val="0"/>
              </a:spcBef>
              <a:spcAft>
                <a:spcPts val="0"/>
              </a:spcAft>
              <a:buNone/>
            </a:pPr>
            <a:r>
              <a:rPr lang="ja-JP"/>
              <a:t>landauer法は非可逆な計算で失われる情報（これは代入演算で代入を行う前の値を想像するとわかりやすい）を保存しておくことで可逆化する手法で失われる情報のみを保存するので計算量が膨れ上がりにくいというメリットがあるが，その分保存する必要があるためメモリ使用量が多くなってしまうというデメリットがあります</a:t>
            </a:r>
            <a:endParaRPr/>
          </a:p>
          <a:p>
            <a:pPr indent="0" lvl="0" marL="0" rtl="0" algn="l">
              <a:spcBef>
                <a:spcPts val="0"/>
              </a:spcBef>
              <a:spcAft>
                <a:spcPts val="0"/>
              </a:spcAft>
              <a:buNone/>
            </a:pPr>
            <a:r>
              <a:rPr lang="ja-JP"/>
              <a:t>bennett法はLandauer法を拡張して，lan</a:t>
            </a:r>
            <a:r>
              <a:rPr lang="ja-JP"/>
              <a:t>dauer法のデメリットを解消するために考えられた手法です．手順としては可逆化されたプログラムを通常通り実行し出てきた出力の中で欲しい情報だけ別の場所へ保存しますそして同じ可逆プログラムを逆実行することで出てきた出力が入力に戻るので必要でない情報が減るという手法です</a:t>
            </a:r>
            <a:endParaRPr/>
          </a:p>
        </p:txBody>
      </p:sp>
      <p:sp>
        <p:nvSpPr>
          <p:cNvPr id="242" name="Google Shape;24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ja-JP"/>
              <a:t>次に効率化をするために必要な計算量の解析の話をしたいと思うのですが，解析を行うために必要な情報がいくつかあります</a:t>
            </a:r>
            <a:endParaRPr/>
          </a:p>
          <a:p>
            <a:pPr indent="0" lvl="0" marL="0" rtl="0" algn="l">
              <a:spcBef>
                <a:spcPts val="0"/>
              </a:spcBef>
              <a:spcAft>
                <a:spcPts val="0"/>
              </a:spcAft>
              <a:buNone/>
            </a:pPr>
            <a:r>
              <a:rPr lang="ja-JP"/>
              <a:t>まず（各計算がどれだけの時間かかるのか分からないと困るので）使用する計算モデルの決定をする</a:t>
            </a:r>
            <a:endParaRPr/>
          </a:p>
          <a:p>
            <a:pPr indent="0" lvl="0" marL="0" rtl="0" algn="l">
              <a:spcBef>
                <a:spcPts val="0"/>
              </a:spcBef>
              <a:spcAft>
                <a:spcPts val="0"/>
              </a:spcAft>
              <a:buNone/>
            </a:pPr>
            <a:r>
              <a:rPr lang="ja-JP"/>
              <a:t>アルゴリズムの解析なので入力と出力は何が出てくるのかを明確にしておきます</a:t>
            </a:r>
            <a:endParaRPr/>
          </a:p>
          <a:p>
            <a:pPr indent="0" lvl="0" marL="0" rtl="0" algn="l">
              <a:spcBef>
                <a:spcPts val="0"/>
              </a:spcBef>
              <a:spcAft>
                <a:spcPts val="0"/>
              </a:spcAft>
              <a:buNone/>
            </a:pPr>
            <a:r>
              <a:rPr lang="ja-JP"/>
              <a:t>次に基本演算と呼ばれるそのアルゴリズムで最も重要だとされる演算を決定します，これはそのアルゴリズムの特徴的な部分を拾い上げることでそのアルゴリズムならではの動きを抽出して調べることができます</a:t>
            </a:r>
            <a:endParaRPr/>
          </a:p>
          <a:p>
            <a:pPr indent="0" lvl="0" marL="0" rtl="0" algn="l">
              <a:spcBef>
                <a:spcPts val="0"/>
              </a:spcBef>
              <a:spcAft>
                <a:spcPts val="0"/>
              </a:spcAft>
              <a:buNone/>
            </a:pPr>
            <a:r>
              <a:rPr lang="ja-JP"/>
              <a:t>最後に効率の指標となる評価基準を決めておきます</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60" name="Google Shape;26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5" name="Shape 265"/>
        <p:cNvGrpSpPr/>
        <p:nvPr/>
      </p:nvGrpSpPr>
      <p:grpSpPr>
        <a:xfrm>
          <a:off x="0" y="0"/>
          <a:ext cx="0" cy="0"/>
          <a:chOff x="0" y="0"/>
          <a:chExt cx="0" cy="0"/>
        </a:xfrm>
      </p:grpSpPr>
      <p:sp>
        <p:nvSpPr>
          <p:cNvPr id="266" name="Google Shape;266;g5de4cd226c_0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5de4cd226c_0_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ja-JP"/>
              <a:t>実際に計算量の解析をどのように行うかですが，先ほど決めた指標によって方法が異なります</a:t>
            </a:r>
            <a:endParaRPr/>
          </a:p>
          <a:p>
            <a:pPr indent="0" lvl="0" marL="0" rtl="0" algn="l">
              <a:spcBef>
                <a:spcPts val="0"/>
              </a:spcBef>
              <a:spcAft>
                <a:spcPts val="0"/>
              </a:spcAft>
              <a:buNone/>
            </a:pPr>
            <a:r>
              <a:rPr lang="ja-JP"/>
              <a:t>まず時間計算量です　</a:t>
            </a:r>
            <a:endParaRPr/>
          </a:p>
        </p:txBody>
      </p:sp>
      <p:sp>
        <p:nvSpPr>
          <p:cNvPr id="268" name="Google Shape;268;g5de4cd226c_0_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4" name="Shape 284"/>
        <p:cNvGrpSpPr/>
        <p:nvPr/>
      </p:nvGrpSpPr>
      <p:grpSpPr>
        <a:xfrm>
          <a:off x="0" y="0"/>
          <a:ext cx="0" cy="0"/>
          <a:chOff x="0" y="0"/>
          <a:chExt cx="0" cy="0"/>
        </a:xfrm>
      </p:grpSpPr>
      <p:sp>
        <p:nvSpPr>
          <p:cNvPr id="285" name="Google Shape;285;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1" name="Shape 291"/>
        <p:cNvGrpSpPr/>
        <p:nvPr/>
      </p:nvGrpSpPr>
      <p:grpSpPr>
        <a:xfrm>
          <a:off x="0" y="0"/>
          <a:ext cx="0" cy="0"/>
          <a:chOff x="0" y="0"/>
          <a:chExt cx="0" cy="0"/>
        </a:xfrm>
      </p:grpSpPr>
      <p:sp>
        <p:nvSpPr>
          <p:cNvPr id="292" name="Google Shape;292;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1" name="Shape 301"/>
        <p:cNvGrpSpPr/>
        <p:nvPr/>
      </p:nvGrpSpPr>
      <p:grpSpPr>
        <a:xfrm>
          <a:off x="0" y="0"/>
          <a:ext cx="0" cy="0"/>
          <a:chOff x="0" y="0"/>
          <a:chExt cx="0" cy="0"/>
        </a:xfrm>
      </p:grpSpPr>
      <p:sp>
        <p:nvSpPr>
          <p:cNvPr id="302" name="Google Shape;302;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8" name="Shape 308"/>
        <p:cNvGrpSpPr/>
        <p:nvPr/>
      </p:nvGrpSpPr>
      <p:grpSpPr>
        <a:xfrm>
          <a:off x="0" y="0"/>
          <a:ext cx="0" cy="0"/>
          <a:chOff x="0" y="0"/>
          <a:chExt cx="0" cy="0"/>
        </a:xfrm>
      </p:grpSpPr>
      <p:sp>
        <p:nvSpPr>
          <p:cNvPr id="309" name="Google Shape;309;g5f6e0fa21e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g5f6e0fa21e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5f5106f6f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5f5106f6f5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g5f5106f6f5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g5e11bcac28_4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5e11bcac28_4_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ja-JP"/>
              <a:t>定義＋直感的に説明</a:t>
            </a:r>
            <a:endParaRPr/>
          </a:p>
          <a:p>
            <a:pPr indent="0" lvl="0" marL="0" rtl="0" algn="l">
              <a:spcBef>
                <a:spcPts val="0"/>
              </a:spcBef>
              <a:spcAft>
                <a:spcPts val="0"/>
              </a:spcAft>
              <a:buNone/>
            </a:pPr>
            <a:r>
              <a:rPr lang="ja-JP"/>
              <a:t>図をみてもらって　可逆の方ではどの状態も直前からつながってる矢印が０か1本になっている</a:t>
            </a:r>
            <a:endParaRPr/>
          </a:p>
          <a:p>
            <a:pPr indent="0" lvl="0" marL="0" rtl="0" algn="l">
              <a:spcBef>
                <a:spcPts val="0"/>
              </a:spcBef>
              <a:spcAft>
                <a:spcPts val="0"/>
              </a:spcAft>
              <a:buNone/>
            </a:pPr>
            <a:r>
              <a:rPr lang="ja-JP"/>
              <a:t>しかし　非可逆では直前の矢印が2本になってしまっており元の状態を特定することができなくなってしまっている</a:t>
            </a:r>
            <a:endParaRPr/>
          </a:p>
        </p:txBody>
      </p:sp>
      <p:sp>
        <p:nvSpPr>
          <p:cNvPr id="123" name="Google Shape;123;g5e11bcac28_4_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ja-JP"/>
              <a:t>可逆アルゴリズム全体に関して議論が十分でない</a:t>
            </a:r>
            <a:endParaRPr/>
          </a:p>
          <a:p>
            <a:pPr indent="0" lvl="0" marL="0" rtl="0" algn="l">
              <a:spcBef>
                <a:spcPts val="0"/>
              </a:spcBef>
              <a:spcAft>
                <a:spcPts val="0"/>
              </a:spcAft>
              <a:buClr>
                <a:schemeClr val="dk1"/>
              </a:buClr>
              <a:buSzPts val="1200"/>
              <a:buFont typeface="Arial"/>
              <a:buNone/>
            </a:pPr>
            <a:r>
              <a:rPr lang="ja-JP"/>
              <a:t>・グラフ探索はそのアルゴリズムの中の一つ</a:t>
            </a:r>
            <a:endParaRPr/>
          </a:p>
          <a:p>
            <a:pPr indent="0" lvl="0" marL="0" rtl="0" algn="l">
              <a:spcBef>
                <a:spcPts val="0"/>
              </a:spcBef>
              <a:spcAft>
                <a:spcPts val="0"/>
              </a:spcAft>
              <a:buClr>
                <a:schemeClr val="dk1"/>
              </a:buClr>
              <a:buSzPts val="1200"/>
              <a:buFont typeface="Arial"/>
              <a:buNone/>
            </a:pPr>
            <a:r>
              <a:rPr lang="ja-JP"/>
              <a:t>・昨年の卒業論文にて深さ優先探索の可逆化は行われている</a:t>
            </a:r>
            <a:endParaRPr/>
          </a:p>
          <a:p>
            <a:pPr indent="0" lvl="0" marL="0" rtl="0" algn="l">
              <a:spcBef>
                <a:spcPts val="0"/>
              </a:spcBef>
              <a:spcAft>
                <a:spcPts val="0"/>
              </a:spcAft>
              <a:buClr>
                <a:schemeClr val="dk1"/>
              </a:buClr>
              <a:buSzPts val="1200"/>
              <a:buFont typeface="Arial"/>
              <a:buNone/>
            </a:pPr>
            <a:r>
              <a:rPr lang="ja-JP"/>
              <a:t>・しかし効率的な可逆アルゴリズムかは議論しきれていない</a:t>
            </a:r>
            <a:endParaRPr/>
          </a:p>
          <a:p>
            <a:pPr indent="0" lvl="0" marL="0" rtl="0" algn="l">
              <a:spcBef>
                <a:spcPts val="0"/>
              </a:spcBef>
              <a:spcAft>
                <a:spcPts val="0"/>
              </a:spcAft>
              <a:buClr>
                <a:schemeClr val="dk1"/>
              </a:buClr>
              <a:buSzPts val="1200"/>
              <a:buFont typeface="Arial"/>
              <a:buNone/>
            </a:pPr>
            <a:r>
              <a:rPr lang="ja-JP"/>
              <a:t>（・可逆と計算の効率は切り離せない？）</a:t>
            </a:r>
            <a:endParaRPr/>
          </a:p>
          <a:p>
            <a:pPr indent="0" lvl="0" marL="0" rtl="0" algn="l">
              <a:lnSpc>
                <a:spcPct val="80000"/>
              </a:lnSpc>
              <a:spcBef>
                <a:spcPts val="1000"/>
              </a:spcBef>
              <a:spcAft>
                <a:spcPts val="0"/>
              </a:spcAft>
              <a:buClr>
                <a:schemeClr val="dk1"/>
              </a:buClr>
              <a:buSzPts val="2800"/>
              <a:buFont typeface="Arial"/>
              <a:buNone/>
            </a:pPr>
            <a:r>
              <a:rPr lang="ja-JP" sz="1100"/>
              <a:t>熱・情報消失・量子計算は観測を除くと可逆　実行効率等</a:t>
            </a:r>
            <a:endParaRPr sz="100"/>
          </a:p>
        </p:txBody>
      </p:sp>
      <p:sp>
        <p:nvSpPr>
          <p:cNvPr id="156" name="Google Shape;156;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ja-JP"/>
              <a:t>・</a:t>
            </a:r>
            <a:r>
              <a:rPr lang="ja-JP"/>
              <a:t>一般解法を用いることによって元の不可逆プログラムを用意することで可逆化を行うことができる</a:t>
            </a:r>
            <a:endParaRPr/>
          </a:p>
          <a:p>
            <a:pPr indent="0" lvl="0" marL="0" rtl="0" algn="l">
              <a:spcBef>
                <a:spcPts val="0"/>
              </a:spcBef>
              <a:spcAft>
                <a:spcPts val="0"/>
              </a:spcAft>
              <a:buNone/>
            </a:pPr>
            <a:r>
              <a:rPr lang="ja-JP"/>
              <a:t>・複数あるデータ構造の中でどのデータ構造を用いて可逆化すると良いのかを探る</a:t>
            </a:r>
            <a:endParaRPr/>
          </a:p>
          <a:p>
            <a:pPr indent="0" lvl="0" marL="0" rtl="0" algn="l">
              <a:spcBef>
                <a:spcPts val="0"/>
              </a:spcBef>
              <a:spcAft>
                <a:spcPts val="0"/>
              </a:spcAft>
              <a:buNone/>
            </a:pPr>
            <a:r>
              <a:rPr lang="ja-JP"/>
              <a:t>・一言に効率といってもどの観点から見て効率がいいと言えれば良いのかを決める必要がある</a:t>
            </a:r>
            <a:endParaRPr/>
          </a:p>
          <a:p>
            <a:pPr indent="0" lvl="0" marL="0" rtl="0" algn="l">
              <a:spcBef>
                <a:spcPts val="0"/>
              </a:spcBef>
              <a:spcAft>
                <a:spcPts val="0"/>
              </a:spcAft>
              <a:buNone/>
            </a:pPr>
            <a:r>
              <a:rPr lang="ja-JP"/>
              <a:t>・幾つかの効率の指標の中である指標の効率化を目指すと別の効率が悪くなる性質があるので解析をすることではっきりさせる</a:t>
            </a:r>
            <a:endParaRPr/>
          </a:p>
          <a:p>
            <a:pPr indent="0" lvl="0" marL="0" rtl="0" algn="l">
              <a:spcBef>
                <a:spcPts val="0"/>
              </a:spcBef>
              <a:spcAft>
                <a:spcPts val="0"/>
              </a:spcAft>
              <a:buNone/>
            </a:pPr>
            <a:r>
              <a:rPr lang="ja-JP"/>
              <a:t>・実装するうえで方法論を実際に使って実装する</a:t>
            </a:r>
            <a:endParaRPr/>
          </a:p>
          <a:p>
            <a:pPr indent="0" lvl="0" marL="0" rtl="0" algn="l">
              <a:spcBef>
                <a:spcPts val="0"/>
              </a:spcBef>
              <a:spcAft>
                <a:spcPts val="0"/>
              </a:spcAft>
              <a:buNone/>
            </a:pPr>
            <a:r>
              <a:t/>
            </a:r>
            <a:endParaRPr/>
          </a:p>
          <a:p>
            <a:pPr indent="0" lvl="0" marL="0" rtl="0" algn="l">
              <a:spcBef>
                <a:spcPts val="0"/>
              </a:spcBef>
              <a:spcAft>
                <a:spcPts val="0"/>
              </a:spcAft>
              <a:buNone/>
            </a:pPr>
            <a:r>
              <a:rPr lang="ja-JP"/>
              <a:t>改善案</a:t>
            </a:r>
            <a:endParaRPr/>
          </a:p>
          <a:p>
            <a:pPr indent="0" lvl="0" marL="0" rtl="0" algn="l">
              <a:spcBef>
                <a:spcPts val="0"/>
              </a:spcBef>
              <a:spcAft>
                <a:spcPts val="0"/>
              </a:spcAft>
              <a:buNone/>
            </a:pPr>
            <a:r>
              <a:rPr lang="ja-JP"/>
              <a:t>可逆化→効率化→実装の流れを明確にする</a:t>
            </a:r>
            <a:endParaRPr/>
          </a:p>
        </p:txBody>
      </p:sp>
      <p:sp>
        <p:nvSpPr>
          <p:cNvPr id="164" name="Google Shape;164;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9" name="Shape 169"/>
        <p:cNvGrpSpPr/>
        <p:nvPr/>
      </p:nvGrpSpPr>
      <p:grpSpPr>
        <a:xfrm>
          <a:off x="0" y="0"/>
          <a:ext cx="0" cy="0"/>
          <a:chOff x="0" y="0"/>
          <a:chExt cx="0" cy="0"/>
        </a:xfrm>
      </p:grpSpPr>
      <p:sp>
        <p:nvSpPr>
          <p:cNvPr id="170" name="Google Shape;170;g5de4cd226c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5de4cd226c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g5de4cd226c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7" name="Shape 177"/>
        <p:cNvGrpSpPr/>
        <p:nvPr/>
      </p:nvGrpSpPr>
      <p:grpSpPr>
        <a:xfrm>
          <a:off x="0" y="0"/>
          <a:ext cx="0" cy="0"/>
          <a:chOff x="0" y="0"/>
          <a:chExt cx="0" cy="0"/>
        </a:xfrm>
      </p:grpSpPr>
      <p:sp>
        <p:nvSpPr>
          <p:cNvPr id="178" name="Google Shape;178;g5e11bcac28_4_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g5e11bcac28_4_5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114300" lvl="0" marL="228600" rtl="0" algn="l">
              <a:lnSpc>
                <a:spcPct val="90000"/>
              </a:lnSpc>
              <a:spcBef>
                <a:spcPts val="0"/>
              </a:spcBef>
              <a:spcAft>
                <a:spcPts val="0"/>
              </a:spcAft>
              <a:buClr>
                <a:schemeClr val="dk1"/>
              </a:buClr>
              <a:buSzPts val="1000"/>
              <a:buChar char="•"/>
            </a:pPr>
            <a:r>
              <a:rPr lang="ja-JP" sz="1000"/>
              <a:t>深さ優先探索アルゴリズムの可逆化</a:t>
            </a:r>
            <a:endParaRPr sz="1000"/>
          </a:p>
          <a:p>
            <a:pPr indent="-139700" lvl="1" marL="685800" rtl="0" algn="l">
              <a:lnSpc>
                <a:spcPct val="90000"/>
              </a:lnSpc>
              <a:spcBef>
                <a:spcPts val="500"/>
              </a:spcBef>
              <a:spcAft>
                <a:spcPts val="0"/>
              </a:spcAft>
              <a:buClr>
                <a:schemeClr val="dk1"/>
              </a:buClr>
              <a:buSzPts val="1000"/>
              <a:buChar char="•"/>
            </a:pPr>
            <a:r>
              <a:rPr lang="ja-JP" sz="1000"/>
              <a:t>一般解法による可逆化</a:t>
            </a:r>
            <a:endParaRPr sz="1000"/>
          </a:p>
          <a:p>
            <a:pPr indent="-139700" lvl="1" marL="685800" rtl="0" algn="l">
              <a:lnSpc>
                <a:spcPct val="90000"/>
              </a:lnSpc>
              <a:spcBef>
                <a:spcPts val="500"/>
              </a:spcBef>
              <a:spcAft>
                <a:spcPts val="0"/>
              </a:spcAft>
              <a:buClr>
                <a:schemeClr val="dk1"/>
              </a:buClr>
              <a:buSzPts val="1000"/>
              <a:buChar char="•"/>
            </a:pPr>
            <a:r>
              <a:rPr lang="ja-JP" sz="1000"/>
              <a:t>適切なデータ構造を明確化</a:t>
            </a:r>
            <a:endParaRPr sz="1000"/>
          </a:p>
          <a:p>
            <a:pPr indent="-114300" lvl="0" marL="228600" rtl="0" algn="l">
              <a:lnSpc>
                <a:spcPct val="90000"/>
              </a:lnSpc>
              <a:spcBef>
                <a:spcPts val="1000"/>
              </a:spcBef>
              <a:spcAft>
                <a:spcPts val="0"/>
              </a:spcAft>
              <a:buClr>
                <a:schemeClr val="dk1"/>
              </a:buClr>
              <a:buSzPts val="1000"/>
              <a:buChar char="•"/>
            </a:pPr>
            <a:r>
              <a:rPr lang="ja-JP" sz="1000"/>
              <a:t>可逆深さ優先探索アルゴリズムの効率化</a:t>
            </a:r>
            <a:endParaRPr sz="1000"/>
          </a:p>
          <a:p>
            <a:pPr indent="-139700" lvl="1" marL="685800" rtl="0" algn="l">
              <a:lnSpc>
                <a:spcPct val="90000"/>
              </a:lnSpc>
              <a:spcBef>
                <a:spcPts val="500"/>
              </a:spcBef>
              <a:spcAft>
                <a:spcPts val="0"/>
              </a:spcAft>
              <a:buClr>
                <a:schemeClr val="dk1"/>
              </a:buClr>
              <a:buSzPts val="1000"/>
              <a:buChar char="•"/>
            </a:pPr>
            <a:r>
              <a:rPr lang="ja-JP" sz="1000"/>
              <a:t>効率の指標の定式化</a:t>
            </a:r>
            <a:endParaRPr sz="1000"/>
          </a:p>
          <a:p>
            <a:pPr indent="-139700" lvl="1" marL="685800" rtl="0" algn="l">
              <a:lnSpc>
                <a:spcPct val="90000"/>
              </a:lnSpc>
              <a:spcBef>
                <a:spcPts val="500"/>
              </a:spcBef>
              <a:spcAft>
                <a:spcPts val="0"/>
              </a:spcAft>
              <a:buClr>
                <a:schemeClr val="dk1"/>
              </a:buClr>
              <a:buSzPts val="1000"/>
              <a:buChar char="•"/>
            </a:pPr>
            <a:r>
              <a:rPr lang="ja-JP" sz="1000"/>
              <a:t>トレードオフの解析</a:t>
            </a:r>
            <a:endParaRPr sz="1000"/>
          </a:p>
          <a:p>
            <a:pPr indent="-114300" lvl="0" marL="228600" rtl="0" algn="l">
              <a:lnSpc>
                <a:spcPct val="90000"/>
              </a:lnSpc>
              <a:spcBef>
                <a:spcPts val="1000"/>
              </a:spcBef>
              <a:spcAft>
                <a:spcPts val="0"/>
              </a:spcAft>
              <a:buClr>
                <a:schemeClr val="dk1"/>
              </a:buClr>
              <a:buSzPts val="1000"/>
              <a:buChar char="•"/>
            </a:pPr>
            <a:r>
              <a:rPr lang="ja-JP" sz="1000"/>
              <a:t>可逆深さ優先探索プログラムの実装</a:t>
            </a:r>
            <a:endParaRPr sz="1000"/>
          </a:p>
          <a:p>
            <a:pPr indent="-139700" lvl="1" marL="685800" rtl="0" algn="l">
              <a:lnSpc>
                <a:spcPct val="90000"/>
              </a:lnSpc>
              <a:spcBef>
                <a:spcPts val="500"/>
              </a:spcBef>
              <a:spcAft>
                <a:spcPts val="0"/>
              </a:spcAft>
              <a:buClr>
                <a:schemeClr val="dk1"/>
              </a:buClr>
              <a:buSzPts val="1000"/>
              <a:buChar char="•"/>
            </a:pPr>
            <a:r>
              <a:rPr lang="ja-JP" sz="1000"/>
              <a:t>可逆プログラミング方法論の応用</a:t>
            </a:r>
            <a:endParaRPr sz="1000"/>
          </a:p>
          <a:p>
            <a:pPr indent="-139700" lvl="1" marL="685800" rtl="0" algn="l">
              <a:lnSpc>
                <a:spcPct val="90000"/>
              </a:lnSpc>
              <a:spcBef>
                <a:spcPts val="500"/>
              </a:spcBef>
              <a:spcAft>
                <a:spcPts val="0"/>
              </a:spcAft>
              <a:buClr>
                <a:schemeClr val="dk1"/>
              </a:buClr>
              <a:buSzPts val="1000"/>
              <a:buChar char="•"/>
            </a:pPr>
            <a:r>
              <a:rPr lang="ja-JP" sz="1000"/>
              <a:t>実装上の課題解決</a:t>
            </a:r>
            <a:endParaRPr sz="1000"/>
          </a:p>
          <a:p>
            <a:pPr indent="0" lvl="0" marL="0" rtl="0" algn="l">
              <a:spcBef>
                <a:spcPts val="0"/>
              </a:spcBef>
              <a:spcAft>
                <a:spcPts val="0"/>
              </a:spcAft>
              <a:buNone/>
            </a:pPr>
            <a:r>
              <a:t/>
            </a:r>
            <a:endParaRPr/>
          </a:p>
        </p:txBody>
      </p:sp>
      <p:sp>
        <p:nvSpPr>
          <p:cNvPr id="180" name="Google Shape;180;g5e11bcac28_4_5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g60c4b09036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g60c4b09036_1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ja-JP"/>
              <a:t>まず準備としてグラフアルゴリズムになにがあるのかと，今回行う深さ優先探索がどういう位置づけにあるかを整理します</a:t>
            </a:r>
            <a:endParaRPr/>
          </a:p>
          <a:p>
            <a:pPr indent="0" lvl="0" marL="0" rtl="0" algn="l">
              <a:spcBef>
                <a:spcPts val="0"/>
              </a:spcBef>
              <a:spcAft>
                <a:spcPts val="0"/>
              </a:spcAft>
              <a:buNone/>
            </a:pPr>
            <a:r>
              <a:rPr lang="ja-JP"/>
              <a:t>グラフアルゴリズムの分類としていくつかあり，深さ優先，幅優先，双方向探索，分枝限定法などが挙げられます</a:t>
            </a:r>
            <a:endParaRPr/>
          </a:p>
          <a:p>
            <a:pPr indent="0" lvl="0" marL="0" rtl="0" algn="l">
              <a:spcBef>
                <a:spcPts val="0"/>
              </a:spcBef>
              <a:spcAft>
                <a:spcPts val="0"/>
              </a:spcAft>
              <a:buNone/>
            </a:pPr>
            <a:r>
              <a:rPr lang="ja-JP"/>
              <a:t>その中でも深さ優先探索を拡張したものが二つ　幅優先探索を拡張したものが三つあります</a:t>
            </a:r>
            <a:endParaRPr/>
          </a:p>
          <a:p>
            <a:pPr indent="0" lvl="0" marL="0" rtl="0" algn="l">
              <a:spcBef>
                <a:spcPts val="0"/>
              </a:spcBef>
              <a:spcAft>
                <a:spcPts val="0"/>
              </a:spcAft>
              <a:buNone/>
            </a:pPr>
            <a:r>
              <a:rPr lang="ja-JP"/>
              <a:t>これらのなかでも基本となる深さ優先探索，幅優先探索の可逆化が行うことができればその拡張にあたる5つのプログラムの</a:t>
            </a:r>
            <a:endParaRPr/>
          </a:p>
          <a:p>
            <a:pPr indent="0" lvl="0" marL="0" rtl="0" algn="l">
              <a:spcBef>
                <a:spcPts val="0"/>
              </a:spcBef>
              <a:spcAft>
                <a:spcPts val="0"/>
              </a:spcAft>
              <a:buNone/>
            </a:pPr>
            <a:r>
              <a:rPr lang="ja-JP"/>
              <a:t>可逆化の土台ができると考えられます</a:t>
            </a:r>
            <a:endParaRPr/>
          </a:p>
        </p:txBody>
      </p:sp>
      <p:sp>
        <p:nvSpPr>
          <p:cNvPr id="207" name="Google Shape;207;g60c4b09036_1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 スライド" type="title">
  <p:cSld name="TITLE">
    <p:spTree>
      <p:nvGrpSpPr>
        <p:cNvPr id="15" name="Shape 15"/>
        <p:cNvGrpSpPr/>
        <p:nvPr/>
      </p:nvGrpSpPr>
      <p:grpSpPr>
        <a:xfrm>
          <a:off x="0" y="0"/>
          <a:ext cx="0" cy="0"/>
          <a:chOff x="0" y="0"/>
          <a:chExt cx="0" cy="0"/>
        </a:xfrm>
      </p:grpSpPr>
      <p:sp>
        <p:nvSpPr>
          <p:cNvPr id="16" name="Google Shape;16;p16"/>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6"/>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と縦書きテキスト" type="vertTx">
  <p:cSld name="VERTICAL_TEXT">
    <p:spTree>
      <p:nvGrpSpPr>
        <p:cNvPr id="72" name="Shape 72"/>
        <p:cNvGrpSpPr/>
        <p:nvPr/>
      </p:nvGrpSpPr>
      <p:grpSpPr>
        <a:xfrm>
          <a:off x="0" y="0"/>
          <a:ext cx="0" cy="0"/>
          <a:chOff x="0" y="0"/>
          <a:chExt cx="0" cy="0"/>
        </a:xfrm>
      </p:grpSpPr>
      <p:sp>
        <p:nvSpPr>
          <p:cNvPr id="73" name="Google Shape;73;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縦書きタイトルと&#10;縦書きテキスト" type="vertTitleAndTx">
  <p:cSld name="VERTICAL_TITLE_AND_VERTICAL_TEXT">
    <p:spTree>
      <p:nvGrpSpPr>
        <p:cNvPr id="78" name="Shape 78"/>
        <p:cNvGrpSpPr/>
        <p:nvPr/>
      </p:nvGrpSpPr>
      <p:grpSpPr>
        <a:xfrm>
          <a:off x="0" y="0"/>
          <a:ext cx="0" cy="0"/>
          <a:chOff x="0" y="0"/>
          <a:chExt cx="0" cy="0"/>
        </a:xfrm>
      </p:grpSpPr>
      <p:sp>
        <p:nvSpPr>
          <p:cNvPr id="79" name="Google Shape;79;p2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とコンテンツ" type="obj">
  <p:cSld name="OBJECT">
    <p:spTree>
      <p:nvGrpSpPr>
        <p:cNvPr id="21" name="Shape 21"/>
        <p:cNvGrpSpPr/>
        <p:nvPr/>
      </p:nvGrpSpPr>
      <p:grpSpPr>
        <a:xfrm>
          <a:off x="0" y="0"/>
          <a:ext cx="0" cy="0"/>
          <a:chOff x="0" y="0"/>
          <a:chExt cx="0" cy="0"/>
        </a:xfrm>
      </p:grpSpPr>
      <p:sp>
        <p:nvSpPr>
          <p:cNvPr id="22" name="Google Shape;22;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セクション見出し" type="secHead">
  <p:cSld name="SECTION_HEADER">
    <p:spTree>
      <p:nvGrpSpPr>
        <p:cNvPr id="27" name="Shape 27"/>
        <p:cNvGrpSpPr/>
        <p:nvPr/>
      </p:nvGrpSpPr>
      <p:grpSpPr>
        <a:xfrm>
          <a:off x="0" y="0"/>
          <a:ext cx="0" cy="0"/>
          <a:chOff x="0" y="0"/>
          <a:chExt cx="0" cy="0"/>
        </a:xfrm>
      </p:grpSpPr>
      <p:sp>
        <p:nvSpPr>
          <p:cNvPr id="28" name="Google Shape;28;p1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2 つのコンテンツ" type="twoObj">
  <p:cSld name="TWO_OBJECTS">
    <p:spTree>
      <p:nvGrpSpPr>
        <p:cNvPr id="33" name="Shape 33"/>
        <p:cNvGrpSpPr/>
        <p:nvPr/>
      </p:nvGrpSpPr>
      <p:grpSpPr>
        <a:xfrm>
          <a:off x="0" y="0"/>
          <a:ext cx="0" cy="0"/>
          <a:chOff x="0" y="0"/>
          <a:chExt cx="0" cy="0"/>
        </a:xfrm>
      </p:grpSpPr>
      <p:sp>
        <p:nvSpPr>
          <p:cNvPr id="34" name="Google Shape;34;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較" type="twoTxTwoObj">
  <p:cSld name="TWO_OBJECTS_WITH_TEXT">
    <p:spTree>
      <p:nvGrpSpPr>
        <p:cNvPr id="40" name="Shape 40"/>
        <p:cNvGrpSpPr/>
        <p:nvPr/>
      </p:nvGrpSpPr>
      <p:grpSpPr>
        <a:xfrm>
          <a:off x="0" y="0"/>
          <a:ext cx="0" cy="0"/>
          <a:chOff x="0" y="0"/>
          <a:chExt cx="0" cy="0"/>
        </a:xfrm>
      </p:grpSpPr>
      <p:sp>
        <p:nvSpPr>
          <p:cNvPr id="41" name="Google Shape;41;p2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2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2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2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のみ" type="titleOnly">
  <p:cSld name="TITLE_ONLY">
    <p:spTree>
      <p:nvGrpSpPr>
        <p:cNvPr id="49" name="Shape 49"/>
        <p:cNvGrpSpPr/>
        <p:nvPr/>
      </p:nvGrpSpPr>
      <p:grpSpPr>
        <a:xfrm>
          <a:off x="0" y="0"/>
          <a:ext cx="0" cy="0"/>
          <a:chOff x="0" y="0"/>
          <a:chExt cx="0" cy="0"/>
        </a:xfrm>
      </p:grpSpPr>
      <p:sp>
        <p:nvSpPr>
          <p:cNvPr id="50" name="Google Shape;50;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白紙" type="blank">
  <p:cSld name="BLANK">
    <p:spTree>
      <p:nvGrpSpPr>
        <p:cNvPr id="54" name="Shape 54"/>
        <p:cNvGrpSpPr/>
        <p:nvPr/>
      </p:nvGrpSpPr>
      <p:grpSpPr>
        <a:xfrm>
          <a:off x="0" y="0"/>
          <a:ext cx="0" cy="0"/>
          <a:chOff x="0" y="0"/>
          <a:chExt cx="0" cy="0"/>
        </a:xfrm>
      </p:grpSpPr>
      <p:sp>
        <p:nvSpPr>
          <p:cNvPr id="55" name="Google Shape;5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付きのコンテンツ" type="objTx">
  <p:cSld name="OBJECT_WITH_CAPTION_TEXT">
    <p:spTree>
      <p:nvGrpSpPr>
        <p:cNvPr id="58" name="Shape 58"/>
        <p:cNvGrpSpPr/>
        <p:nvPr/>
      </p:nvGrpSpPr>
      <p:grpSpPr>
        <a:xfrm>
          <a:off x="0" y="0"/>
          <a:ext cx="0" cy="0"/>
          <a:chOff x="0" y="0"/>
          <a:chExt cx="0" cy="0"/>
        </a:xfrm>
      </p:grpSpPr>
      <p:sp>
        <p:nvSpPr>
          <p:cNvPr id="59" name="Google Shape;59;p2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付きの図" type="picTx">
  <p:cSld name="PICTURE_WITH_CAPTION_TEXT">
    <p:spTree>
      <p:nvGrpSpPr>
        <p:cNvPr id="65" name="Shape 65"/>
        <p:cNvGrpSpPr/>
        <p:nvPr/>
      </p:nvGrpSpPr>
      <p:grpSpPr>
        <a:xfrm>
          <a:off x="0" y="0"/>
          <a:ext cx="0" cy="0"/>
          <a:chOff x="0" y="0"/>
          <a:chExt cx="0" cy="0"/>
        </a:xfrm>
      </p:grpSpPr>
      <p:sp>
        <p:nvSpPr>
          <p:cNvPr id="66" name="Google Shape;66;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4"/>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8" name="Google Shape;68;p2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br>
              <a:rPr lang="ja-JP"/>
            </a:br>
            <a:r>
              <a:rPr lang="ja-JP"/>
              <a:t>可逆グラフアルゴリズム</a:t>
            </a:r>
            <a:endParaRPr/>
          </a:p>
        </p:txBody>
      </p:sp>
      <p:sp>
        <p:nvSpPr>
          <p:cNvPr id="89" name="Google Shape;89;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ja-JP"/>
              <a:t>2016SE085 鳥居大樹</a:t>
            </a:r>
            <a:endParaRPr/>
          </a:p>
          <a:p>
            <a:pPr indent="0" lvl="0" marL="0" rtl="0" algn="ctr">
              <a:lnSpc>
                <a:spcPct val="90000"/>
              </a:lnSpc>
              <a:spcBef>
                <a:spcPts val="1000"/>
              </a:spcBef>
              <a:spcAft>
                <a:spcPts val="0"/>
              </a:spcAft>
              <a:buClr>
                <a:schemeClr val="dk1"/>
              </a:buClr>
              <a:buSzPts val="2400"/>
              <a:buNone/>
            </a:pPr>
            <a:r>
              <a:rPr lang="ja-JP"/>
              <a:t>2016SE098 吉田翔亮</a:t>
            </a:r>
            <a:endParaRPr/>
          </a:p>
          <a:p>
            <a:pPr indent="0" lvl="0" marL="0" rtl="0" algn="ctr">
              <a:lnSpc>
                <a:spcPct val="90000"/>
              </a:lnSpc>
              <a:spcBef>
                <a:spcPts val="1000"/>
              </a:spcBef>
              <a:spcAft>
                <a:spcPts val="0"/>
              </a:spcAft>
              <a:buClr>
                <a:schemeClr val="dk1"/>
              </a:buClr>
              <a:buSzPts val="2400"/>
              <a:buNone/>
            </a:pPr>
            <a:r>
              <a:rPr lang="ja-JP"/>
              <a:t>指導教員 横山哲郎</a:t>
            </a:r>
            <a:endParaRPr/>
          </a:p>
        </p:txBody>
      </p:sp>
      <p:sp>
        <p:nvSpPr>
          <p:cNvPr id="90" name="Google Shape;90;p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g5e11bcac28_0_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ゴミ情報</a:t>
            </a:r>
            <a:endParaRPr/>
          </a:p>
        </p:txBody>
      </p:sp>
      <p:sp>
        <p:nvSpPr>
          <p:cNvPr id="230" name="Google Shape;230;g5e11bcac28_0_1"/>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425450" lvl="0" marL="457200" rtl="0" algn="l">
              <a:lnSpc>
                <a:spcPct val="90000"/>
              </a:lnSpc>
              <a:spcBef>
                <a:spcPts val="1000"/>
              </a:spcBef>
              <a:spcAft>
                <a:spcPts val="0"/>
              </a:spcAft>
              <a:buSzPts val="3100"/>
              <a:buChar char="•"/>
            </a:pPr>
            <a:r>
              <a:rPr lang="ja-JP" sz="3100"/>
              <a:t>可逆計算特有の概念</a:t>
            </a:r>
            <a:endParaRPr sz="3100"/>
          </a:p>
          <a:p>
            <a:pPr indent="-425450" lvl="0" marL="457200" rtl="0" algn="l">
              <a:lnSpc>
                <a:spcPct val="90000"/>
              </a:lnSpc>
              <a:spcBef>
                <a:spcPts val="0"/>
              </a:spcBef>
              <a:spcAft>
                <a:spcPts val="0"/>
              </a:spcAft>
              <a:buSzPts val="3100"/>
              <a:buChar char="•"/>
            </a:pPr>
            <a:r>
              <a:rPr lang="ja-JP" sz="3100"/>
              <a:t>可逆では</a:t>
            </a:r>
            <a:r>
              <a:rPr lang="ja-JP" sz="3100"/>
              <a:t>求め</a:t>
            </a:r>
            <a:r>
              <a:rPr lang="ja-JP" sz="3100"/>
              <a:t>たい出力に加えて幾つかのデータが出力</a:t>
            </a:r>
            <a:endParaRPr sz="3100"/>
          </a:p>
          <a:p>
            <a:pPr indent="0" lvl="0" marL="457200" rtl="0" algn="r">
              <a:lnSpc>
                <a:spcPct val="90000"/>
              </a:lnSpc>
              <a:spcBef>
                <a:spcPts val="1000"/>
              </a:spcBef>
              <a:spcAft>
                <a:spcPts val="0"/>
              </a:spcAft>
              <a:buNone/>
            </a:pPr>
            <a:r>
              <a:rPr lang="ja-JP" sz="3100"/>
              <a:t>				</a:t>
            </a:r>
            <a:r>
              <a:rPr lang="ja-JP" sz="2600"/>
              <a:t>例)　1+3 = 4 (+3)</a:t>
            </a:r>
            <a:endParaRPr sz="2600"/>
          </a:p>
          <a:p>
            <a:pPr indent="0" lvl="0" marL="457200" rtl="0" algn="r">
              <a:lnSpc>
                <a:spcPct val="90000"/>
              </a:lnSpc>
              <a:spcBef>
                <a:spcPts val="1000"/>
              </a:spcBef>
              <a:spcAft>
                <a:spcPts val="0"/>
              </a:spcAft>
              <a:buNone/>
            </a:pPr>
            <a:r>
              <a:t/>
            </a:r>
            <a:endParaRPr sz="2600"/>
          </a:p>
          <a:p>
            <a:pPr indent="-425450" lvl="0" marL="457200" rtl="0" algn="l">
              <a:lnSpc>
                <a:spcPct val="90000"/>
              </a:lnSpc>
              <a:spcBef>
                <a:spcPts val="1000"/>
              </a:spcBef>
              <a:spcAft>
                <a:spcPts val="0"/>
              </a:spcAft>
              <a:buSzPts val="3100"/>
              <a:buChar char="•"/>
            </a:pPr>
            <a:r>
              <a:rPr lang="ja-JP" sz="3100"/>
              <a:t>求めていた出力以外のデータはゴミ情報</a:t>
            </a:r>
            <a:endParaRPr sz="3100"/>
          </a:p>
          <a:p>
            <a:pPr indent="-412750" lvl="1" marL="914400" rtl="0" algn="l">
              <a:lnSpc>
                <a:spcPct val="90000"/>
              </a:lnSpc>
              <a:spcBef>
                <a:spcPts val="0"/>
              </a:spcBef>
              <a:spcAft>
                <a:spcPts val="0"/>
              </a:spcAft>
              <a:buSzPts val="2900"/>
              <a:buChar char="•"/>
            </a:pPr>
            <a:r>
              <a:rPr lang="ja-JP" sz="2900"/>
              <a:t>実行</a:t>
            </a:r>
            <a:r>
              <a:rPr lang="ja-JP" sz="2900" u="sng"/>
              <a:t>終了時</a:t>
            </a:r>
            <a:r>
              <a:rPr lang="ja-JP" sz="2900"/>
              <a:t>のゴミ→最終ゴミ情報</a:t>
            </a:r>
            <a:endParaRPr sz="2900"/>
          </a:p>
          <a:p>
            <a:pPr indent="-412750" lvl="1" marL="914400" rtl="0" algn="l">
              <a:lnSpc>
                <a:spcPct val="90000"/>
              </a:lnSpc>
              <a:spcBef>
                <a:spcPts val="0"/>
              </a:spcBef>
              <a:spcAft>
                <a:spcPts val="0"/>
              </a:spcAft>
              <a:buSzPts val="2900"/>
              <a:buChar char="•"/>
            </a:pPr>
            <a:r>
              <a:rPr lang="ja-JP" sz="2900"/>
              <a:t>実行</a:t>
            </a:r>
            <a:r>
              <a:rPr lang="ja-JP" sz="2900" u="sng"/>
              <a:t>中の</a:t>
            </a:r>
            <a:r>
              <a:rPr lang="ja-JP" sz="2900"/>
              <a:t>ゴミ→中間ゴミ情報</a:t>
            </a:r>
            <a:endParaRPr sz="2900"/>
          </a:p>
          <a:p>
            <a:pPr indent="0" lvl="0" marL="0" rtl="0" algn="l">
              <a:lnSpc>
                <a:spcPct val="90000"/>
              </a:lnSpc>
              <a:spcBef>
                <a:spcPts val="1000"/>
              </a:spcBef>
              <a:spcAft>
                <a:spcPts val="0"/>
              </a:spcAft>
              <a:buNone/>
            </a:pPr>
            <a:r>
              <a:t/>
            </a:r>
            <a:endParaRPr sz="3100"/>
          </a:p>
        </p:txBody>
      </p:sp>
      <p:sp>
        <p:nvSpPr>
          <p:cNvPr id="231" name="Google Shape;231;g5e11bcac28_0_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5" name="Shape 235"/>
        <p:cNvGrpSpPr/>
        <p:nvPr/>
      </p:nvGrpSpPr>
      <p:grpSpPr>
        <a:xfrm>
          <a:off x="0" y="0"/>
          <a:ext cx="0" cy="0"/>
          <a:chOff x="0" y="0"/>
          <a:chExt cx="0" cy="0"/>
        </a:xfrm>
      </p:grpSpPr>
      <p:sp>
        <p:nvSpPr>
          <p:cNvPr id="236" name="Google Shape;23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Janus</a:t>
            </a:r>
            <a:endParaRPr/>
          </a:p>
        </p:txBody>
      </p:sp>
      <p:sp>
        <p:nvSpPr>
          <p:cNvPr id="237" name="Google Shape;237;p10"/>
          <p:cNvSpPr txBox="1"/>
          <p:nvPr>
            <p:ph idx="1" type="body"/>
          </p:nvPr>
        </p:nvSpPr>
        <p:spPr>
          <a:xfrm>
            <a:off x="838200" y="1847850"/>
            <a:ext cx="10515600" cy="4351200"/>
          </a:xfrm>
          <a:prstGeom prst="rect">
            <a:avLst/>
          </a:prstGeom>
          <a:noFill/>
          <a:ln>
            <a:noFill/>
          </a:ln>
        </p:spPr>
        <p:txBody>
          <a:bodyPr anchorCtr="0" anchor="t" bIns="45700" lIns="91425" spcFirstLastPara="1" rIns="91425" wrap="square" tIns="45700">
            <a:normAutofit/>
          </a:bodyPr>
          <a:lstStyle/>
          <a:p>
            <a:pPr indent="0" lvl="0" marL="228600" rtl="0" algn="l">
              <a:spcBef>
                <a:spcPts val="1000"/>
              </a:spcBef>
              <a:spcAft>
                <a:spcPts val="0"/>
              </a:spcAft>
              <a:buNone/>
            </a:pPr>
            <a:r>
              <a:t/>
            </a:r>
            <a:endParaRPr/>
          </a:p>
          <a:p>
            <a:pPr indent="0" lvl="0" marL="228600" rtl="0" algn="l">
              <a:lnSpc>
                <a:spcPct val="90000"/>
              </a:lnSpc>
              <a:spcBef>
                <a:spcPts val="1000"/>
              </a:spcBef>
              <a:spcAft>
                <a:spcPts val="0"/>
              </a:spcAft>
              <a:buNone/>
            </a:pPr>
            <a:r>
              <a:t/>
            </a:r>
            <a:endParaRPr/>
          </a:p>
        </p:txBody>
      </p:sp>
      <p:sp>
        <p:nvSpPr>
          <p:cNvPr id="238" name="Google Shape;238;p1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graphicFrame>
        <p:nvGraphicFramePr>
          <p:cNvPr id="239" name="Google Shape;239;p10"/>
          <p:cNvGraphicFramePr/>
          <p:nvPr/>
        </p:nvGraphicFramePr>
        <p:xfrm>
          <a:off x="838200" y="2197400"/>
          <a:ext cx="3000000" cy="3000000"/>
        </p:xfrm>
        <a:graphic>
          <a:graphicData uri="http://schemas.openxmlformats.org/drawingml/2006/table">
            <a:tbl>
              <a:tblPr>
                <a:noFill/>
                <a:tableStyleId>{878F2375-642B-44B6-B557-995566A4DA0A}</a:tableStyleId>
              </a:tblPr>
              <a:tblGrid>
                <a:gridCol w="5257800"/>
                <a:gridCol w="5257800"/>
              </a:tblGrid>
              <a:tr h="1117350">
                <a:tc>
                  <a:txBody>
                    <a:bodyPr/>
                    <a:lstStyle/>
                    <a:p>
                      <a:pPr indent="0" lvl="0" marL="0" rtl="0" algn="l">
                        <a:spcBef>
                          <a:spcPts val="0"/>
                        </a:spcBef>
                        <a:spcAft>
                          <a:spcPts val="0"/>
                        </a:spcAft>
                        <a:buNone/>
                      </a:pPr>
                      <a:r>
                        <a:rPr lang="ja-JP" sz="3000"/>
                        <a:t>Janus</a:t>
                      </a:r>
                      <a:endParaRPr sz="3000"/>
                    </a:p>
                  </a:txBody>
                  <a:tcPr marT="91425" marB="91425" marR="91425" marL="91425"/>
                </a:tc>
                <a:tc>
                  <a:txBody>
                    <a:bodyPr/>
                    <a:lstStyle/>
                    <a:p>
                      <a:pPr indent="0" lvl="0" marL="0" rtl="0" algn="l">
                        <a:spcBef>
                          <a:spcPts val="0"/>
                        </a:spcBef>
                        <a:spcAft>
                          <a:spcPts val="0"/>
                        </a:spcAft>
                        <a:buNone/>
                      </a:pPr>
                      <a:r>
                        <a:rPr lang="ja-JP" sz="3000"/>
                        <a:t>C</a:t>
                      </a:r>
                      <a:r>
                        <a:rPr lang="ja-JP" sz="3000"/>
                        <a:t>言語</a:t>
                      </a:r>
                      <a:endParaRPr sz="3000"/>
                    </a:p>
                  </a:txBody>
                  <a:tcPr marT="91425" marB="91425" marR="91425" marL="91425"/>
                </a:tc>
              </a:tr>
              <a:tr h="754375">
                <a:tc>
                  <a:txBody>
                    <a:bodyPr/>
                    <a:lstStyle/>
                    <a:p>
                      <a:pPr indent="0" lvl="0" marL="0" rtl="0" algn="l">
                        <a:spcBef>
                          <a:spcPts val="0"/>
                        </a:spcBef>
                        <a:spcAft>
                          <a:spcPts val="0"/>
                        </a:spcAft>
                        <a:buNone/>
                      </a:pPr>
                      <a:r>
                        <a:rPr lang="ja-JP" sz="2400"/>
                        <a:t>命令型可逆プログラミング言語</a:t>
                      </a:r>
                      <a:endParaRPr sz="2400"/>
                    </a:p>
                  </a:txBody>
                  <a:tcPr marT="91425" marB="91425" marR="91425" marL="91425"/>
                </a:tc>
                <a:tc>
                  <a:txBody>
                    <a:bodyPr/>
                    <a:lstStyle/>
                    <a:p>
                      <a:pPr indent="0" lvl="0" marL="0" rtl="0" algn="l">
                        <a:spcBef>
                          <a:spcPts val="0"/>
                        </a:spcBef>
                        <a:spcAft>
                          <a:spcPts val="0"/>
                        </a:spcAft>
                        <a:buNone/>
                      </a:pPr>
                      <a:r>
                        <a:rPr lang="ja-JP" sz="2400"/>
                        <a:t>命令型プログラミング言語</a:t>
                      </a:r>
                      <a:endParaRPr sz="2400"/>
                    </a:p>
                  </a:txBody>
                  <a:tcPr marT="91425" marB="91425" marR="91425" marL="91425"/>
                </a:tc>
              </a:tr>
              <a:tr h="732450">
                <a:tc>
                  <a:txBody>
                    <a:bodyPr/>
                    <a:lstStyle/>
                    <a:p>
                      <a:pPr indent="0" lvl="0" marL="0" rtl="0" algn="l">
                        <a:spcBef>
                          <a:spcPts val="0"/>
                        </a:spcBef>
                        <a:spcAft>
                          <a:spcPts val="0"/>
                        </a:spcAft>
                        <a:buNone/>
                      </a:pPr>
                      <a:r>
                        <a:rPr lang="ja-JP" sz="2400"/>
                        <a:t>条件分岐や繰り返しなども可逆</a:t>
                      </a:r>
                      <a:endParaRPr sz="2400"/>
                    </a:p>
                  </a:txBody>
                  <a:tcPr marT="91425" marB="91425" marR="91425" marL="91425"/>
                </a:tc>
                <a:tc>
                  <a:txBody>
                    <a:bodyPr/>
                    <a:lstStyle/>
                    <a:p>
                      <a:pPr indent="0" lvl="0" marL="0" rtl="0" algn="l">
                        <a:spcBef>
                          <a:spcPts val="0"/>
                        </a:spcBef>
                        <a:spcAft>
                          <a:spcPts val="0"/>
                        </a:spcAft>
                        <a:buNone/>
                      </a:pPr>
                      <a:r>
                        <a:rPr lang="ja-JP" sz="2400"/>
                        <a:t>条件分岐や繰り返しは非可逆</a:t>
                      </a:r>
                      <a:endParaRPr sz="2400"/>
                    </a:p>
                  </a:txBody>
                  <a:tcPr marT="91425" marB="91425" marR="91425" marL="91425"/>
                </a:tc>
              </a:tr>
              <a:tr h="732450">
                <a:tc>
                  <a:txBody>
                    <a:bodyPr/>
                    <a:lstStyle/>
                    <a:p>
                      <a:pPr indent="0" lvl="0" marL="0" rtl="0" algn="l">
                        <a:spcBef>
                          <a:spcPts val="0"/>
                        </a:spcBef>
                        <a:spcAft>
                          <a:spcPts val="0"/>
                        </a:spcAft>
                        <a:buNone/>
                      </a:pPr>
                      <a:r>
                        <a:rPr lang="ja-JP" sz="2400"/>
                        <a:t>可逆性が保証されている</a:t>
                      </a:r>
                      <a:endParaRPr sz="2400"/>
                    </a:p>
                  </a:txBody>
                  <a:tcPr marT="91425" marB="91425" marR="91425" marL="91425"/>
                </a:tc>
                <a:tc>
                  <a:txBody>
                    <a:bodyPr/>
                    <a:lstStyle/>
                    <a:p>
                      <a:pPr indent="0" lvl="0" marL="0" rtl="0" algn="l">
                        <a:spcBef>
                          <a:spcPts val="0"/>
                        </a:spcBef>
                        <a:spcAft>
                          <a:spcPts val="0"/>
                        </a:spcAft>
                        <a:buNone/>
                      </a:pPr>
                      <a:r>
                        <a:rPr lang="ja-JP" sz="2400"/>
                        <a:t>可逆性が保証されていない</a:t>
                      </a:r>
                      <a:endParaRPr sz="2400"/>
                    </a:p>
                  </a:txBody>
                  <a:tcPr marT="91425" marB="91425" marR="91425" marL="91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3" name="Shape 243"/>
        <p:cNvGrpSpPr/>
        <p:nvPr/>
      </p:nvGrpSpPr>
      <p:grpSpPr>
        <a:xfrm>
          <a:off x="0" y="0"/>
          <a:ext cx="0" cy="0"/>
          <a:chOff x="0" y="0"/>
          <a:chExt cx="0" cy="0"/>
        </a:xfrm>
      </p:grpSpPr>
      <p:sp>
        <p:nvSpPr>
          <p:cNvPr id="244" name="Google Shape;244;p9"/>
          <p:cNvSpPr/>
          <p:nvPr/>
        </p:nvSpPr>
        <p:spPr>
          <a:xfrm>
            <a:off x="936700" y="3765375"/>
            <a:ext cx="9985800" cy="24117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9"/>
          <p:cNvSpPr/>
          <p:nvPr/>
        </p:nvSpPr>
        <p:spPr>
          <a:xfrm>
            <a:off x="936700" y="1839950"/>
            <a:ext cx="9985800" cy="16560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一般解法</a:t>
            </a:r>
            <a:endParaRPr/>
          </a:p>
        </p:txBody>
      </p:sp>
      <p:sp>
        <p:nvSpPr>
          <p:cNvPr id="247" name="Google Shape;247;p9"/>
          <p:cNvSpPr txBox="1"/>
          <p:nvPr>
            <p:ph idx="1" type="body"/>
          </p:nvPr>
        </p:nvSpPr>
        <p:spPr>
          <a:xfrm>
            <a:off x="838200" y="1839949"/>
            <a:ext cx="10515600" cy="4109700"/>
          </a:xfrm>
          <a:prstGeom prst="rect">
            <a:avLst/>
          </a:prstGeom>
          <a:noFill/>
          <a:ln>
            <a:noFill/>
          </a:ln>
        </p:spPr>
        <p:txBody>
          <a:bodyPr anchorCtr="0" anchor="t" bIns="45700" lIns="91425" spcFirstLastPara="1" rIns="91425" wrap="square" tIns="45700">
            <a:normAutofit/>
          </a:bodyPr>
          <a:lstStyle/>
          <a:p>
            <a:pPr indent="-342900" lvl="0" marL="457200" rtl="0" algn="l">
              <a:lnSpc>
                <a:spcPct val="90000"/>
              </a:lnSpc>
              <a:spcBef>
                <a:spcPts val="0"/>
              </a:spcBef>
              <a:spcAft>
                <a:spcPts val="0"/>
              </a:spcAft>
              <a:buSzPts val="1800"/>
              <a:buChar char="•"/>
            </a:pPr>
            <a:r>
              <a:rPr lang="ja-JP"/>
              <a:t>Landauer法（埋め込み法）</a:t>
            </a:r>
            <a:endParaRPr/>
          </a:p>
          <a:p>
            <a:pPr indent="0" lvl="0" marL="457200" rtl="0" algn="l">
              <a:lnSpc>
                <a:spcPct val="90000"/>
              </a:lnSpc>
              <a:spcBef>
                <a:spcPts val="0"/>
              </a:spcBef>
              <a:spcAft>
                <a:spcPts val="0"/>
              </a:spcAft>
              <a:buNone/>
            </a:pPr>
            <a:r>
              <a:rPr lang="ja-JP"/>
              <a:t>非可逆計算で失われる情報をゴミ情報として保存</a:t>
            </a:r>
            <a:endParaRPr/>
          </a:p>
          <a:p>
            <a:pPr indent="0" lvl="0" marL="457200" rtl="0" algn="l">
              <a:lnSpc>
                <a:spcPct val="90000"/>
              </a:lnSpc>
              <a:spcBef>
                <a:spcPts val="0"/>
              </a:spcBef>
              <a:spcAft>
                <a:spcPts val="0"/>
              </a:spcAft>
              <a:buNone/>
            </a:pPr>
            <a:r>
              <a:rPr lang="ja-JP"/>
              <a:t>　</a:t>
            </a:r>
            <a:r>
              <a:rPr lang="ja-JP">
                <a:solidFill>
                  <a:srgbClr val="0000FF"/>
                </a:solidFill>
              </a:rPr>
              <a:t>利点</a:t>
            </a:r>
            <a:r>
              <a:rPr lang="ja-JP"/>
              <a:t>：実行時間が元の計算から大きく増加しづらい</a:t>
            </a:r>
            <a:endParaRPr/>
          </a:p>
          <a:p>
            <a:pPr indent="0" lvl="0" marL="457200" rtl="0" algn="l">
              <a:lnSpc>
                <a:spcPct val="90000"/>
              </a:lnSpc>
              <a:spcBef>
                <a:spcPts val="0"/>
              </a:spcBef>
              <a:spcAft>
                <a:spcPts val="0"/>
              </a:spcAft>
              <a:buNone/>
            </a:pPr>
            <a:r>
              <a:rPr lang="ja-JP"/>
              <a:t>　</a:t>
            </a:r>
            <a:r>
              <a:rPr lang="ja-JP">
                <a:solidFill>
                  <a:srgbClr val="FF0000"/>
                </a:solidFill>
              </a:rPr>
              <a:t>欠点</a:t>
            </a:r>
            <a:r>
              <a:rPr lang="ja-JP"/>
              <a:t>：メモリ使用量が多い</a:t>
            </a:r>
            <a:endParaRPr/>
          </a:p>
          <a:p>
            <a:pPr indent="0" lvl="0" marL="457200" rtl="0" algn="l">
              <a:lnSpc>
                <a:spcPct val="90000"/>
              </a:lnSpc>
              <a:spcBef>
                <a:spcPts val="0"/>
              </a:spcBef>
              <a:spcAft>
                <a:spcPts val="0"/>
              </a:spcAft>
              <a:buNone/>
            </a:pPr>
            <a:r>
              <a:t/>
            </a:r>
            <a:endParaRPr/>
          </a:p>
          <a:p>
            <a:pPr indent="-342900" lvl="0" marL="457200" rtl="0" algn="l">
              <a:spcBef>
                <a:spcPts val="0"/>
              </a:spcBef>
              <a:spcAft>
                <a:spcPts val="0"/>
              </a:spcAft>
              <a:buSzPts val="1800"/>
              <a:buChar char="•"/>
            </a:pPr>
            <a:r>
              <a:rPr lang="ja-JP"/>
              <a:t>Bennett法</a:t>
            </a:r>
            <a:endParaRPr/>
          </a:p>
          <a:p>
            <a:pPr indent="0" lvl="0" marL="0" rtl="0" algn="l">
              <a:spcBef>
                <a:spcPts val="0"/>
              </a:spcBef>
              <a:spcAft>
                <a:spcPts val="0"/>
              </a:spcAft>
              <a:buNone/>
            </a:pPr>
            <a:r>
              <a:rPr lang="ja-JP"/>
              <a:t>	　　　　　　　　　実行　　　　</a:t>
            </a:r>
            <a:endParaRPr/>
          </a:p>
          <a:p>
            <a:pPr indent="0" lvl="0" marL="0" rtl="0" algn="l">
              <a:spcBef>
                <a:spcPts val="0"/>
              </a:spcBef>
              <a:spcAft>
                <a:spcPts val="0"/>
              </a:spcAft>
              <a:buNone/>
            </a:pPr>
            <a:r>
              <a:rPr lang="ja-JP"/>
              <a:t>													出力に必要な情報を保存</a:t>
            </a:r>
            <a:endParaRPr/>
          </a:p>
          <a:p>
            <a:pPr indent="0" lvl="0" marL="0" rtl="0" algn="l">
              <a:spcBef>
                <a:spcPts val="0"/>
              </a:spcBef>
              <a:spcAft>
                <a:spcPts val="0"/>
              </a:spcAft>
              <a:buNone/>
            </a:pPr>
            <a:r>
              <a:rPr lang="ja-JP"/>
              <a:t>	　　　　　　　　　逆実行</a:t>
            </a:r>
            <a:endParaRPr/>
          </a:p>
          <a:p>
            <a:pPr indent="0" lvl="0" marL="0" rtl="0" algn="l">
              <a:spcBef>
                <a:spcPts val="0"/>
              </a:spcBef>
              <a:spcAft>
                <a:spcPts val="0"/>
              </a:spcAft>
              <a:buNone/>
            </a:pPr>
            <a:r>
              <a:rPr lang="ja-JP"/>
              <a:t>　　</a:t>
            </a:r>
            <a:r>
              <a:rPr lang="ja-JP">
                <a:solidFill>
                  <a:srgbClr val="0000FF"/>
                </a:solidFill>
              </a:rPr>
              <a:t>利点</a:t>
            </a:r>
            <a:r>
              <a:rPr lang="ja-JP"/>
              <a:t>：最終ゴミが入力のみになる</a:t>
            </a:r>
            <a:endParaRPr/>
          </a:p>
          <a:p>
            <a:pPr indent="0" lvl="0" marL="0" rtl="0" algn="l">
              <a:spcBef>
                <a:spcPts val="0"/>
              </a:spcBef>
              <a:spcAft>
                <a:spcPts val="0"/>
              </a:spcAft>
              <a:buNone/>
            </a:pPr>
            <a:r>
              <a:rPr lang="ja-JP"/>
              <a:t>　　</a:t>
            </a:r>
            <a:r>
              <a:rPr lang="ja-JP">
                <a:solidFill>
                  <a:srgbClr val="FF0000"/>
                </a:solidFill>
              </a:rPr>
              <a:t>欠点</a:t>
            </a:r>
            <a:r>
              <a:rPr lang="ja-JP"/>
              <a:t>：実行時間がほぼ２倍，中間のメモリ使用量が多い</a:t>
            </a:r>
            <a:endParaRPr/>
          </a:p>
          <a:p>
            <a:pPr indent="0" lvl="0" marL="0" rtl="0" algn="l">
              <a:spcBef>
                <a:spcPts val="0"/>
              </a:spcBef>
              <a:spcAft>
                <a:spcPts val="0"/>
              </a:spcAft>
              <a:buNone/>
            </a:pPr>
            <a:r>
              <a:t/>
            </a:r>
            <a:endParaRPr/>
          </a:p>
        </p:txBody>
      </p:sp>
      <p:sp>
        <p:nvSpPr>
          <p:cNvPr id="248" name="Google Shape;248;p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cxnSp>
        <p:nvCxnSpPr>
          <p:cNvPr id="249" name="Google Shape;249;p9"/>
          <p:cNvCxnSpPr/>
          <p:nvPr/>
        </p:nvCxnSpPr>
        <p:spPr>
          <a:xfrm>
            <a:off x="5734550" y="4299800"/>
            <a:ext cx="2649300" cy="251700"/>
          </a:xfrm>
          <a:prstGeom prst="curvedConnector3">
            <a:avLst>
              <a:gd fmla="val 89241" name="adj1"/>
            </a:avLst>
          </a:prstGeom>
          <a:noFill/>
          <a:ln cap="flat" cmpd="sng" w="9525">
            <a:solidFill>
              <a:schemeClr val="dk2"/>
            </a:solidFill>
            <a:prstDash val="solid"/>
            <a:round/>
            <a:headEnd len="med" w="med" type="none"/>
            <a:tailEnd len="med" w="med" type="triangle"/>
          </a:ln>
        </p:spPr>
      </p:cxnSp>
      <p:cxnSp>
        <p:nvCxnSpPr>
          <p:cNvPr id="250" name="Google Shape;250;p9"/>
          <p:cNvCxnSpPr/>
          <p:nvPr/>
        </p:nvCxnSpPr>
        <p:spPr>
          <a:xfrm flipH="1">
            <a:off x="5700975" y="4903450"/>
            <a:ext cx="2682900" cy="234900"/>
          </a:xfrm>
          <a:prstGeom prst="curvedConnector3">
            <a:avLst>
              <a:gd fmla="val 6875" name="adj1"/>
            </a:avLst>
          </a:prstGeom>
          <a:noFill/>
          <a:ln cap="flat" cmpd="sng" w="9525">
            <a:solidFill>
              <a:schemeClr val="dk2"/>
            </a:solidFill>
            <a:prstDash val="solid"/>
            <a:round/>
            <a:headEnd len="med" w="med" type="none"/>
            <a:tailEnd len="med" w="med" type="triangle"/>
          </a:ln>
        </p:spPr>
      </p:cxnSp>
      <p:sp>
        <p:nvSpPr>
          <p:cNvPr id="251" name="Google Shape;251;p9"/>
          <p:cNvSpPr/>
          <p:nvPr/>
        </p:nvSpPr>
        <p:spPr>
          <a:xfrm>
            <a:off x="1676775" y="4148900"/>
            <a:ext cx="4024200" cy="11235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2" name="Google Shape;252;p9"/>
          <p:cNvCxnSpPr/>
          <p:nvPr/>
        </p:nvCxnSpPr>
        <p:spPr>
          <a:xfrm>
            <a:off x="1190500" y="4316575"/>
            <a:ext cx="419100" cy="0"/>
          </a:xfrm>
          <a:prstGeom prst="straightConnector1">
            <a:avLst/>
          </a:prstGeom>
          <a:noFill/>
          <a:ln cap="flat" cmpd="sng" w="9525">
            <a:solidFill>
              <a:schemeClr val="dk2"/>
            </a:solidFill>
            <a:prstDash val="solid"/>
            <a:round/>
            <a:headEnd len="med" w="med" type="none"/>
            <a:tailEnd len="med" w="med" type="triangle"/>
          </a:ln>
        </p:spPr>
      </p:cxnSp>
      <p:cxnSp>
        <p:nvCxnSpPr>
          <p:cNvPr id="253" name="Google Shape;253;p9"/>
          <p:cNvCxnSpPr/>
          <p:nvPr/>
        </p:nvCxnSpPr>
        <p:spPr>
          <a:xfrm rot="10800000">
            <a:off x="1172800" y="5138350"/>
            <a:ext cx="454500" cy="0"/>
          </a:xfrm>
          <a:prstGeom prst="straightConnector1">
            <a:avLst/>
          </a:prstGeom>
          <a:noFill/>
          <a:ln cap="flat" cmpd="sng" w="9525">
            <a:solidFill>
              <a:schemeClr val="dk2"/>
            </a:solidFill>
            <a:prstDash val="solid"/>
            <a:round/>
            <a:headEnd len="med" w="med" type="none"/>
            <a:tailEnd len="med" w="med" type="triangle"/>
          </a:ln>
        </p:spPr>
      </p:cxnSp>
      <p:sp>
        <p:nvSpPr>
          <p:cNvPr id="254" name="Google Shape;254;p9"/>
          <p:cNvSpPr txBox="1"/>
          <p:nvPr/>
        </p:nvSpPr>
        <p:spPr>
          <a:xfrm>
            <a:off x="1676775" y="4436900"/>
            <a:ext cx="3156600" cy="54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2500"/>
              <a:t>可逆アルゴリズムを</a:t>
            </a:r>
            <a:endParaRPr sz="2500"/>
          </a:p>
        </p:txBody>
      </p:sp>
      <p:sp>
        <p:nvSpPr>
          <p:cNvPr id="255" name="Google Shape;255;p9"/>
          <p:cNvSpPr txBox="1"/>
          <p:nvPr/>
        </p:nvSpPr>
        <p:spPr>
          <a:xfrm>
            <a:off x="4163275" y="3878000"/>
            <a:ext cx="584700" cy="6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2300"/>
              <a:t>①</a:t>
            </a:r>
            <a:endParaRPr sz="2300"/>
          </a:p>
        </p:txBody>
      </p:sp>
      <p:sp>
        <p:nvSpPr>
          <p:cNvPr id="256" name="Google Shape;256;p9"/>
          <p:cNvSpPr txBox="1"/>
          <p:nvPr/>
        </p:nvSpPr>
        <p:spPr>
          <a:xfrm>
            <a:off x="6525625" y="4373900"/>
            <a:ext cx="584700" cy="6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2300"/>
              <a:t>②</a:t>
            </a:r>
            <a:endParaRPr sz="2300"/>
          </a:p>
        </p:txBody>
      </p:sp>
      <p:sp>
        <p:nvSpPr>
          <p:cNvPr id="257" name="Google Shape;257;p9"/>
          <p:cNvSpPr txBox="1"/>
          <p:nvPr/>
        </p:nvSpPr>
        <p:spPr>
          <a:xfrm>
            <a:off x="4163275" y="4801600"/>
            <a:ext cx="584700" cy="6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2300"/>
              <a:t>③</a:t>
            </a:r>
            <a:endParaRPr sz="23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Google Shape;26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計算量の</a:t>
            </a:r>
            <a:r>
              <a:rPr lang="ja-JP"/>
              <a:t>解析の</a:t>
            </a:r>
            <a:r>
              <a:rPr lang="ja-JP"/>
              <a:t>準備</a:t>
            </a:r>
            <a:endParaRPr/>
          </a:p>
        </p:txBody>
      </p:sp>
      <p:sp>
        <p:nvSpPr>
          <p:cNvPr id="263" name="Google Shape;263;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342900" lvl="0" marL="457200" rtl="0" algn="l">
              <a:spcBef>
                <a:spcPts val="0"/>
              </a:spcBef>
              <a:spcAft>
                <a:spcPts val="0"/>
              </a:spcAft>
              <a:buSzPts val="1800"/>
              <a:buChar char="•"/>
            </a:pPr>
            <a:r>
              <a:rPr lang="ja-JP"/>
              <a:t>評価基準</a:t>
            </a:r>
            <a:endParaRPr/>
          </a:p>
          <a:p>
            <a:pPr indent="-342900" lvl="1" marL="914400" rtl="0" algn="l">
              <a:spcBef>
                <a:spcPts val="0"/>
              </a:spcBef>
              <a:spcAft>
                <a:spcPts val="0"/>
              </a:spcAft>
              <a:buSzPts val="1800"/>
              <a:buAutoNum type="alphaLcPeriod"/>
            </a:pPr>
            <a:r>
              <a:rPr lang="ja-JP"/>
              <a:t>時間計算量</a:t>
            </a:r>
            <a:endParaRPr/>
          </a:p>
          <a:p>
            <a:pPr indent="-342900" lvl="1" marL="914400" rtl="0" algn="l">
              <a:spcBef>
                <a:spcPts val="0"/>
              </a:spcBef>
              <a:spcAft>
                <a:spcPts val="0"/>
              </a:spcAft>
              <a:buSzPts val="1800"/>
              <a:buAutoNum type="alphaLcPeriod"/>
            </a:pPr>
            <a:r>
              <a:rPr lang="ja-JP"/>
              <a:t>空間計算量</a:t>
            </a:r>
            <a:endParaRPr/>
          </a:p>
          <a:p>
            <a:pPr indent="-342900" lvl="1" marL="914400" rtl="0" algn="l">
              <a:spcBef>
                <a:spcPts val="0"/>
              </a:spcBef>
              <a:spcAft>
                <a:spcPts val="0"/>
              </a:spcAft>
              <a:buSzPts val="1800"/>
              <a:buAutoNum type="alphaLcPeriod"/>
            </a:pPr>
            <a:r>
              <a:rPr lang="ja-JP"/>
              <a:t>完全性</a:t>
            </a:r>
            <a:endParaRPr/>
          </a:p>
          <a:p>
            <a:pPr indent="-342900" lvl="1" marL="914400" rtl="0" algn="l">
              <a:spcBef>
                <a:spcPts val="0"/>
              </a:spcBef>
              <a:spcAft>
                <a:spcPts val="0"/>
              </a:spcAft>
              <a:buSzPts val="1800"/>
              <a:buAutoNum type="alphaLcPeriod"/>
            </a:pPr>
            <a:r>
              <a:rPr lang="ja-JP"/>
              <a:t>最適性</a:t>
            </a:r>
            <a:endParaRPr/>
          </a:p>
          <a:p>
            <a:pPr indent="-342900" lvl="1" marL="914400" rtl="0" algn="l">
              <a:spcBef>
                <a:spcPts val="0"/>
              </a:spcBef>
              <a:spcAft>
                <a:spcPts val="0"/>
              </a:spcAft>
              <a:buSzPts val="1800"/>
              <a:buAutoNum type="alphaLcPeriod"/>
            </a:pPr>
            <a:r>
              <a:rPr lang="ja-JP"/>
              <a:t>ゴミ情報</a:t>
            </a:r>
            <a:endParaRPr/>
          </a:p>
          <a:p>
            <a:pPr indent="-342900" lvl="0" marL="457200" rtl="0" algn="l">
              <a:lnSpc>
                <a:spcPct val="90000"/>
              </a:lnSpc>
              <a:spcBef>
                <a:spcPts val="0"/>
              </a:spcBef>
              <a:spcAft>
                <a:spcPts val="0"/>
              </a:spcAft>
              <a:buSzPts val="1800"/>
              <a:buChar char="•"/>
            </a:pPr>
            <a:r>
              <a:rPr lang="ja-JP"/>
              <a:t>使用する計算モデルの決定</a:t>
            </a:r>
            <a:endParaRPr/>
          </a:p>
          <a:p>
            <a:pPr indent="-342900" lvl="0" marL="457200" rtl="0" algn="l">
              <a:lnSpc>
                <a:spcPct val="90000"/>
              </a:lnSpc>
              <a:spcBef>
                <a:spcPts val="0"/>
              </a:spcBef>
              <a:spcAft>
                <a:spcPts val="0"/>
              </a:spcAft>
              <a:buSzPts val="1800"/>
              <a:buChar char="•"/>
            </a:pPr>
            <a:r>
              <a:rPr lang="ja-JP"/>
              <a:t>入力/出力の整理</a:t>
            </a:r>
            <a:endParaRPr/>
          </a:p>
          <a:p>
            <a:pPr indent="-342900" lvl="0" marL="457200" rtl="0" algn="l">
              <a:lnSpc>
                <a:spcPct val="90000"/>
              </a:lnSpc>
              <a:spcBef>
                <a:spcPts val="0"/>
              </a:spcBef>
              <a:spcAft>
                <a:spcPts val="0"/>
              </a:spcAft>
              <a:buSzPts val="1800"/>
              <a:buChar char="•"/>
            </a:pPr>
            <a:r>
              <a:rPr lang="ja-JP"/>
              <a:t>基本演算の決定</a:t>
            </a:r>
            <a:endParaRPr/>
          </a:p>
          <a:p>
            <a:pPr indent="-342900" lvl="1" marL="914400" rtl="0" algn="l">
              <a:lnSpc>
                <a:spcPct val="90000"/>
              </a:lnSpc>
              <a:spcBef>
                <a:spcPts val="0"/>
              </a:spcBef>
              <a:spcAft>
                <a:spcPts val="0"/>
              </a:spcAft>
              <a:buSzPts val="1800"/>
              <a:buAutoNum type="alphaLcPeriod"/>
            </a:pPr>
            <a:r>
              <a:rPr lang="ja-JP"/>
              <a:t>解析を行うアルゴリズムの特徴的な部分の発見</a:t>
            </a:r>
            <a:endParaRPr/>
          </a:p>
          <a:p>
            <a:pPr indent="-342900" lvl="1" marL="914400" rtl="0" algn="l">
              <a:lnSpc>
                <a:spcPct val="90000"/>
              </a:lnSpc>
              <a:spcBef>
                <a:spcPts val="0"/>
              </a:spcBef>
              <a:spcAft>
                <a:spcPts val="0"/>
              </a:spcAft>
              <a:buSzPts val="1800"/>
              <a:buAutoNum type="alphaLcPeriod"/>
            </a:pPr>
            <a:r>
              <a:rPr lang="ja-JP"/>
              <a:t>基本演算を変えた場合の影響の模索</a:t>
            </a:r>
            <a:endParaRPr/>
          </a:p>
          <a:p>
            <a:pPr indent="0" lvl="0" marL="0" marR="0" rtl="0" algn="l">
              <a:lnSpc>
                <a:spcPct val="90000"/>
              </a:lnSpc>
              <a:spcBef>
                <a:spcPts val="0"/>
              </a:spcBef>
              <a:spcAft>
                <a:spcPts val="0"/>
              </a:spcAft>
              <a:buNone/>
            </a:pPr>
            <a:r>
              <a:t/>
            </a:r>
            <a:endParaRPr/>
          </a:p>
        </p:txBody>
      </p:sp>
      <p:sp>
        <p:nvSpPr>
          <p:cNvPr id="264" name="Google Shape;264;p1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9" name="Shape 269"/>
        <p:cNvGrpSpPr/>
        <p:nvPr/>
      </p:nvGrpSpPr>
      <p:grpSpPr>
        <a:xfrm>
          <a:off x="0" y="0"/>
          <a:ext cx="0" cy="0"/>
          <a:chOff x="0" y="0"/>
          <a:chExt cx="0" cy="0"/>
        </a:xfrm>
      </p:grpSpPr>
      <p:sp>
        <p:nvSpPr>
          <p:cNvPr id="270" name="Google Shape;270;g5de4cd226c_0_8"/>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342900" lvl="0" marL="457200" rtl="0" algn="l">
              <a:spcBef>
                <a:spcPts val="1000"/>
              </a:spcBef>
              <a:spcAft>
                <a:spcPts val="0"/>
              </a:spcAft>
              <a:buSzPts val="1800"/>
              <a:buChar char="•"/>
            </a:pPr>
            <a:r>
              <a:rPr lang="ja-JP"/>
              <a:t>時間計算量</a:t>
            </a:r>
            <a:endParaRPr/>
          </a:p>
          <a:p>
            <a:pPr indent="-342900" lvl="1" marL="914400" rtl="0" algn="l">
              <a:spcBef>
                <a:spcPts val="0"/>
              </a:spcBef>
              <a:spcAft>
                <a:spcPts val="0"/>
              </a:spcAft>
              <a:buSzPts val="1800"/>
              <a:buChar char="•"/>
            </a:pPr>
            <a:r>
              <a:rPr lang="ja-JP"/>
              <a:t>可逆探索アルゴリズムを用意</a:t>
            </a:r>
            <a:endParaRPr/>
          </a:p>
          <a:p>
            <a:pPr indent="-342900" lvl="1" marL="914400" rtl="0" algn="l">
              <a:spcBef>
                <a:spcPts val="0"/>
              </a:spcBef>
              <a:spcAft>
                <a:spcPts val="0"/>
              </a:spcAft>
              <a:buSzPts val="1800"/>
              <a:buChar char="•"/>
            </a:pPr>
            <a:r>
              <a:rPr lang="ja-JP"/>
              <a:t>基本演</a:t>
            </a:r>
            <a:r>
              <a:rPr lang="ja-JP"/>
              <a:t>算の実行回数の計算</a:t>
            </a:r>
            <a:endParaRPr/>
          </a:p>
          <a:p>
            <a:pPr indent="-342900" lvl="1" marL="914400" rtl="0" algn="l">
              <a:spcBef>
                <a:spcPts val="0"/>
              </a:spcBef>
              <a:spcAft>
                <a:spcPts val="0"/>
              </a:spcAft>
              <a:buSzPts val="1800"/>
              <a:buChar char="•"/>
            </a:pPr>
            <a:r>
              <a:rPr lang="ja-JP"/>
              <a:t>アルゴリズム毎の値の比較</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Char char="•"/>
            </a:pPr>
            <a:r>
              <a:rPr lang="ja-JP"/>
              <a:t>空間計算量</a:t>
            </a:r>
            <a:endParaRPr/>
          </a:p>
          <a:p>
            <a:pPr indent="-342900" lvl="1" marL="914400" rtl="0" algn="l">
              <a:spcBef>
                <a:spcPts val="0"/>
              </a:spcBef>
              <a:spcAft>
                <a:spcPts val="0"/>
              </a:spcAft>
              <a:buSzPts val="1800"/>
              <a:buChar char="•"/>
            </a:pPr>
            <a:r>
              <a:rPr lang="ja-JP"/>
              <a:t>使用する</a:t>
            </a:r>
            <a:r>
              <a:rPr lang="ja-JP" u="sng"/>
              <a:t>メモリの量</a:t>
            </a:r>
            <a:r>
              <a:rPr lang="ja-JP"/>
              <a:t>の計算</a:t>
            </a:r>
            <a:endParaRPr/>
          </a:p>
          <a:p>
            <a:pPr indent="457200" lvl="0" marL="2286000" rtl="0" algn="l">
              <a:spcBef>
                <a:spcPts val="1000"/>
              </a:spcBef>
              <a:spcAft>
                <a:spcPts val="0"/>
              </a:spcAft>
              <a:buNone/>
            </a:pPr>
            <a:r>
              <a:rPr lang="ja-JP" sz="2400"/>
              <a:t>└配列や変数</a:t>
            </a:r>
            <a:endParaRPr/>
          </a:p>
          <a:p>
            <a:pPr indent="0" lvl="0" marL="457200" rtl="0" algn="l">
              <a:spcBef>
                <a:spcPts val="1000"/>
              </a:spcBef>
              <a:spcAft>
                <a:spcPts val="0"/>
              </a:spcAft>
              <a:buNone/>
            </a:pPr>
            <a:r>
              <a:t/>
            </a:r>
            <a:endParaRPr sz="2900"/>
          </a:p>
        </p:txBody>
      </p:sp>
      <p:sp>
        <p:nvSpPr>
          <p:cNvPr id="271" name="Google Shape;271;g5de4cd226c_0_8"/>
          <p:cNvSpPr/>
          <p:nvPr/>
        </p:nvSpPr>
        <p:spPr>
          <a:xfrm>
            <a:off x="6456550" y="4265350"/>
            <a:ext cx="2743200" cy="1020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g5de4cd226c_0_8"/>
          <p:cNvSpPr/>
          <p:nvPr/>
        </p:nvSpPr>
        <p:spPr>
          <a:xfrm>
            <a:off x="6456550" y="4265350"/>
            <a:ext cx="1890300" cy="1020300"/>
          </a:xfrm>
          <a:prstGeom prst="rect">
            <a:avLst/>
          </a:prstGeom>
          <a:solidFill>
            <a:srgbClr val="CC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g5de4cd226c_0_8"/>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計算量の解析</a:t>
            </a:r>
            <a:endParaRPr/>
          </a:p>
        </p:txBody>
      </p:sp>
      <p:sp>
        <p:nvSpPr>
          <p:cNvPr id="274" name="Google Shape;274;g5de4cd226c_0_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
        <p:nvSpPr>
          <p:cNvPr id="275" name="Google Shape;275;g5de4cd226c_0_8"/>
          <p:cNvSpPr/>
          <p:nvPr/>
        </p:nvSpPr>
        <p:spPr>
          <a:xfrm>
            <a:off x="6623825" y="1690825"/>
            <a:ext cx="1722900" cy="1722900"/>
          </a:xfrm>
          <a:prstGeom prst="ellips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g5de4cd226c_0_8"/>
          <p:cNvSpPr/>
          <p:nvPr/>
        </p:nvSpPr>
        <p:spPr>
          <a:xfrm>
            <a:off x="7384925" y="2451925"/>
            <a:ext cx="200700" cy="200700"/>
          </a:xfrm>
          <a:prstGeom prst="ellipse">
            <a:avLst/>
          </a:prstGeom>
          <a:solidFill>
            <a:schemeClr val="dk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7" name="Google Shape;277;g5de4cd226c_0_8"/>
          <p:cNvCxnSpPr>
            <a:stCxn id="276" idx="6"/>
          </p:cNvCxnSpPr>
          <p:nvPr/>
        </p:nvCxnSpPr>
        <p:spPr>
          <a:xfrm>
            <a:off x="7585625" y="2552275"/>
            <a:ext cx="393000" cy="6900"/>
          </a:xfrm>
          <a:prstGeom prst="straightConnector1">
            <a:avLst/>
          </a:prstGeom>
          <a:noFill/>
          <a:ln cap="flat" cmpd="sng" w="76200">
            <a:solidFill>
              <a:schemeClr val="dk2"/>
            </a:solidFill>
            <a:prstDash val="solid"/>
            <a:round/>
            <a:headEnd len="med" w="med" type="none"/>
            <a:tailEnd len="med" w="med" type="none"/>
          </a:ln>
        </p:spPr>
      </p:cxnSp>
      <p:cxnSp>
        <p:nvCxnSpPr>
          <p:cNvPr id="278" name="Google Shape;278;g5de4cd226c_0_8"/>
          <p:cNvCxnSpPr>
            <a:stCxn id="276" idx="0"/>
            <a:endCxn id="275" idx="0"/>
          </p:cNvCxnSpPr>
          <p:nvPr/>
        </p:nvCxnSpPr>
        <p:spPr>
          <a:xfrm rot="10800000">
            <a:off x="7485275" y="1690825"/>
            <a:ext cx="0" cy="761100"/>
          </a:xfrm>
          <a:prstGeom prst="straightConnector1">
            <a:avLst/>
          </a:prstGeom>
          <a:noFill/>
          <a:ln cap="flat" cmpd="sng" w="38100">
            <a:solidFill>
              <a:schemeClr val="dk2"/>
            </a:solidFill>
            <a:prstDash val="solid"/>
            <a:round/>
            <a:headEnd len="med" w="med" type="none"/>
            <a:tailEnd len="med" w="med" type="none"/>
          </a:ln>
        </p:spPr>
      </p:cxnSp>
      <p:cxnSp>
        <p:nvCxnSpPr>
          <p:cNvPr id="279" name="Google Shape;279;g5de4cd226c_0_8"/>
          <p:cNvCxnSpPr>
            <a:stCxn id="271" idx="0"/>
          </p:cNvCxnSpPr>
          <p:nvPr/>
        </p:nvCxnSpPr>
        <p:spPr>
          <a:xfrm>
            <a:off x="7828150" y="4265350"/>
            <a:ext cx="0" cy="1020300"/>
          </a:xfrm>
          <a:prstGeom prst="straightConnector1">
            <a:avLst/>
          </a:prstGeom>
          <a:noFill/>
          <a:ln cap="flat" cmpd="sng" w="9525">
            <a:solidFill>
              <a:schemeClr val="dk2"/>
            </a:solidFill>
            <a:prstDash val="solid"/>
            <a:round/>
            <a:headEnd len="med" w="med" type="none"/>
            <a:tailEnd len="med" w="med" type="none"/>
          </a:ln>
        </p:spPr>
      </p:cxnSp>
      <p:cxnSp>
        <p:nvCxnSpPr>
          <p:cNvPr id="280" name="Google Shape;280;g5de4cd226c_0_8"/>
          <p:cNvCxnSpPr/>
          <p:nvPr/>
        </p:nvCxnSpPr>
        <p:spPr>
          <a:xfrm>
            <a:off x="6837550" y="4265350"/>
            <a:ext cx="0" cy="1020300"/>
          </a:xfrm>
          <a:prstGeom prst="straightConnector1">
            <a:avLst/>
          </a:prstGeom>
          <a:noFill/>
          <a:ln cap="flat" cmpd="sng" w="9525">
            <a:solidFill>
              <a:schemeClr val="dk2"/>
            </a:solidFill>
            <a:prstDash val="solid"/>
            <a:round/>
            <a:headEnd len="med" w="med" type="none"/>
            <a:tailEnd len="med" w="med" type="none"/>
          </a:ln>
        </p:spPr>
      </p:cxnSp>
      <p:cxnSp>
        <p:nvCxnSpPr>
          <p:cNvPr id="281" name="Google Shape;281;g5de4cd226c_0_8"/>
          <p:cNvCxnSpPr/>
          <p:nvPr/>
        </p:nvCxnSpPr>
        <p:spPr>
          <a:xfrm>
            <a:off x="7291025" y="4265350"/>
            <a:ext cx="0" cy="1020300"/>
          </a:xfrm>
          <a:prstGeom prst="straightConnector1">
            <a:avLst/>
          </a:prstGeom>
          <a:noFill/>
          <a:ln cap="flat" cmpd="sng" w="9525">
            <a:solidFill>
              <a:schemeClr val="dk2"/>
            </a:solidFill>
            <a:prstDash val="solid"/>
            <a:round/>
            <a:headEnd len="med" w="med" type="none"/>
            <a:tailEnd len="med" w="med" type="none"/>
          </a:ln>
        </p:spPr>
      </p:cxnSp>
      <p:cxnSp>
        <p:nvCxnSpPr>
          <p:cNvPr id="282" name="Google Shape;282;g5de4cd226c_0_8"/>
          <p:cNvCxnSpPr/>
          <p:nvPr/>
        </p:nvCxnSpPr>
        <p:spPr>
          <a:xfrm>
            <a:off x="8346725" y="4265350"/>
            <a:ext cx="0" cy="1020300"/>
          </a:xfrm>
          <a:prstGeom prst="straightConnector1">
            <a:avLst/>
          </a:prstGeom>
          <a:noFill/>
          <a:ln cap="flat" cmpd="sng" w="9525">
            <a:solidFill>
              <a:schemeClr val="dk2"/>
            </a:solidFill>
            <a:prstDash val="solid"/>
            <a:round/>
            <a:headEnd len="med" w="med" type="none"/>
            <a:tailEnd len="med" w="med" type="none"/>
          </a:ln>
        </p:spPr>
      </p:cxnSp>
      <p:cxnSp>
        <p:nvCxnSpPr>
          <p:cNvPr id="283" name="Google Shape;283;g5de4cd226c_0_8"/>
          <p:cNvCxnSpPr/>
          <p:nvPr/>
        </p:nvCxnSpPr>
        <p:spPr>
          <a:xfrm>
            <a:off x="8816950" y="4265350"/>
            <a:ext cx="0" cy="10203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7" name="Shape 287"/>
        <p:cNvGrpSpPr/>
        <p:nvPr/>
      </p:nvGrpSpPr>
      <p:grpSpPr>
        <a:xfrm>
          <a:off x="0" y="0"/>
          <a:ext cx="0" cy="0"/>
          <a:chOff x="0" y="0"/>
          <a:chExt cx="0" cy="0"/>
        </a:xfrm>
      </p:grpSpPr>
      <p:sp>
        <p:nvSpPr>
          <p:cNvPr id="288" name="Google Shape;288;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まとめ</a:t>
            </a:r>
            <a:endParaRPr/>
          </a:p>
        </p:txBody>
      </p:sp>
      <p:sp>
        <p:nvSpPr>
          <p:cNvPr id="289" name="Google Shape;289;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ja-JP"/>
              <a:t>深さ優先探索アルゴリズムを可逆化</a:t>
            </a:r>
            <a:endParaRPr/>
          </a:p>
          <a:p>
            <a:pPr indent="-228600" lvl="1" marL="685800" rtl="0" algn="l">
              <a:lnSpc>
                <a:spcPct val="90000"/>
              </a:lnSpc>
              <a:spcBef>
                <a:spcPts val="500"/>
              </a:spcBef>
              <a:spcAft>
                <a:spcPts val="0"/>
              </a:spcAft>
              <a:buClr>
                <a:schemeClr val="dk1"/>
              </a:buClr>
              <a:buSzPts val="2400"/>
              <a:buChar char="•"/>
            </a:pPr>
            <a:r>
              <a:rPr lang="ja-JP"/>
              <a:t>Bennett法とLandauer法による可逆化</a:t>
            </a:r>
            <a:endParaRPr/>
          </a:p>
          <a:p>
            <a:pPr indent="-228600" lvl="1" marL="685800" rtl="0" algn="l">
              <a:lnSpc>
                <a:spcPct val="90000"/>
              </a:lnSpc>
              <a:spcBef>
                <a:spcPts val="500"/>
              </a:spcBef>
              <a:spcAft>
                <a:spcPts val="0"/>
              </a:spcAft>
              <a:buClr>
                <a:schemeClr val="dk1"/>
              </a:buClr>
              <a:buSzPts val="2400"/>
              <a:buChar char="•"/>
            </a:pPr>
            <a:r>
              <a:t/>
            </a:r>
            <a:endParaRPr/>
          </a:p>
          <a:p>
            <a:pPr indent="-228600" lvl="0" marL="228600" rtl="0" algn="l">
              <a:lnSpc>
                <a:spcPct val="90000"/>
              </a:lnSpc>
              <a:spcBef>
                <a:spcPts val="1000"/>
              </a:spcBef>
              <a:spcAft>
                <a:spcPts val="0"/>
              </a:spcAft>
              <a:buClr>
                <a:schemeClr val="dk1"/>
              </a:buClr>
              <a:buSzPts val="2800"/>
              <a:buChar char="•"/>
            </a:pPr>
            <a:r>
              <a:rPr lang="ja-JP"/>
              <a:t>可逆深さ優先探索アルゴリズムの効率化</a:t>
            </a:r>
            <a:endParaRPr/>
          </a:p>
          <a:p>
            <a:pPr indent="-228600" lvl="1" marL="685800" rtl="0" algn="l">
              <a:lnSpc>
                <a:spcPct val="90000"/>
              </a:lnSpc>
              <a:spcBef>
                <a:spcPts val="500"/>
              </a:spcBef>
              <a:spcAft>
                <a:spcPts val="0"/>
              </a:spcAft>
              <a:buClr>
                <a:schemeClr val="dk1"/>
              </a:buClr>
              <a:buSzPts val="2400"/>
              <a:buChar char="•"/>
            </a:pPr>
            <a:r>
              <a:rPr lang="ja-JP"/>
              <a:t>主に時間計算量に着目</a:t>
            </a:r>
            <a:endParaRPr/>
          </a:p>
          <a:p>
            <a:pPr indent="-228600" lvl="1" marL="685800" rtl="0" algn="l">
              <a:lnSpc>
                <a:spcPct val="90000"/>
              </a:lnSpc>
              <a:spcBef>
                <a:spcPts val="500"/>
              </a:spcBef>
              <a:spcAft>
                <a:spcPts val="0"/>
              </a:spcAft>
              <a:buClr>
                <a:schemeClr val="dk1"/>
              </a:buClr>
              <a:buSzPts val="2400"/>
              <a:buChar char="•"/>
            </a:pPr>
            <a:r>
              <a:rPr lang="ja-JP"/>
              <a:t>【一般解法より効率的/非効率的な点．トレードオフの解析】</a:t>
            </a:r>
            <a:endParaRPr/>
          </a:p>
          <a:p>
            <a:pPr indent="-228600" lvl="0" marL="228600" rtl="0" algn="l">
              <a:lnSpc>
                <a:spcPct val="90000"/>
              </a:lnSpc>
              <a:spcBef>
                <a:spcPts val="1000"/>
              </a:spcBef>
              <a:spcAft>
                <a:spcPts val="0"/>
              </a:spcAft>
              <a:buClr>
                <a:schemeClr val="dk1"/>
              </a:buClr>
              <a:buSzPts val="2800"/>
              <a:buChar char="•"/>
            </a:pPr>
            <a:r>
              <a:rPr lang="ja-JP"/>
              <a:t>可逆深さ優先探索プログラムの実装</a:t>
            </a:r>
            <a:endParaRPr/>
          </a:p>
          <a:p>
            <a:pPr indent="-228600" lvl="1" marL="685800" rtl="0" algn="l">
              <a:lnSpc>
                <a:spcPct val="90000"/>
              </a:lnSpc>
              <a:spcBef>
                <a:spcPts val="500"/>
              </a:spcBef>
              <a:spcAft>
                <a:spcPts val="0"/>
              </a:spcAft>
              <a:buClr>
                <a:schemeClr val="dk1"/>
              </a:buClr>
              <a:buSzPts val="2400"/>
              <a:buChar char="•"/>
            </a:pPr>
            <a:r>
              <a:rPr lang="ja-JP"/>
              <a:t>Janusに</a:t>
            </a:r>
            <a:r>
              <a:rPr lang="ja-JP"/>
              <a:t>実装</a:t>
            </a:r>
            <a:endParaRPr/>
          </a:p>
          <a:p>
            <a:pPr indent="-228600" lvl="1" marL="685800" rtl="0" algn="l">
              <a:lnSpc>
                <a:spcPct val="90000"/>
              </a:lnSpc>
              <a:spcBef>
                <a:spcPts val="500"/>
              </a:spcBef>
              <a:spcAft>
                <a:spcPts val="0"/>
              </a:spcAft>
              <a:buClr>
                <a:schemeClr val="dk1"/>
              </a:buClr>
              <a:buSzPts val="2400"/>
              <a:buChar char="•"/>
            </a:pPr>
            <a:r>
              <a:rPr lang="ja-JP"/>
              <a:t>【使用したプログラミング方法論】</a:t>
            </a:r>
            <a:endParaRPr/>
          </a:p>
        </p:txBody>
      </p:sp>
      <p:sp>
        <p:nvSpPr>
          <p:cNvPr id="290" name="Google Shape;290;p1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4" name="Shape 294"/>
        <p:cNvGrpSpPr/>
        <p:nvPr/>
      </p:nvGrpSpPr>
      <p:grpSpPr>
        <a:xfrm>
          <a:off x="0" y="0"/>
          <a:ext cx="0" cy="0"/>
          <a:chOff x="0" y="0"/>
          <a:chExt cx="0" cy="0"/>
        </a:xfrm>
      </p:grpSpPr>
      <p:sp>
        <p:nvSpPr>
          <p:cNvPr id="295" name="Google Shape;295;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今後の課題</a:t>
            </a:r>
            <a:endParaRPr/>
          </a:p>
        </p:txBody>
      </p:sp>
      <p:sp>
        <p:nvSpPr>
          <p:cNvPr id="296" name="Google Shape;296;p13"/>
          <p:cNvSpPr txBox="1"/>
          <p:nvPr>
            <p:ph idx="1" type="body"/>
          </p:nvPr>
        </p:nvSpPr>
        <p:spPr>
          <a:xfrm>
            <a:off x="838200" y="1931950"/>
            <a:ext cx="10515600" cy="4351200"/>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sp>
        <p:nvSpPr>
          <p:cNvPr id="297" name="Google Shape;297;p1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graphicFrame>
        <p:nvGraphicFramePr>
          <p:cNvPr id="298" name="Google Shape;298;p13"/>
          <p:cNvGraphicFramePr/>
          <p:nvPr/>
        </p:nvGraphicFramePr>
        <p:xfrm>
          <a:off x="1066800" y="2525225"/>
          <a:ext cx="3000000" cy="3000000"/>
        </p:xfrm>
        <a:graphic>
          <a:graphicData uri="http://schemas.openxmlformats.org/drawingml/2006/table">
            <a:tbl>
              <a:tblPr>
                <a:noFill/>
                <a:tableStyleId>{878F2375-642B-44B6-B557-995566A4DA0A}</a:tableStyleId>
              </a:tblPr>
              <a:tblGrid>
                <a:gridCol w="3429000"/>
                <a:gridCol w="3429000"/>
                <a:gridCol w="3429000"/>
              </a:tblGrid>
              <a:tr h="487350">
                <a:tc>
                  <a:txBody>
                    <a:bodyPr/>
                    <a:lstStyle/>
                    <a:p>
                      <a:pPr indent="0" lvl="0" marL="0" rtl="0" algn="l">
                        <a:spcBef>
                          <a:spcPts val="0"/>
                        </a:spcBef>
                        <a:spcAft>
                          <a:spcPts val="0"/>
                        </a:spcAft>
                        <a:buNone/>
                      </a:pPr>
                      <a:r>
                        <a:rPr lang="ja-JP" sz="2400"/>
                        <a:t>比較項目</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提案解法a</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提案解法b</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0" rtl="0" algn="l">
                        <a:spcBef>
                          <a:spcPts val="0"/>
                        </a:spcBef>
                        <a:spcAft>
                          <a:spcPts val="0"/>
                        </a:spcAft>
                        <a:buNone/>
                      </a:pPr>
                      <a:r>
                        <a:rPr lang="ja-JP" sz="2400"/>
                        <a:t>メモリ使用量</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3L-2S+5</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1</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0" rtl="0" algn="l">
                        <a:spcBef>
                          <a:spcPts val="0"/>
                        </a:spcBef>
                        <a:spcAft>
                          <a:spcPts val="0"/>
                        </a:spcAft>
                        <a:buNone/>
                      </a:pPr>
                      <a:r>
                        <a:rPr lang="ja-JP" sz="2400"/>
                        <a:t>ステップ数</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3L-4S+8</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6L-8S+16</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431525">
                <a:tc>
                  <a:txBody>
                    <a:bodyPr/>
                    <a:lstStyle/>
                    <a:p>
                      <a:pPr indent="0" lvl="0" marL="0" rtl="0" algn="l">
                        <a:spcBef>
                          <a:spcPts val="0"/>
                        </a:spcBef>
                        <a:spcAft>
                          <a:spcPts val="0"/>
                        </a:spcAft>
                        <a:buNone/>
                      </a:pPr>
                      <a:r>
                        <a:rPr lang="ja-JP" sz="2400"/>
                        <a:t>ゴミ出力</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3L-2S+5</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ja-JP" sz="2400"/>
                        <a:t>0</a:t>
                      </a:r>
                      <a:endParaRPr sz="2400"/>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299" name="Google Shape;299;p13"/>
          <p:cNvSpPr/>
          <p:nvPr/>
        </p:nvSpPr>
        <p:spPr>
          <a:xfrm>
            <a:off x="1615625" y="5343500"/>
            <a:ext cx="7412700" cy="1169700"/>
          </a:xfrm>
          <a:prstGeom prst="wedgeRoundRectCallout">
            <a:avLst>
              <a:gd fmla="val 36541" name="adj1"/>
              <a:gd fmla="val -102896" name="adj2"/>
              <a:gd fmla="val 0" name="adj3"/>
            </a:avLst>
          </a:prstGeom>
          <a:no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ja-JP" sz="2400"/>
              <a:t>a,bともにnに着目すると効率化は行えていない</a:t>
            </a:r>
            <a:endParaRPr sz="2400"/>
          </a:p>
        </p:txBody>
      </p:sp>
      <p:sp>
        <p:nvSpPr>
          <p:cNvPr id="300" name="Google Shape;300;p13"/>
          <p:cNvSpPr txBox="1"/>
          <p:nvPr/>
        </p:nvSpPr>
        <p:spPr>
          <a:xfrm>
            <a:off x="6627650" y="549350"/>
            <a:ext cx="4979700" cy="1841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ja-JP" sz="3000"/>
              <a:t>n:頂点の数</a:t>
            </a:r>
            <a:endParaRPr sz="3000"/>
          </a:p>
          <a:p>
            <a:pPr indent="0" lvl="0" marL="0" rtl="0" algn="l">
              <a:spcBef>
                <a:spcPts val="0"/>
              </a:spcBef>
              <a:spcAft>
                <a:spcPts val="0"/>
              </a:spcAft>
              <a:buNone/>
            </a:pPr>
            <a:r>
              <a:rPr lang="ja-JP" sz="3000"/>
              <a:t>L:探索する頂点が何番目にあるか</a:t>
            </a:r>
            <a:endParaRPr sz="3000"/>
          </a:p>
          <a:p>
            <a:pPr indent="0" lvl="0" marL="0" rtl="0" algn="l">
              <a:spcBef>
                <a:spcPts val="0"/>
              </a:spcBef>
              <a:spcAft>
                <a:spcPts val="0"/>
              </a:spcAft>
              <a:buNone/>
            </a:pPr>
            <a:r>
              <a:rPr lang="ja-JP" sz="3000"/>
              <a:t>S:探索成功なら1失敗なら0</a:t>
            </a:r>
            <a:endParaRPr sz="3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4" name="Shape 304"/>
        <p:cNvGrpSpPr/>
        <p:nvPr/>
      </p:nvGrpSpPr>
      <p:grpSpPr>
        <a:xfrm>
          <a:off x="0" y="0"/>
          <a:ext cx="0" cy="0"/>
          <a:chOff x="0" y="0"/>
          <a:chExt cx="0" cy="0"/>
        </a:xfrm>
      </p:grpSpPr>
      <p:sp>
        <p:nvSpPr>
          <p:cNvPr id="305" name="Google Shape;305;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参考文献</a:t>
            </a:r>
            <a:endParaRPr/>
          </a:p>
        </p:txBody>
      </p:sp>
      <p:sp>
        <p:nvSpPr>
          <p:cNvPr id="306" name="Google Shape;306;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ja-JP"/>
              <a:t>[1]</a:t>
            </a:r>
            <a:r>
              <a:rPr lang="ja-JP"/>
              <a:t>浅野早紀,山口春樹:可逆な深さ優先探索, 南山大学2018年度卒業論文(2019)</a:t>
            </a:r>
            <a:endParaRPr/>
          </a:p>
          <a:p>
            <a:pPr indent="0" lvl="0" marL="0" rtl="0" algn="l">
              <a:lnSpc>
                <a:spcPct val="90000"/>
              </a:lnSpc>
              <a:spcBef>
                <a:spcPts val="1000"/>
              </a:spcBef>
              <a:spcAft>
                <a:spcPts val="0"/>
              </a:spcAft>
              <a:buClr>
                <a:schemeClr val="dk1"/>
              </a:buClr>
              <a:buSzPts val="2800"/>
              <a:buNone/>
            </a:pPr>
            <a:r>
              <a:rPr lang="ja-JP"/>
              <a:t>[2]家崎雄太,水野竣太郎:可逆線形探索, 南山大学2017年度卒業論文(2018)</a:t>
            </a:r>
            <a:endParaRPr/>
          </a:p>
          <a:p>
            <a:pPr indent="0" lvl="0" marL="0" rtl="0" algn="l">
              <a:lnSpc>
                <a:spcPct val="90000"/>
              </a:lnSpc>
              <a:spcBef>
                <a:spcPts val="1000"/>
              </a:spcBef>
              <a:spcAft>
                <a:spcPts val="0"/>
              </a:spcAft>
              <a:buClr>
                <a:schemeClr val="dk1"/>
              </a:buClr>
              <a:buSzPts val="2800"/>
              <a:buNone/>
            </a:pPr>
            <a:r>
              <a:rPr lang="ja-JP"/>
              <a:t>[3]Axelsen, H. B. and Yokoyama, T.:Programming Techniques for Reversible Comparison Sorts(2015)</a:t>
            </a:r>
            <a:endParaRPr/>
          </a:p>
          <a:p>
            <a:pPr indent="0" lvl="0" marL="0" rtl="0" algn="l">
              <a:lnSpc>
                <a:spcPct val="90000"/>
              </a:lnSpc>
              <a:spcBef>
                <a:spcPts val="1000"/>
              </a:spcBef>
              <a:spcAft>
                <a:spcPts val="0"/>
              </a:spcAft>
              <a:buClr>
                <a:schemeClr val="dk1"/>
              </a:buClr>
              <a:buSzPts val="1100"/>
              <a:buNone/>
            </a:pPr>
            <a:r>
              <a:rPr lang="ja-JP"/>
              <a:t>[4]Michael P. Frank :Reversibility for Efficient　Computing,pp.64-70(1999)</a:t>
            </a:r>
            <a:endParaRPr/>
          </a:p>
          <a:p>
            <a:pPr indent="0" lvl="0" marL="0" rtl="0" algn="l">
              <a:lnSpc>
                <a:spcPct val="90000"/>
              </a:lnSpc>
              <a:spcBef>
                <a:spcPts val="1000"/>
              </a:spcBef>
              <a:spcAft>
                <a:spcPts val="0"/>
              </a:spcAft>
              <a:buClr>
                <a:schemeClr val="dk1"/>
              </a:buClr>
              <a:buSzPts val="1100"/>
              <a:buNone/>
            </a:pPr>
            <a:r>
              <a:t/>
            </a:r>
            <a:endParaRPr/>
          </a:p>
        </p:txBody>
      </p:sp>
      <p:sp>
        <p:nvSpPr>
          <p:cNvPr id="307" name="Google Shape;307;p1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1" name="Shape 311"/>
        <p:cNvGrpSpPr/>
        <p:nvPr/>
      </p:nvGrpSpPr>
      <p:grpSpPr>
        <a:xfrm>
          <a:off x="0" y="0"/>
          <a:ext cx="0" cy="0"/>
          <a:chOff x="0" y="0"/>
          <a:chExt cx="0" cy="0"/>
        </a:xfrm>
      </p:grpSpPr>
      <p:sp>
        <p:nvSpPr>
          <p:cNvPr id="312" name="Google Shape;312;g5f6e0fa21e_0_0"/>
          <p:cNvSpPr txBox="1"/>
          <p:nvPr>
            <p:ph idx="1" type="body"/>
          </p:nvPr>
        </p:nvSpPr>
        <p:spPr>
          <a:xfrm>
            <a:off x="838200" y="1808900"/>
            <a:ext cx="10515600" cy="435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Clr>
                <a:schemeClr val="dk1"/>
              </a:buClr>
              <a:buSzPts val="1100"/>
              <a:buNone/>
            </a:pPr>
            <a:r>
              <a:rPr lang="ja-JP"/>
              <a:t>担当</a:t>
            </a:r>
            <a:endParaRPr/>
          </a:p>
          <a:p>
            <a:pPr indent="0" lvl="0" marL="0" rtl="0" algn="l">
              <a:lnSpc>
                <a:spcPct val="90000"/>
              </a:lnSpc>
              <a:spcBef>
                <a:spcPts val="1000"/>
              </a:spcBef>
              <a:spcAft>
                <a:spcPts val="0"/>
              </a:spcAft>
              <a:buClr>
                <a:schemeClr val="dk1"/>
              </a:buClr>
              <a:buSzPts val="1100"/>
              <a:buNone/>
            </a:pPr>
            <a:r>
              <a:t/>
            </a:r>
            <a:endParaRPr/>
          </a:p>
          <a:p>
            <a:pPr indent="0" lvl="0" marL="0" rtl="0" algn="l">
              <a:lnSpc>
                <a:spcPct val="90000"/>
              </a:lnSpc>
              <a:spcBef>
                <a:spcPts val="1000"/>
              </a:spcBef>
              <a:spcAft>
                <a:spcPts val="0"/>
              </a:spcAft>
              <a:buClr>
                <a:schemeClr val="dk1"/>
              </a:buClr>
              <a:buSzPts val="1100"/>
              <a:buNone/>
            </a:pPr>
            <a:r>
              <a:rPr lang="ja-JP"/>
              <a:t>鳥居担当分：1,2,3,4,7,8,11,12,17(ページ)</a:t>
            </a:r>
            <a:endParaRPr/>
          </a:p>
          <a:p>
            <a:pPr indent="0" lvl="0" marL="0" rtl="0" algn="l">
              <a:lnSpc>
                <a:spcPct val="90000"/>
              </a:lnSpc>
              <a:spcBef>
                <a:spcPts val="1000"/>
              </a:spcBef>
              <a:spcAft>
                <a:spcPts val="0"/>
              </a:spcAft>
              <a:buClr>
                <a:schemeClr val="dk1"/>
              </a:buClr>
              <a:buSzPts val="1100"/>
              <a:buNone/>
            </a:pPr>
            <a:r>
              <a:rPr lang="ja-JP"/>
              <a:t>吉田担当分</a:t>
            </a:r>
            <a:r>
              <a:rPr lang="ja-JP"/>
              <a:t>：</a:t>
            </a:r>
            <a:r>
              <a:rPr lang="ja-JP"/>
              <a:t>4,8,9,</a:t>
            </a:r>
            <a:r>
              <a:rPr lang="ja-JP"/>
              <a:t>10,</a:t>
            </a:r>
            <a:r>
              <a:rPr lang="ja-JP"/>
              <a:t>12,13,14,17(ページ)</a:t>
            </a:r>
            <a:endParaRPr/>
          </a:p>
        </p:txBody>
      </p:sp>
      <p:sp>
        <p:nvSpPr>
          <p:cNvPr id="313" name="Google Shape;313;g5f6e0fa21e_0_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目次</a:t>
            </a:r>
            <a:endParaRPr/>
          </a:p>
        </p:txBody>
      </p:sp>
      <p:sp>
        <p:nvSpPr>
          <p:cNvPr id="96" name="Google Shape;96;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342900" lvl="0" marL="457200" rtl="0" algn="l">
              <a:lnSpc>
                <a:spcPct val="90000"/>
              </a:lnSpc>
              <a:spcBef>
                <a:spcPts val="0"/>
              </a:spcBef>
              <a:spcAft>
                <a:spcPts val="0"/>
              </a:spcAft>
              <a:buSzPts val="1800"/>
              <a:buAutoNum type="arabicPeriod"/>
            </a:pPr>
            <a:r>
              <a:rPr lang="ja-JP"/>
              <a:t>はじめに</a:t>
            </a:r>
            <a:endParaRPr/>
          </a:p>
          <a:p>
            <a:pPr indent="-342900" lvl="1" marL="914400" rtl="0" algn="l">
              <a:lnSpc>
                <a:spcPct val="90000"/>
              </a:lnSpc>
              <a:spcBef>
                <a:spcPts val="0"/>
              </a:spcBef>
              <a:spcAft>
                <a:spcPts val="0"/>
              </a:spcAft>
              <a:buSzPts val="1800"/>
              <a:buAutoNum type="alphaLcPeriod"/>
            </a:pPr>
            <a:r>
              <a:rPr lang="ja-JP"/>
              <a:t>背景</a:t>
            </a:r>
            <a:endParaRPr/>
          </a:p>
          <a:p>
            <a:pPr indent="-342900" lvl="1" marL="914400" rtl="0" algn="l">
              <a:lnSpc>
                <a:spcPct val="90000"/>
              </a:lnSpc>
              <a:spcBef>
                <a:spcPts val="0"/>
              </a:spcBef>
              <a:spcAft>
                <a:spcPts val="0"/>
              </a:spcAft>
              <a:buSzPts val="1800"/>
              <a:buAutoNum type="alphaLcPeriod"/>
            </a:pPr>
            <a:r>
              <a:rPr lang="ja-JP"/>
              <a:t>目的</a:t>
            </a:r>
            <a:endParaRPr/>
          </a:p>
          <a:p>
            <a:pPr indent="-342900" lvl="0" marL="457200" rtl="0" algn="l">
              <a:lnSpc>
                <a:spcPct val="90000"/>
              </a:lnSpc>
              <a:spcBef>
                <a:spcPts val="0"/>
              </a:spcBef>
              <a:spcAft>
                <a:spcPts val="0"/>
              </a:spcAft>
              <a:buSzPts val="1800"/>
              <a:buAutoNum type="arabicPeriod"/>
            </a:pPr>
            <a:r>
              <a:rPr lang="ja-JP"/>
              <a:t>関連研究</a:t>
            </a:r>
            <a:endParaRPr/>
          </a:p>
          <a:p>
            <a:pPr indent="-342900" lvl="0" marL="457200" rtl="0" algn="l">
              <a:lnSpc>
                <a:spcPct val="90000"/>
              </a:lnSpc>
              <a:spcBef>
                <a:spcPts val="0"/>
              </a:spcBef>
              <a:spcAft>
                <a:spcPts val="0"/>
              </a:spcAft>
              <a:buSzPts val="1800"/>
              <a:buAutoNum type="arabicPeriod"/>
            </a:pPr>
            <a:r>
              <a:rPr lang="ja-JP"/>
              <a:t>アプローチ</a:t>
            </a:r>
            <a:endParaRPr/>
          </a:p>
          <a:p>
            <a:pPr indent="-342900" lvl="0" marL="457200" rtl="0" algn="l">
              <a:lnSpc>
                <a:spcPct val="90000"/>
              </a:lnSpc>
              <a:spcBef>
                <a:spcPts val="0"/>
              </a:spcBef>
              <a:spcAft>
                <a:spcPts val="0"/>
              </a:spcAft>
              <a:buSzPts val="1800"/>
              <a:buAutoNum type="arabicPeriod"/>
            </a:pPr>
            <a:r>
              <a:rPr lang="ja-JP"/>
              <a:t>提案手法</a:t>
            </a:r>
            <a:endParaRPr/>
          </a:p>
          <a:p>
            <a:pPr indent="-342900" lvl="0" marL="457200" rtl="0" algn="l">
              <a:lnSpc>
                <a:spcPct val="90000"/>
              </a:lnSpc>
              <a:spcBef>
                <a:spcPts val="0"/>
              </a:spcBef>
              <a:spcAft>
                <a:spcPts val="0"/>
              </a:spcAft>
              <a:buSzPts val="1800"/>
              <a:buAutoNum type="arabicPeriod"/>
            </a:pPr>
            <a:r>
              <a:rPr lang="ja-JP"/>
              <a:t>計算量の解析</a:t>
            </a:r>
            <a:endParaRPr/>
          </a:p>
          <a:p>
            <a:pPr indent="-342900" lvl="0" marL="457200" rtl="0" algn="l">
              <a:lnSpc>
                <a:spcPct val="90000"/>
              </a:lnSpc>
              <a:spcBef>
                <a:spcPts val="0"/>
              </a:spcBef>
              <a:spcAft>
                <a:spcPts val="0"/>
              </a:spcAft>
              <a:buSzPts val="1800"/>
              <a:buAutoNum type="arabicPeriod"/>
            </a:pPr>
            <a:r>
              <a:rPr lang="ja-JP"/>
              <a:t>まとめ</a:t>
            </a:r>
            <a:endParaRPr/>
          </a:p>
          <a:p>
            <a:pPr indent="-342900" lvl="0" marL="457200" rtl="0" algn="l">
              <a:lnSpc>
                <a:spcPct val="90000"/>
              </a:lnSpc>
              <a:spcBef>
                <a:spcPts val="0"/>
              </a:spcBef>
              <a:spcAft>
                <a:spcPts val="0"/>
              </a:spcAft>
              <a:buSzPts val="1800"/>
              <a:buAutoNum type="arabicPeriod"/>
            </a:pPr>
            <a:r>
              <a:rPr lang="ja-JP"/>
              <a:t>今後の課題</a:t>
            </a:r>
            <a:endParaRPr/>
          </a:p>
        </p:txBody>
      </p:sp>
      <p:sp>
        <p:nvSpPr>
          <p:cNvPr id="97" name="Google Shape;97;p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g5f5106f6f5_0_0"/>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ja-JP"/>
              <a:t>可逆とは</a:t>
            </a:r>
            <a:endParaRPr/>
          </a:p>
        </p:txBody>
      </p:sp>
      <p:sp>
        <p:nvSpPr>
          <p:cNvPr id="104" name="Google Shape;104;g5f5106f6f5_0_0"/>
          <p:cNvSpPr txBox="1"/>
          <p:nvPr>
            <p:ph idx="1" type="body"/>
          </p:nvPr>
        </p:nvSpPr>
        <p:spPr>
          <a:xfrm>
            <a:off x="766475" y="184797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状態遷移図において</a:t>
            </a:r>
            <a:endParaRPr/>
          </a:p>
          <a:p>
            <a:pPr indent="0" lvl="0" marL="0" rtl="0" algn="l">
              <a:spcBef>
                <a:spcPts val="1000"/>
              </a:spcBef>
              <a:spcAft>
                <a:spcPts val="0"/>
              </a:spcAft>
              <a:buNone/>
            </a:pPr>
            <a:r>
              <a:rPr lang="ja-JP"/>
              <a:t>1.</a:t>
            </a:r>
            <a:r>
              <a:rPr lang="ja-JP"/>
              <a:t>一つの状態から複数の状態に遷移しない　</a:t>
            </a:r>
            <a:endParaRPr/>
          </a:p>
          <a:p>
            <a:pPr indent="0" lvl="0" marL="0" rtl="0" algn="l">
              <a:spcBef>
                <a:spcPts val="1000"/>
              </a:spcBef>
              <a:spcAft>
                <a:spcPts val="0"/>
              </a:spcAft>
              <a:buNone/>
            </a:pPr>
            <a:r>
              <a:rPr lang="ja-JP"/>
              <a:t>かつ</a:t>
            </a:r>
            <a:endParaRPr/>
          </a:p>
          <a:p>
            <a:pPr indent="0" lvl="0" marL="0" rtl="0" algn="l">
              <a:spcBef>
                <a:spcPts val="1000"/>
              </a:spcBef>
              <a:spcAft>
                <a:spcPts val="0"/>
              </a:spcAft>
              <a:buNone/>
            </a:pPr>
            <a:r>
              <a:rPr lang="ja-JP"/>
              <a:t>2.複数の状態から一つの状態に遷移しない</a:t>
            </a:r>
            <a:endParaRPr/>
          </a:p>
        </p:txBody>
      </p:sp>
      <p:sp>
        <p:nvSpPr>
          <p:cNvPr id="105" name="Google Shape;105;g5f5106f6f5_0_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
        <p:nvSpPr>
          <p:cNvPr id="106" name="Google Shape;106;g5f5106f6f5_0_0"/>
          <p:cNvSpPr/>
          <p:nvPr/>
        </p:nvSpPr>
        <p:spPr>
          <a:xfrm>
            <a:off x="1068550" y="49618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g5f5106f6f5_0_0"/>
          <p:cNvSpPr/>
          <p:nvPr/>
        </p:nvSpPr>
        <p:spPr>
          <a:xfrm>
            <a:off x="2798150" y="44054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g5f5106f6f5_0_0"/>
          <p:cNvSpPr/>
          <p:nvPr/>
        </p:nvSpPr>
        <p:spPr>
          <a:xfrm>
            <a:off x="2798150" y="5631575"/>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g5f5106f6f5_0_0"/>
          <p:cNvSpPr/>
          <p:nvPr/>
        </p:nvSpPr>
        <p:spPr>
          <a:xfrm>
            <a:off x="5583875" y="44054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g5f5106f6f5_0_0"/>
          <p:cNvSpPr/>
          <p:nvPr/>
        </p:nvSpPr>
        <p:spPr>
          <a:xfrm>
            <a:off x="5583875" y="5631575"/>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g5f5106f6f5_0_0"/>
          <p:cNvSpPr/>
          <p:nvPr/>
        </p:nvSpPr>
        <p:spPr>
          <a:xfrm>
            <a:off x="7589875" y="49618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2" name="Google Shape;112;g5f5106f6f5_0_0"/>
          <p:cNvCxnSpPr>
            <a:stCxn id="106" idx="6"/>
            <a:endCxn id="107" idx="2"/>
          </p:cNvCxnSpPr>
          <p:nvPr/>
        </p:nvCxnSpPr>
        <p:spPr>
          <a:xfrm flipH="1" rot="10800000">
            <a:off x="1949350" y="4857250"/>
            <a:ext cx="848700" cy="556500"/>
          </a:xfrm>
          <a:prstGeom prst="straightConnector1">
            <a:avLst/>
          </a:prstGeom>
          <a:noFill/>
          <a:ln cap="flat" cmpd="sng" w="9525">
            <a:solidFill>
              <a:schemeClr val="dk2"/>
            </a:solidFill>
            <a:prstDash val="solid"/>
            <a:round/>
            <a:headEnd len="med" w="med" type="none"/>
            <a:tailEnd len="med" w="med" type="triangle"/>
          </a:ln>
        </p:spPr>
      </p:cxnSp>
      <p:cxnSp>
        <p:nvCxnSpPr>
          <p:cNvPr id="113" name="Google Shape;113;g5f5106f6f5_0_0"/>
          <p:cNvCxnSpPr>
            <a:stCxn id="106" idx="6"/>
            <a:endCxn id="108" idx="2"/>
          </p:cNvCxnSpPr>
          <p:nvPr/>
        </p:nvCxnSpPr>
        <p:spPr>
          <a:xfrm>
            <a:off x="1949350" y="5413750"/>
            <a:ext cx="848700" cy="669900"/>
          </a:xfrm>
          <a:prstGeom prst="straightConnector1">
            <a:avLst/>
          </a:prstGeom>
          <a:noFill/>
          <a:ln cap="flat" cmpd="sng" w="9525">
            <a:solidFill>
              <a:schemeClr val="dk2"/>
            </a:solidFill>
            <a:prstDash val="solid"/>
            <a:round/>
            <a:headEnd len="med" w="med" type="none"/>
            <a:tailEnd len="med" w="med" type="triangle"/>
          </a:ln>
        </p:spPr>
      </p:cxnSp>
      <p:cxnSp>
        <p:nvCxnSpPr>
          <p:cNvPr id="114" name="Google Shape;114;g5f5106f6f5_0_0"/>
          <p:cNvCxnSpPr>
            <a:stCxn id="109" idx="6"/>
            <a:endCxn id="111" idx="2"/>
          </p:cNvCxnSpPr>
          <p:nvPr/>
        </p:nvCxnSpPr>
        <p:spPr>
          <a:xfrm>
            <a:off x="6464675" y="4857350"/>
            <a:ext cx="1125300" cy="556500"/>
          </a:xfrm>
          <a:prstGeom prst="straightConnector1">
            <a:avLst/>
          </a:prstGeom>
          <a:noFill/>
          <a:ln cap="flat" cmpd="sng" w="9525">
            <a:solidFill>
              <a:schemeClr val="dk2"/>
            </a:solidFill>
            <a:prstDash val="solid"/>
            <a:round/>
            <a:headEnd len="med" w="med" type="none"/>
            <a:tailEnd len="med" w="med" type="triangle"/>
          </a:ln>
        </p:spPr>
      </p:cxnSp>
      <p:cxnSp>
        <p:nvCxnSpPr>
          <p:cNvPr id="115" name="Google Shape;115;g5f5106f6f5_0_0"/>
          <p:cNvCxnSpPr>
            <a:endCxn id="111" idx="2"/>
          </p:cNvCxnSpPr>
          <p:nvPr/>
        </p:nvCxnSpPr>
        <p:spPr>
          <a:xfrm flipH="1" rot="10800000">
            <a:off x="6464575" y="5413750"/>
            <a:ext cx="1125300" cy="669900"/>
          </a:xfrm>
          <a:prstGeom prst="straightConnector1">
            <a:avLst/>
          </a:prstGeom>
          <a:noFill/>
          <a:ln cap="flat" cmpd="sng" w="9525">
            <a:solidFill>
              <a:schemeClr val="dk2"/>
            </a:solidFill>
            <a:prstDash val="solid"/>
            <a:round/>
            <a:headEnd len="med" w="med" type="none"/>
            <a:tailEnd len="med" w="med" type="triangle"/>
          </a:ln>
        </p:spPr>
      </p:cxnSp>
      <p:sp>
        <p:nvSpPr>
          <p:cNvPr id="116" name="Google Shape;116;g5f5106f6f5_0_0"/>
          <p:cNvSpPr txBox="1"/>
          <p:nvPr/>
        </p:nvSpPr>
        <p:spPr>
          <a:xfrm>
            <a:off x="1068550" y="4187350"/>
            <a:ext cx="430500" cy="66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3600"/>
              <a:t>1</a:t>
            </a:r>
            <a:endParaRPr sz="3600"/>
          </a:p>
        </p:txBody>
      </p:sp>
      <p:sp>
        <p:nvSpPr>
          <p:cNvPr id="117" name="Google Shape;117;g5f5106f6f5_0_0"/>
          <p:cNvSpPr txBox="1"/>
          <p:nvPr/>
        </p:nvSpPr>
        <p:spPr>
          <a:xfrm>
            <a:off x="4978050" y="4187350"/>
            <a:ext cx="430500" cy="66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3600"/>
              <a:t>２</a:t>
            </a:r>
            <a:endParaRPr sz="3600"/>
          </a:p>
        </p:txBody>
      </p:sp>
      <p:sp>
        <p:nvSpPr>
          <p:cNvPr id="118" name="Google Shape;118;g5f5106f6f5_0_0"/>
          <p:cNvSpPr/>
          <p:nvPr/>
        </p:nvSpPr>
        <p:spPr>
          <a:xfrm>
            <a:off x="832875" y="4187350"/>
            <a:ext cx="7998900" cy="2419800"/>
          </a:xfrm>
          <a:prstGeom prst="rect">
            <a:avLst/>
          </a:prstGeom>
          <a:no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g5f5106f6f5_0_0"/>
          <p:cNvSpPr/>
          <p:nvPr/>
        </p:nvSpPr>
        <p:spPr>
          <a:xfrm>
            <a:off x="9055400" y="1134150"/>
            <a:ext cx="2924100" cy="2631600"/>
          </a:xfrm>
          <a:prstGeom prst="wedgeRectCallout">
            <a:avLst>
              <a:gd fmla="val -56060" name="adj1"/>
              <a:gd fmla="val 93443" name="adj2"/>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ja-JP" sz="3000"/>
              <a:t>1.2が</a:t>
            </a:r>
            <a:r>
              <a:rPr lang="ja-JP" sz="3000"/>
              <a:t>現れなければ可逆</a:t>
            </a:r>
            <a:endParaRPr sz="3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g5e11bcac28_4_2"/>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可逆とは</a:t>
            </a:r>
            <a:endParaRPr/>
          </a:p>
        </p:txBody>
      </p:sp>
      <p:sp>
        <p:nvSpPr>
          <p:cNvPr id="126" name="Google Shape;126;g5e11bcac28_4_2"/>
          <p:cNvSpPr txBox="1"/>
          <p:nvPr>
            <p:ph idx="1" type="body"/>
          </p:nvPr>
        </p:nvSpPr>
        <p:spPr>
          <a:xfrm>
            <a:off x="838200" y="184797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p:txBody>
      </p:sp>
      <p:sp>
        <p:nvSpPr>
          <p:cNvPr id="127" name="Google Shape;127;g5e11bcac28_4_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
        <p:nvSpPr>
          <p:cNvPr id="128" name="Google Shape;128;g5e11bcac28_4_2"/>
          <p:cNvSpPr/>
          <p:nvPr/>
        </p:nvSpPr>
        <p:spPr>
          <a:xfrm>
            <a:off x="1033125" y="32132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g5e11bcac28_4_2"/>
          <p:cNvSpPr/>
          <p:nvPr/>
        </p:nvSpPr>
        <p:spPr>
          <a:xfrm>
            <a:off x="2569531" y="32132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g5e11bcac28_4_2"/>
          <p:cNvSpPr/>
          <p:nvPr/>
        </p:nvSpPr>
        <p:spPr>
          <a:xfrm>
            <a:off x="4105936" y="32132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g5e11bcac28_4_2"/>
          <p:cNvSpPr/>
          <p:nvPr/>
        </p:nvSpPr>
        <p:spPr>
          <a:xfrm>
            <a:off x="7352126" y="3388175"/>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g5e11bcac28_4_2"/>
          <p:cNvSpPr/>
          <p:nvPr/>
        </p:nvSpPr>
        <p:spPr>
          <a:xfrm>
            <a:off x="7379876" y="4474573"/>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5e11bcac28_4_2"/>
          <p:cNvSpPr/>
          <p:nvPr/>
        </p:nvSpPr>
        <p:spPr>
          <a:xfrm>
            <a:off x="9041304" y="4474564"/>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4" name="Google Shape;134;g5e11bcac28_4_2"/>
          <p:cNvCxnSpPr>
            <a:stCxn id="128" idx="6"/>
            <a:endCxn id="129" idx="2"/>
          </p:cNvCxnSpPr>
          <p:nvPr/>
        </p:nvCxnSpPr>
        <p:spPr>
          <a:xfrm>
            <a:off x="1882125" y="3654963"/>
            <a:ext cx="687300" cy="0"/>
          </a:xfrm>
          <a:prstGeom prst="straightConnector1">
            <a:avLst/>
          </a:prstGeom>
          <a:noFill/>
          <a:ln cap="flat" cmpd="sng" w="9525">
            <a:solidFill>
              <a:schemeClr val="dk2"/>
            </a:solidFill>
            <a:prstDash val="solid"/>
            <a:round/>
            <a:headEnd len="med" w="med" type="none"/>
            <a:tailEnd len="med" w="med" type="triangle"/>
          </a:ln>
        </p:spPr>
      </p:cxnSp>
      <p:cxnSp>
        <p:nvCxnSpPr>
          <p:cNvPr id="135" name="Google Shape;135;g5e11bcac28_4_2"/>
          <p:cNvCxnSpPr>
            <a:stCxn id="129" idx="6"/>
            <a:endCxn id="130" idx="2"/>
          </p:cNvCxnSpPr>
          <p:nvPr/>
        </p:nvCxnSpPr>
        <p:spPr>
          <a:xfrm>
            <a:off x="3418531" y="3654963"/>
            <a:ext cx="687300" cy="0"/>
          </a:xfrm>
          <a:prstGeom prst="straightConnector1">
            <a:avLst/>
          </a:prstGeom>
          <a:noFill/>
          <a:ln cap="flat" cmpd="sng" w="9525">
            <a:solidFill>
              <a:schemeClr val="dk2"/>
            </a:solidFill>
            <a:prstDash val="solid"/>
            <a:round/>
            <a:headEnd len="med" w="med" type="none"/>
            <a:tailEnd len="med" w="med" type="triangle"/>
          </a:ln>
        </p:spPr>
      </p:cxnSp>
      <p:sp>
        <p:nvSpPr>
          <p:cNvPr id="136" name="Google Shape;136;g5e11bcac28_4_2"/>
          <p:cNvSpPr txBox="1"/>
          <p:nvPr/>
        </p:nvSpPr>
        <p:spPr>
          <a:xfrm>
            <a:off x="4835075" y="3838175"/>
            <a:ext cx="673500" cy="32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g5e11bcac28_4_2"/>
          <p:cNvSpPr txBox="1"/>
          <p:nvPr/>
        </p:nvSpPr>
        <p:spPr>
          <a:xfrm>
            <a:off x="1215475" y="5250675"/>
            <a:ext cx="673500" cy="32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g5e11bcac28_4_2"/>
          <p:cNvSpPr txBox="1"/>
          <p:nvPr/>
        </p:nvSpPr>
        <p:spPr>
          <a:xfrm>
            <a:off x="1198725" y="6395350"/>
            <a:ext cx="673500" cy="32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g5e11bcac28_4_2"/>
          <p:cNvSpPr txBox="1"/>
          <p:nvPr/>
        </p:nvSpPr>
        <p:spPr>
          <a:xfrm>
            <a:off x="1422600" y="2468550"/>
            <a:ext cx="2817600" cy="59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3600"/>
              <a:t>可逆</a:t>
            </a:r>
            <a:endParaRPr sz="3600"/>
          </a:p>
        </p:txBody>
      </p:sp>
      <p:sp>
        <p:nvSpPr>
          <p:cNvPr id="140" name="Google Shape;140;g5e11bcac28_4_2"/>
          <p:cNvSpPr txBox="1"/>
          <p:nvPr/>
        </p:nvSpPr>
        <p:spPr>
          <a:xfrm>
            <a:off x="8305825" y="2616900"/>
            <a:ext cx="2817600" cy="59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3600"/>
              <a:t>非可逆</a:t>
            </a:r>
            <a:endParaRPr sz="3600"/>
          </a:p>
        </p:txBody>
      </p:sp>
      <p:cxnSp>
        <p:nvCxnSpPr>
          <p:cNvPr id="141" name="Google Shape;141;g5e11bcac28_4_2"/>
          <p:cNvCxnSpPr/>
          <p:nvPr/>
        </p:nvCxnSpPr>
        <p:spPr>
          <a:xfrm>
            <a:off x="5720575" y="2810100"/>
            <a:ext cx="16800" cy="3596100"/>
          </a:xfrm>
          <a:prstGeom prst="straightConnector1">
            <a:avLst/>
          </a:prstGeom>
          <a:noFill/>
          <a:ln cap="flat" cmpd="sng" w="9525">
            <a:solidFill>
              <a:schemeClr val="dk2"/>
            </a:solidFill>
            <a:prstDash val="solid"/>
            <a:round/>
            <a:headEnd len="med" w="med" type="none"/>
            <a:tailEnd len="med" w="med" type="none"/>
          </a:ln>
        </p:spPr>
      </p:cxnSp>
      <p:sp>
        <p:nvSpPr>
          <p:cNvPr id="142" name="Google Shape;142;g5e11bcac28_4_2"/>
          <p:cNvSpPr/>
          <p:nvPr/>
        </p:nvSpPr>
        <p:spPr>
          <a:xfrm>
            <a:off x="1118625" y="4583388"/>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g5e11bcac28_4_2"/>
          <p:cNvSpPr/>
          <p:nvPr/>
        </p:nvSpPr>
        <p:spPr>
          <a:xfrm>
            <a:off x="2655031" y="4583388"/>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4" name="Google Shape;144;g5e11bcac28_4_2"/>
          <p:cNvCxnSpPr>
            <a:stCxn id="142" idx="7"/>
            <a:endCxn id="143" idx="1"/>
          </p:cNvCxnSpPr>
          <p:nvPr/>
        </p:nvCxnSpPr>
        <p:spPr>
          <a:xfrm>
            <a:off x="1843292" y="4712773"/>
            <a:ext cx="936000" cy="0"/>
          </a:xfrm>
          <a:prstGeom prst="straightConnector1">
            <a:avLst/>
          </a:prstGeom>
          <a:noFill/>
          <a:ln cap="flat" cmpd="sng" w="9525">
            <a:solidFill>
              <a:schemeClr val="dk2"/>
            </a:solidFill>
            <a:prstDash val="solid"/>
            <a:round/>
            <a:headEnd len="med" w="med" type="none"/>
            <a:tailEnd len="med" w="med" type="triangle"/>
          </a:ln>
        </p:spPr>
      </p:cxnSp>
      <p:cxnSp>
        <p:nvCxnSpPr>
          <p:cNvPr id="145" name="Google Shape;145;g5e11bcac28_4_2"/>
          <p:cNvCxnSpPr>
            <a:stCxn id="143" idx="3"/>
            <a:endCxn id="142" idx="5"/>
          </p:cNvCxnSpPr>
          <p:nvPr/>
        </p:nvCxnSpPr>
        <p:spPr>
          <a:xfrm rot="10800000">
            <a:off x="1843364" y="5337502"/>
            <a:ext cx="936000" cy="0"/>
          </a:xfrm>
          <a:prstGeom prst="straightConnector1">
            <a:avLst/>
          </a:prstGeom>
          <a:noFill/>
          <a:ln cap="flat" cmpd="sng" w="9525">
            <a:solidFill>
              <a:schemeClr val="dk2"/>
            </a:solidFill>
            <a:prstDash val="solid"/>
            <a:round/>
            <a:headEnd len="med" w="med" type="none"/>
            <a:tailEnd len="med" w="med" type="triangle"/>
          </a:ln>
        </p:spPr>
      </p:cxnSp>
      <p:sp>
        <p:nvSpPr>
          <p:cNvPr id="146" name="Google Shape;146;g5e11bcac28_4_2"/>
          <p:cNvSpPr/>
          <p:nvPr/>
        </p:nvSpPr>
        <p:spPr>
          <a:xfrm>
            <a:off x="7379876" y="5560973"/>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7" name="Google Shape;147;g5e11bcac28_4_2"/>
          <p:cNvCxnSpPr>
            <a:stCxn id="131" idx="6"/>
            <a:endCxn id="133" idx="2"/>
          </p:cNvCxnSpPr>
          <p:nvPr/>
        </p:nvCxnSpPr>
        <p:spPr>
          <a:xfrm>
            <a:off x="8097626" y="3776225"/>
            <a:ext cx="943800" cy="1086300"/>
          </a:xfrm>
          <a:prstGeom prst="straightConnector1">
            <a:avLst/>
          </a:prstGeom>
          <a:noFill/>
          <a:ln cap="flat" cmpd="sng" w="9525">
            <a:solidFill>
              <a:schemeClr val="dk2"/>
            </a:solidFill>
            <a:prstDash val="solid"/>
            <a:round/>
            <a:headEnd len="med" w="med" type="none"/>
            <a:tailEnd len="med" w="med" type="triangle"/>
          </a:ln>
        </p:spPr>
      </p:cxnSp>
      <p:cxnSp>
        <p:nvCxnSpPr>
          <p:cNvPr id="148" name="Google Shape;148;g5e11bcac28_4_2"/>
          <p:cNvCxnSpPr>
            <a:stCxn id="132" idx="6"/>
            <a:endCxn id="133" idx="2"/>
          </p:cNvCxnSpPr>
          <p:nvPr/>
        </p:nvCxnSpPr>
        <p:spPr>
          <a:xfrm>
            <a:off x="8125376" y="4862623"/>
            <a:ext cx="915900" cy="0"/>
          </a:xfrm>
          <a:prstGeom prst="straightConnector1">
            <a:avLst/>
          </a:prstGeom>
          <a:noFill/>
          <a:ln cap="flat" cmpd="sng" w="9525">
            <a:solidFill>
              <a:schemeClr val="dk2"/>
            </a:solidFill>
            <a:prstDash val="solid"/>
            <a:round/>
            <a:headEnd len="med" w="med" type="none"/>
            <a:tailEnd len="med" w="med" type="triangle"/>
          </a:ln>
        </p:spPr>
      </p:cxnSp>
      <p:cxnSp>
        <p:nvCxnSpPr>
          <p:cNvPr id="149" name="Google Shape;149;g5e11bcac28_4_2"/>
          <p:cNvCxnSpPr>
            <a:stCxn id="146" idx="6"/>
            <a:endCxn id="133" idx="2"/>
          </p:cNvCxnSpPr>
          <p:nvPr/>
        </p:nvCxnSpPr>
        <p:spPr>
          <a:xfrm flipH="1" rot="10800000">
            <a:off x="8125376" y="4862723"/>
            <a:ext cx="915900" cy="1086300"/>
          </a:xfrm>
          <a:prstGeom prst="straightConnector1">
            <a:avLst/>
          </a:prstGeom>
          <a:noFill/>
          <a:ln cap="flat" cmpd="sng" w="9525">
            <a:solidFill>
              <a:schemeClr val="dk2"/>
            </a:solidFill>
            <a:prstDash val="solid"/>
            <a:round/>
            <a:headEnd len="med" w="med" type="none"/>
            <a:tailEnd len="med" w="med" type="triangle"/>
          </a:ln>
        </p:spPr>
      </p:cxnSp>
      <p:sp>
        <p:nvSpPr>
          <p:cNvPr id="150" name="Google Shape;150;g5e11bcac28_4_2"/>
          <p:cNvSpPr/>
          <p:nvPr/>
        </p:nvSpPr>
        <p:spPr>
          <a:xfrm>
            <a:off x="10702729" y="4474564"/>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1" name="Google Shape;151;g5e11bcac28_4_2"/>
          <p:cNvCxnSpPr>
            <a:stCxn id="133" idx="6"/>
            <a:endCxn id="150" idx="2"/>
          </p:cNvCxnSpPr>
          <p:nvPr/>
        </p:nvCxnSpPr>
        <p:spPr>
          <a:xfrm>
            <a:off x="9786804" y="4862614"/>
            <a:ext cx="915900" cy="0"/>
          </a:xfrm>
          <a:prstGeom prst="straightConnector1">
            <a:avLst/>
          </a:prstGeom>
          <a:noFill/>
          <a:ln cap="flat" cmpd="sng" w="9525">
            <a:solidFill>
              <a:schemeClr val="dk2"/>
            </a:solidFill>
            <a:prstDash val="solid"/>
            <a:round/>
            <a:headEnd len="med" w="med" type="none"/>
            <a:tailEnd len="med" w="med" type="triangle"/>
          </a:ln>
        </p:spPr>
      </p:cxnSp>
      <p:sp>
        <p:nvSpPr>
          <p:cNvPr id="152" name="Google Shape;152;g5e11bcac28_4_2"/>
          <p:cNvSpPr/>
          <p:nvPr/>
        </p:nvSpPr>
        <p:spPr>
          <a:xfrm>
            <a:off x="6787125" y="3353400"/>
            <a:ext cx="3296100" cy="3343500"/>
          </a:xfrm>
          <a:prstGeom prst="rect">
            <a:avLst/>
          </a:prstGeom>
          <a:no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背景：</a:t>
            </a:r>
            <a:r>
              <a:rPr lang="ja-JP"/>
              <a:t>可逆アルゴリズム</a:t>
            </a:r>
            <a:r>
              <a:rPr lang="ja-JP"/>
              <a:t>研究</a:t>
            </a:r>
            <a:endParaRPr/>
          </a:p>
        </p:txBody>
      </p:sp>
      <p:sp>
        <p:nvSpPr>
          <p:cNvPr id="159" name="Google Shape;15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ja-JP"/>
              <a:t>既存の</a:t>
            </a:r>
            <a:r>
              <a:rPr lang="ja-JP"/>
              <a:t>可逆</a:t>
            </a:r>
            <a:r>
              <a:rPr lang="ja-JP"/>
              <a:t>アルゴリズム</a:t>
            </a:r>
            <a:endParaRPr/>
          </a:p>
          <a:p>
            <a:pPr indent="-228600" lvl="1" marL="685800" rtl="0" algn="l">
              <a:lnSpc>
                <a:spcPct val="90000"/>
              </a:lnSpc>
              <a:spcBef>
                <a:spcPts val="500"/>
              </a:spcBef>
              <a:spcAft>
                <a:spcPts val="0"/>
              </a:spcAft>
              <a:buClr>
                <a:schemeClr val="dk1"/>
              </a:buClr>
              <a:buSzPts val="2400"/>
              <a:buChar char="•"/>
            </a:pPr>
            <a:r>
              <a:rPr lang="ja-JP"/>
              <a:t>可逆ソート、可逆線形探索・・・・・</a:t>
            </a:r>
            <a:endParaRPr/>
          </a:p>
          <a:p>
            <a:pPr indent="0" lvl="0" marL="685800" rtl="0" algn="l">
              <a:lnSpc>
                <a:spcPct val="90000"/>
              </a:lnSpc>
              <a:spcBef>
                <a:spcPts val="500"/>
              </a:spcBef>
              <a:spcAft>
                <a:spcPts val="0"/>
              </a:spcAft>
              <a:buNone/>
            </a:pPr>
            <a:r>
              <a:t/>
            </a:r>
            <a:endParaRPr/>
          </a:p>
          <a:p>
            <a:pPr indent="-228600" lvl="0" marL="228600" rtl="0" algn="l">
              <a:lnSpc>
                <a:spcPct val="90000"/>
              </a:lnSpc>
              <a:spcBef>
                <a:spcPts val="1000"/>
              </a:spcBef>
              <a:spcAft>
                <a:spcPts val="0"/>
              </a:spcAft>
              <a:buClr>
                <a:schemeClr val="dk1"/>
              </a:buClr>
              <a:buSzPts val="2800"/>
              <a:buChar char="•"/>
            </a:pPr>
            <a:r>
              <a:rPr lang="ja-JP"/>
              <a:t>可逆アルゴリズムの応用</a:t>
            </a:r>
            <a:endParaRPr/>
          </a:p>
          <a:p>
            <a:pPr indent="-228600" lvl="1" marL="685800" rtl="0" algn="l">
              <a:lnSpc>
                <a:spcPct val="90000"/>
              </a:lnSpc>
              <a:spcBef>
                <a:spcPts val="500"/>
              </a:spcBef>
              <a:spcAft>
                <a:spcPts val="0"/>
              </a:spcAft>
              <a:buClr>
                <a:schemeClr val="dk1"/>
              </a:buClr>
              <a:buSzPts val="2400"/>
              <a:buChar char="•"/>
            </a:pPr>
            <a:r>
              <a:rPr lang="ja-JP"/>
              <a:t>COMS回路による低消費エネルギー化</a:t>
            </a:r>
            <a:endParaRPr/>
          </a:p>
          <a:p>
            <a:pPr indent="-190500" lvl="1" marL="685800" rtl="0" algn="l">
              <a:lnSpc>
                <a:spcPct val="90000"/>
              </a:lnSpc>
              <a:spcBef>
                <a:spcPts val="500"/>
              </a:spcBef>
              <a:spcAft>
                <a:spcPts val="0"/>
              </a:spcAft>
              <a:buSzPts val="1800"/>
              <a:buChar char="•"/>
            </a:pPr>
            <a:r>
              <a:rPr lang="ja-JP"/>
              <a:t>可逆論理ゲート</a:t>
            </a:r>
            <a:endParaRPr/>
          </a:p>
          <a:p>
            <a:pPr indent="-228600" lvl="1" marL="685800" rtl="0" algn="l">
              <a:lnSpc>
                <a:spcPct val="90000"/>
              </a:lnSpc>
              <a:spcBef>
                <a:spcPts val="500"/>
              </a:spcBef>
              <a:spcAft>
                <a:spcPts val="0"/>
              </a:spcAft>
              <a:buClr>
                <a:schemeClr val="dk1"/>
              </a:buClr>
              <a:buSzPts val="2400"/>
              <a:buChar char="•"/>
            </a:pPr>
            <a:r>
              <a:rPr lang="ja-JP"/>
              <a:t>情報消失のない非破壊的計算</a:t>
            </a:r>
            <a:endParaRPr/>
          </a:p>
          <a:p>
            <a:pPr indent="-228600" lvl="1" marL="685800" rtl="0" algn="l">
              <a:lnSpc>
                <a:spcPct val="90000"/>
              </a:lnSpc>
              <a:spcBef>
                <a:spcPts val="500"/>
              </a:spcBef>
              <a:spcAft>
                <a:spcPts val="0"/>
              </a:spcAft>
              <a:buClr>
                <a:schemeClr val="dk1"/>
              </a:buClr>
              <a:buSzPts val="2400"/>
              <a:buChar char="•"/>
            </a:pPr>
            <a:r>
              <a:rPr lang="ja-JP"/>
              <a:t>PDESの効率化</a:t>
            </a:r>
            <a:endParaRPr/>
          </a:p>
          <a:p>
            <a:pPr indent="-228600" lvl="1" marL="685800" rtl="0" algn="l">
              <a:lnSpc>
                <a:spcPct val="90000"/>
              </a:lnSpc>
              <a:spcBef>
                <a:spcPts val="500"/>
              </a:spcBef>
              <a:spcAft>
                <a:spcPts val="0"/>
              </a:spcAft>
              <a:buClr>
                <a:schemeClr val="dk1"/>
              </a:buClr>
              <a:buSzPts val="2400"/>
              <a:buChar char="•"/>
            </a:pPr>
            <a:r>
              <a:rPr lang="ja-JP"/>
              <a:t>量子アルゴリズム・量子回路　※観測を除くと可逆</a:t>
            </a:r>
            <a:endParaRPr/>
          </a:p>
          <a:p>
            <a:pPr indent="0" lvl="0" marL="685800" rtl="0" algn="l">
              <a:lnSpc>
                <a:spcPct val="90000"/>
              </a:lnSpc>
              <a:spcBef>
                <a:spcPts val="500"/>
              </a:spcBef>
              <a:spcAft>
                <a:spcPts val="0"/>
              </a:spcAft>
              <a:buNone/>
            </a:pPr>
            <a:r>
              <a:t/>
            </a:r>
            <a:endParaRPr/>
          </a:p>
          <a:p>
            <a:pPr indent="0" lvl="0" marL="685800" rtl="0" algn="l">
              <a:lnSpc>
                <a:spcPct val="90000"/>
              </a:lnSpc>
              <a:spcBef>
                <a:spcPts val="500"/>
              </a:spcBef>
              <a:spcAft>
                <a:spcPts val="0"/>
              </a:spcAft>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p:txBody>
      </p:sp>
      <p:sp>
        <p:nvSpPr>
          <p:cNvPr id="160" name="Google Shape;160;p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目的：</a:t>
            </a:r>
            <a:r>
              <a:rPr lang="ja-JP"/>
              <a:t>可逆アルゴリズムの効率化</a:t>
            </a:r>
            <a:endParaRPr/>
          </a:p>
        </p:txBody>
      </p:sp>
      <p:sp>
        <p:nvSpPr>
          <p:cNvPr id="167" name="Google Shape;167;p5"/>
          <p:cNvSpPr txBox="1"/>
          <p:nvPr>
            <p:ph idx="1" type="body"/>
          </p:nvPr>
        </p:nvSpPr>
        <p:spPr>
          <a:xfrm>
            <a:off x="838200" y="1901825"/>
            <a:ext cx="10515600" cy="43512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ja-JP"/>
              <a:t>深さ優先探索アルゴリズムの</a:t>
            </a:r>
            <a:r>
              <a:rPr b="1" lang="ja-JP"/>
              <a:t>可逆化</a:t>
            </a:r>
            <a:endParaRPr b="1"/>
          </a:p>
          <a:p>
            <a:pPr indent="-228600" lvl="1" marL="685800" rtl="0" algn="l">
              <a:lnSpc>
                <a:spcPct val="90000"/>
              </a:lnSpc>
              <a:spcBef>
                <a:spcPts val="500"/>
              </a:spcBef>
              <a:spcAft>
                <a:spcPts val="0"/>
              </a:spcAft>
              <a:buClr>
                <a:schemeClr val="dk1"/>
              </a:buClr>
              <a:buSzPts val="2400"/>
              <a:buChar char="•"/>
            </a:pPr>
            <a:r>
              <a:rPr lang="ja-JP"/>
              <a:t>一般解法による可逆化</a:t>
            </a:r>
            <a:endParaRPr/>
          </a:p>
          <a:p>
            <a:pPr indent="-228600" lvl="1" marL="685800" rtl="0" algn="l">
              <a:lnSpc>
                <a:spcPct val="90000"/>
              </a:lnSpc>
              <a:spcBef>
                <a:spcPts val="500"/>
              </a:spcBef>
              <a:spcAft>
                <a:spcPts val="0"/>
              </a:spcAft>
              <a:buClr>
                <a:schemeClr val="dk1"/>
              </a:buClr>
              <a:buSzPts val="2400"/>
              <a:buChar char="•"/>
            </a:pPr>
            <a:r>
              <a:rPr lang="ja-JP"/>
              <a:t>適切なデータ構造を明確化</a:t>
            </a:r>
            <a:endParaRPr/>
          </a:p>
          <a:p>
            <a:pPr indent="-228600" lvl="0" marL="228600" rtl="0" algn="l">
              <a:lnSpc>
                <a:spcPct val="90000"/>
              </a:lnSpc>
              <a:spcBef>
                <a:spcPts val="1000"/>
              </a:spcBef>
              <a:spcAft>
                <a:spcPts val="0"/>
              </a:spcAft>
              <a:buClr>
                <a:schemeClr val="dk1"/>
              </a:buClr>
              <a:buSzPts val="2800"/>
              <a:buChar char="•"/>
            </a:pPr>
            <a:r>
              <a:rPr lang="ja-JP"/>
              <a:t>可逆深さ優先探索アルゴリズムの</a:t>
            </a:r>
            <a:r>
              <a:rPr b="1" lang="ja-JP"/>
              <a:t>効率化</a:t>
            </a:r>
            <a:endParaRPr b="1"/>
          </a:p>
          <a:p>
            <a:pPr indent="-228600" lvl="1" marL="685800" rtl="0" algn="l">
              <a:lnSpc>
                <a:spcPct val="90000"/>
              </a:lnSpc>
              <a:spcBef>
                <a:spcPts val="500"/>
              </a:spcBef>
              <a:spcAft>
                <a:spcPts val="0"/>
              </a:spcAft>
              <a:buClr>
                <a:schemeClr val="dk1"/>
              </a:buClr>
              <a:buSzPts val="2400"/>
              <a:buChar char="•"/>
            </a:pPr>
            <a:r>
              <a:rPr lang="ja-JP"/>
              <a:t>効率の指標の定式化</a:t>
            </a:r>
            <a:endParaRPr/>
          </a:p>
          <a:p>
            <a:pPr indent="-228600" lvl="1" marL="685800" rtl="0" algn="l">
              <a:lnSpc>
                <a:spcPct val="90000"/>
              </a:lnSpc>
              <a:spcBef>
                <a:spcPts val="500"/>
              </a:spcBef>
              <a:spcAft>
                <a:spcPts val="0"/>
              </a:spcAft>
              <a:buClr>
                <a:schemeClr val="dk1"/>
              </a:buClr>
              <a:buSzPts val="2400"/>
              <a:buChar char="•"/>
            </a:pPr>
            <a:r>
              <a:rPr lang="ja-JP"/>
              <a:t>トレードオフの解析</a:t>
            </a:r>
            <a:endParaRPr/>
          </a:p>
          <a:p>
            <a:pPr indent="-228600" lvl="0" marL="228600" rtl="0" algn="l">
              <a:lnSpc>
                <a:spcPct val="90000"/>
              </a:lnSpc>
              <a:spcBef>
                <a:spcPts val="1000"/>
              </a:spcBef>
              <a:spcAft>
                <a:spcPts val="0"/>
              </a:spcAft>
              <a:buClr>
                <a:schemeClr val="dk1"/>
              </a:buClr>
              <a:buSzPts val="2800"/>
              <a:buChar char="•"/>
            </a:pPr>
            <a:r>
              <a:rPr lang="ja-JP"/>
              <a:t>可逆深さ優先探索プログラムの</a:t>
            </a:r>
            <a:r>
              <a:rPr b="1" lang="ja-JP"/>
              <a:t>実装</a:t>
            </a:r>
            <a:endParaRPr b="1"/>
          </a:p>
          <a:p>
            <a:pPr indent="-228600" lvl="1" marL="685800" rtl="0" algn="l">
              <a:lnSpc>
                <a:spcPct val="90000"/>
              </a:lnSpc>
              <a:spcBef>
                <a:spcPts val="500"/>
              </a:spcBef>
              <a:spcAft>
                <a:spcPts val="0"/>
              </a:spcAft>
              <a:buClr>
                <a:schemeClr val="dk1"/>
              </a:buClr>
              <a:buSzPts val="2400"/>
              <a:buChar char="•"/>
            </a:pPr>
            <a:r>
              <a:rPr lang="ja-JP"/>
              <a:t>可逆プログラミング方法論の応用</a:t>
            </a:r>
            <a:endParaRPr/>
          </a:p>
          <a:p>
            <a:pPr indent="-228600" lvl="1" marL="685800" rtl="0" algn="l">
              <a:lnSpc>
                <a:spcPct val="90000"/>
              </a:lnSpc>
              <a:spcBef>
                <a:spcPts val="500"/>
              </a:spcBef>
              <a:spcAft>
                <a:spcPts val="0"/>
              </a:spcAft>
              <a:buClr>
                <a:schemeClr val="dk1"/>
              </a:buClr>
              <a:buSzPts val="2400"/>
              <a:buChar char="•"/>
            </a:pPr>
            <a:r>
              <a:rPr lang="ja-JP"/>
              <a:t>実装上の課題解決</a:t>
            </a:r>
            <a:endParaRPr/>
          </a:p>
        </p:txBody>
      </p:sp>
      <p:sp>
        <p:nvSpPr>
          <p:cNvPr id="168" name="Google Shape;168;p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g5de4cd226c_0_0"/>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関連研究</a:t>
            </a:r>
            <a:endParaRPr/>
          </a:p>
        </p:txBody>
      </p:sp>
      <p:sp>
        <p:nvSpPr>
          <p:cNvPr id="175" name="Google Shape;175;g5de4cd226c_0_0"/>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sz="3600"/>
              <a:t>・</a:t>
            </a:r>
            <a:r>
              <a:rPr lang="ja-JP" sz="3600"/>
              <a:t>可逆線形探索の効率化</a:t>
            </a:r>
            <a:endParaRPr sz="3600"/>
          </a:p>
          <a:p>
            <a:pPr indent="0" lvl="0" marL="0" rtl="0" algn="l">
              <a:spcBef>
                <a:spcPts val="1000"/>
              </a:spcBef>
              <a:spcAft>
                <a:spcPts val="0"/>
              </a:spcAft>
              <a:buNone/>
            </a:pPr>
            <a:r>
              <a:rPr lang="ja-JP"/>
              <a:t>一般解法で可逆化されたプログラムよりも効率の良いものを提案</a:t>
            </a:r>
            <a:endParaRPr/>
          </a:p>
          <a:p>
            <a:pPr indent="0" lvl="0" marL="0" rtl="0" algn="l">
              <a:spcBef>
                <a:spcPts val="1000"/>
              </a:spcBef>
              <a:spcAft>
                <a:spcPts val="0"/>
              </a:spcAft>
              <a:buNone/>
            </a:pPr>
            <a:r>
              <a:t/>
            </a:r>
            <a:endParaRPr/>
          </a:p>
          <a:p>
            <a:pPr indent="0" lvl="0" marL="0" rtl="0" algn="l">
              <a:spcBef>
                <a:spcPts val="1000"/>
              </a:spcBef>
              <a:spcAft>
                <a:spcPts val="0"/>
              </a:spcAft>
              <a:buNone/>
            </a:pPr>
            <a:r>
              <a:rPr lang="ja-JP" sz="3600"/>
              <a:t>・ベネットの小石アルゴリズム</a:t>
            </a:r>
            <a:endParaRPr sz="3600"/>
          </a:p>
          <a:p>
            <a:pPr indent="0" lvl="0" marL="0" rtl="0" algn="l">
              <a:spcBef>
                <a:spcPts val="1000"/>
              </a:spcBef>
              <a:spcAft>
                <a:spcPts val="0"/>
              </a:spcAft>
              <a:buNone/>
            </a:pPr>
            <a:r>
              <a:rPr lang="ja-JP"/>
              <a:t>メモリ使用量の効率が良い可逆シミュレーション</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p:txBody>
      </p:sp>
      <p:sp>
        <p:nvSpPr>
          <p:cNvPr id="176" name="Google Shape;176;g5de4cd226c_0_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g5e11bcac28_4_5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アプローチ</a:t>
            </a:r>
            <a:endParaRPr/>
          </a:p>
        </p:txBody>
      </p:sp>
      <p:sp>
        <p:nvSpPr>
          <p:cNvPr id="183" name="Google Shape;183;g5e11bcac28_4_5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
        <p:nvSpPr>
          <p:cNvPr id="184" name="Google Shape;184;g5e11bcac28_4_50"/>
          <p:cNvSpPr/>
          <p:nvPr/>
        </p:nvSpPr>
        <p:spPr>
          <a:xfrm>
            <a:off x="6391275" y="4198450"/>
            <a:ext cx="4798800" cy="21579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90000"/>
              </a:lnSpc>
              <a:spcBef>
                <a:spcPts val="1000"/>
              </a:spcBef>
              <a:spcAft>
                <a:spcPts val="0"/>
              </a:spcAft>
              <a:buClr>
                <a:schemeClr val="dk1"/>
              </a:buClr>
              <a:buSzPts val="2800"/>
              <a:buFont typeface="Arial"/>
              <a:buNone/>
            </a:pPr>
            <a:r>
              <a:rPr lang="ja-JP" sz="2800">
                <a:solidFill>
                  <a:schemeClr val="dk1"/>
                </a:solidFill>
              </a:rPr>
              <a:t>④</a:t>
            </a:r>
            <a:r>
              <a:rPr lang="ja-JP" sz="2800">
                <a:solidFill>
                  <a:schemeClr val="dk1"/>
                </a:solidFill>
              </a:rPr>
              <a:t>プログラムを</a:t>
            </a:r>
            <a:r>
              <a:rPr b="1" lang="ja-JP" sz="2800">
                <a:solidFill>
                  <a:schemeClr val="dk1"/>
                </a:solidFill>
              </a:rPr>
              <a:t>評価</a:t>
            </a:r>
            <a:endParaRPr/>
          </a:p>
        </p:txBody>
      </p:sp>
      <p:sp>
        <p:nvSpPr>
          <p:cNvPr id="185" name="Google Shape;185;g5e11bcac28_4_50"/>
          <p:cNvSpPr/>
          <p:nvPr/>
        </p:nvSpPr>
        <p:spPr>
          <a:xfrm>
            <a:off x="838200" y="4198450"/>
            <a:ext cx="4798800" cy="21579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90000"/>
              </a:lnSpc>
              <a:spcBef>
                <a:spcPts val="1000"/>
              </a:spcBef>
              <a:spcAft>
                <a:spcPts val="0"/>
              </a:spcAft>
              <a:buClr>
                <a:schemeClr val="dk1"/>
              </a:buClr>
              <a:buSzPts val="2800"/>
              <a:buFont typeface="Arial"/>
              <a:buNone/>
            </a:pPr>
            <a:r>
              <a:rPr lang="ja-JP" sz="2800">
                <a:solidFill>
                  <a:schemeClr val="dk1"/>
                </a:solidFill>
              </a:rPr>
              <a:t>③</a:t>
            </a:r>
            <a:r>
              <a:rPr lang="ja-JP" sz="2800">
                <a:solidFill>
                  <a:schemeClr val="dk1"/>
                </a:solidFill>
              </a:rPr>
              <a:t>プログラムを</a:t>
            </a:r>
            <a:r>
              <a:rPr b="1" lang="ja-JP" sz="2800">
                <a:solidFill>
                  <a:schemeClr val="dk1"/>
                </a:solidFill>
              </a:rPr>
              <a:t>改良</a:t>
            </a:r>
            <a:endParaRPr/>
          </a:p>
        </p:txBody>
      </p:sp>
      <p:sp>
        <p:nvSpPr>
          <p:cNvPr id="186" name="Google Shape;186;g5e11bcac28_4_50"/>
          <p:cNvSpPr/>
          <p:nvPr/>
        </p:nvSpPr>
        <p:spPr>
          <a:xfrm>
            <a:off x="838200" y="1690825"/>
            <a:ext cx="4798800" cy="21579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JP" sz="2800">
                <a:solidFill>
                  <a:schemeClr val="dk1"/>
                </a:solidFill>
              </a:rPr>
              <a:t>①</a:t>
            </a:r>
            <a:r>
              <a:rPr lang="ja-JP" sz="2800">
                <a:solidFill>
                  <a:schemeClr val="dk1"/>
                </a:solidFill>
              </a:rPr>
              <a:t>C言語を元にJanusに</a:t>
            </a:r>
            <a:r>
              <a:rPr b="1" lang="ja-JP" sz="2800">
                <a:solidFill>
                  <a:schemeClr val="dk1"/>
                </a:solidFill>
              </a:rPr>
              <a:t>実装</a:t>
            </a:r>
            <a:endParaRPr sz="1600"/>
          </a:p>
        </p:txBody>
      </p:sp>
      <p:sp>
        <p:nvSpPr>
          <p:cNvPr id="187" name="Google Shape;187;g5e11bcac28_4_50"/>
          <p:cNvSpPr/>
          <p:nvPr/>
        </p:nvSpPr>
        <p:spPr>
          <a:xfrm>
            <a:off x="6391300" y="1690825"/>
            <a:ext cx="4798800" cy="2157900"/>
          </a:xfrm>
          <a:prstGeom prst="rect">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90000"/>
              </a:lnSpc>
              <a:spcBef>
                <a:spcPts val="1000"/>
              </a:spcBef>
              <a:spcAft>
                <a:spcPts val="0"/>
              </a:spcAft>
              <a:buNone/>
            </a:pPr>
            <a:r>
              <a:rPr lang="ja-JP" sz="2800">
                <a:solidFill>
                  <a:schemeClr val="dk1"/>
                </a:solidFill>
              </a:rPr>
              <a:t>②プログラムを</a:t>
            </a:r>
            <a:r>
              <a:rPr b="1" lang="ja-JP" sz="2800">
                <a:solidFill>
                  <a:schemeClr val="dk1"/>
                </a:solidFill>
              </a:rPr>
              <a:t>解析</a:t>
            </a:r>
            <a:endParaRPr/>
          </a:p>
        </p:txBody>
      </p:sp>
      <p:sp>
        <p:nvSpPr>
          <p:cNvPr id="188" name="Google Shape;188;g5e11bcac28_4_50"/>
          <p:cNvSpPr txBox="1"/>
          <p:nvPr/>
        </p:nvSpPr>
        <p:spPr>
          <a:xfrm>
            <a:off x="4231875" y="2040675"/>
            <a:ext cx="1706100" cy="568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2100"/>
              <a:t>（可逆化）</a:t>
            </a:r>
            <a:endParaRPr sz="2100"/>
          </a:p>
        </p:txBody>
      </p:sp>
      <p:sp>
        <p:nvSpPr>
          <p:cNvPr id="189" name="Google Shape;189;g5e11bcac28_4_50"/>
          <p:cNvSpPr/>
          <p:nvPr/>
        </p:nvSpPr>
        <p:spPr>
          <a:xfrm>
            <a:off x="1304700" y="2759925"/>
            <a:ext cx="1404900" cy="920100"/>
          </a:xfrm>
          <a:prstGeom prst="rect">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ja-JP" sz="2300">
                <a:solidFill>
                  <a:schemeClr val="dk1"/>
                </a:solidFill>
              </a:rPr>
              <a:t>C言語</a:t>
            </a:r>
            <a:endParaRPr sz="2300"/>
          </a:p>
        </p:txBody>
      </p:sp>
      <p:sp>
        <p:nvSpPr>
          <p:cNvPr id="190" name="Google Shape;190;g5e11bcac28_4_50"/>
          <p:cNvSpPr/>
          <p:nvPr/>
        </p:nvSpPr>
        <p:spPr>
          <a:xfrm>
            <a:off x="3847988" y="2759925"/>
            <a:ext cx="1404900" cy="920100"/>
          </a:xfrm>
          <a:prstGeom prst="rect">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sz="2300">
                <a:solidFill>
                  <a:schemeClr val="dk1"/>
                </a:solidFill>
              </a:rPr>
              <a:t>Janus</a:t>
            </a:r>
            <a:endParaRPr sz="2300"/>
          </a:p>
        </p:txBody>
      </p:sp>
      <p:sp>
        <p:nvSpPr>
          <p:cNvPr id="191" name="Google Shape;191;g5e11bcac28_4_50"/>
          <p:cNvSpPr/>
          <p:nvPr/>
        </p:nvSpPr>
        <p:spPr>
          <a:xfrm>
            <a:off x="2793700" y="2751375"/>
            <a:ext cx="970200" cy="937200"/>
          </a:xfrm>
          <a:prstGeom prst="rightArrow">
            <a:avLst>
              <a:gd fmla="val 50000" name="adj1"/>
              <a:gd fmla="val 50000" name="adj2"/>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a:t>可逆化</a:t>
            </a:r>
            <a:endParaRPr/>
          </a:p>
        </p:txBody>
      </p:sp>
      <p:sp>
        <p:nvSpPr>
          <p:cNvPr id="192" name="Google Shape;192;g5e11bcac28_4_50"/>
          <p:cNvSpPr/>
          <p:nvPr/>
        </p:nvSpPr>
        <p:spPr>
          <a:xfrm>
            <a:off x="6699988" y="2759925"/>
            <a:ext cx="1404900" cy="920100"/>
          </a:xfrm>
          <a:prstGeom prst="rect">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sz="2300">
                <a:solidFill>
                  <a:schemeClr val="dk1"/>
                </a:solidFill>
              </a:rPr>
              <a:t>Janus</a:t>
            </a:r>
            <a:endParaRPr sz="2300"/>
          </a:p>
        </p:txBody>
      </p:sp>
      <p:sp>
        <p:nvSpPr>
          <p:cNvPr id="193" name="Google Shape;193;g5e11bcac28_4_50"/>
          <p:cNvSpPr/>
          <p:nvPr/>
        </p:nvSpPr>
        <p:spPr>
          <a:xfrm>
            <a:off x="8618600" y="2740400"/>
            <a:ext cx="2163000" cy="948300"/>
          </a:xfrm>
          <a:prstGeom prst="wedgeEllipseCallout">
            <a:avLst>
              <a:gd fmla="val -68605" name="adj1"/>
              <a:gd fmla="val 1995" name="adj2"/>
            </a:avLst>
          </a:prstGeom>
          <a:solidFill>
            <a:srgbClr val="FFFFFF"/>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ja-JP" sz="1700"/>
              <a:t>効率は</a:t>
            </a:r>
            <a:endParaRPr sz="1700"/>
          </a:p>
          <a:p>
            <a:pPr indent="0" lvl="0" marL="0" rtl="0" algn="ctr">
              <a:spcBef>
                <a:spcPts val="0"/>
              </a:spcBef>
              <a:spcAft>
                <a:spcPts val="0"/>
              </a:spcAft>
              <a:buNone/>
            </a:pPr>
            <a:r>
              <a:rPr lang="ja-JP" sz="1700"/>
              <a:t>どれぐらい？</a:t>
            </a:r>
            <a:endParaRPr sz="1700"/>
          </a:p>
        </p:txBody>
      </p:sp>
      <p:sp>
        <p:nvSpPr>
          <p:cNvPr id="194" name="Google Shape;194;g5e11bcac28_4_50"/>
          <p:cNvSpPr/>
          <p:nvPr/>
        </p:nvSpPr>
        <p:spPr>
          <a:xfrm>
            <a:off x="6699988" y="4925950"/>
            <a:ext cx="1404900" cy="920100"/>
          </a:xfrm>
          <a:prstGeom prst="rect">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sz="2300">
                <a:solidFill>
                  <a:schemeClr val="dk1"/>
                </a:solidFill>
              </a:rPr>
              <a:t>Janus</a:t>
            </a:r>
            <a:endParaRPr sz="2300"/>
          </a:p>
        </p:txBody>
      </p:sp>
      <p:sp>
        <p:nvSpPr>
          <p:cNvPr id="195" name="Google Shape;195;g5e11bcac28_4_50"/>
          <p:cNvSpPr/>
          <p:nvPr/>
        </p:nvSpPr>
        <p:spPr>
          <a:xfrm>
            <a:off x="3847975" y="5209525"/>
            <a:ext cx="1404900" cy="920100"/>
          </a:xfrm>
          <a:prstGeom prst="rect">
            <a:avLst/>
          </a:prstGeom>
          <a:solidFill>
            <a:srgbClr val="EA999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sz="2300">
                <a:solidFill>
                  <a:schemeClr val="dk1"/>
                </a:solidFill>
              </a:rPr>
              <a:t>Janus ver.2</a:t>
            </a:r>
            <a:endParaRPr sz="2300"/>
          </a:p>
        </p:txBody>
      </p:sp>
      <p:sp>
        <p:nvSpPr>
          <p:cNvPr id="196" name="Google Shape;196;g5e11bcac28_4_50"/>
          <p:cNvSpPr/>
          <p:nvPr/>
        </p:nvSpPr>
        <p:spPr>
          <a:xfrm>
            <a:off x="2793688" y="5200975"/>
            <a:ext cx="970200" cy="937200"/>
          </a:xfrm>
          <a:prstGeom prst="rightArrow">
            <a:avLst>
              <a:gd fmla="val 50000" name="adj1"/>
              <a:gd fmla="val 50000" name="adj2"/>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a:t>改良</a:t>
            </a:r>
            <a:endParaRPr/>
          </a:p>
        </p:txBody>
      </p:sp>
      <p:sp>
        <p:nvSpPr>
          <p:cNvPr id="197" name="Google Shape;197;g5e11bcac28_4_50"/>
          <p:cNvSpPr/>
          <p:nvPr/>
        </p:nvSpPr>
        <p:spPr>
          <a:xfrm>
            <a:off x="9376700" y="4925950"/>
            <a:ext cx="1404900" cy="920100"/>
          </a:xfrm>
          <a:prstGeom prst="rect">
            <a:avLst/>
          </a:prstGeom>
          <a:solidFill>
            <a:srgbClr val="EA999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sz="2300">
                <a:solidFill>
                  <a:schemeClr val="dk1"/>
                </a:solidFill>
              </a:rPr>
              <a:t>Janus ver.2</a:t>
            </a:r>
            <a:endParaRPr sz="2300"/>
          </a:p>
        </p:txBody>
      </p:sp>
      <p:sp>
        <p:nvSpPr>
          <p:cNvPr id="198" name="Google Shape;198;g5e11bcac28_4_50"/>
          <p:cNvSpPr/>
          <p:nvPr/>
        </p:nvSpPr>
        <p:spPr>
          <a:xfrm>
            <a:off x="1304713" y="5209525"/>
            <a:ext cx="1404900" cy="920100"/>
          </a:xfrm>
          <a:prstGeom prst="rect">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JP" sz="2300">
                <a:solidFill>
                  <a:schemeClr val="dk1"/>
                </a:solidFill>
              </a:rPr>
              <a:t>Janus</a:t>
            </a:r>
            <a:endParaRPr sz="2300"/>
          </a:p>
        </p:txBody>
      </p:sp>
      <p:sp>
        <p:nvSpPr>
          <p:cNvPr id="199" name="Google Shape;199;g5e11bcac28_4_50"/>
          <p:cNvSpPr/>
          <p:nvPr/>
        </p:nvSpPr>
        <p:spPr>
          <a:xfrm>
            <a:off x="6623250" y="5859200"/>
            <a:ext cx="4275900" cy="134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g5e11bcac28_4_50"/>
          <p:cNvSpPr/>
          <p:nvPr/>
        </p:nvSpPr>
        <p:spPr>
          <a:xfrm>
            <a:off x="8555925" y="5916925"/>
            <a:ext cx="469500" cy="365100"/>
          </a:xfrm>
          <a:prstGeom prst="triangle">
            <a:avLst>
              <a:gd fmla="val 50000" name="adj"/>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1" name="Google Shape;201;g5e11bcac28_4_50"/>
          <p:cNvCxnSpPr>
            <a:stCxn id="186" idx="3"/>
            <a:endCxn id="187" idx="1"/>
          </p:cNvCxnSpPr>
          <p:nvPr/>
        </p:nvCxnSpPr>
        <p:spPr>
          <a:xfrm>
            <a:off x="5637000" y="2769775"/>
            <a:ext cx="754200" cy="0"/>
          </a:xfrm>
          <a:prstGeom prst="straightConnector1">
            <a:avLst/>
          </a:prstGeom>
          <a:noFill/>
          <a:ln cap="flat" cmpd="sng" w="9525">
            <a:solidFill>
              <a:schemeClr val="dk2"/>
            </a:solidFill>
            <a:prstDash val="solid"/>
            <a:round/>
            <a:headEnd len="med" w="med" type="none"/>
            <a:tailEnd len="med" w="med" type="triangle"/>
          </a:ln>
        </p:spPr>
      </p:cxnSp>
      <p:cxnSp>
        <p:nvCxnSpPr>
          <p:cNvPr id="202" name="Google Shape;202;g5e11bcac28_4_50"/>
          <p:cNvCxnSpPr/>
          <p:nvPr/>
        </p:nvCxnSpPr>
        <p:spPr>
          <a:xfrm flipH="1">
            <a:off x="5631950" y="3821100"/>
            <a:ext cx="769800" cy="385200"/>
          </a:xfrm>
          <a:prstGeom prst="straightConnector1">
            <a:avLst/>
          </a:prstGeom>
          <a:noFill/>
          <a:ln cap="flat" cmpd="sng" w="9525">
            <a:solidFill>
              <a:schemeClr val="dk2"/>
            </a:solidFill>
            <a:prstDash val="solid"/>
            <a:round/>
            <a:headEnd len="med" w="med" type="none"/>
            <a:tailEnd len="med" w="med" type="triangle"/>
          </a:ln>
        </p:spPr>
      </p:cxnSp>
      <p:cxnSp>
        <p:nvCxnSpPr>
          <p:cNvPr id="203" name="Google Shape;203;g5e11bcac28_4_50"/>
          <p:cNvCxnSpPr>
            <a:stCxn id="185" idx="3"/>
            <a:endCxn id="184" idx="1"/>
          </p:cNvCxnSpPr>
          <p:nvPr/>
        </p:nvCxnSpPr>
        <p:spPr>
          <a:xfrm>
            <a:off x="5637000" y="5277400"/>
            <a:ext cx="754200" cy="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g60c4b09036_1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グラフアルゴリズム</a:t>
            </a:r>
            <a:endParaRPr/>
          </a:p>
        </p:txBody>
      </p:sp>
      <p:sp>
        <p:nvSpPr>
          <p:cNvPr id="210" name="Google Shape;210;g60c4b09036_1_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
        <p:nvSpPr>
          <p:cNvPr id="211" name="Google Shape;211;g60c4b09036_1_0"/>
          <p:cNvSpPr/>
          <p:nvPr/>
        </p:nvSpPr>
        <p:spPr>
          <a:xfrm>
            <a:off x="1237775" y="1865838"/>
            <a:ext cx="9969300" cy="4315500"/>
          </a:xfrm>
          <a:prstGeom prst="roundRect">
            <a:avLst>
              <a:gd fmla="val 16667" name="adj"/>
            </a:avLst>
          </a:prstGeom>
          <a:solidFill>
            <a:srgbClr val="C9DAF8"/>
          </a:solidFill>
          <a:ln cap="flat" cmpd="sng" w="381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g60c4b09036_1_0"/>
          <p:cNvSpPr txBox="1"/>
          <p:nvPr/>
        </p:nvSpPr>
        <p:spPr>
          <a:xfrm>
            <a:off x="4247700" y="1622500"/>
            <a:ext cx="3696600" cy="535200"/>
          </a:xfrm>
          <a:prstGeom prst="rect">
            <a:avLst/>
          </a:prstGeom>
          <a:solidFill>
            <a:srgbClr val="FFFFFF"/>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ja-JP" sz="3000"/>
              <a:t>グラフアルゴリズム</a:t>
            </a:r>
            <a:endParaRPr sz="3000"/>
          </a:p>
        </p:txBody>
      </p:sp>
      <p:sp>
        <p:nvSpPr>
          <p:cNvPr id="213" name="Google Shape;213;g60c4b09036_1_0"/>
          <p:cNvSpPr/>
          <p:nvPr/>
        </p:nvSpPr>
        <p:spPr>
          <a:xfrm>
            <a:off x="1538875" y="2609375"/>
            <a:ext cx="3027600" cy="31278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g60c4b09036_1_0"/>
          <p:cNvSpPr/>
          <p:nvPr/>
        </p:nvSpPr>
        <p:spPr>
          <a:xfrm>
            <a:off x="4708625" y="2609375"/>
            <a:ext cx="3027600" cy="31278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g60c4b09036_1_0"/>
          <p:cNvSpPr/>
          <p:nvPr/>
        </p:nvSpPr>
        <p:spPr>
          <a:xfrm>
            <a:off x="7878375" y="2963850"/>
            <a:ext cx="3027600" cy="9303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3100">
                <a:solidFill>
                  <a:schemeClr val="dk1"/>
                </a:solidFill>
              </a:rPr>
              <a:t>双方向探索</a:t>
            </a:r>
            <a:endParaRPr/>
          </a:p>
        </p:txBody>
      </p:sp>
      <p:sp>
        <p:nvSpPr>
          <p:cNvPr id="216" name="Google Shape;216;g60c4b09036_1_0"/>
          <p:cNvSpPr/>
          <p:nvPr/>
        </p:nvSpPr>
        <p:spPr>
          <a:xfrm>
            <a:off x="7878375" y="4439375"/>
            <a:ext cx="3027600" cy="9303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3100">
                <a:solidFill>
                  <a:schemeClr val="dk1"/>
                </a:solidFill>
              </a:rPr>
              <a:t>分枝限定法</a:t>
            </a:r>
            <a:endParaRPr/>
          </a:p>
        </p:txBody>
      </p:sp>
      <p:sp>
        <p:nvSpPr>
          <p:cNvPr id="217" name="Google Shape;217;g60c4b09036_1_0"/>
          <p:cNvSpPr txBox="1"/>
          <p:nvPr/>
        </p:nvSpPr>
        <p:spPr>
          <a:xfrm>
            <a:off x="1768075" y="2346300"/>
            <a:ext cx="2569200" cy="535200"/>
          </a:xfrm>
          <a:prstGeom prst="rect">
            <a:avLst/>
          </a:prstGeom>
          <a:solidFill>
            <a:srgbClr val="C9DAF8"/>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ja-JP" sz="3000"/>
              <a:t>深さ優先探索</a:t>
            </a:r>
            <a:endParaRPr sz="3000"/>
          </a:p>
        </p:txBody>
      </p:sp>
      <p:sp>
        <p:nvSpPr>
          <p:cNvPr id="218" name="Google Shape;218;g60c4b09036_1_0"/>
          <p:cNvSpPr txBox="1"/>
          <p:nvPr/>
        </p:nvSpPr>
        <p:spPr>
          <a:xfrm>
            <a:off x="5128175" y="2346300"/>
            <a:ext cx="2188500" cy="535200"/>
          </a:xfrm>
          <a:prstGeom prst="rect">
            <a:avLst/>
          </a:prstGeom>
          <a:solidFill>
            <a:srgbClr val="C9DAF8"/>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ja-JP" sz="3000"/>
              <a:t>幅</a:t>
            </a:r>
            <a:r>
              <a:rPr lang="ja-JP" sz="3000"/>
              <a:t>優先探索</a:t>
            </a:r>
            <a:endParaRPr sz="3000"/>
          </a:p>
        </p:txBody>
      </p:sp>
      <p:sp>
        <p:nvSpPr>
          <p:cNvPr id="219" name="Google Shape;219;g60c4b09036_1_0"/>
          <p:cNvSpPr/>
          <p:nvPr/>
        </p:nvSpPr>
        <p:spPr>
          <a:xfrm>
            <a:off x="1853275" y="33007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2400">
                <a:solidFill>
                  <a:schemeClr val="dk1"/>
                </a:solidFill>
              </a:rPr>
              <a:t>深さ制限探索</a:t>
            </a:r>
            <a:endParaRPr sz="2400"/>
          </a:p>
        </p:txBody>
      </p:sp>
      <p:sp>
        <p:nvSpPr>
          <p:cNvPr id="220" name="Google Shape;220;g60c4b09036_1_0"/>
          <p:cNvSpPr/>
          <p:nvPr/>
        </p:nvSpPr>
        <p:spPr>
          <a:xfrm>
            <a:off x="1853275" y="4555925"/>
            <a:ext cx="2398800" cy="8136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2400">
                <a:solidFill>
                  <a:schemeClr val="dk1"/>
                </a:solidFill>
              </a:rPr>
              <a:t>反復深化</a:t>
            </a:r>
            <a:br>
              <a:rPr lang="ja-JP" sz="2400">
                <a:solidFill>
                  <a:schemeClr val="dk1"/>
                </a:solidFill>
              </a:rPr>
            </a:br>
            <a:r>
              <a:rPr lang="ja-JP" sz="2400">
                <a:solidFill>
                  <a:schemeClr val="dk1"/>
                </a:solidFill>
              </a:rPr>
              <a:t>深さ優先探索</a:t>
            </a:r>
            <a:endParaRPr sz="2400"/>
          </a:p>
        </p:txBody>
      </p:sp>
      <p:sp>
        <p:nvSpPr>
          <p:cNvPr id="221" name="Google Shape;221;g60c4b09036_1_0"/>
          <p:cNvSpPr/>
          <p:nvPr/>
        </p:nvSpPr>
        <p:spPr>
          <a:xfrm>
            <a:off x="5023025" y="39559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2400">
                <a:solidFill>
                  <a:schemeClr val="dk1"/>
                </a:solidFill>
              </a:rPr>
              <a:t>均一コスト探索</a:t>
            </a:r>
            <a:endParaRPr sz="2400"/>
          </a:p>
        </p:txBody>
      </p:sp>
      <p:sp>
        <p:nvSpPr>
          <p:cNvPr id="222" name="Google Shape;222;g60c4b09036_1_0"/>
          <p:cNvSpPr/>
          <p:nvPr/>
        </p:nvSpPr>
        <p:spPr>
          <a:xfrm>
            <a:off x="5023025" y="30701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2400">
                <a:solidFill>
                  <a:schemeClr val="dk1"/>
                </a:solidFill>
              </a:rPr>
              <a:t>最良優先探索</a:t>
            </a:r>
            <a:endParaRPr sz="2400"/>
          </a:p>
        </p:txBody>
      </p:sp>
      <p:sp>
        <p:nvSpPr>
          <p:cNvPr id="223" name="Google Shape;223;g60c4b09036_1_0"/>
          <p:cNvSpPr/>
          <p:nvPr/>
        </p:nvSpPr>
        <p:spPr>
          <a:xfrm>
            <a:off x="5023025" y="48417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90000"/>
              </a:lnSpc>
              <a:spcBef>
                <a:spcPts val="1000"/>
              </a:spcBef>
              <a:spcAft>
                <a:spcPts val="0"/>
              </a:spcAft>
              <a:buNone/>
            </a:pPr>
            <a:r>
              <a:rPr lang="ja-JP" sz="2400">
                <a:solidFill>
                  <a:schemeClr val="dk1"/>
                </a:solidFill>
              </a:rPr>
              <a:t>A*</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2019-07-17T04:35:45Z</dcterms:created>
  <dc:creator>16se085</dc:creator>
</cp:coreProperties>
</file>