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0" roundtripDataSignature="AMtx7miMd9/RQwbDaT8zePZap9qK+LIO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DDBA7B6-1C1F-4A9C-BB06-B0F9E4CA9FF2}">
  <a:tblStyle styleId="{FDDBA7B6-1C1F-4A9C-BB06-B0F9E4CA9FF2}"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ja-JP"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 name="Google Shape;7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8" name="Google Shape;7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SAVEは非可逆計算において消去される情報を追加で記憶します</a:t>
            </a:r>
            <a:endParaRPr/>
          </a:p>
        </p:txBody>
      </p:sp>
      <p:sp>
        <p:nvSpPr>
          <p:cNvPr id="173" name="Google Shape;17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0" name="Google Shape;18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5" name="Shape 185"/>
        <p:cNvGrpSpPr/>
        <p:nvPr/>
      </p:nvGrpSpPr>
      <p:grpSpPr>
        <a:xfrm>
          <a:off x="0" y="0"/>
          <a:ext cx="0" cy="0"/>
          <a:chOff x="0" y="0"/>
          <a:chExt cx="0" cy="0"/>
        </a:xfrm>
      </p:grpSpPr>
      <p:sp>
        <p:nvSpPr>
          <p:cNvPr id="186" name="Google Shape;186;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4" name="Google Shape;194;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1" name="Google Shape;201;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Google Shape;208;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9" name="Google Shape;209;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4" name="Shape 214"/>
        <p:cNvGrpSpPr/>
        <p:nvPr/>
      </p:nvGrpSpPr>
      <p:grpSpPr>
        <a:xfrm>
          <a:off x="0" y="0"/>
          <a:ext cx="0" cy="0"/>
          <a:chOff x="0" y="0"/>
          <a:chExt cx="0" cy="0"/>
        </a:xfrm>
      </p:grpSpPr>
      <p:sp>
        <p:nvSpPr>
          <p:cNvPr id="215" name="Google Shape;215;g61c43491a6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6" name="Google Shape;216;g61c43491a6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7" name="Google Shape;217;g61c43491a6_0_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2" name="Shape 222"/>
        <p:cNvGrpSpPr/>
        <p:nvPr/>
      </p:nvGrpSpPr>
      <p:grpSpPr>
        <a:xfrm>
          <a:off x="0" y="0"/>
          <a:ext cx="0" cy="0"/>
          <a:chOff x="0" y="0"/>
          <a:chExt cx="0" cy="0"/>
        </a:xfrm>
      </p:grpSpPr>
      <p:sp>
        <p:nvSpPr>
          <p:cNvPr id="223" name="Google Shape;223;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4" name="Google Shape;224;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Google Shape;234;g61c43491a6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Google Shape;235;g61c43491a6_0_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6" name="Google Shape;236;g61c43491a6_0_1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Google Shape;242;g61c43491a6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3" name="Google Shape;243;g61c43491a6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4" name="Google Shape;244;g61c43491a6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5" name="Google Shape;8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9" name="Shape 249"/>
        <p:cNvGrpSpPr/>
        <p:nvPr/>
      </p:nvGrpSpPr>
      <p:grpSpPr>
        <a:xfrm>
          <a:off x="0" y="0"/>
          <a:ext cx="0" cy="0"/>
          <a:chOff x="0" y="0"/>
          <a:chExt cx="0" cy="0"/>
        </a:xfrm>
      </p:grpSpPr>
      <p:sp>
        <p:nvSpPr>
          <p:cNvPr id="250" name="Google Shape;25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1" name="Google Shape;25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6" name="Shape 256"/>
        <p:cNvGrpSpPr/>
        <p:nvPr/>
      </p:nvGrpSpPr>
      <p:grpSpPr>
        <a:xfrm>
          <a:off x="0" y="0"/>
          <a:ext cx="0" cy="0"/>
          <a:chOff x="0" y="0"/>
          <a:chExt cx="0" cy="0"/>
        </a:xfrm>
      </p:grpSpPr>
      <p:sp>
        <p:nvSpPr>
          <p:cNvPr id="257" name="Google Shape;257;g63c6e533d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Google Shape;258;g63c6e533de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g63c6e533de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Google Shape;26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7" name="Google Shape;26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2" name="Shape 272"/>
        <p:cNvGrpSpPr/>
        <p:nvPr/>
      </p:nvGrpSpPr>
      <p:grpSpPr>
        <a:xfrm>
          <a:off x="0" y="0"/>
          <a:ext cx="0" cy="0"/>
          <a:chOff x="0" y="0"/>
          <a:chExt cx="0" cy="0"/>
        </a:xfrm>
      </p:grpSpPr>
      <p:sp>
        <p:nvSpPr>
          <p:cNvPr id="273" name="Google Shape;273;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4" name="Google Shape;274;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4" name="Shape 284"/>
        <p:cNvGrpSpPr/>
        <p:nvPr/>
      </p:nvGrpSpPr>
      <p:grpSpPr>
        <a:xfrm>
          <a:off x="0" y="0"/>
          <a:ext cx="0" cy="0"/>
          <a:chOff x="0" y="0"/>
          <a:chExt cx="0" cy="0"/>
        </a:xfrm>
      </p:grpSpPr>
      <p:sp>
        <p:nvSpPr>
          <p:cNvPr id="285" name="Google Shape;285;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6" name="Google Shape;286;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軽く流す</a:t>
            </a:r>
            <a:endParaRPr/>
          </a:p>
          <a:p>
            <a:pPr indent="0" lvl="0" marL="0" rtl="0" algn="l">
              <a:lnSpc>
                <a:spcPct val="100000"/>
              </a:lnSpc>
              <a:spcBef>
                <a:spcPts val="0"/>
              </a:spcBef>
              <a:spcAft>
                <a:spcPts val="0"/>
              </a:spcAft>
              <a:buSzPts val="1400"/>
              <a:buNone/>
            </a:pPr>
            <a:r>
              <a:rPr lang="ja-JP"/>
              <a:t>可逆プログラミングは熱という視点から始まりました。</a:t>
            </a:r>
            <a:endParaRPr/>
          </a:p>
          <a:p>
            <a:pPr indent="0" lvl="0" marL="0" rtl="0" algn="l">
              <a:lnSpc>
                <a:spcPct val="100000"/>
              </a:lnSpc>
              <a:spcBef>
                <a:spcPts val="0"/>
              </a:spcBef>
              <a:spcAft>
                <a:spcPts val="0"/>
              </a:spcAft>
              <a:buSzPts val="1400"/>
              <a:buNone/>
            </a:pPr>
            <a:r>
              <a:rPr lang="ja-JP"/>
              <a:t>Landauerは非可逆な論理演算はかならず熱放出が伴う、しかし可逆な論理演算についてはその限りでないということを指摘しました。</a:t>
            </a:r>
            <a:endParaRPr/>
          </a:p>
          <a:p>
            <a:pPr indent="0" lvl="0" marL="0" rtl="0" algn="l">
              <a:lnSpc>
                <a:spcPct val="100000"/>
              </a:lnSpc>
              <a:spcBef>
                <a:spcPts val="0"/>
              </a:spcBef>
              <a:spcAft>
                <a:spcPts val="0"/>
              </a:spcAft>
              <a:buSzPts val="1400"/>
              <a:buNone/>
            </a:pPr>
            <a:r>
              <a:rPr lang="ja-JP"/>
              <a:t>そして、可逆計算機が発明されました。例えば可逆チューリングマシンはチューリングマシンと同じ計算能力を持ちます。これは理論上現在のコンピューターを可逆なものに置き換えることが可能なことを示しています</a:t>
            </a:r>
            <a:endParaRPr/>
          </a:p>
          <a:p>
            <a:pPr indent="0" lvl="0" marL="0" rtl="0" algn="l">
              <a:lnSpc>
                <a:spcPct val="100000"/>
              </a:lnSpc>
              <a:spcBef>
                <a:spcPts val="0"/>
              </a:spcBef>
              <a:spcAft>
                <a:spcPts val="0"/>
              </a:spcAft>
              <a:buSzPts val="1400"/>
              <a:buNone/>
            </a:pPr>
            <a:r>
              <a:rPr lang="ja-JP"/>
              <a:t>しかし、近年違う視点からの研究が進んでいます。可逆プログラムは一つ前の状態が一意に決まるという特性からプログラムの逆実行を可能とします。この逆実行を応用し投機的実行のロールバック、デバックの効率化に使用可能なことがわかっています。</a:t>
            </a:r>
            <a:endParaRPr/>
          </a:p>
        </p:txBody>
      </p:sp>
      <p:sp>
        <p:nvSpPr>
          <p:cNvPr id="92" name="Google Shape;9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g63a58c1de0_0_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g63a58c1de0_0_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可逆なプログラムを生成するプログラミング言語を可逆プログラミング言語といい。JanusuやRなどがあります。この言語によって書かれたプログラムの可逆性は保証されているが、既存の技術を使用できませ。それに対し、プログラムから可逆プログラムを生成するという方法があります。こちらの方法の場合元のプリグラムは非可逆なものでよいため既存の技術を使用できます。</a:t>
            </a:r>
            <a:endParaRPr/>
          </a:p>
        </p:txBody>
      </p:sp>
      <p:sp>
        <p:nvSpPr>
          <p:cNvPr id="103" name="Google Shape;103;g63a58c1de0_0_2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ja-JP"/>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可逆コンパイラの有用性は参考文献２，３で示されています。</a:t>
            </a:r>
            <a:endParaRPr/>
          </a:p>
          <a:p>
            <a:pPr indent="0" lvl="0" marL="0" rtl="0" algn="l">
              <a:lnSpc>
                <a:spcPct val="100000"/>
              </a:lnSpc>
              <a:spcBef>
                <a:spcPts val="0"/>
              </a:spcBef>
              <a:spcAft>
                <a:spcPts val="0"/>
              </a:spcAft>
              <a:buSzPts val="1400"/>
              <a:buNone/>
            </a:pPr>
            <a:r>
              <a:rPr lang="ja-JP"/>
              <a:t>RCCはROSSとの並列シミュレーションが可能であり、</a:t>
            </a:r>
            <a:endParaRPr/>
          </a:p>
          <a:p>
            <a:pPr indent="0" lvl="0" marL="0" rtl="0" algn="l">
              <a:lnSpc>
                <a:spcPct val="100000"/>
              </a:lnSpc>
              <a:spcBef>
                <a:spcPts val="0"/>
              </a:spcBef>
              <a:spcAft>
                <a:spcPts val="0"/>
              </a:spcAft>
              <a:buSzPts val="1400"/>
              <a:buNone/>
            </a:pPr>
            <a:r>
              <a:rPr lang="ja-JP"/>
              <a:t>参考文献２では並列離散シミュレーションでの有用性</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ja-JP"/>
              <a:t>状態保存方式に対してスループットの向上を指摘</a:t>
            </a:r>
            <a:endParaRPr/>
          </a:p>
        </p:txBody>
      </p:sp>
      <p:sp>
        <p:nvSpPr>
          <p:cNvPr id="121" name="Google Shape;12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本研究の目的は効率的な可逆プログラムを作成することです。可逆プログラムとは可逆性を保持したプログラムである。しかし、本研究で扱う可逆プログラムは丸め処理、オーバーフローなどが原因で元の状態に戻れない場合がある。本研究ではこのことは考慮しないものとする。</a:t>
            </a:r>
            <a:endParaRPr/>
          </a:p>
          <a:p>
            <a:pPr indent="0" lvl="0" marL="0" rtl="0" algn="l">
              <a:lnSpc>
                <a:spcPct val="100000"/>
              </a:lnSpc>
              <a:spcBef>
                <a:spcPts val="0"/>
              </a:spcBef>
              <a:spcAft>
                <a:spcPts val="0"/>
              </a:spcAft>
              <a:buSzPts val="1400"/>
              <a:buNone/>
            </a:pPr>
            <a:r>
              <a:rPr lang="ja-JP"/>
              <a:t>効率的の指標としては変換前から後へのオーバーヘッドの大きさを用いる。また実行性能、メモリ効率は元の非可逆プログラムとの比較のために使用する</a:t>
            </a:r>
            <a:endParaRPr/>
          </a:p>
          <a:p>
            <a:pPr indent="0" lvl="0" marL="0" rtl="0" algn="l">
              <a:lnSpc>
                <a:spcPct val="100000"/>
              </a:lnSpc>
              <a:spcBef>
                <a:spcPts val="0"/>
              </a:spcBef>
              <a:spcAft>
                <a:spcPts val="0"/>
              </a:spcAft>
              <a:buSzPts val="1400"/>
              <a:buNone/>
            </a:pPr>
            <a:r>
              <a:rPr lang="ja-JP"/>
              <a:t>現段階では今後変わる可能性もある。</a:t>
            </a:r>
            <a:endParaRPr/>
          </a:p>
          <a:p>
            <a:pPr indent="0" lvl="0" marL="0" rtl="0" algn="l">
              <a:lnSpc>
                <a:spcPct val="100000"/>
              </a:lnSpc>
              <a:spcBef>
                <a:spcPts val="0"/>
              </a:spcBef>
              <a:spcAft>
                <a:spcPts val="0"/>
              </a:spcAft>
              <a:buSzPts val="1400"/>
              <a:buNone/>
            </a:pPr>
            <a:r>
              <a:t/>
            </a:r>
            <a:endParaRPr/>
          </a:p>
        </p:txBody>
      </p:sp>
      <p:sp>
        <p:nvSpPr>
          <p:cNvPr id="128" name="Google Shape;12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Google Shape;13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rPr lang="ja-JP"/>
              <a:t>既存のオープンソースがない</a:t>
            </a:r>
            <a:endParaRPr/>
          </a:p>
          <a:p>
            <a:pPr indent="-228600" lvl="0" marL="457200" marR="0" rtl="0" algn="l">
              <a:lnSpc>
                <a:spcPct val="100000"/>
              </a:lnSpc>
              <a:spcBef>
                <a:spcPts val="0"/>
              </a:spcBef>
              <a:spcAft>
                <a:spcPts val="0"/>
              </a:spcAft>
              <a:buClr>
                <a:srgbClr val="000000"/>
              </a:buClr>
              <a:buSzPts val="1400"/>
              <a:buFont typeface="Arial"/>
              <a:buNone/>
            </a:pPr>
            <a:r>
              <a:rPr lang="ja-JP"/>
              <a:t>既存のものを比較対象とするために設計実装する</a:t>
            </a:r>
            <a:endParaRPr/>
          </a:p>
          <a:p>
            <a:pPr indent="-228600" lvl="0" marL="457200" marR="0" rtl="0" algn="l">
              <a:lnSpc>
                <a:spcPct val="100000"/>
              </a:lnSpc>
              <a:spcBef>
                <a:spcPts val="0"/>
              </a:spcBef>
              <a:spcAft>
                <a:spcPts val="0"/>
              </a:spcAft>
              <a:buClr>
                <a:srgbClr val="000000"/>
              </a:buClr>
              <a:buSzPts val="1400"/>
              <a:buFont typeface="Arial"/>
              <a:buNone/>
            </a:pPr>
            <a:r>
              <a:t/>
            </a:r>
            <a:endParaRPr/>
          </a:p>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138" name="Google Shape;13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ja-JP"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g63a58c1de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3" name="Google Shape;153;g63a58c1de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図の説明</a:t>
            </a:r>
            <a:endParaRPr/>
          </a:p>
        </p:txBody>
      </p:sp>
      <p:sp>
        <p:nvSpPr>
          <p:cNvPr id="154" name="Google Shape;154;g63a58c1de0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ja-JP"/>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 スライド" type="title">
  <p:cSld name="TITLE">
    <p:spTree>
      <p:nvGrpSpPr>
        <p:cNvPr id="15" name="Shape 15"/>
        <p:cNvGrpSpPr/>
        <p:nvPr/>
      </p:nvGrpSpPr>
      <p:grpSpPr>
        <a:xfrm>
          <a:off x="0" y="0"/>
          <a:ext cx="0" cy="0"/>
          <a:chOff x="0" y="0"/>
          <a:chExt cx="0" cy="0"/>
        </a:xfrm>
      </p:grpSpPr>
      <p:sp>
        <p:nvSpPr>
          <p:cNvPr id="16" name="Google Shape;16;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縦書きタイトルと&#10;縦書きテキスト" type="vertTitleAndTx">
  <p:cSld name="VERTICAL_TITLE_AND_VERTICAL_TEXT">
    <p:spTree>
      <p:nvGrpSpPr>
        <p:cNvPr id="69" name="Shape 69"/>
        <p:cNvGrpSpPr/>
        <p:nvPr/>
      </p:nvGrpSpPr>
      <p:grpSpPr>
        <a:xfrm>
          <a:off x="0" y="0"/>
          <a:ext cx="0" cy="0"/>
          <a:chOff x="0" y="0"/>
          <a:chExt cx="0" cy="0"/>
        </a:xfrm>
      </p:grpSpPr>
      <p:sp>
        <p:nvSpPr>
          <p:cNvPr id="70" name="Google Shape;70;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コンテンツ" type="obj">
  <p:cSld name="OBJECT">
    <p:spTree>
      <p:nvGrpSpPr>
        <p:cNvPr id="21" name="Shape 21"/>
        <p:cNvGrpSpPr/>
        <p:nvPr/>
      </p:nvGrpSpPr>
      <p:grpSpPr>
        <a:xfrm>
          <a:off x="0" y="0"/>
          <a:ext cx="0" cy="0"/>
          <a:chOff x="0" y="0"/>
          <a:chExt cx="0" cy="0"/>
        </a:xfrm>
      </p:grpSpPr>
      <p:sp>
        <p:nvSpPr>
          <p:cNvPr id="22" name="Google Shape;22;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のみ" type="titleOnly">
  <p:cSld name="TITLE_ONLY">
    <p:spTree>
      <p:nvGrpSpPr>
        <p:cNvPr id="27" name="Shape 27"/>
        <p:cNvGrpSpPr/>
        <p:nvPr/>
      </p:nvGrpSpPr>
      <p:grpSpPr>
        <a:xfrm>
          <a:off x="0" y="0"/>
          <a:ext cx="0" cy="0"/>
          <a:chOff x="0" y="0"/>
          <a:chExt cx="0" cy="0"/>
        </a:xfrm>
      </p:grpSpPr>
      <p:sp>
        <p:nvSpPr>
          <p:cNvPr id="28" name="Google Shape;28;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2 つのコンテンツ" type="twoObj">
  <p:cSld name="TWO_OBJECTS">
    <p:spTree>
      <p:nvGrpSpPr>
        <p:cNvPr id="32" name="Shape 32"/>
        <p:cNvGrpSpPr/>
        <p:nvPr/>
      </p:nvGrpSpPr>
      <p:grpSpPr>
        <a:xfrm>
          <a:off x="0" y="0"/>
          <a:ext cx="0" cy="0"/>
          <a:chOff x="0" y="0"/>
          <a:chExt cx="0" cy="0"/>
        </a:xfrm>
      </p:grpSpPr>
      <p:sp>
        <p:nvSpPr>
          <p:cNvPr id="33" name="Google Shape;33;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セクション見出し" type="secHead">
  <p:cSld name="SECTION_HEADER">
    <p:spTree>
      <p:nvGrpSpPr>
        <p:cNvPr id="39" name="Shape 39"/>
        <p:cNvGrpSpPr/>
        <p:nvPr/>
      </p:nvGrpSpPr>
      <p:grpSpPr>
        <a:xfrm>
          <a:off x="0" y="0"/>
          <a:ext cx="0" cy="0"/>
          <a:chOff x="0" y="0"/>
          <a:chExt cx="0" cy="0"/>
        </a:xfrm>
      </p:grpSpPr>
      <p:sp>
        <p:nvSpPr>
          <p:cNvPr id="40" name="Google Shape;40;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2" name="Google Shape;4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白紙" type="blank">
  <p:cSld name="BLANK">
    <p:spTree>
      <p:nvGrpSpPr>
        <p:cNvPr id="45" name="Shape 45"/>
        <p:cNvGrpSpPr/>
        <p:nvPr/>
      </p:nvGrpSpPr>
      <p:grpSpPr>
        <a:xfrm>
          <a:off x="0" y="0"/>
          <a:ext cx="0" cy="0"/>
          <a:chOff x="0" y="0"/>
          <a:chExt cx="0" cy="0"/>
        </a:xfrm>
      </p:grpSpPr>
      <p:sp>
        <p:nvSpPr>
          <p:cNvPr id="46" name="Google Shape;4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10;コンテンツ" type="objTx">
  <p:cSld name="OBJECT_WITH_CAPTION_TEXT">
    <p:spTree>
      <p:nvGrpSpPr>
        <p:cNvPr id="49" name="Shape 49"/>
        <p:cNvGrpSpPr/>
        <p:nvPr/>
      </p:nvGrpSpPr>
      <p:grpSpPr>
        <a:xfrm>
          <a:off x="0" y="0"/>
          <a:ext cx="0" cy="0"/>
          <a:chOff x="0" y="0"/>
          <a:chExt cx="0" cy="0"/>
        </a:xfrm>
      </p:grpSpPr>
      <p:sp>
        <p:nvSpPr>
          <p:cNvPr id="50" name="Google Shape;50;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2" name="Google Shape;52;p2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3" name="Google Shape;53;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図" type="picTx">
  <p:cSld name="PICTURE_WITH_CAPTION_TEXT">
    <p:spTree>
      <p:nvGrpSpPr>
        <p:cNvPr id="56" name="Shape 56"/>
        <p:cNvGrpSpPr/>
        <p:nvPr/>
      </p:nvGrpSpPr>
      <p:grpSpPr>
        <a:xfrm>
          <a:off x="0" y="0"/>
          <a:ext cx="0" cy="0"/>
          <a:chOff x="0" y="0"/>
          <a:chExt cx="0" cy="0"/>
        </a:xfrm>
      </p:grpSpPr>
      <p:sp>
        <p:nvSpPr>
          <p:cNvPr id="57" name="Google Shape;57;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22"/>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9" name="Google Shape;59;p2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10;縦書きテキスト" type="vertTx">
  <p:cSld name="VERTICAL_TEXT">
    <p:spTree>
      <p:nvGrpSpPr>
        <p:cNvPr id="63" name="Shape 63"/>
        <p:cNvGrpSpPr/>
        <p:nvPr/>
      </p:nvGrpSpPr>
      <p:grpSpPr>
        <a:xfrm>
          <a:off x="0" y="0"/>
          <a:ext cx="0" cy="0"/>
          <a:chOff x="0" y="0"/>
          <a:chExt cx="0" cy="0"/>
        </a:xfrm>
      </p:grpSpPr>
      <p:sp>
        <p:nvSpPr>
          <p:cNvPr id="64" name="Google Shape;64;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
          <p:cNvSpPr txBox="1"/>
          <p:nvPr>
            <p:ph type="ctrTitle"/>
          </p:nvPr>
        </p:nvSpPr>
        <p:spPr>
          <a:xfrm>
            <a:off x="1390500" y="1134225"/>
            <a:ext cx="9411000" cy="23877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800"/>
              <a:buFont typeface="Calibri"/>
              <a:buNone/>
            </a:pPr>
            <a:r>
              <a:rPr lang="ja-JP" sz="4800"/>
              <a:t>可逆コンパイラの設計および実装</a:t>
            </a:r>
            <a:br>
              <a:rPr lang="ja-JP" sz="4800"/>
            </a:br>
            <a:endParaRPr sz="4800"/>
          </a:p>
        </p:txBody>
      </p:sp>
      <p:sp>
        <p:nvSpPr>
          <p:cNvPr id="81" name="Google Shape;81;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ja-JP" sz="2800">
                <a:solidFill>
                  <a:schemeClr val="dk1"/>
                </a:solidFill>
              </a:rPr>
              <a:t>2016SE082</a:t>
            </a:r>
            <a:r>
              <a:rPr lang="ja-JP" sz="2800"/>
              <a:t>　</a:t>
            </a:r>
            <a:r>
              <a:rPr lang="ja-JP" sz="2800">
                <a:solidFill>
                  <a:schemeClr val="dk1"/>
                </a:solidFill>
              </a:rPr>
              <a:t>外川 淳平　</a:t>
            </a:r>
            <a:endParaRPr sz="2800">
              <a:solidFill>
                <a:schemeClr val="dk1"/>
              </a:solidFill>
            </a:endParaRPr>
          </a:p>
          <a:p>
            <a:pPr indent="0" lvl="0" marL="2743200" rtl="0" algn="l">
              <a:lnSpc>
                <a:spcPct val="90000"/>
              </a:lnSpc>
              <a:spcBef>
                <a:spcPts val="1000"/>
              </a:spcBef>
              <a:spcAft>
                <a:spcPts val="0"/>
              </a:spcAft>
              <a:buClr>
                <a:schemeClr val="dk1"/>
              </a:buClr>
              <a:buSzPts val="2800"/>
              <a:buNone/>
            </a:pPr>
            <a:r>
              <a:rPr lang="ja-JP" sz="2800"/>
              <a:t>指導教員   横山 哲郎</a:t>
            </a:r>
            <a:endParaRPr sz="2800"/>
          </a:p>
          <a:p>
            <a:pPr indent="0" lvl="0" marL="0" rtl="0" algn="ctr">
              <a:lnSpc>
                <a:spcPct val="90000"/>
              </a:lnSpc>
              <a:spcBef>
                <a:spcPts val="1000"/>
              </a:spcBef>
              <a:spcAft>
                <a:spcPts val="0"/>
              </a:spcAft>
              <a:buClr>
                <a:schemeClr val="dk1"/>
              </a:buClr>
              <a:buSzPts val="2800"/>
              <a:buNone/>
            </a:pPr>
            <a:r>
              <a:t/>
            </a:r>
            <a:endParaRPr sz="2800"/>
          </a:p>
        </p:txBody>
      </p:sp>
      <p:sp>
        <p:nvSpPr>
          <p:cNvPr id="82" name="Google Shape;82;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Google Shape;175;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３．RCCの設計：繰り返し文 </a:t>
            </a:r>
            <a:endParaRPr/>
          </a:p>
        </p:txBody>
      </p:sp>
      <p:sp>
        <p:nvSpPr>
          <p:cNvPr id="176" name="Google Shape;176;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pic>
        <p:nvPicPr>
          <p:cNvPr id="177" name="Google Shape;177;p9"/>
          <p:cNvPicPr preferRelativeResize="0"/>
          <p:nvPr/>
        </p:nvPicPr>
        <p:blipFill rotWithShape="1">
          <a:blip r:embed="rId3">
            <a:alphaModFix/>
          </a:blip>
          <a:srcRect b="0" l="0" r="0" t="0"/>
          <a:stretch/>
        </p:blipFill>
        <p:spPr>
          <a:xfrm>
            <a:off x="1706880" y="1891824"/>
            <a:ext cx="8778240" cy="433451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Google Shape;182;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３．RCCの設計：分岐文 </a:t>
            </a:r>
            <a:endParaRPr/>
          </a:p>
        </p:txBody>
      </p:sp>
      <p:sp>
        <p:nvSpPr>
          <p:cNvPr id="183" name="Google Shape;18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pic>
        <p:nvPicPr>
          <p:cNvPr id="184" name="Google Shape;184;p25"/>
          <p:cNvPicPr preferRelativeResize="0"/>
          <p:nvPr/>
        </p:nvPicPr>
        <p:blipFill rotWithShape="1">
          <a:blip r:embed="rId3">
            <a:alphaModFix/>
          </a:blip>
          <a:srcRect b="0" l="0" r="0" t="0"/>
          <a:stretch/>
        </p:blipFill>
        <p:spPr>
          <a:xfrm>
            <a:off x="2463800" y="1690688"/>
            <a:ext cx="6507480" cy="466566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8" name="Shape 188"/>
        <p:cNvGrpSpPr/>
        <p:nvPr/>
      </p:nvGrpSpPr>
      <p:grpSpPr>
        <a:xfrm>
          <a:off x="0" y="0"/>
          <a:ext cx="0" cy="0"/>
          <a:chOff x="0" y="0"/>
          <a:chExt cx="0" cy="0"/>
        </a:xfrm>
      </p:grpSpPr>
      <p:sp>
        <p:nvSpPr>
          <p:cNvPr id="189" name="Google Shape;189;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４．RCCの実装</a:t>
            </a:r>
            <a:endParaRPr/>
          </a:p>
        </p:txBody>
      </p:sp>
      <p:sp>
        <p:nvSpPr>
          <p:cNvPr id="190" name="Google Shape;190;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rPr lang="ja-JP"/>
              <a:t>　ツールはBNFC、言語はHaskellを用いる。</a:t>
            </a:r>
            <a:endParaRPr/>
          </a:p>
          <a:p>
            <a:pPr indent="0" lvl="0" marL="114300" rtl="0" algn="l">
              <a:lnSpc>
                <a:spcPct val="90000"/>
              </a:lnSpc>
              <a:spcBef>
                <a:spcPts val="1000"/>
              </a:spcBef>
              <a:spcAft>
                <a:spcPts val="0"/>
              </a:spcAft>
              <a:buSzPts val="1800"/>
              <a:buNone/>
            </a:pPr>
            <a:r>
              <a:t/>
            </a:r>
            <a:endParaRPr/>
          </a:p>
          <a:p>
            <a:pPr indent="0" lvl="0" marL="114300" rtl="0" algn="l">
              <a:lnSpc>
                <a:spcPct val="90000"/>
              </a:lnSpc>
              <a:spcBef>
                <a:spcPts val="1000"/>
              </a:spcBef>
              <a:spcAft>
                <a:spcPts val="0"/>
              </a:spcAft>
              <a:buSzPts val="1800"/>
              <a:buNone/>
            </a:pPr>
            <a:r>
              <a:rPr lang="ja-JP"/>
              <a:t>１．Cコンパイラをダウンロード</a:t>
            </a:r>
            <a:endParaRPr/>
          </a:p>
          <a:p>
            <a:pPr indent="0" lvl="0" marL="114300" rtl="0" algn="l">
              <a:lnSpc>
                <a:spcPct val="90000"/>
              </a:lnSpc>
              <a:spcBef>
                <a:spcPts val="1000"/>
              </a:spcBef>
              <a:spcAft>
                <a:spcPts val="0"/>
              </a:spcAft>
              <a:buSzPts val="1800"/>
              <a:buNone/>
            </a:pPr>
            <a:r>
              <a:rPr lang="ja-JP"/>
              <a:t>　→既存のものを使用</a:t>
            </a:r>
            <a:endParaRPr/>
          </a:p>
          <a:p>
            <a:pPr indent="0" lvl="0" marL="114300" rtl="0" algn="l">
              <a:lnSpc>
                <a:spcPct val="90000"/>
              </a:lnSpc>
              <a:spcBef>
                <a:spcPts val="1000"/>
              </a:spcBef>
              <a:spcAft>
                <a:spcPts val="0"/>
              </a:spcAft>
              <a:buSzPts val="1800"/>
              <a:buNone/>
            </a:pPr>
            <a:r>
              <a:rPr lang="ja-JP"/>
              <a:t>２．入力と出力が全く同じコンパイラの作成</a:t>
            </a:r>
            <a:endParaRPr/>
          </a:p>
          <a:p>
            <a:pPr indent="0" lvl="0" marL="114300" rtl="0" algn="l">
              <a:lnSpc>
                <a:spcPct val="90000"/>
              </a:lnSpc>
              <a:spcBef>
                <a:spcPts val="1000"/>
              </a:spcBef>
              <a:spcAft>
                <a:spcPts val="0"/>
              </a:spcAft>
              <a:buSzPts val="1800"/>
              <a:buNone/>
            </a:pPr>
            <a:r>
              <a:rPr lang="ja-JP"/>
              <a:t>　→無変換のコンパイラの作成</a:t>
            </a:r>
            <a:endParaRPr/>
          </a:p>
          <a:p>
            <a:pPr indent="0" lvl="0" marL="114300" rtl="0" algn="l">
              <a:lnSpc>
                <a:spcPct val="90000"/>
              </a:lnSpc>
              <a:spcBef>
                <a:spcPts val="1000"/>
              </a:spcBef>
              <a:spcAft>
                <a:spcPts val="0"/>
              </a:spcAft>
              <a:buSzPts val="1800"/>
              <a:buNone/>
            </a:pPr>
            <a:r>
              <a:rPr lang="ja-JP"/>
              <a:t>３．非可逆部分を変更するコンパイラの作成</a:t>
            </a:r>
            <a:endParaRPr/>
          </a:p>
          <a:p>
            <a:pPr indent="0" lvl="0" marL="114300" rtl="0" algn="l">
              <a:lnSpc>
                <a:spcPct val="90000"/>
              </a:lnSpc>
              <a:spcBef>
                <a:spcPts val="1000"/>
              </a:spcBef>
              <a:spcAft>
                <a:spcPts val="0"/>
              </a:spcAft>
              <a:buSzPts val="1800"/>
              <a:buNone/>
            </a:pPr>
            <a:r>
              <a:rPr lang="ja-JP"/>
              <a:t>　→Translate.hs ,InvTranslate.hsのファイルを作成 </a:t>
            </a:r>
            <a:endParaRPr/>
          </a:p>
        </p:txBody>
      </p:sp>
      <p:sp>
        <p:nvSpPr>
          <p:cNvPr id="191" name="Google Shape;191;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４．RCCの実装:SAVEとRESTOREのマクロ</a:t>
            </a:r>
            <a:endParaRPr/>
          </a:p>
        </p:txBody>
      </p:sp>
      <p:sp>
        <p:nvSpPr>
          <p:cNvPr id="197" name="Google Shape;197;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rPr lang="ja-JP"/>
              <a:t>【Translate.hsにSAVEのマクロを追加】</a:t>
            </a:r>
            <a:endParaRPr/>
          </a:p>
          <a:p>
            <a:pPr indent="0" lvl="0" marL="114300" rtl="0" algn="l">
              <a:lnSpc>
                <a:spcPct val="90000"/>
              </a:lnSpc>
              <a:spcBef>
                <a:spcPts val="1000"/>
              </a:spcBef>
              <a:spcAft>
                <a:spcPts val="0"/>
              </a:spcAft>
              <a:buSzPts val="1800"/>
              <a:buNone/>
            </a:pPr>
            <a:r>
              <a:rPr lang="ja-JP"/>
              <a:t>save str = ExprS (SexprTwo (Efunkpar (Evar (</a:t>
            </a:r>
            <a:r>
              <a:rPr lang="ja-JP">
                <a:highlight>
                  <a:srgbClr val="FFFF00"/>
                </a:highlight>
              </a:rPr>
              <a:t>Ident "SAVE"</a:t>
            </a:r>
            <a:r>
              <a:rPr lang="ja-JP"/>
              <a:t>)) [Evar (Ident str)]))</a:t>
            </a:r>
            <a:endParaRPr/>
          </a:p>
          <a:p>
            <a:pPr indent="-228600" lvl="0" marL="457200" rtl="0" algn="l">
              <a:lnSpc>
                <a:spcPct val="90000"/>
              </a:lnSpc>
              <a:spcBef>
                <a:spcPts val="1000"/>
              </a:spcBef>
              <a:spcAft>
                <a:spcPts val="0"/>
              </a:spcAft>
              <a:buClr>
                <a:schemeClr val="dk1"/>
              </a:buClr>
              <a:buSzPts val="1800"/>
              <a:buNone/>
            </a:pPr>
            <a:r>
              <a:t/>
            </a:r>
            <a:endParaRPr/>
          </a:p>
          <a:p>
            <a:pPr indent="0" lvl="0" marL="114300" rtl="0" algn="l">
              <a:lnSpc>
                <a:spcPct val="90000"/>
              </a:lnSpc>
              <a:spcBef>
                <a:spcPts val="1000"/>
              </a:spcBef>
              <a:spcAft>
                <a:spcPts val="0"/>
              </a:spcAft>
              <a:buSzPts val="1800"/>
              <a:buNone/>
            </a:pPr>
            <a:r>
              <a:rPr lang="ja-JP"/>
              <a:t>【InvTranslate.hsにRESTOREのマクロの追加】</a:t>
            </a:r>
            <a:endParaRPr/>
          </a:p>
          <a:p>
            <a:pPr indent="0" lvl="0" marL="114300" rtl="0" algn="l">
              <a:lnSpc>
                <a:spcPct val="90000"/>
              </a:lnSpc>
              <a:spcBef>
                <a:spcPts val="1000"/>
              </a:spcBef>
              <a:spcAft>
                <a:spcPts val="0"/>
              </a:spcAft>
              <a:buSzPts val="1800"/>
              <a:buNone/>
            </a:pPr>
            <a:r>
              <a:rPr lang="ja-JP"/>
              <a:t>restore str = ExprS (SexprTwo (Efunkpar (Evar (</a:t>
            </a:r>
            <a:r>
              <a:rPr lang="ja-JP">
                <a:highlight>
                  <a:srgbClr val="FFFF00"/>
                </a:highlight>
              </a:rPr>
              <a:t>Ident "RESTORE"</a:t>
            </a:r>
            <a:r>
              <a:rPr lang="ja-JP"/>
              <a:t>)) [Evar (Ident "c")]))</a:t>
            </a:r>
            <a:br>
              <a:rPr lang="ja-JP"/>
            </a:br>
            <a:endParaRPr/>
          </a:p>
        </p:txBody>
      </p:sp>
      <p:sp>
        <p:nvSpPr>
          <p:cNvPr id="198" name="Google Shape;198;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４．RCCの実装:分岐文</a:t>
            </a:r>
            <a:endParaRPr/>
          </a:p>
        </p:txBody>
      </p:sp>
      <p:sp>
        <p:nvSpPr>
          <p:cNvPr id="204" name="Google Shape;204;p28"/>
          <p:cNvSpPr txBox="1"/>
          <p:nvPr>
            <p:ph idx="1" type="body"/>
          </p:nvPr>
        </p:nvSpPr>
        <p:spPr>
          <a:xfrm>
            <a:off x="868679" y="4068368"/>
            <a:ext cx="10868395" cy="2198288"/>
          </a:xfrm>
          <a:prstGeom prst="rect">
            <a:avLst/>
          </a:prstGeom>
          <a:noFill/>
          <a:ln>
            <a:noFill/>
          </a:ln>
        </p:spPr>
        <p:txBody>
          <a:bodyPr anchorCtr="0" anchor="t" bIns="45700" lIns="91425" spcFirstLastPara="1" rIns="91425" wrap="square" tIns="45700">
            <a:normAutofit/>
          </a:bodyPr>
          <a:lstStyle/>
          <a:p>
            <a:pPr indent="0" lvl="0" marL="114300" rtl="0" algn="l">
              <a:lnSpc>
                <a:spcPct val="70000"/>
              </a:lnSpc>
              <a:spcBef>
                <a:spcPts val="1000"/>
              </a:spcBef>
              <a:spcAft>
                <a:spcPts val="0"/>
              </a:spcAft>
              <a:buSzPts val="1800"/>
              <a:buNone/>
            </a:pPr>
            <a:r>
              <a:rPr lang="ja-JP" sz="2590"/>
              <a:t>【InvTranslate.hs の変更】</a:t>
            </a:r>
            <a:endParaRPr sz="2590"/>
          </a:p>
          <a:p>
            <a:pPr indent="0" lvl="0" marL="114300" rtl="0" algn="l">
              <a:lnSpc>
                <a:spcPct val="70000"/>
              </a:lnSpc>
              <a:spcBef>
                <a:spcPts val="1000"/>
              </a:spcBef>
              <a:spcAft>
                <a:spcPts val="0"/>
              </a:spcAft>
              <a:buSzPts val="1800"/>
              <a:buNone/>
            </a:pPr>
            <a:r>
              <a:rPr lang="ja-JP" sz="2590"/>
              <a:t>SselOne exp stm -&gt;</a:t>
            </a:r>
            <a:endParaRPr/>
          </a:p>
          <a:p>
            <a:pPr indent="0" lvl="0" marL="114300" rtl="0" algn="l">
              <a:lnSpc>
                <a:spcPct val="70000"/>
              </a:lnSpc>
              <a:spcBef>
                <a:spcPts val="1000"/>
              </a:spcBef>
              <a:spcAft>
                <a:spcPts val="0"/>
              </a:spcAft>
              <a:buSzPts val="1800"/>
              <a:buNone/>
            </a:pPr>
            <a:r>
              <a:rPr lang="ja-JP" sz="2590"/>
              <a:t>    let rstm = transStm stm in</a:t>
            </a:r>
            <a:endParaRPr/>
          </a:p>
          <a:p>
            <a:pPr indent="0" lvl="0" marL="114300" rtl="0" algn="l">
              <a:lnSpc>
                <a:spcPct val="70000"/>
              </a:lnSpc>
              <a:spcBef>
                <a:spcPts val="1000"/>
              </a:spcBef>
              <a:spcAft>
                <a:spcPts val="0"/>
              </a:spcAft>
              <a:buSzPts val="1800"/>
              <a:buNone/>
            </a:pPr>
            <a:r>
              <a:rPr lang="ja-JP" sz="2590"/>
              <a:t>      CompS (ScompFour [Declarators [Type Tchar][OnlyDecl (NoPointer (Name</a:t>
            </a:r>
            <a:endParaRPr/>
          </a:p>
          <a:p>
            <a:pPr indent="0" lvl="0" marL="114300" rtl="0" algn="l">
              <a:lnSpc>
                <a:spcPct val="70000"/>
              </a:lnSpc>
              <a:spcBef>
                <a:spcPts val="1000"/>
              </a:spcBef>
              <a:spcAft>
                <a:spcPts val="0"/>
              </a:spcAft>
              <a:buSzPts val="1800"/>
              <a:buNone/>
            </a:pPr>
            <a:r>
              <a:rPr lang="ja-JP" sz="2590"/>
              <a:t> 　(Ident "c")))]][</a:t>
            </a:r>
            <a:r>
              <a:rPr lang="ja-JP" sz="2590">
                <a:highlight>
                  <a:srgbClr val="FFFF00"/>
                </a:highlight>
              </a:rPr>
              <a:t>restore "c"</a:t>
            </a:r>
            <a:r>
              <a:rPr lang="ja-JP" sz="2590"/>
              <a:t>,SelS (SselOne (Evar (Ident "c")) rstm)])</a:t>
            </a:r>
            <a:endParaRPr sz="2590"/>
          </a:p>
        </p:txBody>
      </p:sp>
      <p:sp>
        <p:nvSpPr>
          <p:cNvPr id="205" name="Google Shape;205;p28"/>
          <p:cNvSpPr txBox="1"/>
          <p:nvPr>
            <p:ph idx="2" type="body"/>
          </p:nvPr>
        </p:nvSpPr>
        <p:spPr>
          <a:xfrm>
            <a:off x="868680" y="1690688"/>
            <a:ext cx="10515600" cy="2287983"/>
          </a:xfrm>
          <a:prstGeom prst="rect">
            <a:avLst/>
          </a:prstGeom>
          <a:noFill/>
          <a:ln>
            <a:noFill/>
          </a:ln>
        </p:spPr>
        <p:txBody>
          <a:bodyPr anchorCtr="0" anchor="t" bIns="45700" lIns="91425" spcFirstLastPara="1" rIns="91425" wrap="square" tIns="45700">
            <a:normAutofit/>
          </a:bodyPr>
          <a:lstStyle/>
          <a:p>
            <a:pPr indent="0" lvl="0" marL="114300" rtl="0" algn="l">
              <a:lnSpc>
                <a:spcPct val="70000"/>
              </a:lnSpc>
              <a:spcBef>
                <a:spcPts val="1000"/>
              </a:spcBef>
              <a:spcAft>
                <a:spcPts val="0"/>
              </a:spcAft>
              <a:buSzPts val="1800"/>
              <a:buNone/>
            </a:pPr>
            <a:r>
              <a:rPr lang="ja-JP" sz="2170"/>
              <a:t>【Translate.hs の変更】</a:t>
            </a:r>
            <a:endParaRPr/>
          </a:p>
          <a:p>
            <a:pPr indent="0" lvl="0" marL="114300" rtl="0" algn="l">
              <a:lnSpc>
                <a:spcPct val="70000"/>
              </a:lnSpc>
              <a:spcBef>
                <a:spcPts val="1000"/>
              </a:spcBef>
              <a:spcAft>
                <a:spcPts val="0"/>
              </a:spcAft>
              <a:buSzPts val="1800"/>
              <a:buNone/>
            </a:pPr>
            <a:r>
              <a:rPr lang="ja-JP" sz="2170"/>
              <a:t> SselOne exp stm -&gt;</a:t>
            </a:r>
            <a:endParaRPr/>
          </a:p>
          <a:p>
            <a:pPr indent="0" lvl="0" marL="114300" rtl="0" algn="l">
              <a:lnSpc>
                <a:spcPct val="70000"/>
              </a:lnSpc>
              <a:spcBef>
                <a:spcPts val="1000"/>
              </a:spcBef>
              <a:spcAft>
                <a:spcPts val="0"/>
              </a:spcAft>
              <a:buSzPts val="1800"/>
              <a:buNone/>
            </a:pPr>
            <a:r>
              <a:rPr lang="ja-JP" sz="2170"/>
              <a:t>    let stm' = transStm stm in</a:t>
            </a:r>
            <a:endParaRPr/>
          </a:p>
          <a:p>
            <a:pPr indent="0" lvl="0" marL="114300" rtl="0" algn="l">
              <a:lnSpc>
                <a:spcPct val="70000"/>
              </a:lnSpc>
              <a:spcBef>
                <a:spcPts val="1000"/>
              </a:spcBef>
              <a:spcAft>
                <a:spcPts val="0"/>
              </a:spcAft>
              <a:buSzPts val="1800"/>
              <a:buNone/>
            </a:pPr>
            <a:r>
              <a:rPr lang="ja-JP" sz="2170"/>
              <a:t>      CompS (ScompFour [Declarators [Type Tchar] [InitDecl (NoPointer (Name</a:t>
            </a:r>
            <a:endParaRPr/>
          </a:p>
          <a:p>
            <a:pPr indent="0" lvl="0" marL="114300" rtl="0" algn="l">
              <a:lnSpc>
                <a:spcPct val="70000"/>
              </a:lnSpc>
              <a:spcBef>
                <a:spcPts val="1000"/>
              </a:spcBef>
              <a:spcAft>
                <a:spcPts val="0"/>
              </a:spcAft>
              <a:buSzPts val="1800"/>
              <a:buNone/>
            </a:pPr>
            <a:r>
              <a:rPr lang="ja-JP" sz="2170"/>
              <a:t>　 (Ident "c"))) (InitExpr (Epreop Logicalneg (Epreop Logicalneg exp)))]] [SelS (SselOne</a:t>
            </a:r>
            <a:endParaRPr sz="2170"/>
          </a:p>
          <a:p>
            <a:pPr indent="0" lvl="0" marL="114300" rtl="0" algn="l">
              <a:lnSpc>
                <a:spcPct val="70000"/>
              </a:lnSpc>
              <a:spcBef>
                <a:spcPts val="1000"/>
              </a:spcBef>
              <a:spcAft>
                <a:spcPts val="0"/>
              </a:spcAft>
              <a:buSzPts val="1800"/>
              <a:buNone/>
            </a:pPr>
            <a:r>
              <a:rPr lang="ja-JP" sz="2170"/>
              <a:t>　 (Evar (Ident "c")) stm'),</a:t>
            </a:r>
            <a:r>
              <a:rPr lang="ja-JP" sz="2170">
                <a:highlight>
                  <a:srgbClr val="FFFF00"/>
                </a:highlight>
              </a:rPr>
              <a:t>save "c"</a:t>
            </a:r>
            <a:r>
              <a:rPr lang="ja-JP" sz="2170"/>
              <a:t>])</a:t>
            </a:r>
            <a:endParaRPr/>
          </a:p>
          <a:p>
            <a:pPr indent="0" lvl="0" marL="114300" rtl="0" algn="l">
              <a:lnSpc>
                <a:spcPct val="70000"/>
              </a:lnSpc>
              <a:spcBef>
                <a:spcPts val="1000"/>
              </a:spcBef>
              <a:spcAft>
                <a:spcPts val="0"/>
              </a:spcAft>
              <a:buSzPts val="1800"/>
              <a:buNone/>
            </a:pPr>
            <a:r>
              <a:t/>
            </a:r>
            <a:endParaRPr sz="2170"/>
          </a:p>
          <a:p>
            <a:pPr indent="0" lvl="0" marL="114300" rtl="0" algn="l">
              <a:lnSpc>
                <a:spcPct val="70000"/>
              </a:lnSpc>
              <a:spcBef>
                <a:spcPts val="1000"/>
              </a:spcBef>
              <a:spcAft>
                <a:spcPts val="0"/>
              </a:spcAft>
              <a:buSzPts val="1800"/>
              <a:buNone/>
            </a:pPr>
            <a:r>
              <a:t/>
            </a:r>
            <a:endParaRPr sz="2170"/>
          </a:p>
        </p:txBody>
      </p:sp>
      <p:sp>
        <p:nvSpPr>
          <p:cNvPr id="206" name="Google Shape;206;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Google Shape;211;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５．まとめ</a:t>
            </a:r>
            <a:endParaRPr/>
          </a:p>
        </p:txBody>
      </p:sp>
      <p:sp>
        <p:nvSpPr>
          <p:cNvPr id="212" name="Google Shape;212;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42900" lvl="0" marL="457200" rtl="0" algn="l">
              <a:lnSpc>
                <a:spcPct val="90000"/>
              </a:lnSpc>
              <a:spcBef>
                <a:spcPts val="1000"/>
              </a:spcBef>
              <a:spcAft>
                <a:spcPts val="0"/>
              </a:spcAft>
              <a:buClr>
                <a:schemeClr val="dk1"/>
              </a:buClr>
              <a:buSzPts val="1800"/>
              <a:buChar char="•"/>
            </a:pPr>
            <a:r>
              <a:rPr lang="ja-JP"/>
              <a:t>可逆プログラムの効率化</a:t>
            </a:r>
            <a:endParaRPr/>
          </a:p>
          <a:p>
            <a:pPr indent="0" lvl="0" marL="114300" rtl="0" algn="l">
              <a:lnSpc>
                <a:spcPct val="90000"/>
              </a:lnSpc>
              <a:spcBef>
                <a:spcPts val="1000"/>
              </a:spcBef>
              <a:spcAft>
                <a:spcPts val="0"/>
              </a:spcAft>
              <a:buSzPts val="1800"/>
              <a:buNone/>
            </a:pPr>
            <a:r>
              <a:rPr lang="ja-JP"/>
              <a:t>→RCCでの単一変換の変更</a:t>
            </a:r>
            <a:endParaRPr/>
          </a:p>
          <a:p>
            <a:pPr indent="0" lvl="0" marL="114300" rtl="0" algn="l">
              <a:lnSpc>
                <a:spcPct val="90000"/>
              </a:lnSpc>
              <a:spcBef>
                <a:spcPts val="1000"/>
              </a:spcBef>
              <a:spcAft>
                <a:spcPts val="0"/>
              </a:spcAft>
              <a:buSzPts val="1800"/>
              <a:buNone/>
            </a:pPr>
            <a:r>
              <a:t/>
            </a:r>
            <a:endParaRPr/>
          </a:p>
          <a:p>
            <a:pPr indent="0" lvl="0" marL="114300" rtl="0" algn="l">
              <a:lnSpc>
                <a:spcPct val="90000"/>
              </a:lnSpc>
              <a:spcBef>
                <a:spcPts val="1000"/>
              </a:spcBef>
              <a:spcAft>
                <a:spcPts val="0"/>
              </a:spcAft>
              <a:buSzPts val="1800"/>
              <a:buNone/>
            </a:pPr>
            <a:r>
              <a:t/>
            </a:r>
            <a:endParaRPr/>
          </a:p>
          <a:p>
            <a:pPr indent="-342900" lvl="0" marL="457200" rtl="0" algn="l">
              <a:lnSpc>
                <a:spcPct val="90000"/>
              </a:lnSpc>
              <a:spcBef>
                <a:spcPts val="1000"/>
              </a:spcBef>
              <a:spcAft>
                <a:spcPts val="0"/>
              </a:spcAft>
              <a:buClr>
                <a:schemeClr val="dk1"/>
              </a:buClr>
              <a:buSzPts val="1800"/>
              <a:buChar char="•"/>
            </a:pPr>
            <a:r>
              <a:rPr lang="ja-JP"/>
              <a:t>RCC（</a:t>
            </a:r>
            <a:r>
              <a:rPr lang="ja-JP" sz="3600"/>
              <a:t>Perumalla らの研究</a:t>
            </a:r>
            <a:r>
              <a:rPr lang="ja-JP"/>
              <a:t>［4］）の設計と実装を行う。</a:t>
            </a:r>
            <a:endParaRPr/>
          </a:p>
          <a:p>
            <a:pPr indent="0" lvl="0" marL="114300" rtl="0" algn="l">
              <a:lnSpc>
                <a:spcPct val="90000"/>
              </a:lnSpc>
              <a:spcBef>
                <a:spcPts val="1000"/>
              </a:spcBef>
              <a:spcAft>
                <a:spcPts val="0"/>
              </a:spcAft>
              <a:buSzPts val="1800"/>
              <a:buNone/>
            </a:pPr>
            <a:r>
              <a:rPr lang="ja-JP"/>
              <a:t>→BNFCをつかいHaskellで設計と実装を行う。</a:t>
            </a:r>
            <a:endParaRPr/>
          </a:p>
          <a:p>
            <a:pPr indent="0" lvl="0" marL="114300" rtl="0" algn="l">
              <a:lnSpc>
                <a:spcPct val="90000"/>
              </a:lnSpc>
              <a:spcBef>
                <a:spcPts val="1000"/>
              </a:spcBef>
              <a:spcAft>
                <a:spcPts val="0"/>
              </a:spcAft>
              <a:buSzPts val="1800"/>
              <a:buNone/>
            </a:pPr>
            <a:r>
              <a:t/>
            </a:r>
            <a:endParaRPr/>
          </a:p>
          <a:p>
            <a:pPr indent="0" lvl="0" marL="114300" rtl="0" algn="l">
              <a:lnSpc>
                <a:spcPct val="90000"/>
              </a:lnSpc>
              <a:spcBef>
                <a:spcPts val="1000"/>
              </a:spcBef>
              <a:spcAft>
                <a:spcPts val="0"/>
              </a:spcAft>
              <a:buSzPts val="1800"/>
              <a:buNone/>
            </a:pPr>
            <a:r>
              <a:t/>
            </a:r>
            <a:endParaRPr/>
          </a:p>
          <a:p>
            <a:pPr indent="0" lvl="0" marL="114300" rtl="0" algn="l">
              <a:lnSpc>
                <a:spcPct val="90000"/>
              </a:lnSpc>
              <a:spcBef>
                <a:spcPts val="1000"/>
              </a:spcBef>
              <a:spcAft>
                <a:spcPts val="0"/>
              </a:spcAft>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a:p>
            <a:pPr indent="-228600" lvl="0" marL="457200" rtl="0" algn="l">
              <a:lnSpc>
                <a:spcPct val="90000"/>
              </a:lnSpc>
              <a:spcBef>
                <a:spcPts val="1000"/>
              </a:spcBef>
              <a:spcAft>
                <a:spcPts val="0"/>
              </a:spcAft>
              <a:buClr>
                <a:schemeClr val="dk1"/>
              </a:buClr>
              <a:buSzPts val="1800"/>
              <a:buNone/>
            </a:pPr>
            <a:r>
              <a:t/>
            </a:r>
            <a:endParaRPr/>
          </a:p>
        </p:txBody>
      </p:sp>
      <p:sp>
        <p:nvSpPr>
          <p:cNvPr id="213" name="Google Shape;213;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8" name="Shape 218"/>
        <p:cNvGrpSpPr/>
        <p:nvPr/>
      </p:nvGrpSpPr>
      <p:grpSpPr>
        <a:xfrm>
          <a:off x="0" y="0"/>
          <a:ext cx="0" cy="0"/>
          <a:chOff x="0" y="0"/>
          <a:chExt cx="0" cy="0"/>
        </a:xfrm>
      </p:grpSpPr>
      <p:sp>
        <p:nvSpPr>
          <p:cNvPr id="219" name="Google Shape;219;g61c43491a6_0_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ja-JP"/>
              <a:t>５．まとめ：今後の課題</a:t>
            </a:r>
            <a:endParaRPr/>
          </a:p>
        </p:txBody>
      </p:sp>
      <p:sp>
        <p:nvSpPr>
          <p:cNvPr id="220" name="Google Shape;220;g61c43491a6_0_7"/>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rPr lang="ja-JP"/>
              <a:t>・効率化の方法</a:t>
            </a:r>
            <a:endParaRPr/>
          </a:p>
          <a:p>
            <a:pPr indent="0" lvl="0" marL="0" rtl="0" algn="l">
              <a:lnSpc>
                <a:spcPct val="90000"/>
              </a:lnSpc>
              <a:spcBef>
                <a:spcPts val="1000"/>
              </a:spcBef>
              <a:spcAft>
                <a:spcPts val="0"/>
              </a:spcAft>
              <a:buSzPts val="1800"/>
              <a:buNone/>
            </a:pPr>
            <a:r>
              <a:rPr lang="ja-JP"/>
              <a:t>→現状が想像程度であるため、具体化が必要。</a:t>
            </a:r>
            <a:endParaRPr/>
          </a:p>
          <a:p>
            <a:pPr indent="0" lvl="0" marL="0" rtl="0" algn="l">
              <a:lnSpc>
                <a:spcPct val="90000"/>
              </a:lnSpc>
              <a:spcBef>
                <a:spcPts val="1000"/>
              </a:spcBef>
              <a:spcAft>
                <a:spcPts val="0"/>
              </a:spcAft>
              <a:buSzPts val="1800"/>
              <a:buNone/>
            </a:pPr>
            <a:r>
              <a:rPr lang="ja-JP"/>
              <a:t>・RCCの実装</a:t>
            </a:r>
            <a:endParaRPr/>
          </a:p>
          <a:p>
            <a:pPr indent="0" lvl="0" marL="0" rtl="0" algn="l">
              <a:lnSpc>
                <a:spcPct val="90000"/>
              </a:lnSpc>
              <a:spcBef>
                <a:spcPts val="1000"/>
              </a:spcBef>
              <a:spcAft>
                <a:spcPts val="0"/>
              </a:spcAft>
              <a:buSzPts val="1800"/>
              <a:buNone/>
            </a:pPr>
            <a:r>
              <a:rPr lang="ja-JP"/>
              <a:t>→分岐、繰り返し、代入の代表的な非可逆部分から優先に実装し　比較対象の確保</a:t>
            </a:r>
            <a:endParaRPr/>
          </a:p>
          <a:p>
            <a:pPr indent="0" lvl="0" marL="0" rtl="0" algn="l">
              <a:lnSpc>
                <a:spcPct val="90000"/>
              </a:lnSpc>
              <a:spcBef>
                <a:spcPts val="1000"/>
              </a:spcBef>
              <a:spcAft>
                <a:spcPts val="0"/>
              </a:spcAft>
              <a:buSzPts val="1800"/>
              <a:buNone/>
            </a:pPr>
            <a:r>
              <a:rPr lang="ja-JP"/>
              <a:t>・RCCの効率的な環境の定義</a:t>
            </a:r>
            <a:endParaRPr/>
          </a:p>
          <a:p>
            <a:pPr indent="0" lvl="0" marL="0" rtl="0" algn="l">
              <a:lnSpc>
                <a:spcPct val="90000"/>
              </a:lnSpc>
              <a:spcBef>
                <a:spcPts val="1000"/>
              </a:spcBef>
              <a:spcAft>
                <a:spcPts val="0"/>
              </a:spcAft>
              <a:buSzPts val="1800"/>
              <a:buNone/>
            </a:pPr>
            <a:r>
              <a:rPr lang="ja-JP"/>
              <a:t>→投機的実行を含む離散事象シミュレーションを想定しているが　より詳しく確認する必要があると考えている</a:t>
            </a:r>
            <a:endParaRPr/>
          </a:p>
        </p:txBody>
      </p:sp>
      <p:sp>
        <p:nvSpPr>
          <p:cNvPr id="221" name="Google Shape;221;g61c43491a6_0_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5" name="Shape 225"/>
        <p:cNvGrpSpPr/>
        <p:nvPr/>
      </p:nvGrpSpPr>
      <p:grpSpPr>
        <a:xfrm>
          <a:off x="0" y="0"/>
          <a:ext cx="0" cy="0"/>
          <a:chOff x="0" y="0"/>
          <a:chExt cx="0" cy="0"/>
        </a:xfrm>
      </p:grpSpPr>
      <p:sp>
        <p:nvSpPr>
          <p:cNvPr id="226" name="Google Shape;22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６．参考文献</a:t>
            </a:r>
            <a:endParaRPr/>
          </a:p>
        </p:txBody>
      </p:sp>
      <p:sp>
        <p:nvSpPr>
          <p:cNvPr id="227" name="Google Shape;227;p11"/>
          <p:cNvSpPr txBox="1"/>
          <p:nvPr>
            <p:ph idx="1" type="body"/>
          </p:nvPr>
        </p:nvSpPr>
        <p:spPr>
          <a:xfrm>
            <a:off x="1879600" y="1825625"/>
            <a:ext cx="9767570" cy="4351338"/>
          </a:xfrm>
          <a:prstGeom prst="rect">
            <a:avLst/>
          </a:prstGeom>
          <a:noFill/>
          <a:ln>
            <a:noFill/>
          </a:ln>
        </p:spPr>
        <p:txBody>
          <a:bodyPr anchorCtr="0" anchor="t" bIns="45700" lIns="91425" spcFirstLastPara="1" rIns="91425" wrap="square" tIns="45700">
            <a:normAutofit/>
          </a:bodyPr>
          <a:lstStyle/>
          <a:p>
            <a:pPr indent="0" lvl="0" marL="114300" rtl="0" algn="l">
              <a:lnSpc>
                <a:spcPct val="80000"/>
              </a:lnSpc>
              <a:spcBef>
                <a:spcPts val="1000"/>
              </a:spcBef>
              <a:spcAft>
                <a:spcPts val="0"/>
              </a:spcAft>
              <a:buSzPts val="1800"/>
              <a:buNone/>
            </a:pPr>
            <a:r>
              <a:rPr lang="ja-JP" sz="2590"/>
              <a:t>Hänninen, I., Lu, H., Blair, P.E., et al.: Reversible and Adiabatic Computing: Energy-Efficiency Maximized, Lecture Notes in Computer Science (including subseries Lecture Notes in Artificial Intelligence and Lecture Notes in Bioinformatics): Preface, pp.341–356 (2014).</a:t>
            </a:r>
            <a:endParaRPr sz="2590"/>
          </a:p>
          <a:p>
            <a:pPr indent="0" lvl="0" marL="114300" rtl="0" algn="l">
              <a:lnSpc>
                <a:spcPct val="80000"/>
              </a:lnSpc>
              <a:spcBef>
                <a:spcPts val="1000"/>
              </a:spcBef>
              <a:spcAft>
                <a:spcPts val="0"/>
              </a:spcAft>
              <a:buSzPts val="1800"/>
              <a:buNone/>
            </a:pPr>
            <a:r>
              <a:rPr lang="ja-JP" sz="2590"/>
              <a:t>Schordan, M., Oppelstrup, T., Jefferson, D., et al.: Generation of Reversible C++ Code for Optimistic Parallel Discrete Event Simulation, New Generation Computing, Vol.36, No.3, pp.257–280 (2018)</a:t>
            </a:r>
            <a:endParaRPr sz="2590"/>
          </a:p>
          <a:p>
            <a:pPr indent="0" lvl="0" marL="114300" rtl="0" algn="l">
              <a:lnSpc>
                <a:spcPct val="80000"/>
              </a:lnSpc>
              <a:spcBef>
                <a:spcPts val="1000"/>
              </a:spcBef>
              <a:spcAft>
                <a:spcPts val="0"/>
              </a:spcAft>
              <a:buSzPts val="1800"/>
              <a:buNone/>
            </a:pPr>
            <a:r>
              <a:rPr lang="ja-JP" sz="2590"/>
              <a:t>Carothers, D.C., Perumalla, S.K., Fujimoto, M.R.: Efficient Optimistic Parallel Simulations Using Reverse Computation, ACM TOMACS, Vol.9, No.3, pp.224–253 (1999)</a:t>
            </a:r>
            <a:endParaRPr sz="2590"/>
          </a:p>
          <a:p>
            <a:pPr indent="0" lvl="0" marL="114300" rtl="0" algn="l">
              <a:lnSpc>
                <a:spcPct val="80000"/>
              </a:lnSpc>
              <a:spcBef>
                <a:spcPts val="1000"/>
              </a:spcBef>
              <a:spcAft>
                <a:spcPts val="0"/>
              </a:spcAft>
              <a:buSzPts val="1800"/>
              <a:buNone/>
            </a:pPr>
            <a:r>
              <a:rPr lang="ja-JP" sz="2590"/>
              <a:t>Perumalla S.K.,: introduction to Reversible Computing, CRC (2013)</a:t>
            </a:r>
            <a:endParaRPr sz="2590"/>
          </a:p>
          <a:p>
            <a:pPr indent="0" lvl="0" marL="0" rtl="0" algn="l">
              <a:lnSpc>
                <a:spcPct val="80000"/>
              </a:lnSpc>
              <a:spcBef>
                <a:spcPts val="1000"/>
              </a:spcBef>
              <a:spcAft>
                <a:spcPts val="0"/>
              </a:spcAft>
              <a:buClr>
                <a:schemeClr val="dk1"/>
              </a:buClr>
              <a:buSzPts val="2400"/>
              <a:buNone/>
            </a:pPr>
            <a:r>
              <a:t/>
            </a:r>
            <a:endParaRPr sz="2220"/>
          </a:p>
        </p:txBody>
      </p:sp>
      <p:sp>
        <p:nvSpPr>
          <p:cNvPr id="228" name="Google Shape;228;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
        <p:nvSpPr>
          <p:cNvPr id="229" name="Google Shape;229;p11"/>
          <p:cNvSpPr txBox="1"/>
          <p:nvPr/>
        </p:nvSpPr>
        <p:spPr>
          <a:xfrm>
            <a:off x="1427480" y="1825625"/>
            <a:ext cx="635000" cy="694055"/>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1000"/>
              </a:spcBef>
              <a:spcAft>
                <a:spcPts val="0"/>
              </a:spcAft>
              <a:buClr>
                <a:schemeClr val="dk1"/>
              </a:buClr>
              <a:buSzPts val="2400"/>
              <a:buFont typeface="Arial"/>
              <a:buNone/>
            </a:pPr>
            <a:r>
              <a:rPr b="0" i="0" lang="ja-JP" sz="2590" u="none" cap="none" strike="noStrike">
                <a:solidFill>
                  <a:schemeClr val="dk1"/>
                </a:solidFill>
                <a:latin typeface="Calibri"/>
                <a:ea typeface="Calibri"/>
                <a:cs typeface="Calibri"/>
                <a:sym typeface="Calibri"/>
              </a:rPr>
              <a:t>[1]</a:t>
            </a:r>
            <a:endParaRPr b="0" i="0" sz="1400" u="none" cap="none" strike="noStrike">
              <a:solidFill>
                <a:srgbClr val="000000"/>
              </a:solidFill>
              <a:latin typeface="Arial"/>
              <a:ea typeface="Arial"/>
              <a:cs typeface="Arial"/>
              <a:sym typeface="Arial"/>
            </a:endParaRPr>
          </a:p>
        </p:txBody>
      </p:sp>
      <p:sp>
        <p:nvSpPr>
          <p:cNvPr id="230" name="Google Shape;230;p11"/>
          <p:cNvSpPr txBox="1"/>
          <p:nvPr/>
        </p:nvSpPr>
        <p:spPr>
          <a:xfrm>
            <a:off x="1427480" y="3185318"/>
            <a:ext cx="635000" cy="694055"/>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1000"/>
              </a:spcBef>
              <a:spcAft>
                <a:spcPts val="0"/>
              </a:spcAft>
              <a:buClr>
                <a:schemeClr val="dk1"/>
              </a:buClr>
              <a:buSzPts val="2400"/>
              <a:buFont typeface="Arial"/>
              <a:buNone/>
            </a:pPr>
            <a:r>
              <a:rPr b="0" i="0" lang="ja-JP" sz="2590" u="none" cap="none" strike="noStrike">
                <a:solidFill>
                  <a:schemeClr val="dk1"/>
                </a:solidFill>
                <a:latin typeface="Calibri"/>
                <a:ea typeface="Calibri"/>
                <a:cs typeface="Calibri"/>
                <a:sym typeface="Calibri"/>
              </a:rPr>
              <a:t>[2]</a:t>
            </a:r>
            <a:endParaRPr b="0" i="0" sz="1400" u="none" cap="none" strike="noStrike">
              <a:solidFill>
                <a:srgbClr val="000000"/>
              </a:solidFill>
              <a:latin typeface="Arial"/>
              <a:ea typeface="Arial"/>
              <a:cs typeface="Arial"/>
              <a:sym typeface="Arial"/>
            </a:endParaRPr>
          </a:p>
        </p:txBody>
      </p:sp>
      <p:sp>
        <p:nvSpPr>
          <p:cNvPr id="231" name="Google Shape;231;p11"/>
          <p:cNvSpPr txBox="1"/>
          <p:nvPr/>
        </p:nvSpPr>
        <p:spPr>
          <a:xfrm>
            <a:off x="1427480" y="4274284"/>
            <a:ext cx="635000" cy="694055"/>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1000"/>
              </a:spcBef>
              <a:spcAft>
                <a:spcPts val="0"/>
              </a:spcAft>
              <a:buClr>
                <a:schemeClr val="dk1"/>
              </a:buClr>
              <a:buSzPts val="2400"/>
              <a:buFont typeface="Arial"/>
              <a:buNone/>
            </a:pPr>
            <a:r>
              <a:rPr b="0" i="0" lang="ja-JP" sz="2590" u="none" cap="none" strike="noStrike">
                <a:solidFill>
                  <a:schemeClr val="dk1"/>
                </a:solidFill>
                <a:latin typeface="Calibri"/>
                <a:ea typeface="Calibri"/>
                <a:cs typeface="Calibri"/>
                <a:sym typeface="Calibri"/>
              </a:rPr>
              <a:t>[3]</a:t>
            </a:r>
            <a:endParaRPr b="0" i="0" sz="1400" u="none" cap="none" strike="noStrike">
              <a:solidFill>
                <a:srgbClr val="000000"/>
              </a:solidFill>
              <a:latin typeface="Arial"/>
              <a:ea typeface="Arial"/>
              <a:cs typeface="Arial"/>
              <a:sym typeface="Arial"/>
            </a:endParaRPr>
          </a:p>
        </p:txBody>
      </p:sp>
      <p:sp>
        <p:nvSpPr>
          <p:cNvPr id="232" name="Google Shape;232;p11"/>
          <p:cNvSpPr txBox="1"/>
          <p:nvPr/>
        </p:nvSpPr>
        <p:spPr>
          <a:xfrm>
            <a:off x="1427480" y="5363250"/>
            <a:ext cx="635000" cy="694055"/>
          </a:xfrm>
          <a:prstGeom prst="rect">
            <a:avLst/>
          </a:prstGeom>
          <a:noFill/>
          <a:ln>
            <a:noFill/>
          </a:ln>
        </p:spPr>
        <p:txBody>
          <a:bodyPr anchorCtr="0" anchor="t" bIns="45700" lIns="91425" spcFirstLastPara="1" rIns="91425" wrap="square" tIns="45700">
            <a:noAutofit/>
          </a:bodyPr>
          <a:lstStyle/>
          <a:p>
            <a:pPr indent="0" lvl="0" marL="0" marR="0" rtl="0" algn="l">
              <a:lnSpc>
                <a:spcPct val="80000"/>
              </a:lnSpc>
              <a:spcBef>
                <a:spcPts val="1000"/>
              </a:spcBef>
              <a:spcAft>
                <a:spcPts val="0"/>
              </a:spcAft>
              <a:buClr>
                <a:schemeClr val="dk1"/>
              </a:buClr>
              <a:buSzPts val="2400"/>
              <a:buFont typeface="Arial"/>
              <a:buNone/>
            </a:pPr>
            <a:r>
              <a:rPr b="0" i="0" lang="ja-JP" sz="2590" u="none" cap="none" strike="noStrike">
                <a:solidFill>
                  <a:schemeClr val="dk1"/>
                </a:solidFill>
                <a:latin typeface="Calibri"/>
                <a:ea typeface="Calibri"/>
                <a:cs typeface="Calibri"/>
                <a:sym typeface="Calibri"/>
              </a:rPr>
              <a:t>[4]</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Google Shape;238;g61c43491a6_0_1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ja-JP"/>
              <a:t>前提条件の定義</a:t>
            </a:r>
            <a:endParaRPr/>
          </a:p>
        </p:txBody>
      </p:sp>
      <p:sp>
        <p:nvSpPr>
          <p:cNvPr id="239" name="Google Shape;239;g61c43491a6_0_14"/>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rPr lang="ja-JP"/>
              <a:t>・投機的実行を含む並列離散事象シミュレーション</a:t>
            </a:r>
            <a:endParaRPr/>
          </a:p>
          <a:p>
            <a:pPr indent="0" lvl="0" marL="0" rtl="0" algn="l">
              <a:lnSpc>
                <a:spcPct val="90000"/>
              </a:lnSpc>
              <a:spcBef>
                <a:spcPts val="1000"/>
              </a:spcBef>
              <a:spcAft>
                <a:spcPts val="0"/>
              </a:spcAft>
              <a:buSzPts val="1800"/>
              <a:buNone/>
            </a:pPr>
            <a:r>
              <a:rPr lang="ja-JP"/>
              <a:t>　元プログラムより効率でないとその効率化には意味がない。よってこの前提が必要となる。</a:t>
            </a:r>
            <a:endParaRPr/>
          </a:p>
          <a:p>
            <a:pPr indent="0" lvl="0" marL="0" rtl="0" algn="l">
              <a:lnSpc>
                <a:spcPct val="90000"/>
              </a:lnSpc>
              <a:spcBef>
                <a:spcPts val="1000"/>
              </a:spcBef>
              <a:spcAft>
                <a:spcPts val="0"/>
              </a:spcAft>
              <a:buSzPts val="1800"/>
              <a:buNone/>
            </a:pPr>
            <a:r>
              <a:t/>
            </a:r>
            <a:endParaRPr/>
          </a:p>
          <a:p>
            <a:pPr indent="0" lvl="0" marL="0" rtl="0" algn="l">
              <a:lnSpc>
                <a:spcPct val="90000"/>
              </a:lnSpc>
              <a:spcBef>
                <a:spcPts val="1000"/>
              </a:spcBef>
              <a:spcAft>
                <a:spcPts val="0"/>
              </a:spcAft>
              <a:buSzPts val="1800"/>
              <a:buNone/>
            </a:pPr>
            <a:r>
              <a:rPr lang="ja-JP"/>
              <a:t>・特定条件で正当性がないのを認める。</a:t>
            </a:r>
            <a:endParaRPr/>
          </a:p>
          <a:p>
            <a:pPr indent="0" lvl="0" marL="0" rtl="0" algn="l">
              <a:lnSpc>
                <a:spcPct val="90000"/>
              </a:lnSpc>
              <a:spcBef>
                <a:spcPts val="1000"/>
              </a:spcBef>
              <a:spcAft>
                <a:spcPts val="0"/>
              </a:spcAft>
              <a:buSzPts val="1800"/>
              <a:buNone/>
            </a:pPr>
            <a:r>
              <a:rPr lang="ja-JP"/>
              <a:t>　丸め処理、オーバーフロー、アンダーフローなどにより、正当　性が損なわれる場合がある。</a:t>
            </a:r>
            <a:endParaRPr/>
          </a:p>
        </p:txBody>
      </p:sp>
      <p:sp>
        <p:nvSpPr>
          <p:cNvPr id="240" name="Google Shape;240;g61c43491a6_0_1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5" name="Shape 245"/>
        <p:cNvGrpSpPr/>
        <p:nvPr/>
      </p:nvGrpSpPr>
      <p:grpSpPr>
        <a:xfrm>
          <a:off x="0" y="0"/>
          <a:ext cx="0" cy="0"/>
          <a:chOff x="0" y="0"/>
          <a:chExt cx="0" cy="0"/>
        </a:xfrm>
      </p:grpSpPr>
      <p:sp>
        <p:nvSpPr>
          <p:cNvPr id="246" name="Google Shape;246;g61c43491a6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ja-JP"/>
              <a:t>５．まとめ：今後の課題</a:t>
            </a:r>
            <a:endParaRPr/>
          </a:p>
        </p:txBody>
      </p:sp>
      <p:sp>
        <p:nvSpPr>
          <p:cNvPr id="247" name="Google Shape;247;g61c43491a6_0_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rPr lang="ja-JP"/>
              <a:t>・効率化の方法</a:t>
            </a:r>
            <a:endParaRPr/>
          </a:p>
          <a:p>
            <a:pPr indent="0" lvl="0" marL="0" rtl="0" algn="l">
              <a:lnSpc>
                <a:spcPct val="90000"/>
              </a:lnSpc>
              <a:spcBef>
                <a:spcPts val="1000"/>
              </a:spcBef>
              <a:spcAft>
                <a:spcPts val="0"/>
              </a:spcAft>
              <a:buSzPts val="1800"/>
              <a:buNone/>
            </a:pPr>
            <a:r>
              <a:rPr lang="ja-JP"/>
              <a:t>→現状が想像程度であるため、具体化が必要。</a:t>
            </a:r>
            <a:endParaRPr/>
          </a:p>
          <a:p>
            <a:pPr indent="0" lvl="0" marL="0" rtl="0" algn="l">
              <a:lnSpc>
                <a:spcPct val="90000"/>
              </a:lnSpc>
              <a:spcBef>
                <a:spcPts val="1000"/>
              </a:spcBef>
              <a:spcAft>
                <a:spcPts val="0"/>
              </a:spcAft>
              <a:buSzPts val="1800"/>
              <a:buNone/>
            </a:pPr>
            <a:r>
              <a:rPr lang="ja-JP"/>
              <a:t>　・追加情報記憶用の変数の再利用</a:t>
            </a:r>
            <a:endParaRPr/>
          </a:p>
          <a:p>
            <a:pPr indent="0" lvl="0" marL="0" rtl="0" algn="l">
              <a:lnSpc>
                <a:spcPct val="90000"/>
              </a:lnSpc>
              <a:spcBef>
                <a:spcPts val="1000"/>
              </a:spcBef>
              <a:spcAft>
                <a:spcPts val="0"/>
              </a:spcAft>
              <a:buSzPts val="1800"/>
              <a:buNone/>
            </a:pPr>
            <a:r>
              <a:rPr lang="ja-JP"/>
              <a:t>　（現状、以前に使われてないある変数を毎回定義）</a:t>
            </a:r>
            <a:endParaRPr/>
          </a:p>
          <a:p>
            <a:pPr indent="0" lvl="0" marL="0" rtl="0" algn="l">
              <a:lnSpc>
                <a:spcPct val="90000"/>
              </a:lnSpc>
              <a:spcBef>
                <a:spcPts val="1000"/>
              </a:spcBef>
              <a:spcAft>
                <a:spcPts val="0"/>
              </a:spcAft>
              <a:buSzPts val="1800"/>
              <a:buNone/>
            </a:pPr>
            <a:r>
              <a:rPr lang="ja-JP"/>
              <a:t>　・RCC（［４］）は追加情報をその分だけの変数を用意して</a:t>
            </a:r>
            <a:endParaRPr/>
          </a:p>
          <a:p>
            <a:pPr indent="0" lvl="0" marL="0" rtl="0" algn="l">
              <a:lnSpc>
                <a:spcPct val="90000"/>
              </a:lnSpc>
              <a:spcBef>
                <a:spcPts val="1000"/>
              </a:spcBef>
              <a:spcAft>
                <a:spcPts val="0"/>
              </a:spcAft>
              <a:buSzPts val="1800"/>
              <a:buNone/>
            </a:pPr>
            <a:r>
              <a:rPr lang="ja-JP"/>
              <a:t>　　記憶するという、単純な仕組みが主であるため、変換規則</a:t>
            </a:r>
            <a:endParaRPr/>
          </a:p>
          <a:p>
            <a:pPr indent="0" lvl="0" marL="0" rtl="0" algn="l">
              <a:lnSpc>
                <a:spcPct val="90000"/>
              </a:lnSpc>
              <a:spcBef>
                <a:spcPts val="1000"/>
              </a:spcBef>
              <a:spcAft>
                <a:spcPts val="0"/>
              </a:spcAft>
              <a:buSzPts val="1800"/>
              <a:buNone/>
            </a:pPr>
            <a:r>
              <a:rPr lang="ja-JP"/>
              <a:t>　　に工夫を持ち込むことは可能と考える。</a:t>
            </a:r>
            <a:endParaRPr/>
          </a:p>
          <a:p>
            <a:pPr indent="0" lvl="0" marL="0" rtl="0" algn="l">
              <a:lnSpc>
                <a:spcPct val="90000"/>
              </a:lnSpc>
              <a:spcBef>
                <a:spcPts val="1000"/>
              </a:spcBef>
              <a:spcAft>
                <a:spcPts val="0"/>
              </a:spcAft>
              <a:buSzPts val="1800"/>
              <a:buNone/>
            </a:pPr>
            <a:r>
              <a:t/>
            </a:r>
            <a:endParaRPr/>
          </a:p>
        </p:txBody>
      </p:sp>
      <p:sp>
        <p:nvSpPr>
          <p:cNvPr id="248" name="Google Shape;248;g61c43491a6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2"/>
          <p:cNvSpPr txBox="1"/>
          <p:nvPr>
            <p:ph type="title"/>
          </p:nvPr>
        </p:nvSpPr>
        <p:spPr>
          <a:xfrm>
            <a:off x="838200" y="36497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目次</a:t>
            </a:r>
            <a:endParaRPr/>
          </a:p>
        </p:txBody>
      </p:sp>
      <p:sp>
        <p:nvSpPr>
          <p:cNvPr id="88" name="Google Shape;88;p2"/>
          <p:cNvSpPr txBox="1"/>
          <p:nvPr>
            <p:ph idx="1" type="body"/>
          </p:nvPr>
        </p:nvSpPr>
        <p:spPr>
          <a:xfrm>
            <a:off x="838200" y="1847913"/>
            <a:ext cx="10515600" cy="4351200"/>
          </a:xfrm>
          <a:prstGeom prst="rect">
            <a:avLst/>
          </a:prstGeom>
          <a:noFill/>
          <a:ln>
            <a:noFill/>
          </a:ln>
        </p:spPr>
        <p:txBody>
          <a:bodyPr anchorCtr="0" anchor="t" bIns="45700" lIns="91425" spcFirstLastPara="1" rIns="91425" wrap="square" tIns="45700">
            <a:normAutofit/>
          </a:bodyPr>
          <a:lstStyle/>
          <a:p>
            <a:pPr indent="0" lvl="0" marL="0" rtl="0" algn="l">
              <a:lnSpc>
                <a:spcPct val="130000"/>
              </a:lnSpc>
              <a:spcBef>
                <a:spcPts val="0"/>
              </a:spcBef>
              <a:spcAft>
                <a:spcPts val="0"/>
              </a:spcAft>
              <a:buClr>
                <a:schemeClr val="dk1"/>
              </a:buClr>
              <a:buSzPts val="2380"/>
              <a:buNone/>
            </a:pPr>
            <a:r>
              <a:rPr lang="ja-JP" sz="2380"/>
              <a:t>１．研究の背景</a:t>
            </a:r>
            <a:endParaRPr sz="2380"/>
          </a:p>
          <a:p>
            <a:pPr indent="0" lvl="0" marL="0" rtl="0" algn="l">
              <a:lnSpc>
                <a:spcPct val="130000"/>
              </a:lnSpc>
              <a:spcBef>
                <a:spcPts val="1000"/>
              </a:spcBef>
              <a:spcAft>
                <a:spcPts val="0"/>
              </a:spcAft>
              <a:buClr>
                <a:schemeClr val="dk1"/>
              </a:buClr>
              <a:buSzPts val="2380"/>
              <a:buNone/>
            </a:pPr>
            <a:r>
              <a:rPr lang="ja-JP" sz="2380"/>
              <a:t>２．研究の目的</a:t>
            </a:r>
            <a:endParaRPr sz="2380"/>
          </a:p>
          <a:p>
            <a:pPr indent="0" lvl="0" marL="0" rtl="0" algn="l">
              <a:lnSpc>
                <a:spcPct val="130000"/>
              </a:lnSpc>
              <a:spcBef>
                <a:spcPts val="1000"/>
              </a:spcBef>
              <a:spcAft>
                <a:spcPts val="0"/>
              </a:spcAft>
              <a:buClr>
                <a:schemeClr val="dk1"/>
              </a:buClr>
              <a:buSzPts val="2380"/>
              <a:buNone/>
            </a:pPr>
            <a:r>
              <a:rPr lang="ja-JP" sz="2380"/>
              <a:t>３．RCCの設計</a:t>
            </a:r>
            <a:endParaRPr sz="2380"/>
          </a:p>
          <a:p>
            <a:pPr indent="0" lvl="0" marL="0" rtl="0" algn="l">
              <a:lnSpc>
                <a:spcPct val="130000"/>
              </a:lnSpc>
              <a:spcBef>
                <a:spcPts val="1000"/>
              </a:spcBef>
              <a:spcAft>
                <a:spcPts val="0"/>
              </a:spcAft>
              <a:buSzPts val="2380"/>
              <a:buNone/>
            </a:pPr>
            <a:r>
              <a:rPr lang="ja-JP" sz="2380"/>
              <a:t>４．RCCの実装</a:t>
            </a:r>
            <a:endParaRPr sz="2380"/>
          </a:p>
          <a:p>
            <a:pPr indent="0" lvl="0" marL="0" rtl="0" algn="l">
              <a:lnSpc>
                <a:spcPct val="130000"/>
              </a:lnSpc>
              <a:spcBef>
                <a:spcPts val="1000"/>
              </a:spcBef>
              <a:spcAft>
                <a:spcPts val="0"/>
              </a:spcAft>
              <a:buClr>
                <a:schemeClr val="dk1"/>
              </a:buClr>
              <a:buSzPts val="2380"/>
              <a:buNone/>
            </a:pPr>
            <a:r>
              <a:rPr lang="ja-JP" sz="2380"/>
              <a:t>５．まとめ</a:t>
            </a:r>
            <a:endParaRPr sz="2380"/>
          </a:p>
          <a:p>
            <a:pPr indent="0" lvl="0" marL="0" rtl="0" algn="l">
              <a:lnSpc>
                <a:spcPct val="130000"/>
              </a:lnSpc>
              <a:spcBef>
                <a:spcPts val="1000"/>
              </a:spcBef>
              <a:spcAft>
                <a:spcPts val="0"/>
              </a:spcAft>
              <a:buSzPts val="2380"/>
              <a:buNone/>
            </a:pPr>
            <a:r>
              <a:rPr lang="ja-JP" sz="2380"/>
              <a:t>６．参考文献</a:t>
            </a:r>
            <a:endParaRPr sz="2380"/>
          </a:p>
          <a:p>
            <a:pPr indent="0" lvl="0" marL="0" rtl="0" algn="l">
              <a:lnSpc>
                <a:spcPct val="70000"/>
              </a:lnSpc>
              <a:spcBef>
                <a:spcPts val="1000"/>
              </a:spcBef>
              <a:spcAft>
                <a:spcPts val="0"/>
              </a:spcAft>
              <a:buClr>
                <a:schemeClr val="dk1"/>
              </a:buClr>
              <a:buSzPts val="2380"/>
              <a:buNone/>
            </a:pPr>
            <a:r>
              <a:t/>
            </a:r>
            <a:endParaRPr sz="2380"/>
          </a:p>
        </p:txBody>
      </p:sp>
      <p:sp>
        <p:nvSpPr>
          <p:cNvPr id="89" name="Google Shape;8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2" name="Shape 252"/>
        <p:cNvGrpSpPr/>
        <p:nvPr/>
      </p:nvGrpSpPr>
      <p:grpSpPr>
        <a:xfrm>
          <a:off x="0" y="0"/>
          <a:ext cx="0" cy="0"/>
          <a:chOff x="0" y="0"/>
          <a:chExt cx="0" cy="0"/>
        </a:xfrm>
      </p:grpSpPr>
      <p:sp>
        <p:nvSpPr>
          <p:cNvPr id="253" name="Google Shape;253;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４．期待される効果</a:t>
            </a:r>
            <a:endParaRPr/>
          </a:p>
        </p:txBody>
      </p:sp>
      <p:sp>
        <p:nvSpPr>
          <p:cNvPr id="254" name="Google Shape;254;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ja-JP"/>
              <a:t>単一変換をより効率的に行うことにより、実行性能の向上、メモリ効率の向上、変換結果のオーバヘッドの削減</a:t>
            </a:r>
            <a:endParaRPr/>
          </a:p>
          <a:p>
            <a:pPr indent="0" lvl="1" marL="457200" rtl="0" algn="l">
              <a:lnSpc>
                <a:spcPct val="90000"/>
              </a:lnSpc>
              <a:spcBef>
                <a:spcPts val="500"/>
              </a:spcBef>
              <a:spcAft>
                <a:spcPts val="0"/>
              </a:spcAft>
              <a:buClr>
                <a:schemeClr val="dk1"/>
              </a:buClr>
              <a:buSzPts val="2400"/>
              <a:buNone/>
            </a:pPr>
            <a:r>
              <a:t/>
            </a:r>
            <a:endParaRPr/>
          </a:p>
          <a:p>
            <a:pPr indent="0" lvl="1" marL="457200" rtl="0" algn="l">
              <a:lnSpc>
                <a:spcPct val="90000"/>
              </a:lnSpc>
              <a:spcBef>
                <a:spcPts val="500"/>
              </a:spcBef>
              <a:spcAft>
                <a:spcPts val="0"/>
              </a:spcAft>
              <a:buClr>
                <a:schemeClr val="dk1"/>
              </a:buClr>
              <a:buSzPts val="2400"/>
              <a:buNone/>
            </a:pPr>
            <a:r>
              <a:t/>
            </a:r>
            <a:endParaRPr/>
          </a:p>
          <a:p>
            <a:pPr indent="-228600" lvl="0" marL="228600" rtl="0" algn="l">
              <a:lnSpc>
                <a:spcPct val="90000"/>
              </a:lnSpc>
              <a:spcBef>
                <a:spcPts val="1000"/>
              </a:spcBef>
              <a:spcAft>
                <a:spcPts val="0"/>
              </a:spcAft>
              <a:buClr>
                <a:schemeClr val="dk1"/>
              </a:buClr>
              <a:buSzPts val="2800"/>
              <a:buChar char="•"/>
            </a:pPr>
            <a:r>
              <a:rPr lang="ja-JP"/>
              <a:t>可逆コンパイラをGitHubで公開することで非可逆コードの可逆変換を誰でも簡単に利用可能</a:t>
            </a:r>
            <a:endParaRPr/>
          </a:p>
        </p:txBody>
      </p:sp>
      <p:sp>
        <p:nvSpPr>
          <p:cNvPr id="255" name="Google Shape;255;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Google Shape;261;g63c6e533de_0_0"/>
          <p:cNvSpPr txBox="1"/>
          <p:nvPr>
            <p:ph type="title"/>
          </p:nvPr>
        </p:nvSpPr>
        <p:spPr>
          <a:xfrm>
            <a:off x="838200" y="274291"/>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t/>
            </a:r>
            <a:endParaRPr/>
          </a:p>
        </p:txBody>
      </p:sp>
      <p:sp>
        <p:nvSpPr>
          <p:cNvPr id="262" name="Google Shape;262;g63c6e533de_0_0"/>
          <p:cNvSpPr txBox="1"/>
          <p:nvPr>
            <p:ph idx="1" type="body"/>
          </p:nvPr>
        </p:nvSpPr>
        <p:spPr>
          <a:xfrm>
            <a:off x="838200" y="1825625"/>
            <a:ext cx="21000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t/>
            </a:r>
            <a:endParaRPr/>
          </a:p>
        </p:txBody>
      </p:sp>
      <p:sp>
        <p:nvSpPr>
          <p:cNvPr id="263" name="Google Shape;263;g63c6e533de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graphicFrame>
        <p:nvGraphicFramePr>
          <p:cNvPr id="264" name="Google Shape;264;g63c6e533de_0_0"/>
          <p:cNvGraphicFramePr/>
          <p:nvPr/>
        </p:nvGraphicFramePr>
        <p:xfrm>
          <a:off x="3228725" y="1827650"/>
          <a:ext cx="3000000" cy="3000000"/>
        </p:xfrm>
        <a:graphic>
          <a:graphicData uri="http://schemas.openxmlformats.org/drawingml/2006/table">
            <a:tbl>
              <a:tblPr>
                <a:noFill/>
                <a:tableStyleId>{FDDBA7B6-1C1F-4A9C-BB06-B0F9E4CA9FF2}</a:tableStyleId>
              </a:tblPr>
              <a:tblGrid>
                <a:gridCol w="2737725"/>
                <a:gridCol w="2737725"/>
                <a:gridCol w="2737725"/>
              </a:tblGrid>
              <a:tr h="513550">
                <a:tc>
                  <a:txBody>
                    <a:bodyPr/>
                    <a:lstStyle/>
                    <a:p>
                      <a:pPr indent="0" lvl="0" marL="457200" marR="0" rtl="0" algn="l">
                        <a:lnSpc>
                          <a:spcPct val="100000"/>
                        </a:lnSpc>
                        <a:spcBef>
                          <a:spcPts val="0"/>
                        </a:spcBef>
                        <a:spcAft>
                          <a:spcPts val="0"/>
                        </a:spcAft>
                        <a:buClr>
                          <a:srgbClr val="000000"/>
                        </a:buClr>
                        <a:buSzPts val="2400"/>
                        <a:buFont typeface="Arial"/>
                        <a:buNone/>
                      </a:pPr>
                      <a:r>
                        <a:rPr lang="ja-JP" sz="2400" u="none" cap="none" strike="noStrike"/>
                        <a:t>元プログラム</a:t>
                      </a:r>
                      <a:endParaRPr sz="2400" u="none" cap="none" strike="noStrike"/>
                    </a:p>
                  </a:txBody>
                  <a:tcPr marT="91425" marB="91425" marR="91425" marL="91425"/>
                </a:tc>
                <a:tc>
                  <a:txBody>
                    <a:bodyPr/>
                    <a:lstStyle/>
                    <a:p>
                      <a:pPr indent="0" lvl="0" marL="457200" marR="0" rtl="0" algn="l">
                        <a:lnSpc>
                          <a:spcPct val="100000"/>
                        </a:lnSpc>
                        <a:spcBef>
                          <a:spcPts val="0"/>
                        </a:spcBef>
                        <a:spcAft>
                          <a:spcPts val="0"/>
                        </a:spcAft>
                        <a:buClr>
                          <a:srgbClr val="000000"/>
                        </a:buClr>
                        <a:buSzPts val="2400"/>
                        <a:buFont typeface="Arial"/>
                        <a:buNone/>
                      </a:pPr>
                      <a:r>
                        <a:rPr lang="ja-JP" sz="2400" u="none" cap="none" strike="noStrike"/>
                        <a:t>可逆プログラム</a:t>
                      </a:r>
                      <a:endParaRPr sz="2400" u="none" cap="none" strike="noStrike"/>
                    </a:p>
                  </a:txBody>
                  <a:tcPr marT="91425" marB="91425" marR="91425" marL="91425"/>
                </a:tc>
                <a:tc>
                  <a:txBody>
                    <a:bodyPr/>
                    <a:lstStyle/>
                    <a:p>
                      <a:pPr indent="0" lvl="0" marL="457200" marR="0" rtl="0" algn="l">
                        <a:lnSpc>
                          <a:spcPct val="100000"/>
                        </a:lnSpc>
                        <a:spcBef>
                          <a:spcPts val="0"/>
                        </a:spcBef>
                        <a:spcAft>
                          <a:spcPts val="0"/>
                        </a:spcAft>
                        <a:buClr>
                          <a:srgbClr val="000000"/>
                        </a:buClr>
                        <a:buSzPts val="2400"/>
                        <a:buFont typeface="Arial"/>
                        <a:buNone/>
                      </a:pPr>
                      <a:r>
                        <a:rPr lang="ja-JP" sz="2400" u="none" cap="none" strike="noStrike"/>
                        <a:t>逆プログラム</a:t>
                      </a:r>
                      <a:endParaRPr sz="2400" u="none" cap="none" strike="noStrike"/>
                    </a:p>
                  </a:txBody>
                  <a:tcPr marT="91425" marB="91425" marR="91425" marL="91425"/>
                </a:tc>
              </a:tr>
              <a:tr h="3134075">
                <a:tc>
                  <a:txBody>
                    <a:bodyPr/>
                    <a:lstStyle/>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if(test)</a:t>
                      </a:r>
                      <a:endParaRPr sz="2400" u="none" cap="none" strike="noStrike"/>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s1</a:t>
                      </a:r>
                      <a:endParaRPr sz="2400" u="none" cap="none" strike="noStrike"/>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else</a:t>
                      </a:r>
                      <a:endParaRPr sz="2400" u="none" cap="none" strike="noStrike"/>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s2</a:t>
                      </a:r>
                      <a:endParaRPr sz="2400" u="none" cap="none" strike="noStrike"/>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a:t>
                      </a:r>
                      <a:endParaRPr sz="2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char c = !!test;</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if(c)</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s1</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else</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s2</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SAVE(c);</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a:t>
                      </a:r>
                      <a:endParaRPr sz="2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char c ;</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RESTORE(c);</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if(c)</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rs1</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else</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   rs2</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rPr lang="ja-JP" sz="2400" u="none" cap="none" strike="noStrike">
                          <a:solidFill>
                            <a:srgbClr val="000000"/>
                          </a:solidFill>
                        </a:rPr>
                        <a:t>}</a:t>
                      </a:r>
                      <a:endParaRPr sz="2400" u="none" cap="none" strike="noStrike">
                        <a:solidFill>
                          <a:srgbClr val="000000"/>
                        </a:solidFill>
                      </a:endParaRPr>
                    </a:p>
                    <a:p>
                      <a:pPr indent="0" lvl="0" marL="476250" marR="0" rtl="0" algn="l">
                        <a:lnSpc>
                          <a:spcPct val="100000"/>
                        </a:lnSpc>
                        <a:spcBef>
                          <a:spcPts val="0"/>
                        </a:spcBef>
                        <a:spcAft>
                          <a:spcPts val="0"/>
                        </a:spcAft>
                        <a:buClr>
                          <a:srgbClr val="000000"/>
                        </a:buClr>
                        <a:buSzPts val="2400"/>
                        <a:buFont typeface="Arial"/>
                        <a:buNone/>
                      </a:pPr>
                      <a:r>
                        <a:t/>
                      </a:r>
                      <a:endParaRPr sz="2400" u="none" cap="none" strike="noStrike"/>
                    </a:p>
                  </a:txBody>
                  <a:tcPr marT="91425" marB="91425" marR="91425" marL="91425"/>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Google Shape;269;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３．アプローチ</a:t>
            </a:r>
            <a:endParaRPr/>
          </a:p>
        </p:txBody>
      </p:sp>
      <p:sp>
        <p:nvSpPr>
          <p:cNvPr id="270" name="Google Shape;270;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ja-JP"/>
              <a:t>テストケースコードを作成し、コンパイラを通して可逆変換ができているか、変換前後のふるまいが同様か確認</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ja-JP"/>
              <a:t>アーキテクチャの提示</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ja-JP"/>
              <a:t>If, jump, while　表</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2800"/>
              <a:buChar char="•"/>
            </a:pPr>
            <a:r>
              <a:rPr lang="ja-JP"/>
              <a:t>構文の変換規則のカバレッジを提示</a:t>
            </a:r>
            <a:endParaRPr/>
          </a:p>
          <a:p>
            <a:pPr indent="-50800" lvl="0" marL="22860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a:p>
            <a:pPr indent="-76200" lvl="1" marL="685800" rtl="0" algn="l">
              <a:lnSpc>
                <a:spcPct val="90000"/>
              </a:lnSpc>
              <a:spcBef>
                <a:spcPts val="500"/>
              </a:spcBef>
              <a:spcAft>
                <a:spcPts val="0"/>
              </a:spcAft>
              <a:buClr>
                <a:schemeClr val="dk1"/>
              </a:buClr>
              <a:buSzPts val="24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
        <p:nvSpPr>
          <p:cNvPr id="271" name="Google Shape;271;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5" name="Shape 275"/>
        <p:cNvGrpSpPr/>
        <p:nvPr/>
      </p:nvGrpSpPr>
      <p:grpSpPr>
        <a:xfrm>
          <a:off x="0" y="0"/>
          <a:ext cx="0" cy="0"/>
          <a:chOff x="0" y="0"/>
          <a:chExt cx="0" cy="0"/>
        </a:xfrm>
      </p:grpSpPr>
      <p:sp>
        <p:nvSpPr>
          <p:cNvPr id="276" name="Google Shape;276;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３．RCCの設計</a:t>
            </a:r>
            <a:endParaRPr/>
          </a:p>
        </p:txBody>
      </p:sp>
      <p:sp>
        <p:nvSpPr>
          <p:cNvPr id="277" name="Google Shape;27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pic>
        <p:nvPicPr>
          <p:cNvPr id="278" name="Google Shape;278;p30"/>
          <p:cNvPicPr preferRelativeResize="0"/>
          <p:nvPr/>
        </p:nvPicPr>
        <p:blipFill rotWithShape="1">
          <a:blip r:embed="rId3">
            <a:alphaModFix/>
          </a:blip>
          <a:srcRect b="0" l="0" r="0" t="0"/>
          <a:stretch/>
        </p:blipFill>
        <p:spPr>
          <a:xfrm>
            <a:off x="762000" y="4320069"/>
            <a:ext cx="3807821" cy="2036281"/>
          </a:xfrm>
          <a:prstGeom prst="rect">
            <a:avLst/>
          </a:prstGeom>
          <a:noFill/>
          <a:ln>
            <a:noFill/>
          </a:ln>
        </p:spPr>
      </p:pic>
      <p:sp>
        <p:nvSpPr>
          <p:cNvPr id="279" name="Google Shape;279;p30"/>
          <p:cNvSpPr/>
          <p:nvPr/>
        </p:nvSpPr>
        <p:spPr>
          <a:xfrm>
            <a:off x="762000" y="4970462"/>
            <a:ext cx="1513840" cy="1402080"/>
          </a:xfrm>
          <a:prstGeom prst="ellipse">
            <a:avLst/>
          </a:prstGeom>
          <a:noFill/>
          <a:ln cap="flat" cmpd="sng" w="254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280" name="Google Shape;280;p30"/>
          <p:cNvCxnSpPr>
            <a:stCxn id="279" idx="1"/>
            <a:endCxn id="281" idx="1"/>
          </p:cNvCxnSpPr>
          <p:nvPr/>
        </p:nvCxnSpPr>
        <p:spPr>
          <a:xfrm flipH="1" rot="10800000">
            <a:off x="983697" y="2054592"/>
            <a:ext cx="3528300" cy="3121200"/>
          </a:xfrm>
          <a:prstGeom prst="straightConnector1">
            <a:avLst/>
          </a:prstGeom>
          <a:noFill/>
          <a:ln cap="flat" cmpd="sng" w="38100">
            <a:solidFill>
              <a:srgbClr val="FF0000"/>
            </a:solidFill>
            <a:prstDash val="solid"/>
            <a:round/>
            <a:headEnd len="sm" w="sm" type="none"/>
            <a:tailEnd len="sm" w="sm" type="none"/>
          </a:ln>
        </p:spPr>
      </p:cxnSp>
      <p:cxnSp>
        <p:nvCxnSpPr>
          <p:cNvPr id="282" name="Google Shape;282;p30"/>
          <p:cNvCxnSpPr/>
          <p:nvPr/>
        </p:nvCxnSpPr>
        <p:spPr>
          <a:xfrm flipH="1" rot="10800000">
            <a:off x="2082800" y="4801677"/>
            <a:ext cx="8148320" cy="1375604"/>
          </a:xfrm>
          <a:prstGeom prst="straightConnector1">
            <a:avLst/>
          </a:prstGeom>
          <a:noFill/>
          <a:ln cap="flat" cmpd="sng" w="28575">
            <a:solidFill>
              <a:srgbClr val="FF0000"/>
            </a:solidFill>
            <a:prstDash val="solid"/>
            <a:round/>
            <a:headEnd len="sm" w="sm" type="none"/>
            <a:tailEnd len="sm" w="sm" type="none"/>
          </a:ln>
        </p:spPr>
      </p:cxnSp>
      <p:sp>
        <p:nvSpPr>
          <p:cNvPr id="281" name="Google Shape;281;p30"/>
          <p:cNvSpPr/>
          <p:nvPr/>
        </p:nvSpPr>
        <p:spPr>
          <a:xfrm>
            <a:off x="3323771" y="1483257"/>
            <a:ext cx="8112760" cy="3901551"/>
          </a:xfrm>
          <a:prstGeom prst="ellipse">
            <a:avLst/>
          </a:prstGeom>
          <a:solidFill>
            <a:schemeClr val="lt1"/>
          </a:solidFill>
          <a:ln cap="flat" cmpd="sng" w="25400">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83" name="Google Shape;283;p30"/>
          <p:cNvPicPr preferRelativeResize="0"/>
          <p:nvPr/>
        </p:nvPicPr>
        <p:blipFill rotWithShape="1">
          <a:blip r:embed="rId4">
            <a:alphaModFix/>
          </a:blip>
          <a:srcRect b="0" l="0" r="0" t="0"/>
          <a:stretch/>
        </p:blipFill>
        <p:spPr>
          <a:xfrm>
            <a:off x="3819464" y="1875557"/>
            <a:ext cx="7388839" cy="325766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7" name="Shape 287"/>
        <p:cNvGrpSpPr/>
        <p:nvPr/>
      </p:nvGrpSpPr>
      <p:grpSpPr>
        <a:xfrm>
          <a:off x="0" y="0"/>
          <a:ext cx="0" cy="0"/>
          <a:chOff x="0" y="0"/>
          <a:chExt cx="0" cy="0"/>
        </a:xfrm>
      </p:grpSpPr>
      <p:sp>
        <p:nvSpPr>
          <p:cNvPr id="288" name="Google Shape;288;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a:p>
        </p:txBody>
      </p:sp>
      <p:sp>
        <p:nvSpPr>
          <p:cNvPr id="289" name="Google Shape;28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
        <p:nvSpPr>
          <p:cNvPr id="290" name="Google Shape;290;p31"/>
          <p:cNvSpPr/>
          <p:nvPr/>
        </p:nvSpPr>
        <p:spPr>
          <a:xfrm>
            <a:off x="7603770" y="4172285"/>
            <a:ext cx="2608800" cy="1949700"/>
          </a:xfrm>
          <a:prstGeom prst="bevel">
            <a:avLst>
              <a:gd fmla="val 125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　計算機</a:t>
            </a:r>
            <a:endParaRPr b="0" i="0" sz="3000" u="none" cap="none" strike="noStrike">
              <a:solidFill>
                <a:srgbClr val="000000"/>
              </a:solidFill>
              <a:latin typeface="Arial"/>
              <a:ea typeface="Arial"/>
              <a:cs typeface="Arial"/>
              <a:sym typeface="Arial"/>
            </a:endParaRPr>
          </a:p>
        </p:txBody>
      </p:sp>
      <p:sp>
        <p:nvSpPr>
          <p:cNvPr id="291" name="Google Shape;291;p31"/>
          <p:cNvSpPr/>
          <p:nvPr/>
        </p:nvSpPr>
        <p:spPr>
          <a:xfrm>
            <a:off x="1358550" y="1461344"/>
            <a:ext cx="2608800" cy="1344600"/>
          </a:xfrm>
          <a:prstGeom prst="can">
            <a:avLst>
              <a:gd fmla="val 25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プログラミング言語</a:t>
            </a:r>
            <a:endParaRPr b="0" i="0" sz="2400" u="none" cap="none" strike="noStrike">
              <a:solidFill>
                <a:srgbClr val="000000"/>
              </a:solidFill>
              <a:latin typeface="Arial"/>
              <a:ea typeface="Arial"/>
              <a:cs typeface="Arial"/>
              <a:sym typeface="Arial"/>
            </a:endParaRPr>
          </a:p>
        </p:txBody>
      </p:sp>
      <p:cxnSp>
        <p:nvCxnSpPr>
          <p:cNvPr id="292" name="Google Shape;292;p31"/>
          <p:cNvCxnSpPr>
            <a:stCxn id="291" idx="3"/>
            <a:endCxn id="293" idx="0"/>
          </p:cNvCxnSpPr>
          <p:nvPr/>
        </p:nvCxnSpPr>
        <p:spPr>
          <a:xfrm>
            <a:off x="2662950" y="2805944"/>
            <a:ext cx="0" cy="1227600"/>
          </a:xfrm>
          <a:prstGeom prst="straightConnector1">
            <a:avLst/>
          </a:prstGeom>
          <a:noFill/>
          <a:ln cap="flat" cmpd="sng" w="76200">
            <a:solidFill>
              <a:schemeClr val="dk2"/>
            </a:solidFill>
            <a:prstDash val="solid"/>
            <a:round/>
            <a:headEnd len="sm" w="sm" type="none"/>
            <a:tailEnd len="med" w="med" type="triangle"/>
          </a:ln>
        </p:spPr>
      </p:cxnSp>
      <p:cxnSp>
        <p:nvCxnSpPr>
          <p:cNvPr id="294" name="Google Shape;294;p31"/>
          <p:cNvCxnSpPr>
            <a:stCxn id="293" idx="3"/>
            <a:endCxn id="290" idx="4"/>
          </p:cNvCxnSpPr>
          <p:nvPr/>
        </p:nvCxnSpPr>
        <p:spPr>
          <a:xfrm>
            <a:off x="3886650" y="5147135"/>
            <a:ext cx="3717000" cy="0"/>
          </a:xfrm>
          <a:prstGeom prst="straightConnector1">
            <a:avLst/>
          </a:prstGeom>
          <a:noFill/>
          <a:ln cap="flat" cmpd="sng" w="76200">
            <a:solidFill>
              <a:schemeClr val="dk2"/>
            </a:solidFill>
            <a:prstDash val="solid"/>
            <a:round/>
            <a:headEnd len="sm" w="sm" type="none"/>
            <a:tailEnd len="med" w="med" type="triangle"/>
          </a:ln>
        </p:spPr>
      </p:cxnSp>
      <p:sp>
        <p:nvSpPr>
          <p:cNvPr id="293" name="Google Shape;293;p31"/>
          <p:cNvSpPr/>
          <p:nvPr/>
        </p:nvSpPr>
        <p:spPr>
          <a:xfrm>
            <a:off x="1439250" y="4033520"/>
            <a:ext cx="2447400" cy="222723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＿＿＿＿＿＿＿＿＿＿＿＿＿＿＿プログラム＿＿＿＿＿＿＿＿＿＿＿＿＿＿＿＿＿＿＿＿＿＿＿＿＿＿＿＿＿</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sp>
        <p:nvSpPr>
          <p:cNvPr id="295" name="Google Shape;295;p31"/>
          <p:cNvSpPr txBox="1"/>
          <p:nvPr/>
        </p:nvSpPr>
        <p:spPr>
          <a:xfrm>
            <a:off x="1358550" y="3081511"/>
            <a:ext cx="2823900" cy="47092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Calibri"/>
                <a:ea typeface="Calibri"/>
                <a:cs typeface="Calibri"/>
                <a:sym typeface="Calibri"/>
              </a:rPr>
              <a:t>プログラムを生成</a:t>
            </a:r>
            <a:endParaRPr b="0" i="0" sz="2400" u="none" cap="none" strike="noStrike">
              <a:solidFill>
                <a:srgbClr val="000000"/>
              </a:solidFill>
              <a:latin typeface="Calibri"/>
              <a:ea typeface="Calibri"/>
              <a:cs typeface="Calibri"/>
              <a:sym typeface="Calibri"/>
            </a:endParaRPr>
          </a:p>
        </p:txBody>
      </p:sp>
      <p:sp>
        <p:nvSpPr>
          <p:cNvPr id="296" name="Google Shape;296;p31"/>
          <p:cNvSpPr txBox="1"/>
          <p:nvPr/>
        </p:nvSpPr>
        <p:spPr>
          <a:xfrm>
            <a:off x="4603201" y="4415640"/>
            <a:ext cx="2039062" cy="449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Calibri"/>
                <a:ea typeface="Calibri"/>
                <a:cs typeface="Calibri"/>
                <a:sym typeface="Calibri"/>
              </a:rPr>
              <a:t>計算機で実行</a:t>
            </a:r>
            <a:endParaRPr b="0" i="0" sz="2400" u="none" cap="none" strike="noStrike">
              <a:solidFill>
                <a:srgbClr val="000000"/>
              </a:solidFill>
              <a:latin typeface="Calibri"/>
              <a:ea typeface="Calibri"/>
              <a:cs typeface="Calibri"/>
              <a:sym typeface="Calibri"/>
            </a:endParaRPr>
          </a:p>
        </p:txBody>
      </p:sp>
      <p:sp>
        <p:nvSpPr>
          <p:cNvPr id="297" name="Google Shape;297;p31"/>
          <p:cNvSpPr txBox="1"/>
          <p:nvPr/>
        </p:nvSpPr>
        <p:spPr>
          <a:xfrm>
            <a:off x="928195" y="1461344"/>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①</a:t>
            </a:r>
            <a:endParaRPr b="0" i="0" sz="1400" u="none" cap="none" strike="noStrike">
              <a:solidFill>
                <a:srgbClr val="000000"/>
              </a:solidFill>
              <a:latin typeface="Arial"/>
              <a:ea typeface="Arial"/>
              <a:cs typeface="Arial"/>
              <a:sym typeface="Arial"/>
            </a:endParaRPr>
          </a:p>
        </p:txBody>
      </p:sp>
      <p:sp>
        <p:nvSpPr>
          <p:cNvPr id="298" name="Google Shape;298;p31"/>
          <p:cNvSpPr txBox="1"/>
          <p:nvPr/>
        </p:nvSpPr>
        <p:spPr>
          <a:xfrm>
            <a:off x="928195" y="3953975"/>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②</a:t>
            </a:r>
            <a:endParaRPr b="0" i="0" sz="1400" u="none" cap="none" strike="noStrike">
              <a:solidFill>
                <a:srgbClr val="000000"/>
              </a:solidFill>
              <a:latin typeface="Arial"/>
              <a:ea typeface="Arial"/>
              <a:cs typeface="Arial"/>
              <a:sym typeface="Arial"/>
            </a:endParaRPr>
          </a:p>
        </p:txBody>
      </p:sp>
      <p:sp>
        <p:nvSpPr>
          <p:cNvPr id="299" name="Google Shape;299;p31"/>
          <p:cNvSpPr txBox="1"/>
          <p:nvPr/>
        </p:nvSpPr>
        <p:spPr>
          <a:xfrm>
            <a:off x="7018454" y="4028735"/>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③</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１．背景：可逆プログラミング</a:t>
            </a:r>
            <a:endParaRPr/>
          </a:p>
        </p:txBody>
      </p:sp>
      <p:sp>
        <p:nvSpPr>
          <p:cNvPr id="95" name="Google Shape;95;p3"/>
          <p:cNvSpPr txBox="1"/>
          <p:nvPr>
            <p:ph idx="1" type="body"/>
          </p:nvPr>
        </p:nvSpPr>
        <p:spPr>
          <a:xfrm>
            <a:off x="838200" y="1690689"/>
            <a:ext cx="10515600" cy="3240908"/>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800"/>
              <a:buChar char="•"/>
            </a:pPr>
            <a:r>
              <a:rPr lang="ja-JP"/>
              <a:t>可逆論理演算</a:t>
            </a:r>
            <a:endParaRPr/>
          </a:p>
          <a:p>
            <a:pPr indent="-228600" lvl="1" marL="685800" rtl="0" algn="l">
              <a:lnSpc>
                <a:spcPct val="80000"/>
              </a:lnSpc>
              <a:spcBef>
                <a:spcPts val="500"/>
              </a:spcBef>
              <a:spcAft>
                <a:spcPts val="0"/>
              </a:spcAft>
              <a:buSzPts val="2400"/>
              <a:buChar char="•"/>
            </a:pPr>
            <a:r>
              <a:rPr lang="ja-JP"/>
              <a:t>可逆な論理演算では熱発生の下限が存在しない</a:t>
            </a:r>
            <a:endParaRPr/>
          </a:p>
          <a:p>
            <a:pPr indent="0" lvl="1" marL="457200" rtl="0" algn="l">
              <a:lnSpc>
                <a:spcPct val="80000"/>
              </a:lnSpc>
              <a:spcBef>
                <a:spcPts val="500"/>
              </a:spcBef>
              <a:spcAft>
                <a:spcPts val="0"/>
              </a:spcAft>
              <a:buSzPts val="2400"/>
              <a:buNone/>
            </a:pPr>
            <a:r>
              <a:t/>
            </a:r>
            <a:endParaRPr sz="600"/>
          </a:p>
          <a:p>
            <a:pPr indent="-228600" lvl="0" marL="228600" rtl="0" algn="l">
              <a:lnSpc>
                <a:spcPct val="80000"/>
              </a:lnSpc>
              <a:spcBef>
                <a:spcPts val="1000"/>
              </a:spcBef>
              <a:spcAft>
                <a:spcPts val="0"/>
              </a:spcAft>
              <a:buSzPts val="2800"/>
              <a:buChar char="•"/>
            </a:pPr>
            <a:r>
              <a:rPr lang="ja-JP"/>
              <a:t>可逆計算機（例：可逆チューリングマシン）</a:t>
            </a:r>
            <a:endParaRPr/>
          </a:p>
          <a:p>
            <a:pPr indent="-228600" lvl="1" marL="685800" rtl="0" algn="l">
              <a:lnSpc>
                <a:spcPct val="80000"/>
              </a:lnSpc>
              <a:spcBef>
                <a:spcPts val="500"/>
              </a:spcBef>
              <a:spcAft>
                <a:spcPts val="0"/>
              </a:spcAft>
              <a:buSzPts val="2400"/>
              <a:buChar char="•"/>
            </a:pPr>
            <a:r>
              <a:rPr lang="ja-JP"/>
              <a:t>チューリング完全</a:t>
            </a:r>
            <a:endParaRPr/>
          </a:p>
          <a:p>
            <a:pPr indent="0" lvl="1" marL="457200" rtl="0" algn="l">
              <a:lnSpc>
                <a:spcPct val="80000"/>
              </a:lnSpc>
              <a:spcBef>
                <a:spcPts val="500"/>
              </a:spcBef>
              <a:spcAft>
                <a:spcPts val="0"/>
              </a:spcAft>
              <a:buSzPts val="2400"/>
              <a:buNone/>
            </a:pPr>
            <a:r>
              <a:t/>
            </a:r>
            <a:endParaRPr sz="600"/>
          </a:p>
          <a:p>
            <a:pPr indent="-228600" lvl="0" marL="228600" rtl="0" algn="l">
              <a:lnSpc>
                <a:spcPct val="80000"/>
              </a:lnSpc>
              <a:spcBef>
                <a:spcPts val="1000"/>
              </a:spcBef>
              <a:spcAft>
                <a:spcPts val="0"/>
              </a:spcAft>
              <a:buClr>
                <a:schemeClr val="dk1"/>
              </a:buClr>
              <a:buSzPts val="2800"/>
              <a:buChar char="•"/>
            </a:pPr>
            <a:r>
              <a:rPr lang="ja-JP"/>
              <a:t>プログラム逆実行の応用</a:t>
            </a:r>
            <a:endParaRPr/>
          </a:p>
          <a:p>
            <a:pPr indent="-228600" lvl="1" marL="685800" rtl="0" algn="l">
              <a:lnSpc>
                <a:spcPct val="80000"/>
              </a:lnSpc>
              <a:spcBef>
                <a:spcPts val="500"/>
              </a:spcBef>
              <a:spcAft>
                <a:spcPts val="0"/>
              </a:spcAft>
              <a:buClr>
                <a:schemeClr val="dk1"/>
              </a:buClr>
              <a:buSzPts val="2400"/>
              <a:buChar char="•"/>
            </a:pPr>
            <a:r>
              <a:rPr lang="ja-JP"/>
              <a:t>投機的実行でのロールバックの代用</a:t>
            </a:r>
            <a:endParaRPr/>
          </a:p>
          <a:p>
            <a:pPr indent="-228600" lvl="1" marL="685800" rtl="0" algn="l">
              <a:lnSpc>
                <a:spcPct val="80000"/>
              </a:lnSpc>
              <a:spcBef>
                <a:spcPts val="500"/>
              </a:spcBef>
              <a:spcAft>
                <a:spcPts val="0"/>
              </a:spcAft>
              <a:buClr>
                <a:schemeClr val="dk1"/>
              </a:buClr>
              <a:buSzPts val="2400"/>
              <a:buChar char="•"/>
            </a:pPr>
            <a:r>
              <a:rPr lang="ja-JP"/>
              <a:t>デバッグの効率化</a:t>
            </a:r>
            <a:endParaRPr/>
          </a:p>
          <a:p>
            <a:pPr indent="0" lvl="1" marL="457200" rtl="0" algn="l">
              <a:lnSpc>
                <a:spcPct val="80000"/>
              </a:lnSpc>
              <a:spcBef>
                <a:spcPts val="500"/>
              </a:spcBef>
              <a:spcAft>
                <a:spcPts val="0"/>
              </a:spcAft>
              <a:buSzPts val="2400"/>
              <a:buNone/>
            </a:pPr>
            <a:r>
              <a:t/>
            </a:r>
            <a:endParaRPr sz="600"/>
          </a:p>
          <a:p>
            <a:pPr indent="0" lvl="1" marL="457200" rtl="0" algn="l">
              <a:lnSpc>
                <a:spcPct val="80000"/>
              </a:lnSpc>
              <a:spcBef>
                <a:spcPts val="500"/>
              </a:spcBef>
              <a:spcAft>
                <a:spcPts val="0"/>
              </a:spcAft>
              <a:buClr>
                <a:schemeClr val="dk1"/>
              </a:buClr>
              <a:buSzPts val="2400"/>
              <a:buNone/>
            </a:pPr>
            <a:r>
              <a:t/>
            </a:r>
            <a:endParaRPr/>
          </a:p>
        </p:txBody>
      </p:sp>
      <p:sp>
        <p:nvSpPr>
          <p:cNvPr id="96" name="Google Shape;9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
        <p:nvSpPr>
          <p:cNvPr id="97" name="Google Shape;97;p3"/>
          <p:cNvSpPr/>
          <p:nvPr/>
        </p:nvSpPr>
        <p:spPr>
          <a:xfrm>
            <a:off x="2331425" y="4825612"/>
            <a:ext cx="1903500" cy="17133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3" marL="0" marR="0" rtl="0" algn="ctr">
              <a:lnSpc>
                <a:spcPct val="100000"/>
              </a:lnSpc>
              <a:spcBef>
                <a:spcPts val="0"/>
              </a:spcBef>
              <a:spcAft>
                <a:spcPts val="0"/>
              </a:spcAft>
              <a:buClr>
                <a:srgbClr val="000000"/>
              </a:buClr>
              <a:buSzPts val="2000"/>
              <a:buFont typeface="Arial"/>
              <a:buNone/>
            </a:pPr>
            <a:r>
              <a:rPr b="0" i="0" lang="ja-JP" sz="2000" u="none" cap="none" strike="noStrike">
                <a:solidFill>
                  <a:srgbClr val="000000"/>
                </a:solidFill>
                <a:latin typeface="Arial"/>
                <a:ea typeface="Arial"/>
                <a:cs typeface="Arial"/>
                <a:sym typeface="Arial"/>
              </a:rPr>
              <a:t>熱発生</a:t>
            </a:r>
            <a:endParaRPr b="0" i="0" sz="2000" u="none" cap="none" strike="noStrike">
              <a:solidFill>
                <a:srgbClr val="000000"/>
              </a:solidFill>
              <a:latin typeface="Arial"/>
              <a:ea typeface="Arial"/>
              <a:cs typeface="Arial"/>
              <a:sym typeface="Arial"/>
            </a:endParaRPr>
          </a:p>
          <a:p>
            <a:pPr indent="0" lvl="3" marL="0" marR="0" rtl="0" algn="ctr">
              <a:lnSpc>
                <a:spcPct val="100000"/>
              </a:lnSpc>
              <a:spcBef>
                <a:spcPts val="0"/>
              </a:spcBef>
              <a:spcAft>
                <a:spcPts val="0"/>
              </a:spcAft>
              <a:buClr>
                <a:srgbClr val="000000"/>
              </a:buClr>
              <a:buSzPts val="2000"/>
              <a:buFont typeface="Arial"/>
              <a:buNone/>
            </a:pPr>
            <a:r>
              <a:rPr b="0" i="0" lang="ja-JP" sz="2000" u="none" cap="none" strike="noStrike">
                <a:solidFill>
                  <a:srgbClr val="000000"/>
                </a:solidFill>
                <a:latin typeface="Arial"/>
                <a:ea typeface="Arial"/>
                <a:cs typeface="Arial"/>
                <a:sym typeface="Arial"/>
              </a:rPr>
              <a:t>最小化</a:t>
            </a:r>
            <a:endParaRPr b="0" i="0" sz="2000" u="none" cap="none" strike="noStrike">
              <a:solidFill>
                <a:srgbClr val="000000"/>
              </a:solidFill>
              <a:latin typeface="Arial"/>
              <a:ea typeface="Arial"/>
              <a:cs typeface="Arial"/>
              <a:sym typeface="Arial"/>
            </a:endParaRPr>
          </a:p>
        </p:txBody>
      </p:sp>
      <p:sp>
        <p:nvSpPr>
          <p:cNvPr id="98" name="Google Shape;98;p3"/>
          <p:cNvSpPr/>
          <p:nvPr/>
        </p:nvSpPr>
        <p:spPr>
          <a:xfrm>
            <a:off x="6280125" y="4787324"/>
            <a:ext cx="1903500" cy="17133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000"/>
              <a:buFont typeface="Arial"/>
              <a:buNone/>
            </a:pPr>
            <a:r>
              <a:rPr b="0" i="0" lang="ja-JP" sz="2000" u="none" cap="none" strike="noStrike">
                <a:solidFill>
                  <a:srgbClr val="000000"/>
                </a:solidFill>
                <a:latin typeface="Arial"/>
                <a:ea typeface="Arial"/>
                <a:cs typeface="Arial"/>
                <a:sym typeface="Arial"/>
              </a:rPr>
              <a:t>逆実行</a:t>
            </a:r>
            <a:endParaRPr b="0" i="0" sz="2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000"/>
              <a:buFont typeface="Arial"/>
              <a:buNone/>
            </a:pPr>
            <a:r>
              <a:rPr b="0" i="0" lang="ja-JP" sz="2000" u="none" cap="none" strike="noStrike">
                <a:solidFill>
                  <a:srgbClr val="000000"/>
                </a:solidFill>
                <a:latin typeface="Arial"/>
                <a:ea typeface="Arial"/>
                <a:cs typeface="Arial"/>
                <a:sym typeface="Arial"/>
              </a:rPr>
              <a:t>の応用</a:t>
            </a:r>
            <a:endParaRPr b="0" i="0" sz="2000" u="none" cap="none" strike="noStrike">
              <a:solidFill>
                <a:srgbClr val="000000"/>
              </a:solidFill>
              <a:latin typeface="Arial"/>
              <a:ea typeface="Arial"/>
              <a:cs typeface="Arial"/>
              <a:sym typeface="Arial"/>
            </a:endParaRPr>
          </a:p>
        </p:txBody>
      </p:sp>
      <p:sp>
        <p:nvSpPr>
          <p:cNvPr id="99" name="Google Shape;99;p3"/>
          <p:cNvSpPr/>
          <p:nvPr/>
        </p:nvSpPr>
        <p:spPr>
          <a:xfrm>
            <a:off x="4459825" y="5125400"/>
            <a:ext cx="1595400" cy="1325700"/>
          </a:xfrm>
          <a:prstGeom prst="mathPlus">
            <a:avLst>
              <a:gd fmla="val 23520" name="adj1"/>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g63a58c1de0_0_21"/>
          <p:cNvSpPr txBox="1"/>
          <p:nvPr>
            <p:ph idx="12" type="sldNum"/>
          </p:nvPr>
        </p:nvSpPr>
        <p:spPr>
          <a:xfrm>
            <a:off x="8956025" y="622710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106" name="Google Shape;106;g63a58c1de0_0_21"/>
          <p:cNvSpPr/>
          <p:nvPr/>
        </p:nvSpPr>
        <p:spPr>
          <a:xfrm>
            <a:off x="7603770" y="4172285"/>
            <a:ext cx="2608800" cy="1949700"/>
          </a:xfrm>
          <a:prstGeom prst="bevel">
            <a:avLst>
              <a:gd fmla="val 125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　計算機</a:t>
            </a:r>
            <a:endParaRPr b="0" i="0" sz="3000" u="none" cap="none" strike="noStrike">
              <a:solidFill>
                <a:srgbClr val="000000"/>
              </a:solidFill>
              <a:latin typeface="Arial"/>
              <a:ea typeface="Arial"/>
              <a:cs typeface="Arial"/>
              <a:sym typeface="Arial"/>
            </a:endParaRPr>
          </a:p>
        </p:txBody>
      </p:sp>
      <p:sp>
        <p:nvSpPr>
          <p:cNvPr id="107" name="Google Shape;107;g63a58c1de0_0_21"/>
          <p:cNvSpPr/>
          <p:nvPr/>
        </p:nvSpPr>
        <p:spPr>
          <a:xfrm>
            <a:off x="1358550" y="1461344"/>
            <a:ext cx="2608800" cy="1344600"/>
          </a:xfrm>
          <a:prstGeom prst="can">
            <a:avLst>
              <a:gd fmla="val 25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プログラミング言語</a:t>
            </a:r>
            <a:endParaRPr b="0" i="0" sz="2400" u="none" cap="none" strike="noStrike">
              <a:solidFill>
                <a:srgbClr val="000000"/>
              </a:solidFill>
              <a:latin typeface="Arial"/>
              <a:ea typeface="Arial"/>
              <a:cs typeface="Arial"/>
              <a:sym typeface="Arial"/>
            </a:endParaRPr>
          </a:p>
        </p:txBody>
      </p:sp>
      <p:cxnSp>
        <p:nvCxnSpPr>
          <p:cNvPr id="108" name="Google Shape;108;g63a58c1de0_0_21"/>
          <p:cNvCxnSpPr>
            <a:stCxn id="107" idx="3"/>
            <a:endCxn id="109" idx="0"/>
          </p:cNvCxnSpPr>
          <p:nvPr/>
        </p:nvCxnSpPr>
        <p:spPr>
          <a:xfrm>
            <a:off x="2662950" y="2805944"/>
            <a:ext cx="0" cy="1227600"/>
          </a:xfrm>
          <a:prstGeom prst="straightConnector1">
            <a:avLst/>
          </a:prstGeom>
          <a:noFill/>
          <a:ln cap="flat" cmpd="sng" w="76200">
            <a:solidFill>
              <a:schemeClr val="dk2"/>
            </a:solidFill>
            <a:prstDash val="solid"/>
            <a:round/>
            <a:headEnd len="sm" w="sm" type="none"/>
            <a:tailEnd len="med" w="med" type="triangle"/>
          </a:ln>
        </p:spPr>
      </p:cxnSp>
      <p:cxnSp>
        <p:nvCxnSpPr>
          <p:cNvPr id="110" name="Google Shape;110;g63a58c1de0_0_21"/>
          <p:cNvCxnSpPr>
            <a:stCxn id="109" idx="3"/>
            <a:endCxn id="106" idx="4"/>
          </p:cNvCxnSpPr>
          <p:nvPr/>
        </p:nvCxnSpPr>
        <p:spPr>
          <a:xfrm>
            <a:off x="3886650" y="5147135"/>
            <a:ext cx="3717000" cy="0"/>
          </a:xfrm>
          <a:prstGeom prst="straightConnector1">
            <a:avLst/>
          </a:prstGeom>
          <a:noFill/>
          <a:ln cap="flat" cmpd="sng" w="76200">
            <a:solidFill>
              <a:schemeClr val="dk2"/>
            </a:solidFill>
            <a:prstDash val="solid"/>
            <a:round/>
            <a:headEnd len="sm" w="sm" type="none"/>
            <a:tailEnd len="med" w="med" type="triangle"/>
          </a:ln>
        </p:spPr>
      </p:cxnSp>
      <p:sp>
        <p:nvSpPr>
          <p:cNvPr id="109" name="Google Shape;109;g63a58c1de0_0_21"/>
          <p:cNvSpPr/>
          <p:nvPr/>
        </p:nvSpPr>
        <p:spPr>
          <a:xfrm>
            <a:off x="1439250" y="4033520"/>
            <a:ext cx="2447400" cy="222723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＿＿＿＿＿＿＿＿＿＿＿＿＿＿＿プログラム＿＿＿＿＿＿＿＿＿＿＿＿＿＿＿＿＿＿＿＿＿＿＿＿＿＿＿＿＿</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sp>
        <p:nvSpPr>
          <p:cNvPr id="111" name="Google Shape;111;g63a58c1de0_0_21"/>
          <p:cNvSpPr txBox="1"/>
          <p:nvPr/>
        </p:nvSpPr>
        <p:spPr>
          <a:xfrm>
            <a:off x="4341150" y="1475134"/>
            <a:ext cx="7624500" cy="1344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Calibri"/>
                <a:ea typeface="Calibri"/>
                <a:cs typeface="Calibri"/>
                <a:sym typeface="Calibri"/>
              </a:rPr>
              <a:t>計算機またはプログラムが可逆であれば、逆実行は可能である。また、可逆プログラミング言語によって生成されたプログラムは可逆であることが保証されている。</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Calibri"/>
              <a:ea typeface="Calibri"/>
              <a:cs typeface="Calibri"/>
              <a:sym typeface="Calibri"/>
            </a:endParaRPr>
          </a:p>
        </p:txBody>
      </p:sp>
      <p:sp>
        <p:nvSpPr>
          <p:cNvPr id="112" name="Google Shape;112;g63a58c1de0_0_21"/>
          <p:cNvSpPr txBox="1"/>
          <p:nvPr/>
        </p:nvSpPr>
        <p:spPr>
          <a:xfrm>
            <a:off x="1358550" y="3081511"/>
            <a:ext cx="2823900" cy="470924"/>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Calibri"/>
                <a:ea typeface="Calibri"/>
                <a:cs typeface="Calibri"/>
                <a:sym typeface="Calibri"/>
              </a:rPr>
              <a:t>プログラムを生成</a:t>
            </a:r>
            <a:endParaRPr b="0" i="0" sz="2400" u="none" cap="none" strike="noStrike">
              <a:solidFill>
                <a:srgbClr val="000000"/>
              </a:solidFill>
              <a:latin typeface="Calibri"/>
              <a:ea typeface="Calibri"/>
              <a:cs typeface="Calibri"/>
              <a:sym typeface="Calibri"/>
            </a:endParaRPr>
          </a:p>
        </p:txBody>
      </p:sp>
      <p:sp>
        <p:nvSpPr>
          <p:cNvPr id="113" name="Google Shape;113;g63a58c1de0_0_21"/>
          <p:cNvSpPr txBox="1"/>
          <p:nvPr/>
        </p:nvSpPr>
        <p:spPr>
          <a:xfrm>
            <a:off x="4603201" y="4415640"/>
            <a:ext cx="2039062" cy="4492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Calibri"/>
                <a:ea typeface="Calibri"/>
                <a:cs typeface="Calibri"/>
                <a:sym typeface="Calibri"/>
              </a:rPr>
              <a:t>計算機で実行</a:t>
            </a:r>
            <a:endParaRPr b="0" i="0" sz="2400" u="none" cap="none" strike="noStrike">
              <a:solidFill>
                <a:srgbClr val="000000"/>
              </a:solidFill>
              <a:latin typeface="Calibri"/>
              <a:ea typeface="Calibri"/>
              <a:cs typeface="Calibri"/>
              <a:sym typeface="Calibri"/>
            </a:endParaRPr>
          </a:p>
        </p:txBody>
      </p:sp>
      <p:sp>
        <p:nvSpPr>
          <p:cNvPr id="114" name="Google Shape;114;g63a58c1de0_0_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ja-JP"/>
              <a:t>１　背景:プログラム逆実行</a:t>
            </a:r>
            <a:endParaRPr/>
          </a:p>
        </p:txBody>
      </p:sp>
      <p:sp>
        <p:nvSpPr>
          <p:cNvPr id="115" name="Google Shape;115;g63a58c1de0_0_21"/>
          <p:cNvSpPr txBox="1"/>
          <p:nvPr/>
        </p:nvSpPr>
        <p:spPr>
          <a:xfrm>
            <a:off x="928195" y="1461344"/>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①</a:t>
            </a:r>
            <a:endParaRPr b="0" i="0" sz="1400" u="none" cap="none" strike="noStrike">
              <a:solidFill>
                <a:srgbClr val="000000"/>
              </a:solidFill>
              <a:latin typeface="Arial"/>
              <a:ea typeface="Arial"/>
              <a:cs typeface="Arial"/>
              <a:sym typeface="Arial"/>
            </a:endParaRPr>
          </a:p>
        </p:txBody>
      </p:sp>
      <p:sp>
        <p:nvSpPr>
          <p:cNvPr id="116" name="Google Shape;116;g63a58c1de0_0_21"/>
          <p:cNvSpPr txBox="1"/>
          <p:nvPr/>
        </p:nvSpPr>
        <p:spPr>
          <a:xfrm>
            <a:off x="928195" y="3953975"/>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②</a:t>
            </a:r>
            <a:endParaRPr b="0" i="0" sz="1400" u="none" cap="none" strike="noStrike">
              <a:solidFill>
                <a:srgbClr val="000000"/>
              </a:solidFill>
              <a:latin typeface="Arial"/>
              <a:ea typeface="Arial"/>
              <a:cs typeface="Arial"/>
              <a:sym typeface="Arial"/>
            </a:endParaRPr>
          </a:p>
        </p:txBody>
      </p:sp>
      <p:sp>
        <p:nvSpPr>
          <p:cNvPr id="117" name="Google Shape;117;g63a58c1de0_0_21"/>
          <p:cNvSpPr txBox="1"/>
          <p:nvPr/>
        </p:nvSpPr>
        <p:spPr>
          <a:xfrm>
            <a:off x="7018454" y="4028735"/>
            <a:ext cx="3403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③</a:t>
            </a:r>
            <a:endParaRPr b="0" i="0" sz="1400" u="none" cap="none" strike="noStrike">
              <a:solidFill>
                <a:srgbClr val="000000"/>
              </a:solidFill>
              <a:latin typeface="Arial"/>
              <a:ea typeface="Arial"/>
              <a:cs typeface="Arial"/>
              <a:sym typeface="Arial"/>
            </a:endParaRPr>
          </a:p>
        </p:txBody>
      </p:sp>
      <p:sp>
        <p:nvSpPr>
          <p:cNvPr id="118" name="Google Shape;118;g63a58c1de0_0_21"/>
          <p:cNvSpPr txBox="1"/>
          <p:nvPr/>
        </p:nvSpPr>
        <p:spPr>
          <a:xfrm>
            <a:off x="4846288" y="3019029"/>
            <a:ext cx="5283229" cy="830997"/>
          </a:xfrm>
          <a:prstGeom prst="rect">
            <a:avLst/>
          </a:prstGeom>
          <a:noFill/>
          <a:ln cap="flat" cmpd="sng" w="38100">
            <a:solidFill>
              <a:srgbClr val="FFC00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逆実行を可能にするには</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①～③いずれかが可逆であれば良い</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ja-JP"/>
              <a:t>　関連研究：可逆コンパイラ</a:t>
            </a:r>
            <a:endParaRPr/>
          </a:p>
        </p:txBody>
      </p:sp>
      <p:sp>
        <p:nvSpPr>
          <p:cNvPr id="124" name="Google Shape;124;p4"/>
          <p:cNvSpPr txBox="1"/>
          <p:nvPr>
            <p:ph idx="1" type="body"/>
          </p:nvPr>
        </p:nvSpPr>
        <p:spPr>
          <a:xfrm>
            <a:off x="838200" y="1825625"/>
            <a:ext cx="10622280" cy="4351338"/>
          </a:xfrm>
          <a:prstGeom prst="rect">
            <a:avLst/>
          </a:prstGeom>
          <a:noFill/>
          <a:ln>
            <a:noFill/>
          </a:ln>
        </p:spPr>
        <p:txBody>
          <a:bodyPr anchorCtr="0" anchor="t" bIns="45700" lIns="91425" spcFirstLastPara="1" rIns="91425" wrap="square" tIns="45700">
            <a:normAutofit/>
          </a:bodyPr>
          <a:lstStyle/>
          <a:p>
            <a:pPr indent="-406400" lvl="0" marL="457200" rtl="0" algn="l">
              <a:lnSpc>
                <a:spcPct val="80000"/>
              </a:lnSpc>
              <a:spcBef>
                <a:spcPts val="0"/>
              </a:spcBef>
              <a:spcAft>
                <a:spcPts val="0"/>
              </a:spcAft>
              <a:buSzPts val="2800"/>
              <a:buChar char="•"/>
            </a:pPr>
            <a:r>
              <a:rPr lang="ja-JP"/>
              <a:t>可逆コンパイラを利用した投機的実行を含む並列シミュレーション［3］</a:t>
            </a:r>
            <a:endParaRPr/>
          </a:p>
          <a:p>
            <a:pPr indent="-381000" lvl="1" marL="914400" rtl="0" algn="l">
              <a:lnSpc>
                <a:spcPct val="80000"/>
              </a:lnSpc>
              <a:spcBef>
                <a:spcPts val="500"/>
              </a:spcBef>
              <a:spcAft>
                <a:spcPts val="0"/>
              </a:spcAft>
              <a:buSzPts val="2400"/>
              <a:buChar char="•"/>
            </a:pPr>
            <a:r>
              <a:rPr lang="ja-JP"/>
              <a:t>従来の状態保存方式に対して可逆化されたプログラムを利用することでプロセッサ数に対してキャッシュミスやイベント毎秒での効率向上を提示</a:t>
            </a:r>
            <a:endParaRPr/>
          </a:p>
          <a:p>
            <a:pPr indent="-381000" lvl="1" marL="914400" rtl="0" algn="l">
              <a:lnSpc>
                <a:spcPct val="80000"/>
              </a:lnSpc>
              <a:spcBef>
                <a:spcPts val="500"/>
              </a:spcBef>
              <a:spcAft>
                <a:spcPts val="0"/>
              </a:spcAft>
              <a:buSzPts val="2400"/>
              <a:buChar char="•"/>
            </a:pPr>
            <a:r>
              <a:rPr lang="ja-JP"/>
              <a:t>+=, -=などの基本的なオペレータ、乱数生成や配列操作演算等の逆計算がメモリ効率の向上を提示</a:t>
            </a:r>
            <a:endParaRPr/>
          </a:p>
          <a:p>
            <a:pPr indent="0" lvl="0" marL="914400" rtl="0" algn="l">
              <a:lnSpc>
                <a:spcPct val="80000"/>
              </a:lnSpc>
              <a:spcBef>
                <a:spcPts val="1000"/>
              </a:spcBef>
              <a:spcAft>
                <a:spcPts val="0"/>
              </a:spcAft>
              <a:buNone/>
            </a:pPr>
            <a:r>
              <a:t/>
            </a:r>
            <a:endParaRPr/>
          </a:p>
          <a:p>
            <a:pPr indent="-228600" lvl="0" marL="228600" rtl="0" algn="l">
              <a:lnSpc>
                <a:spcPct val="80000"/>
              </a:lnSpc>
              <a:spcBef>
                <a:spcPts val="1000"/>
              </a:spcBef>
              <a:spcAft>
                <a:spcPts val="0"/>
              </a:spcAft>
              <a:buSzPts val="2800"/>
              <a:buChar char="•"/>
            </a:pPr>
            <a:r>
              <a:rPr lang="ja-JP"/>
              <a:t>投機的実行を含む並列離散事象シミュレーションでの使用［2］</a:t>
            </a:r>
            <a:endParaRPr/>
          </a:p>
          <a:p>
            <a:pPr indent="-228600" lvl="1" marL="685800" rtl="0" algn="l">
              <a:lnSpc>
                <a:spcPct val="80000"/>
              </a:lnSpc>
              <a:spcBef>
                <a:spcPts val="500"/>
              </a:spcBef>
              <a:spcAft>
                <a:spcPts val="0"/>
              </a:spcAft>
              <a:buSzPts val="2400"/>
              <a:buChar char="•"/>
            </a:pPr>
            <a:r>
              <a:rPr lang="ja-JP"/>
              <a:t>C++ Standard Libraryから演算子オーバロード、動的メモリ確保、ユーザ定義型、新しい演算子を示し、非可逆なC++を可逆化</a:t>
            </a:r>
            <a:endParaRPr/>
          </a:p>
          <a:p>
            <a:pPr indent="-228600" lvl="1" marL="685800" rtl="0" algn="l">
              <a:lnSpc>
                <a:spcPct val="80000"/>
              </a:lnSpc>
              <a:spcBef>
                <a:spcPts val="500"/>
              </a:spcBef>
              <a:spcAft>
                <a:spcPts val="0"/>
              </a:spcAft>
              <a:buSzPts val="2400"/>
              <a:buChar char="•"/>
            </a:pPr>
            <a:r>
              <a:rPr lang="ja-JP"/>
              <a:t>ROSSシミュレータとの並列実行が可能</a:t>
            </a:r>
            <a:endParaRPr/>
          </a:p>
          <a:p>
            <a:pPr indent="0" lvl="0" marL="0" rtl="0" algn="l">
              <a:lnSpc>
                <a:spcPct val="80000"/>
              </a:lnSpc>
              <a:spcBef>
                <a:spcPts val="1000"/>
              </a:spcBef>
              <a:spcAft>
                <a:spcPts val="0"/>
              </a:spcAft>
              <a:buClr>
                <a:schemeClr val="dk1"/>
              </a:buClr>
              <a:buSzPts val="2800"/>
              <a:buNone/>
            </a:pPr>
            <a:r>
              <a:t/>
            </a:r>
            <a:endParaRPr/>
          </a:p>
          <a:p>
            <a:pPr indent="-50800" lvl="0" marL="228600" rtl="0" algn="l">
              <a:lnSpc>
                <a:spcPct val="80000"/>
              </a:lnSpc>
              <a:spcBef>
                <a:spcPts val="1000"/>
              </a:spcBef>
              <a:spcAft>
                <a:spcPts val="0"/>
              </a:spcAft>
              <a:buClr>
                <a:schemeClr val="dk1"/>
              </a:buClr>
              <a:buSzPts val="2800"/>
              <a:buNone/>
            </a:pPr>
            <a:r>
              <a:t/>
            </a:r>
            <a:endParaRPr/>
          </a:p>
        </p:txBody>
      </p:sp>
      <p:sp>
        <p:nvSpPr>
          <p:cNvPr id="125" name="Google Shape;125;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5"/>
          <p:cNvSpPr txBox="1"/>
          <p:nvPr>
            <p:ph type="title"/>
          </p:nvPr>
        </p:nvSpPr>
        <p:spPr>
          <a:xfrm>
            <a:off x="838200" y="5175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ja-JP"/>
              <a:t>２．目的</a:t>
            </a:r>
            <a:endParaRPr/>
          </a:p>
        </p:txBody>
      </p:sp>
      <p:sp>
        <p:nvSpPr>
          <p:cNvPr id="131" name="Google Shape;131;p5"/>
          <p:cNvSpPr txBox="1"/>
          <p:nvPr>
            <p:ph idx="1" type="body"/>
          </p:nvPr>
        </p:nvSpPr>
        <p:spPr>
          <a:xfrm>
            <a:off x="838200" y="1825625"/>
            <a:ext cx="10515600" cy="755015"/>
          </a:xfrm>
          <a:prstGeom prst="rect">
            <a:avLst/>
          </a:prstGeom>
          <a:noFill/>
          <a:ln>
            <a:noFill/>
          </a:ln>
        </p:spPr>
        <p:txBody>
          <a:bodyPr anchorCtr="0" anchor="t" bIns="45700" lIns="91425" spcFirstLastPara="1" rIns="91425" wrap="square" tIns="45700">
            <a:noAutofit/>
          </a:bodyPr>
          <a:lstStyle/>
          <a:p>
            <a:pPr indent="0" lvl="0" marL="114300" rtl="0" algn="ctr">
              <a:lnSpc>
                <a:spcPct val="90000"/>
              </a:lnSpc>
              <a:spcBef>
                <a:spcPts val="1000"/>
              </a:spcBef>
              <a:spcAft>
                <a:spcPts val="0"/>
              </a:spcAft>
              <a:buSzPts val="1800"/>
              <a:buNone/>
            </a:pPr>
            <a:r>
              <a:rPr lang="ja-JP" sz="4000"/>
              <a:t>効率的な可逆プログラムの生成</a:t>
            </a:r>
            <a:endParaRPr/>
          </a:p>
        </p:txBody>
      </p:sp>
      <p:sp>
        <p:nvSpPr>
          <p:cNvPr id="132" name="Google Shape;1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
        <p:nvSpPr>
          <p:cNvPr id="133" name="Google Shape;133;p5"/>
          <p:cNvSpPr/>
          <p:nvPr/>
        </p:nvSpPr>
        <p:spPr>
          <a:xfrm>
            <a:off x="5699760" y="2905760"/>
            <a:ext cx="1092200" cy="1188720"/>
          </a:xfrm>
          <a:prstGeom prst="downArrow">
            <a:avLst>
              <a:gd fmla="val 50000" name="adj1"/>
              <a:gd fmla="val 50000" name="adj2"/>
            </a:avLst>
          </a:prstGeom>
          <a:solidFill>
            <a:srgbClr val="A5A5A5"/>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34" name="Google Shape;134;p5"/>
          <p:cNvSpPr txBox="1"/>
          <p:nvPr/>
        </p:nvSpPr>
        <p:spPr>
          <a:xfrm>
            <a:off x="838200" y="4267201"/>
            <a:ext cx="10515600" cy="2225674"/>
          </a:xfrm>
          <a:prstGeom prst="rect">
            <a:avLst/>
          </a:prstGeom>
          <a:noFill/>
          <a:ln cap="flat" cmpd="sng" w="28575">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114300" marR="0" rtl="0" algn="ctr">
              <a:lnSpc>
                <a:spcPct val="90000"/>
              </a:lnSpc>
              <a:spcBef>
                <a:spcPts val="1000"/>
              </a:spcBef>
              <a:spcAft>
                <a:spcPts val="0"/>
              </a:spcAft>
              <a:buClr>
                <a:schemeClr val="dk1"/>
              </a:buClr>
              <a:buSzPts val="1800"/>
              <a:buFont typeface="Arial"/>
              <a:buNone/>
            </a:pPr>
            <a:r>
              <a:rPr b="0" i="0" lang="ja-JP" sz="4000" u="none" cap="none" strike="noStrike">
                <a:solidFill>
                  <a:schemeClr val="dk1"/>
                </a:solidFill>
                <a:latin typeface="Calibri"/>
                <a:ea typeface="Calibri"/>
                <a:cs typeface="Calibri"/>
                <a:sym typeface="Calibri"/>
              </a:rPr>
              <a:t>単一変換をより効率的に行うことにより、</a:t>
            </a:r>
            <a:endParaRPr b="0" i="0" sz="4000" u="none" cap="none" strike="noStrike">
              <a:solidFill>
                <a:schemeClr val="dk1"/>
              </a:solidFill>
              <a:latin typeface="Calibri"/>
              <a:ea typeface="Calibri"/>
              <a:cs typeface="Calibri"/>
              <a:sym typeface="Calibri"/>
            </a:endParaRPr>
          </a:p>
          <a:p>
            <a:pPr indent="0" lvl="0" marL="114300" marR="0" rtl="0" algn="ctr">
              <a:lnSpc>
                <a:spcPct val="90000"/>
              </a:lnSpc>
              <a:spcBef>
                <a:spcPts val="1000"/>
              </a:spcBef>
              <a:spcAft>
                <a:spcPts val="0"/>
              </a:spcAft>
              <a:buClr>
                <a:schemeClr val="dk1"/>
              </a:buClr>
              <a:buSzPts val="1800"/>
              <a:buFont typeface="Arial"/>
              <a:buNone/>
            </a:pPr>
            <a:r>
              <a:rPr b="0" i="0" lang="ja-JP" sz="4000" u="none" cap="none" strike="noStrike">
                <a:solidFill>
                  <a:schemeClr val="dk1"/>
                </a:solidFill>
                <a:latin typeface="Calibri"/>
                <a:ea typeface="Calibri"/>
                <a:cs typeface="Calibri"/>
                <a:sym typeface="Calibri"/>
              </a:rPr>
              <a:t>実行性能の向上、メモリ効率の向上、</a:t>
            </a:r>
            <a:endParaRPr b="0" i="0" sz="4000" u="none" cap="none" strike="noStrike">
              <a:solidFill>
                <a:schemeClr val="dk1"/>
              </a:solidFill>
              <a:latin typeface="Calibri"/>
              <a:ea typeface="Calibri"/>
              <a:cs typeface="Calibri"/>
              <a:sym typeface="Calibri"/>
            </a:endParaRPr>
          </a:p>
          <a:p>
            <a:pPr indent="0" lvl="0" marL="114300" marR="0" rtl="0" algn="ctr">
              <a:lnSpc>
                <a:spcPct val="90000"/>
              </a:lnSpc>
              <a:spcBef>
                <a:spcPts val="1000"/>
              </a:spcBef>
              <a:spcAft>
                <a:spcPts val="0"/>
              </a:spcAft>
              <a:buClr>
                <a:schemeClr val="dk1"/>
              </a:buClr>
              <a:buSzPts val="1800"/>
              <a:buFont typeface="Arial"/>
              <a:buNone/>
            </a:pPr>
            <a:r>
              <a:rPr b="0" i="0" lang="ja-JP" sz="4000" u="none" cap="none" strike="noStrike">
                <a:solidFill>
                  <a:schemeClr val="dk1"/>
                </a:solidFill>
                <a:latin typeface="Calibri"/>
                <a:ea typeface="Calibri"/>
                <a:cs typeface="Calibri"/>
                <a:sym typeface="Calibri"/>
              </a:rPr>
              <a:t>変換結果のオーバヘッドの削減</a:t>
            </a:r>
            <a:endParaRPr b="0" i="0" sz="1400" u="none" cap="none" strike="noStrike">
              <a:solidFill>
                <a:srgbClr val="000000"/>
              </a:solidFill>
              <a:latin typeface="Arial"/>
              <a:ea typeface="Arial"/>
              <a:cs typeface="Arial"/>
              <a:sym typeface="Arial"/>
            </a:endParaRPr>
          </a:p>
          <a:p>
            <a:pPr indent="0" lvl="0" marL="114300" marR="0" rtl="0" algn="ctr">
              <a:lnSpc>
                <a:spcPct val="90000"/>
              </a:lnSpc>
              <a:spcBef>
                <a:spcPts val="1000"/>
              </a:spcBef>
              <a:spcAft>
                <a:spcPts val="0"/>
              </a:spcAft>
              <a:buClr>
                <a:schemeClr val="dk1"/>
              </a:buClr>
              <a:buSzPts val="1800"/>
              <a:buFont typeface="Arial"/>
              <a:buNone/>
            </a:pPr>
            <a:r>
              <a:t/>
            </a:r>
            <a:endParaRPr b="0" i="0" sz="4000" u="none" cap="none" strike="noStrike">
              <a:solidFill>
                <a:srgbClr val="C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アプローチ</a:t>
            </a:r>
            <a:endParaRPr/>
          </a:p>
        </p:txBody>
      </p:sp>
      <p:sp>
        <p:nvSpPr>
          <p:cNvPr id="141" name="Google Shape;141;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114300" rtl="0" algn="l">
              <a:lnSpc>
                <a:spcPct val="90000"/>
              </a:lnSpc>
              <a:spcBef>
                <a:spcPts val="1000"/>
              </a:spcBef>
              <a:spcAft>
                <a:spcPts val="0"/>
              </a:spcAft>
              <a:buSzPts val="1800"/>
              <a:buNone/>
            </a:pPr>
            <a:r>
              <a:t/>
            </a:r>
            <a:endParaRPr sz="3600"/>
          </a:p>
          <a:p>
            <a:pPr indent="0" lvl="0" marL="0" rtl="0" algn="l">
              <a:lnSpc>
                <a:spcPct val="90000"/>
              </a:lnSpc>
              <a:spcBef>
                <a:spcPts val="1000"/>
              </a:spcBef>
              <a:spcAft>
                <a:spcPts val="0"/>
              </a:spcAft>
              <a:buSzPts val="1800"/>
              <a:buNone/>
            </a:pPr>
            <a:r>
              <a:rPr lang="ja-JP" sz="3600"/>
              <a:t> １．RCCの設計と実装(Perumalla らの研究[4])</a:t>
            </a:r>
            <a:endParaRPr sz="3600"/>
          </a:p>
          <a:p>
            <a:pPr indent="0" lvl="0" marL="114300" rtl="0" algn="l">
              <a:lnSpc>
                <a:spcPct val="90000"/>
              </a:lnSpc>
              <a:spcBef>
                <a:spcPts val="1000"/>
              </a:spcBef>
              <a:spcAft>
                <a:spcPts val="0"/>
              </a:spcAft>
              <a:buSzPts val="1800"/>
              <a:buNone/>
            </a:pPr>
            <a:r>
              <a:t/>
            </a:r>
            <a:endParaRPr sz="3600"/>
          </a:p>
          <a:p>
            <a:pPr indent="0" lvl="0" marL="114300" rtl="0" algn="l">
              <a:lnSpc>
                <a:spcPct val="90000"/>
              </a:lnSpc>
              <a:spcBef>
                <a:spcPts val="1000"/>
              </a:spcBef>
              <a:spcAft>
                <a:spcPts val="0"/>
              </a:spcAft>
              <a:buSzPts val="1800"/>
              <a:buNone/>
            </a:pPr>
            <a:r>
              <a:rPr lang="ja-JP" sz="3600"/>
              <a:t>２． RCCの設計と実装</a:t>
            </a:r>
            <a:endParaRPr sz="3600"/>
          </a:p>
          <a:p>
            <a:pPr indent="0" lvl="0" marL="114300" rtl="0" algn="l">
              <a:lnSpc>
                <a:spcPct val="90000"/>
              </a:lnSpc>
              <a:spcBef>
                <a:spcPts val="1000"/>
              </a:spcBef>
              <a:spcAft>
                <a:spcPts val="0"/>
              </a:spcAft>
              <a:buSzPts val="1800"/>
              <a:buNone/>
            </a:pPr>
            <a:r>
              <a:t/>
            </a:r>
            <a:endParaRPr sz="3600"/>
          </a:p>
          <a:p>
            <a:pPr indent="0" lvl="0" marL="114300" rtl="0" algn="l">
              <a:lnSpc>
                <a:spcPct val="90000"/>
              </a:lnSpc>
              <a:spcBef>
                <a:spcPts val="1000"/>
              </a:spcBef>
              <a:spcAft>
                <a:spcPts val="0"/>
              </a:spcAft>
              <a:buSzPts val="1800"/>
              <a:buNone/>
            </a:pPr>
            <a:r>
              <a:rPr lang="ja-JP" sz="3600"/>
              <a:t>３．１と２の比較を行う</a:t>
            </a:r>
            <a:endParaRPr sz="3600"/>
          </a:p>
          <a:p>
            <a:pPr indent="0" lvl="0" marL="114300" rtl="0" algn="l">
              <a:lnSpc>
                <a:spcPct val="90000"/>
              </a:lnSpc>
              <a:spcBef>
                <a:spcPts val="1000"/>
              </a:spcBef>
              <a:spcAft>
                <a:spcPts val="0"/>
              </a:spcAft>
              <a:buSzPts val="1800"/>
              <a:buNone/>
            </a:pPr>
            <a:r>
              <a:t/>
            </a:r>
            <a:endParaRPr/>
          </a:p>
        </p:txBody>
      </p:sp>
      <p:sp>
        <p:nvSpPr>
          <p:cNvPr id="142" name="Google Shape;142;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pic>
        <p:nvPicPr>
          <p:cNvPr id="147" name="Google Shape;147;p6"/>
          <p:cNvPicPr preferRelativeResize="0"/>
          <p:nvPr/>
        </p:nvPicPr>
        <p:blipFill rotWithShape="1">
          <a:blip r:embed="rId3">
            <a:alphaModFix/>
          </a:blip>
          <a:srcRect b="0" l="0" r="0" t="0"/>
          <a:stretch/>
        </p:blipFill>
        <p:spPr>
          <a:xfrm>
            <a:off x="2013691" y="2651760"/>
            <a:ext cx="8164617" cy="3704590"/>
          </a:xfrm>
          <a:prstGeom prst="rect">
            <a:avLst/>
          </a:prstGeom>
          <a:noFill/>
          <a:ln>
            <a:noFill/>
          </a:ln>
        </p:spPr>
      </p:pic>
      <p:sp>
        <p:nvSpPr>
          <p:cNvPr id="148" name="Google Shape;148;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ja-JP"/>
              <a:t>３．RCCの設計： Reverse C Compiler</a:t>
            </a:r>
            <a:endParaRPr/>
          </a:p>
        </p:txBody>
      </p:sp>
      <p:sp>
        <p:nvSpPr>
          <p:cNvPr id="149" name="Google Shape;149;p6"/>
          <p:cNvSpPr txBox="1"/>
          <p:nvPr>
            <p:ph idx="1" type="body"/>
          </p:nvPr>
        </p:nvSpPr>
        <p:spPr>
          <a:xfrm>
            <a:off x="838200" y="1825625"/>
            <a:ext cx="10515600" cy="917575"/>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800"/>
              <a:buChar char="•"/>
            </a:pPr>
            <a:r>
              <a:rPr lang="ja-JP"/>
              <a:t>Reverse C Compiler（RCC）とはC言語で書かれた非可逆を含むプログラムを可逆なプログラムへと変換するものである</a:t>
            </a:r>
            <a:endParaRPr/>
          </a:p>
          <a:p>
            <a:pPr indent="0" lvl="0" marL="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
        <p:nvSpPr>
          <p:cNvPr id="150" name="Google Shape;15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ja-JP"/>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g63a58c1de0_0_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lang="ja-JP"/>
              <a:t>３．RCCの設計： Reverse C Compiler</a:t>
            </a:r>
            <a:endParaRPr/>
          </a:p>
        </p:txBody>
      </p:sp>
      <p:sp>
        <p:nvSpPr>
          <p:cNvPr id="157" name="Google Shape;157;g63a58c1de0_0_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grpSp>
        <p:nvGrpSpPr>
          <p:cNvPr id="158" name="Google Shape;158;g63a58c1de0_0_0"/>
          <p:cNvGrpSpPr/>
          <p:nvPr/>
        </p:nvGrpSpPr>
        <p:grpSpPr>
          <a:xfrm>
            <a:off x="646431" y="1773617"/>
            <a:ext cx="11053314" cy="4464397"/>
            <a:chOff x="1295234" y="1761925"/>
            <a:chExt cx="6940421" cy="2572250"/>
          </a:xfrm>
        </p:grpSpPr>
        <p:sp>
          <p:nvSpPr>
            <p:cNvPr id="159" name="Google Shape;159;g63a58c1de0_0_0"/>
            <p:cNvSpPr/>
            <p:nvPr/>
          </p:nvSpPr>
          <p:spPr>
            <a:xfrm>
              <a:off x="1295234" y="2611030"/>
              <a:ext cx="12852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元プログラム</a:t>
              </a:r>
              <a:endParaRPr b="0" i="0" sz="2400" u="none" cap="none" strike="noStrike">
                <a:solidFill>
                  <a:srgbClr val="000000"/>
                </a:solidFill>
                <a:latin typeface="Arial"/>
                <a:ea typeface="Arial"/>
                <a:cs typeface="Arial"/>
                <a:sym typeface="Arial"/>
              </a:endParaRPr>
            </a:p>
          </p:txBody>
        </p:sp>
        <p:sp>
          <p:nvSpPr>
            <p:cNvPr id="160" name="Google Shape;160;g63a58c1de0_0_0"/>
            <p:cNvSpPr/>
            <p:nvPr/>
          </p:nvSpPr>
          <p:spPr>
            <a:xfrm>
              <a:off x="2849166" y="2611032"/>
              <a:ext cx="10719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　RCC</a:t>
              </a:r>
              <a:endParaRPr b="0" i="0" sz="2400" u="none" cap="none" strike="noStrike">
                <a:solidFill>
                  <a:srgbClr val="000000"/>
                </a:solidFill>
                <a:latin typeface="Arial"/>
                <a:ea typeface="Arial"/>
                <a:cs typeface="Arial"/>
                <a:sym typeface="Arial"/>
              </a:endParaRPr>
            </a:p>
          </p:txBody>
        </p:sp>
        <p:sp>
          <p:nvSpPr>
            <p:cNvPr id="161" name="Google Shape;161;g63a58c1de0_0_0"/>
            <p:cNvSpPr/>
            <p:nvPr/>
          </p:nvSpPr>
          <p:spPr>
            <a:xfrm>
              <a:off x="4286582" y="1761925"/>
              <a:ext cx="10719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前進実行用</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プログラム</a:t>
              </a:r>
              <a:endParaRPr b="0" i="0" sz="2400" u="none" cap="none" strike="noStrike">
                <a:solidFill>
                  <a:srgbClr val="000000"/>
                </a:solidFill>
                <a:latin typeface="Arial"/>
                <a:ea typeface="Arial"/>
                <a:cs typeface="Arial"/>
                <a:sym typeface="Arial"/>
              </a:endParaRPr>
            </a:p>
          </p:txBody>
        </p:sp>
        <p:sp>
          <p:nvSpPr>
            <p:cNvPr id="162" name="Google Shape;162;g63a58c1de0_0_0"/>
            <p:cNvSpPr/>
            <p:nvPr/>
          </p:nvSpPr>
          <p:spPr>
            <a:xfrm>
              <a:off x="4286582" y="3472575"/>
              <a:ext cx="10719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逆実行用</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プログラム</a:t>
              </a:r>
              <a:endParaRPr b="0" i="0" sz="2400" u="none" cap="none" strike="noStrike">
                <a:solidFill>
                  <a:srgbClr val="000000"/>
                </a:solidFill>
                <a:latin typeface="Arial"/>
                <a:ea typeface="Arial"/>
                <a:cs typeface="Arial"/>
                <a:sym typeface="Arial"/>
              </a:endParaRPr>
            </a:p>
          </p:txBody>
        </p:sp>
        <p:sp>
          <p:nvSpPr>
            <p:cNvPr id="163" name="Google Shape;163;g63a58c1de0_0_0"/>
            <p:cNvSpPr/>
            <p:nvPr/>
          </p:nvSpPr>
          <p:spPr>
            <a:xfrm>
              <a:off x="5723992" y="2611030"/>
              <a:ext cx="12126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Cコンパイラ</a:t>
              </a:r>
              <a:endParaRPr b="0" i="0" sz="2400" u="none" cap="none" strike="noStrike">
                <a:solidFill>
                  <a:srgbClr val="000000"/>
                </a:solidFill>
                <a:latin typeface="Arial"/>
                <a:ea typeface="Arial"/>
                <a:cs typeface="Arial"/>
                <a:sym typeface="Arial"/>
              </a:endParaRPr>
            </a:p>
          </p:txBody>
        </p:sp>
        <p:cxnSp>
          <p:nvCxnSpPr>
            <p:cNvPr id="164" name="Google Shape;164;g63a58c1de0_0_0"/>
            <p:cNvCxnSpPr>
              <a:stCxn id="159" idx="3"/>
              <a:endCxn id="160" idx="1"/>
            </p:cNvCxnSpPr>
            <p:nvPr/>
          </p:nvCxnSpPr>
          <p:spPr>
            <a:xfrm>
              <a:off x="2580434" y="3041830"/>
              <a:ext cx="268800" cy="0"/>
            </a:xfrm>
            <a:prstGeom prst="straightConnector1">
              <a:avLst/>
            </a:prstGeom>
            <a:noFill/>
            <a:ln cap="flat" cmpd="sng" w="38100">
              <a:solidFill>
                <a:srgbClr val="595959"/>
              </a:solidFill>
              <a:prstDash val="solid"/>
              <a:round/>
              <a:headEnd len="sm" w="sm" type="none"/>
              <a:tailEnd len="med" w="med" type="triangle"/>
            </a:ln>
          </p:spPr>
        </p:cxnSp>
        <p:cxnSp>
          <p:nvCxnSpPr>
            <p:cNvPr id="165" name="Google Shape;165;g63a58c1de0_0_0"/>
            <p:cNvCxnSpPr>
              <a:endCxn id="162" idx="1"/>
            </p:cNvCxnSpPr>
            <p:nvPr/>
          </p:nvCxnSpPr>
          <p:spPr>
            <a:xfrm>
              <a:off x="3923282" y="3246675"/>
              <a:ext cx="363300" cy="656700"/>
            </a:xfrm>
            <a:prstGeom prst="straightConnector1">
              <a:avLst/>
            </a:prstGeom>
            <a:noFill/>
            <a:ln cap="flat" cmpd="sng" w="38100">
              <a:solidFill>
                <a:srgbClr val="595959"/>
              </a:solidFill>
              <a:prstDash val="solid"/>
              <a:round/>
              <a:headEnd len="sm" w="sm" type="none"/>
              <a:tailEnd len="med" w="med" type="triangle"/>
            </a:ln>
          </p:spPr>
        </p:cxnSp>
        <p:cxnSp>
          <p:nvCxnSpPr>
            <p:cNvPr id="166" name="Google Shape;166;g63a58c1de0_0_0"/>
            <p:cNvCxnSpPr/>
            <p:nvPr/>
          </p:nvCxnSpPr>
          <p:spPr>
            <a:xfrm flipH="1" rot="10800000">
              <a:off x="3921999" y="2177276"/>
              <a:ext cx="363300" cy="656700"/>
            </a:xfrm>
            <a:prstGeom prst="straightConnector1">
              <a:avLst/>
            </a:prstGeom>
            <a:noFill/>
            <a:ln cap="flat" cmpd="sng" w="38100">
              <a:solidFill>
                <a:srgbClr val="595959"/>
              </a:solidFill>
              <a:prstDash val="solid"/>
              <a:round/>
              <a:headEnd len="sm" w="sm" type="none"/>
              <a:tailEnd len="med" w="med" type="triangle"/>
            </a:ln>
          </p:spPr>
        </p:cxnSp>
        <p:cxnSp>
          <p:nvCxnSpPr>
            <p:cNvPr id="167" name="Google Shape;167;g63a58c1de0_0_0"/>
            <p:cNvCxnSpPr/>
            <p:nvPr/>
          </p:nvCxnSpPr>
          <p:spPr>
            <a:xfrm>
              <a:off x="5358205" y="2177465"/>
              <a:ext cx="363300" cy="656700"/>
            </a:xfrm>
            <a:prstGeom prst="straightConnector1">
              <a:avLst/>
            </a:prstGeom>
            <a:noFill/>
            <a:ln cap="flat" cmpd="sng" w="38100">
              <a:solidFill>
                <a:srgbClr val="595959"/>
              </a:solidFill>
              <a:prstDash val="solid"/>
              <a:round/>
              <a:headEnd len="sm" w="sm" type="none"/>
              <a:tailEnd len="med" w="med" type="triangle"/>
            </a:ln>
          </p:spPr>
        </p:cxnSp>
        <p:cxnSp>
          <p:nvCxnSpPr>
            <p:cNvPr id="168" name="Google Shape;168;g63a58c1de0_0_0"/>
            <p:cNvCxnSpPr/>
            <p:nvPr/>
          </p:nvCxnSpPr>
          <p:spPr>
            <a:xfrm flipH="1" rot="10800000">
              <a:off x="5358205" y="3246647"/>
              <a:ext cx="363300" cy="656700"/>
            </a:xfrm>
            <a:prstGeom prst="straightConnector1">
              <a:avLst/>
            </a:prstGeom>
            <a:noFill/>
            <a:ln cap="flat" cmpd="sng" w="38100">
              <a:solidFill>
                <a:srgbClr val="595959"/>
              </a:solidFill>
              <a:prstDash val="solid"/>
              <a:round/>
              <a:headEnd len="sm" w="sm" type="none"/>
              <a:tailEnd len="med" w="med" type="triangle"/>
            </a:ln>
          </p:spPr>
        </p:cxnSp>
        <p:sp>
          <p:nvSpPr>
            <p:cNvPr id="169" name="Google Shape;169;g63a58c1de0_0_0"/>
            <p:cNvSpPr/>
            <p:nvPr/>
          </p:nvSpPr>
          <p:spPr>
            <a:xfrm>
              <a:off x="7163755" y="2608293"/>
              <a:ext cx="1071900" cy="8616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可逆</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ja-JP" sz="2400" u="none" cap="none" strike="noStrike">
                  <a:solidFill>
                    <a:srgbClr val="000000"/>
                  </a:solidFill>
                  <a:latin typeface="Arial"/>
                  <a:ea typeface="Arial"/>
                  <a:cs typeface="Arial"/>
                  <a:sym typeface="Arial"/>
                </a:rPr>
                <a:t>プログラム</a:t>
              </a:r>
              <a:endParaRPr b="0" i="0" sz="2400" u="none" cap="none" strike="noStrike">
                <a:solidFill>
                  <a:srgbClr val="000000"/>
                </a:solidFill>
                <a:latin typeface="Arial"/>
                <a:ea typeface="Arial"/>
                <a:cs typeface="Arial"/>
                <a:sym typeface="Arial"/>
              </a:endParaRPr>
            </a:p>
          </p:txBody>
        </p:sp>
        <p:cxnSp>
          <p:nvCxnSpPr>
            <p:cNvPr id="170" name="Google Shape;170;g63a58c1de0_0_0"/>
            <p:cNvCxnSpPr>
              <a:stCxn id="163" idx="3"/>
              <a:endCxn id="169" idx="1"/>
            </p:cNvCxnSpPr>
            <p:nvPr/>
          </p:nvCxnSpPr>
          <p:spPr>
            <a:xfrm flipH="1" rot="10800000">
              <a:off x="6936592" y="3039130"/>
              <a:ext cx="227100" cy="2700"/>
            </a:xfrm>
            <a:prstGeom prst="straightConnector1">
              <a:avLst/>
            </a:prstGeom>
            <a:noFill/>
            <a:ln cap="flat" cmpd="sng" w="38100">
              <a:solidFill>
                <a:srgbClr val="595959"/>
              </a:solidFill>
              <a:prstDash val="solid"/>
              <a:round/>
              <a:headEnd len="sm" w="sm" type="none"/>
              <a:tailEnd len="med" w="med" type="triangle"/>
            </a:ln>
          </p:spPr>
        </p:cxnSp>
      </p:grp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2019-07-19T02:39:43Z</dcterms:created>
  <dc:creator>User</dc:creator>
</cp:coreProperties>
</file>