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0.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http://customooxmlschemas.google.com/">
      <go:slidesCustomData xmlns:go="http://customooxmlschemas.google.com/" r:id="rId26" roundtripDataSignature="AMtx7mj+lOkHnUtNnSOPUVrXpJ2bp4pGU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tableStyles.xml><?xml version="1.0" encoding="utf-8"?>
<a:tblStyleLst xmlns:a="http://schemas.openxmlformats.org/drawingml/2006/main" xmlns:r="http://schemas.openxmlformats.org/officeDocument/2006/relationships" def="{04BDF4DA-2222-411E-A3EA-BCFE8309D366}">
  <a:tblStyle styleId="{04BDF4DA-2222-411E-A3EA-BCFE8309D366}" styleName="Table_0">
    <a:wholeTbl>
      <a:tcTxStyle b="off" i="off">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b="off" i="off"/>
    </a:band1H>
    <a:band2H>
      <a:tcTxStyle b="off" i="off"/>
    </a:band2H>
    <a:band1V>
      <a:tcTxStyle b="off" i="off"/>
    </a:band1V>
    <a:band2V>
      <a:tcTxStyle b="off" i="off"/>
    </a:band2V>
    <a:lastCol>
      <a:tcTxStyle b="off" i="off"/>
    </a:lastCol>
    <a:firstCol>
      <a:tcTxStyle b="off" i="off"/>
    </a:firstCol>
    <a:lastRow>
      <a:tcTxStyle b="off" i="off"/>
    </a:lastRow>
    <a:seCell>
      <a:tcTxStyle b="off" i="off"/>
    </a:seCell>
    <a:swCell>
      <a:tcTxStyle b="off" i="off"/>
    </a:swCell>
    <a:firstRow>
      <a:tcTxStyle b="off" i="off"/>
    </a:firstRow>
    <a:neCell>
      <a:tcTxStyle b="off" i="off"/>
    </a:neCell>
    <a:nwCell>
      <a:tcTxStyle b="off" i="off"/>
    </a:nwCell>
  </a:tblStyle>
</a:tblStyleLst>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26" Type="http://customschemas.google.com/relationships/presentationmetadata" Target="metadata"/><Relationship Id="rId25" Type="http://schemas.openxmlformats.org/officeDocument/2006/relationships/slide" Target="slides/slide20.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ja-JP"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4" name="Shape 84"/>
        <p:cNvGrpSpPr/>
        <p:nvPr/>
      </p:nvGrpSpPr>
      <p:grpSpPr>
        <a:xfrm>
          <a:off x="0" y="0"/>
          <a:ext cx="0" cy="0"/>
          <a:chOff x="0" y="0"/>
          <a:chExt cx="0" cy="0"/>
        </a:xfrm>
      </p:grpSpPr>
      <p:sp>
        <p:nvSpPr>
          <p:cNvPr id="85" name="Google Shape;85;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86" name="Google Shape;86;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38" name="Shape 238"/>
        <p:cNvGrpSpPr/>
        <p:nvPr/>
      </p:nvGrpSpPr>
      <p:grpSpPr>
        <a:xfrm>
          <a:off x="0" y="0"/>
          <a:ext cx="0" cy="0"/>
          <a:chOff x="0" y="0"/>
          <a:chExt cx="0" cy="0"/>
        </a:xfrm>
      </p:grpSpPr>
      <p:sp>
        <p:nvSpPr>
          <p:cNvPr id="239" name="Google Shape;239;g63a632202d_0_73: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lang="ja-JP"/>
              <a:t>次に非可逆なアルゴリズムを可逆化するのに用いる一般解法の説明に入ります</a:t>
            </a:r>
            <a:endParaRPr/>
          </a:p>
          <a:p>
            <a:pPr indent="0" lvl="0" marL="0" rtl="0" algn="l">
              <a:lnSpc>
                <a:spcPct val="100000"/>
              </a:lnSpc>
              <a:spcBef>
                <a:spcPts val="0"/>
              </a:spcBef>
              <a:spcAft>
                <a:spcPts val="0"/>
              </a:spcAft>
              <a:buSzPts val="1400"/>
              <a:buNone/>
            </a:pPr>
            <a:r>
              <a:rPr lang="ja-JP"/>
              <a:t>可逆化をする一般解法にも幾つか挙げられるが，その中の２つを用いて可逆化を行おうと考えておりその二つが埋め込み法とも呼ばれるlandauer法とbennett法です</a:t>
            </a:r>
            <a:endParaRPr/>
          </a:p>
          <a:p>
            <a:pPr indent="0" lvl="0" marL="0" rtl="0" algn="l">
              <a:lnSpc>
                <a:spcPct val="100000"/>
              </a:lnSpc>
              <a:spcBef>
                <a:spcPts val="0"/>
              </a:spcBef>
              <a:spcAft>
                <a:spcPts val="0"/>
              </a:spcAft>
              <a:buSzPts val="1400"/>
              <a:buNone/>
            </a:pPr>
            <a:r>
              <a:rPr lang="ja-JP"/>
              <a:t>landauer法は非可逆な計算で失われる情報（これは代入演算で代入を行う前の値を想像するとわかりやすい）を保存しておくことで可逆化する手法で失われる情報のみを保存するので計算量が膨れ上がりにくいというメリットがあるが，その分保存する必要があるためメモリ使用量が多くなってしまうというデメリットがあります</a:t>
            </a:r>
            <a:endParaRPr/>
          </a:p>
          <a:p>
            <a:pPr indent="0" lvl="0" marL="0" rtl="0" algn="l">
              <a:lnSpc>
                <a:spcPct val="100000"/>
              </a:lnSpc>
              <a:spcBef>
                <a:spcPts val="0"/>
              </a:spcBef>
              <a:spcAft>
                <a:spcPts val="0"/>
              </a:spcAft>
              <a:buSzPts val="1400"/>
              <a:buNone/>
            </a:pPr>
            <a:r>
              <a:rPr lang="ja-JP"/>
              <a:t>bennett法はLandauer法を拡張して，landauer法のデメリットを解消するために考えられた手法です．手順としては可逆化されたプログラムを通常通り実行し出てきた出力の中で欲しい情報だけ別の場所へ保存しますそして同じ可逆プログラムを逆実行することで出てきた出力が入力に戻るので必要でない情報が減るという手法です</a:t>
            </a:r>
            <a:endParaRPr/>
          </a:p>
        </p:txBody>
      </p:sp>
      <p:sp>
        <p:nvSpPr>
          <p:cNvPr id="240" name="Google Shape;240;g63a632202d_0_7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61" name="Shape 261"/>
        <p:cNvGrpSpPr/>
        <p:nvPr/>
      </p:nvGrpSpPr>
      <p:grpSpPr>
        <a:xfrm>
          <a:off x="0" y="0"/>
          <a:ext cx="0" cy="0"/>
          <a:chOff x="0" y="0"/>
          <a:chExt cx="0" cy="0"/>
        </a:xfrm>
      </p:grpSpPr>
      <p:sp>
        <p:nvSpPr>
          <p:cNvPr id="262" name="Google Shape;262;g5de4cd226c_0_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63" name="Google Shape;263;g5de4cd226c_0_8: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lang="ja-JP"/>
              <a:t>実際に計算量の解析をどのように行うかですが，先ほど決めた指標によって方法が異なります</a:t>
            </a:r>
            <a:endParaRPr/>
          </a:p>
          <a:p>
            <a:pPr indent="0" lvl="0" marL="0" rtl="0" algn="l">
              <a:lnSpc>
                <a:spcPct val="100000"/>
              </a:lnSpc>
              <a:spcBef>
                <a:spcPts val="0"/>
              </a:spcBef>
              <a:spcAft>
                <a:spcPts val="0"/>
              </a:spcAft>
              <a:buSzPts val="1400"/>
              <a:buNone/>
            </a:pPr>
            <a:r>
              <a:rPr lang="ja-JP"/>
              <a:t>まず時間計算量です　</a:t>
            </a:r>
            <a:endParaRPr/>
          </a:p>
        </p:txBody>
      </p:sp>
      <p:sp>
        <p:nvSpPr>
          <p:cNvPr id="264" name="Google Shape;264;g5de4cd226c_0_8: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400"/>
              <a:buFont typeface="Arial"/>
              <a:buNone/>
            </a:pPr>
            <a:fld id="{00000000-1234-1234-1234-123412341234}" type="slidenum">
              <a:rPr lang="ja-JP"/>
              <a:t>‹#›</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93" name="Shape 293"/>
        <p:cNvGrpSpPr/>
        <p:nvPr/>
      </p:nvGrpSpPr>
      <p:grpSpPr>
        <a:xfrm>
          <a:off x="0" y="0"/>
          <a:ext cx="0" cy="0"/>
          <a:chOff x="0" y="0"/>
          <a:chExt cx="0" cy="0"/>
        </a:xfrm>
      </p:grpSpPr>
      <p:sp>
        <p:nvSpPr>
          <p:cNvPr id="294" name="Google Shape;294;g5e11bcac28_0_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95" name="Google Shape;295;g5e11bcac28_0_1: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lang="ja-JP"/>
              <a:t>可逆化を行う過程で不可逆計算では出てこなかったゴミ情報とよばれるものが発生します</a:t>
            </a:r>
            <a:endParaRPr/>
          </a:p>
          <a:p>
            <a:pPr indent="0" lvl="0" marL="0" rtl="0" algn="l">
              <a:lnSpc>
                <a:spcPct val="100000"/>
              </a:lnSpc>
              <a:spcBef>
                <a:spcPts val="0"/>
              </a:spcBef>
              <a:spcAft>
                <a:spcPts val="0"/>
              </a:spcAft>
              <a:buSzPts val="1400"/>
              <a:buNone/>
            </a:pPr>
            <a:r>
              <a:rPr lang="ja-JP"/>
              <a:t>ゴミ情報というのは可逆計算ならではの概念で，可逆計算では逆向きに実行するために（線形探索における探索成功したかの情報）のように本当に欲しい情報とは別の情報を出力する必要が出てきます，その本来求めていた情報以外のデータをゴミ情報と呼びます</a:t>
            </a:r>
            <a:endParaRPr/>
          </a:p>
        </p:txBody>
      </p:sp>
      <p:sp>
        <p:nvSpPr>
          <p:cNvPr id="296" name="Google Shape;296;g5e11bcac28_0_1: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ja-JP"/>
              <a:t>‹#›</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01" name="Shape 301"/>
        <p:cNvGrpSpPr/>
        <p:nvPr/>
      </p:nvGrpSpPr>
      <p:grpSpPr>
        <a:xfrm>
          <a:off x="0" y="0"/>
          <a:ext cx="0" cy="0"/>
          <a:chOff x="0" y="0"/>
          <a:chExt cx="0" cy="0"/>
        </a:xfrm>
      </p:grpSpPr>
      <p:sp>
        <p:nvSpPr>
          <p:cNvPr id="302" name="Google Shape;302;g61c541eacc_0_6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
        <p:nvSpPr>
          <p:cNvPr id="303" name="Google Shape;303;g61c541eacc_0_62: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04" name="Google Shape;304;g61c541eacc_0_62:notes"/>
          <p:cNvSpPr txBox="1"/>
          <p:nvPr>
            <p:ph idx="12" type="sldNum"/>
          </p:nvPr>
        </p:nvSpPr>
        <p:spPr>
          <a:xfrm>
            <a:off x="3884613" y="8685213"/>
            <a:ext cx="2971800" cy="4587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ja-JP"/>
              <a:t>‹#›</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13" name="Shape 313"/>
        <p:cNvGrpSpPr/>
        <p:nvPr/>
      </p:nvGrpSpPr>
      <p:grpSpPr>
        <a:xfrm>
          <a:off x="0" y="0"/>
          <a:ext cx="0" cy="0"/>
          <a:chOff x="0" y="0"/>
          <a:chExt cx="0" cy="0"/>
        </a:xfrm>
      </p:grpSpPr>
      <p:sp>
        <p:nvSpPr>
          <p:cNvPr id="314" name="Google Shape;314;g6464b030cf_0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
        <p:nvSpPr>
          <p:cNvPr id="315" name="Google Shape;315;g6464b030cf_0_0: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16" name="Google Shape;316;g6464b030cf_0_0:notes"/>
          <p:cNvSpPr txBox="1"/>
          <p:nvPr>
            <p:ph idx="12" type="sldNum"/>
          </p:nvPr>
        </p:nvSpPr>
        <p:spPr>
          <a:xfrm>
            <a:off x="3884613" y="8685213"/>
            <a:ext cx="2971800" cy="4587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ja-JP"/>
              <a:t>‹#›</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27" name="Shape 327"/>
        <p:cNvGrpSpPr/>
        <p:nvPr/>
      </p:nvGrpSpPr>
      <p:grpSpPr>
        <a:xfrm>
          <a:off x="0" y="0"/>
          <a:ext cx="0" cy="0"/>
          <a:chOff x="0" y="0"/>
          <a:chExt cx="0" cy="0"/>
        </a:xfrm>
      </p:grpSpPr>
      <p:sp>
        <p:nvSpPr>
          <p:cNvPr id="328" name="Google Shape;328;g6464b030cf_0_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
        <p:nvSpPr>
          <p:cNvPr id="329" name="Google Shape;329;g6464b030cf_0_7: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30" name="Google Shape;330;g6464b030cf_0_7:notes"/>
          <p:cNvSpPr txBox="1"/>
          <p:nvPr>
            <p:ph idx="12" type="sldNum"/>
          </p:nvPr>
        </p:nvSpPr>
        <p:spPr>
          <a:xfrm>
            <a:off x="3884613" y="8685213"/>
            <a:ext cx="2971800" cy="4587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ja-JP"/>
              <a:t>‹#›</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37" name="Shape 337"/>
        <p:cNvGrpSpPr/>
        <p:nvPr/>
      </p:nvGrpSpPr>
      <p:grpSpPr>
        <a:xfrm>
          <a:off x="0" y="0"/>
          <a:ext cx="0" cy="0"/>
          <a:chOff x="0" y="0"/>
          <a:chExt cx="0" cy="0"/>
        </a:xfrm>
      </p:grpSpPr>
      <p:sp>
        <p:nvSpPr>
          <p:cNvPr id="338" name="Google Shape;338;g61c541eacc_0_1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
        <p:nvSpPr>
          <p:cNvPr id="339" name="Google Shape;339;g61c541eacc_0_19: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40" name="Google Shape;340;g61c541eacc_0_19:notes"/>
          <p:cNvSpPr txBox="1"/>
          <p:nvPr>
            <p:ph idx="12" type="sldNum"/>
          </p:nvPr>
        </p:nvSpPr>
        <p:spPr>
          <a:xfrm>
            <a:off x="3884613" y="8685213"/>
            <a:ext cx="2971800" cy="4587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ja-JP"/>
              <a:t>‹#›</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52" name="Shape 352"/>
        <p:cNvGrpSpPr/>
        <p:nvPr/>
      </p:nvGrpSpPr>
      <p:grpSpPr>
        <a:xfrm>
          <a:off x="0" y="0"/>
          <a:ext cx="0" cy="0"/>
          <a:chOff x="0" y="0"/>
          <a:chExt cx="0" cy="0"/>
        </a:xfrm>
      </p:grpSpPr>
      <p:sp>
        <p:nvSpPr>
          <p:cNvPr id="353" name="Google Shape;353;g61c541eacc_0_3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
        <p:nvSpPr>
          <p:cNvPr id="354" name="Google Shape;354;g61c541eacc_0_38: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55" name="Google Shape;355;g61c541eacc_0_38:notes"/>
          <p:cNvSpPr txBox="1"/>
          <p:nvPr>
            <p:ph idx="12" type="sldNum"/>
          </p:nvPr>
        </p:nvSpPr>
        <p:spPr>
          <a:xfrm>
            <a:off x="3884613" y="8685213"/>
            <a:ext cx="2971800" cy="4587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ja-JP"/>
              <a:t>‹#›</a:t>
            </a:fld>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70" name="Shape 370"/>
        <p:cNvGrpSpPr/>
        <p:nvPr/>
      </p:nvGrpSpPr>
      <p:grpSpPr>
        <a:xfrm>
          <a:off x="0" y="0"/>
          <a:ext cx="0" cy="0"/>
          <a:chOff x="0" y="0"/>
          <a:chExt cx="0" cy="0"/>
        </a:xfrm>
      </p:grpSpPr>
      <p:sp>
        <p:nvSpPr>
          <p:cNvPr id="371" name="Google Shape;371;p1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372" name="Google Shape;372;p1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79" name="Shape 379"/>
        <p:cNvGrpSpPr/>
        <p:nvPr/>
      </p:nvGrpSpPr>
      <p:grpSpPr>
        <a:xfrm>
          <a:off x="0" y="0"/>
          <a:ext cx="0" cy="0"/>
          <a:chOff x="0" y="0"/>
          <a:chExt cx="0" cy="0"/>
        </a:xfrm>
      </p:grpSpPr>
      <p:sp>
        <p:nvSpPr>
          <p:cNvPr id="380" name="Google Shape;380;g61c541eacc_0_5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
        <p:nvSpPr>
          <p:cNvPr id="381" name="Google Shape;381;g61c541eacc_0_55: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82" name="Google Shape;382;g61c541eacc_0_55:notes"/>
          <p:cNvSpPr txBox="1"/>
          <p:nvPr>
            <p:ph idx="12" type="sldNum"/>
          </p:nvPr>
        </p:nvSpPr>
        <p:spPr>
          <a:xfrm>
            <a:off x="3884613" y="8685213"/>
            <a:ext cx="2971800" cy="4587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ja-JP"/>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1" name="Shape 91"/>
        <p:cNvGrpSpPr/>
        <p:nvPr/>
      </p:nvGrpSpPr>
      <p:grpSpPr>
        <a:xfrm>
          <a:off x="0" y="0"/>
          <a:ext cx="0" cy="0"/>
          <a:chOff x="0" y="0"/>
          <a:chExt cx="0" cy="0"/>
        </a:xfrm>
      </p:grpSpPr>
      <p:sp>
        <p:nvSpPr>
          <p:cNvPr id="92" name="Google Shape;92;p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93" name="Google Shape;93;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87" name="Shape 387"/>
        <p:cNvGrpSpPr/>
        <p:nvPr/>
      </p:nvGrpSpPr>
      <p:grpSpPr>
        <a:xfrm>
          <a:off x="0" y="0"/>
          <a:ext cx="0" cy="0"/>
          <a:chOff x="0" y="0"/>
          <a:chExt cx="0" cy="0"/>
        </a:xfrm>
      </p:grpSpPr>
      <p:sp>
        <p:nvSpPr>
          <p:cNvPr id="388" name="Google Shape;388;g478ac16e73_0_1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
        <p:nvSpPr>
          <p:cNvPr id="389" name="Google Shape;389;g478ac16e73_0_14: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90" name="Google Shape;390;g478ac16e73_0_14:notes"/>
          <p:cNvSpPr txBox="1"/>
          <p:nvPr>
            <p:ph idx="12" type="sldNum"/>
          </p:nvPr>
        </p:nvSpPr>
        <p:spPr>
          <a:xfrm>
            <a:off x="3884613" y="8685213"/>
            <a:ext cx="2971800" cy="4587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ja-JP"/>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8" name="Shape 98"/>
        <p:cNvGrpSpPr/>
        <p:nvPr/>
      </p:nvGrpSpPr>
      <p:grpSpPr>
        <a:xfrm>
          <a:off x="0" y="0"/>
          <a:ext cx="0" cy="0"/>
          <a:chOff x="0" y="0"/>
          <a:chExt cx="0" cy="0"/>
        </a:xfrm>
      </p:grpSpPr>
      <p:sp>
        <p:nvSpPr>
          <p:cNvPr id="99" name="Google Shape;99;g5f5106f6f5_0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00" name="Google Shape;100;g5f5106f6f5_0_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01" name="Google Shape;101;g5f5106f6f5_0_0: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400"/>
              <a:buFont typeface="Arial"/>
              <a:buNone/>
            </a:pPr>
            <a:fld id="{00000000-1234-1234-1234-123412341234}" type="slidenum">
              <a:rPr lang="ja-JP"/>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4" name="Shape 124"/>
        <p:cNvGrpSpPr/>
        <p:nvPr/>
      </p:nvGrpSpPr>
      <p:grpSpPr>
        <a:xfrm>
          <a:off x="0" y="0"/>
          <a:ext cx="0" cy="0"/>
          <a:chOff x="0" y="0"/>
          <a:chExt cx="0" cy="0"/>
        </a:xfrm>
      </p:grpSpPr>
      <p:sp>
        <p:nvSpPr>
          <p:cNvPr id="125" name="Google Shape;125;g5e11bcac28_4_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26" name="Google Shape;126;g5e11bcac28_4_2: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lang="ja-JP"/>
              <a:t>定義＋直感的に説明</a:t>
            </a:r>
            <a:endParaRPr/>
          </a:p>
          <a:p>
            <a:pPr indent="0" lvl="0" marL="0" rtl="0" algn="l">
              <a:lnSpc>
                <a:spcPct val="100000"/>
              </a:lnSpc>
              <a:spcBef>
                <a:spcPts val="0"/>
              </a:spcBef>
              <a:spcAft>
                <a:spcPts val="0"/>
              </a:spcAft>
              <a:buSzPts val="1400"/>
              <a:buNone/>
            </a:pPr>
            <a:r>
              <a:rPr lang="ja-JP"/>
              <a:t>図をみてもらって　可逆の方ではどの状態も直前からつながってる矢印が０か1本になっている</a:t>
            </a:r>
            <a:endParaRPr/>
          </a:p>
          <a:p>
            <a:pPr indent="0" lvl="0" marL="0" rtl="0" algn="l">
              <a:lnSpc>
                <a:spcPct val="100000"/>
              </a:lnSpc>
              <a:spcBef>
                <a:spcPts val="0"/>
              </a:spcBef>
              <a:spcAft>
                <a:spcPts val="0"/>
              </a:spcAft>
              <a:buSzPts val="1400"/>
              <a:buNone/>
            </a:pPr>
            <a:r>
              <a:rPr lang="ja-JP"/>
              <a:t>しかし　非可逆では直前の矢印が2本になってしまっており元の状態を特定することができなくなってしまっている</a:t>
            </a:r>
            <a:endParaRPr/>
          </a:p>
        </p:txBody>
      </p:sp>
      <p:sp>
        <p:nvSpPr>
          <p:cNvPr id="127" name="Google Shape;127;g5e11bcac28_4_2: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400"/>
              <a:buFont typeface="Arial"/>
              <a:buNone/>
            </a:pPr>
            <a:fld id="{00000000-1234-1234-1234-123412341234}" type="slidenum">
              <a:rPr lang="ja-JP"/>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8" name="Shape 158"/>
        <p:cNvGrpSpPr/>
        <p:nvPr/>
      </p:nvGrpSpPr>
      <p:grpSpPr>
        <a:xfrm>
          <a:off x="0" y="0"/>
          <a:ext cx="0" cy="0"/>
          <a:chOff x="0" y="0"/>
          <a:chExt cx="0" cy="0"/>
        </a:xfrm>
      </p:grpSpPr>
      <p:sp>
        <p:nvSpPr>
          <p:cNvPr id="159" name="Google Shape;159;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60" name="Google Shape;160;p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200"/>
              <a:buFont typeface="Arial"/>
              <a:buNone/>
            </a:pPr>
            <a:r>
              <a:rPr lang="ja-JP"/>
              <a:t>可逆アルゴリズム全体に関して議論が十分でない</a:t>
            </a:r>
            <a:endParaRPr/>
          </a:p>
          <a:p>
            <a:pPr indent="0" lvl="0" marL="0" rtl="0" algn="l">
              <a:lnSpc>
                <a:spcPct val="100000"/>
              </a:lnSpc>
              <a:spcBef>
                <a:spcPts val="0"/>
              </a:spcBef>
              <a:spcAft>
                <a:spcPts val="0"/>
              </a:spcAft>
              <a:buClr>
                <a:schemeClr val="dk1"/>
              </a:buClr>
              <a:buSzPts val="1200"/>
              <a:buFont typeface="Arial"/>
              <a:buNone/>
            </a:pPr>
            <a:r>
              <a:rPr lang="ja-JP"/>
              <a:t>・グラフ探索はそのアルゴリズムの中の一つ</a:t>
            </a:r>
            <a:endParaRPr/>
          </a:p>
          <a:p>
            <a:pPr indent="0" lvl="0" marL="0" rtl="0" algn="l">
              <a:lnSpc>
                <a:spcPct val="100000"/>
              </a:lnSpc>
              <a:spcBef>
                <a:spcPts val="0"/>
              </a:spcBef>
              <a:spcAft>
                <a:spcPts val="0"/>
              </a:spcAft>
              <a:buClr>
                <a:schemeClr val="dk1"/>
              </a:buClr>
              <a:buSzPts val="1200"/>
              <a:buFont typeface="Arial"/>
              <a:buNone/>
            </a:pPr>
            <a:r>
              <a:rPr lang="ja-JP"/>
              <a:t>・昨年の卒業論文にて深さ優先探索の可逆化は行われている</a:t>
            </a:r>
            <a:endParaRPr/>
          </a:p>
          <a:p>
            <a:pPr indent="0" lvl="0" marL="0" rtl="0" algn="l">
              <a:lnSpc>
                <a:spcPct val="100000"/>
              </a:lnSpc>
              <a:spcBef>
                <a:spcPts val="0"/>
              </a:spcBef>
              <a:spcAft>
                <a:spcPts val="0"/>
              </a:spcAft>
              <a:buClr>
                <a:schemeClr val="dk1"/>
              </a:buClr>
              <a:buSzPts val="1200"/>
              <a:buFont typeface="Arial"/>
              <a:buNone/>
            </a:pPr>
            <a:r>
              <a:rPr lang="ja-JP"/>
              <a:t>・しかし効率的な可逆アルゴリズムかは議論しきれていない</a:t>
            </a:r>
            <a:endParaRPr/>
          </a:p>
          <a:p>
            <a:pPr indent="0" lvl="0" marL="0" rtl="0" algn="l">
              <a:lnSpc>
                <a:spcPct val="100000"/>
              </a:lnSpc>
              <a:spcBef>
                <a:spcPts val="0"/>
              </a:spcBef>
              <a:spcAft>
                <a:spcPts val="0"/>
              </a:spcAft>
              <a:buClr>
                <a:schemeClr val="dk1"/>
              </a:buClr>
              <a:buSzPts val="1200"/>
              <a:buFont typeface="Arial"/>
              <a:buNone/>
            </a:pPr>
            <a:r>
              <a:rPr lang="ja-JP"/>
              <a:t>（・可逆と計算の効率は切り離せない？）</a:t>
            </a:r>
            <a:endParaRPr/>
          </a:p>
          <a:p>
            <a:pPr indent="0" lvl="0" marL="0" rtl="0" algn="l">
              <a:lnSpc>
                <a:spcPct val="80000"/>
              </a:lnSpc>
              <a:spcBef>
                <a:spcPts val="1000"/>
              </a:spcBef>
              <a:spcAft>
                <a:spcPts val="0"/>
              </a:spcAft>
              <a:buClr>
                <a:schemeClr val="dk1"/>
              </a:buClr>
              <a:buSzPts val="2800"/>
              <a:buFont typeface="Arial"/>
              <a:buNone/>
            </a:pPr>
            <a:r>
              <a:rPr lang="ja-JP" sz="1100"/>
              <a:t>熱・情報消失・量子計算は観測を除くと可逆　実行効率等</a:t>
            </a:r>
            <a:endParaRPr sz="100"/>
          </a:p>
        </p:txBody>
      </p:sp>
      <p:sp>
        <p:nvSpPr>
          <p:cNvPr id="161" name="Google Shape;161;p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ja-JP"/>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66" name="Shape 166"/>
        <p:cNvGrpSpPr/>
        <p:nvPr/>
      </p:nvGrpSpPr>
      <p:grpSpPr>
        <a:xfrm>
          <a:off x="0" y="0"/>
          <a:ext cx="0" cy="0"/>
          <a:chOff x="0" y="0"/>
          <a:chExt cx="0" cy="0"/>
        </a:xfrm>
      </p:grpSpPr>
      <p:sp>
        <p:nvSpPr>
          <p:cNvPr id="167" name="Google Shape;167;g63a632202d_0_2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68" name="Google Shape;168;g63a632202d_0_26: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lang="ja-JP"/>
              <a:t>・一般解法を用いることによって元の不可逆プログラムを用意することで可逆化を行うことができる</a:t>
            </a:r>
            <a:endParaRPr/>
          </a:p>
          <a:p>
            <a:pPr indent="0" lvl="0" marL="0" rtl="0" algn="l">
              <a:lnSpc>
                <a:spcPct val="100000"/>
              </a:lnSpc>
              <a:spcBef>
                <a:spcPts val="0"/>
              </a:spcBef>
              <a:spcAft>
                <a:spcPts val="0"/>
              </a:spcAft>
              <a:buSzPts val="1400"/>
              <a:buNone/>
            </a:pPr>
            <a:r>
              <a:rPr lang="ja-JP"/>
              <a:t>・複数あるデータ構造の中でどのデータ構造を用いて可逆化すると良いのかを探る</a:t>
            </a:r>
            <a:endParaRPr/>
          </a:p>
          <a:p>
            <a:pPr indent="0" lvl="0" marL="0" rtl="0" algn="l">
              <a:lnSpc>
                <a:spcPct val="100000"/>
              </a:lnSpc>
              <a:spcBef>
                <a:spcPts val="0"/>
              </a:spcBef>
              <a:spcAft>
                <a:spcPts val="0"/>
              </a:spcAft>
              <a:buSzPts val="1400"/>
              <a:buNone/>
            </a:pPr>
            <a:r>
              <a:rPr lang="ja-JP"/>
              <a:t>・一言に効率といってもどの観点から見て効率がいいと言えれば良いのかを決める必要がある</a:t>
            </a:r>
            <a:endParaRPr/>
          </a:p>
          <a:p>
            <a:pPr indent="0" lvl="0" marL="0" rtl="0" algn="l">
              <a:lnSpc>
                <a:spcPct val="100000"/>
              </a:lnSpc>
              <a:spcBef>
                <a:spcPts val="0"/>
              </a:spcBef>
              <a:spcAft>
                <a:spcPts val="0"/>
              </a:spcAft>
              <a:buSzPts val="1400"/>
              <a:buNone/>
            </a:pPr>
            <a:r>
              <a:rPr lang="ja-JP"/>
              <a:t>・幾つかの効率の指標の中である指標の効率化を目指すと別の効率が悪くなる性質があるので解析をすることではっきりさせる</a:t>
            </a:r>
            <a:endParaRPr/>
          </a:p>
          <a:p>
            <a:pPr indent="0" lvl="0" marL="0" rtl="0" algn="l">
              <a:lnSpc>
                <a:spcPct val="100000"/>
              </a:lnSpc>
              <a:spcBef>
                <a:spcPts val="0"/>
              </a:spcBef>
              <a:spcAft>
                <a:spcPts val="0"/>
              </a:spcAft>
              <a:buSzPts val="1400"/>
              <a:buNone/>
            </a:pPr>
            <a:r>
              <a:rPr lang="ja-JP"/>
              <a:t>・実装するうえで方法論を実際に使って実装する</a:t>
            </a:r>
            <a:endParaRPr/>
          </a:p>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rPr lang="ja-JP"/>
              <a:t>改善案</a:t>
            </a:r>
            <a:endParaRPr/>
          </a:p>
          <a:p>
            <a:pPr indent="0" lvl="0" marL="0" rtl="0" algn="l">
              <a:lnSpc>
                <a:spcPct val="100000"/>
              </a:lnSpc>
              <a:spcBef>
                <a:spcPts val="0"/>
              </a:spcBef>
              <a:spcAft>
                <a:spcPts val="0"/>
              </a:spcAft>
              <a:buSzPts val="1400"/>
              <a:buNone/>
            </a:pPr>
            <a:r>
              <a:rPr lang="ja-JP"/>
              <a:t>可逆化→効率化→実装の流れを明確にする</a:t>
            </a:r>
            <a:endParaRPr/>
          </a:p>
        </p:txBody>
      </p:sp>
      <p:sp>
        <p:nvSpPr>
          <p:cNvPr id="169" name="Google Shape;169;g63a632202d_0_26: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ja-JP"/>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79" name="Shape 179"/>
        <p:cNvGrpSpPr/>
        <p:nvPr/>
      </p:nvGrpSpPr>
      <p:grpSpPr>
        <a:xfrm>
          <a:off x="0" y="0"/>
          <a:ext cx="0" cy="0"/>
          <a:chOff x="0" y="0"/>
          <a:chExt cx="0" cy="0"/>
        </a:xfrm>
      </p:grpSpPr>
      <p:sp>
        <p:nvSpPr>
          <p:cNvPr id="180" name="Google Shape;180;g60c4b09036_1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81" name="Google Shape;181;g60c4b09036_1_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lang="ja-JP"/>
              <a:t>まず準備としてグラフアルゴリズムになにがあるのかと，今回行う深さ優先探索がどういう位置づけにあるかを整理します</a:t>
            </a:r>
            <a:endParaRPr/>
          </a:p>
          <a:p>
            <a:pPr indent="0" lvl="0" marL="0" rtl="0" algn="l">
              <a:lnSpc>
                <a:spcPct val="100000"/>
              </a:lnSpc>
              <a:spcBef>
                <a:spcPts val="0"/>
              </a:spcBef>
              <a:spcAft>
                <a:spcPts val="0"/>
              </a:spcAft>
              <a:buSzPts val="1400"/>
              <a:buNone/>
            </a:pPr>
            <a:r>
              <a:rPr lang="ja-JP"/>
              <a:t>グラフアルゴリズムの分類としていくつかあり，深さ優先，幅優先，双方向探索，分枝限定法などが挙げられます</a:t>
            </a:r>
            <a:endParaRPr/>
          </a:p>
          <a:p>
            <a:pPr indent="0" lvl="0" marL="0" rtl="0" algn="l">
              <a:lnSpc>
                <a:spcPct val="100000"/>
              </a:lnSpc>
              <a:spcBef>
                <a:spcPts val="0"/>
              </a:spcBef>
              <a:spcAft>
                <a:spcPts val="0"/>
              </a:spcAft>
              <a:buSzPts val="1400"/>
              <a:buNone/>
            </a:pPr>
            <a:r>
              <a:rPr lang="ja-JP"/>
              <a:t>その中でも深さ優先探索を拡張したものが二つ　幅優先探索を拡張したものが三つあります</a:t>
            </a:r>
            <a:endParaRPr/>
          </a:p>
          <a:p>
            <a:pPr indent="0" lvl="0" marL="0" rtl="0" algn="l">
              <a:lnSpc>
                <a:spcPct val="100000"/>
              </a:lnSpc>
              <a:spcBef>
                <a:spcPts val="0"/>
              </a:spcBef>
              <a:spcAft>
                <a:spcPts val="0"/>
              </a:spcAft>
              <a:buSzPts val="1400"/>
              <a:buNone/>
            </a:pPr>
            <a:r>
              <a:rPr lang="ja-JP"/>
              <a:t>これらのなかでも基本となる深さ優先探索，幅優先探索の可逆化が行うことができればその拡張にあたる5つのプログラムの</a:t>
            </a:r>
            <a:endParaRPr/>
          </a:p>
          <a:p>
            <a:pPr indent="0" lvl="0" marL="0" rtl="0" algn="l">
              <a:lnSpc>
                <a:spcPct val="100000"/>
              </a:lnSpc>
              <a:spcBef>
                <a:spcPts val="0"/>
              </a:spcBef>
              <a:spcAft>
                <a:spcPts val="0"/>
              </a:spcAft>
              <a:buSzPts val="1400"/>
              <a:buNone/>
            </a:pPr>
            <a:r>
              <a:rPr lang="ja-JP"/>
              <a:t>可逆化の土台ができると考えられます</a:t>
            </a:r>
            <a:endParaRPr/>
          </a:p>
        </p:txBody>
      </p:sp>
      <p:sp>
        <p:nvSpPr>
          <p:cNvPr id="182" name="Google Shape;182;g60c4b09036_1_0: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ja-JP"/>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99" name="Shape 199"/>
        <p:cNvGrpSpPr/>
        <p:nvPr/>
      </p:nvGrpSpPr>
      <p:grpSpPr>
        <a:xfrm>
          <a:off x="0" y="0"/>
          <a:ext cx="0" cy="0"/>
          <a:chOff x="0" y="0"/>
          <a:chExt cx="0" cy="0"/>
        </a:xfrm>
      </p:grpSpPr>
      <p:sp>
        <p:nvSpPr>
          <p:cNvPr id="200" name="Google Shape;200;g5e11bcac28_4_5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01" name="Google Shape;201;g5e11bcac28_4_5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114300" lvl="0" marL="228600" rtl="0" algn="l">
              <a:lnSpc>
                <a:spcPct val="90000"/>
              </a:lnSpc>
              <a:spcBef>
                <a:spcPts val="0"/>
              </a:spcBef>
              <a:spcAft>
                <a:spcPts val="0"/>
              </a:spcAft>
              <a:buClr>
                <a:schemeClr val="dk1"/>
              </a:buClr>
              <a:buSzPts val="1000"/>
              <a:buChar char="•"/>
            </a:pPr>
            <a:r>
              <a:rPr lang="ja-JP" sz="1000"/>
              <a:t>深さ優先探索アルゴリズムの可逆化</a:t>
            </a:r>
            <a:endParaRPr sz="1000"/>
          </a:p>
          <a:p>
            <a:pPr indent="-139700" lvl="1" marL="685800" rtl="0" algn="l">
              <a:lnSpc>
                <a:spcPct val="90000"/>
              </a:lnSpc>
              <a:spcBef>
                <a:spcPts val="500"/>
              </a:spcBef>
              <a:spcAft>
                <a:spcPts val="0"/>
              </a:spcAft>
              <a:buClr>
                <a:schemeClr val="dk1"/>
              </a:buClr>
              <a:buSzPts val="1000"/>
              <a:buChar char="•"/>
            </a:pPr>
            <a:r>
              <a:rPr lang="ja-JP" sz="1000"/>
              <a:t>一般解法による可逆化</a:t>
            </a:r>
            <a:endParaRPr sz="1000"/>
          </a:p>
          <a:p>
            <a:pPr indent="-139700" lvl="1" marL="685800" rtl="0" algn="l">
              <a:lnSpc>
                <a:spcPct val="90000"/>
              </a:lnSpc>
              <a:spcBef>
                <a:spcPts val="500"/>
              </a:spcBef>
              <a:spcAft>
                <a:spcPts val="0"/>
              </a:spcAft>
              <a:buClr>
                <a:schemeClr val="dk1"/>
              </a:buClr>
              <a:buSzPts val="1000"/>
              <a:buChar char="•"/>
            </a:pPr>
            <a:r>
              <a:rPr lang="ja-JP" sz="1000"/>
              <a:t>適切なデータ構造を明確化</a:t>
            </a:r>
            <a:endParaRPr sz="1000"/>
          </a:p>
          <a:p>
            <a:pPr indent="-114300" lvl="0" marL="228600" rtl="0" algn="l">
              <a:lnSpc>
                <a:spcPct val="90000"/>
              </a:lnSpc>
              <a:spcBef>
                <a:spcPts val="1000"/>
              </a:spcBef>
              <a:spcAft>
                <a:spcPts val="0"/>
              </a:spcAft>
              <a:buClr>
                <a:schemeClr val="dk1"/>
              </a:buClr>
              <a:buSzPts val="1000"/>
              <a:buChar char="•"/>
            </a:pPr>
            <a:r>
              <a:rPr lang="ja-JP" sz="1000"/>
              <a:t>可逆深さ優先探索アルゴリズムの効率化</a:t>
            </a:r>
            <a:endParaRPr sz="1000"/>
          </a:p>
          <a:p>
            <a:pPr indent="-139700" lvl="1" marL="685800" rtl="0" algn="l">
              <a:lnSpc>
                <a:spcPct val="90000"/>
              </a:lnSpc>
              <a:spcBef>
                <a:spcPts val="500"/>
              </a:spcBef>
              <a:spcAft>
                <a:spcPts val="0"/>
              </a:spcAft>
              <a:buClr>
                <a:schemeClr val="dk1"/>
              </a:buClr>
              <a:buSzPts val="1000"/>
              <a:buChar char="•"/>
            </a:pPr>
            <a:r>
              <a:rPr lang="ja-JP" sz="1000"/>
              <a:t>効率の指標の定式化</a:t>
            </a:r>
            <a:endParaRPr sz="1000"/>
          </a:p>
          <a:p>
            <a:pPr indent="-139700" lvl="1" marL="685800" rtl="0" algn="l">
              <a:lnSpc>
                <a:spcPct val="90000"/>
              </a:lnSpc>
              <a:spcBef>
                <a:spcPts val="500"/>
              </a:spcBef>
              <a:spcAft>
                <a:spcPts val="0"/>
              </a:spcAft>
              <a:buClr>
                <a:schemeClr val="dk1"/>
              </a:buClr>
              <a:buSzPts val="1000"/>
              <a:buChar char="•"/>
            </a:pPr>
            <a:r>
              <a:rPr lang="ja-JP" sz="1000"/>
              <a:t>トレードオフの解析</a:t>
            </a:r>
            <a:endParaRPr sz="1000"/>
          </a:p>
          <a:p>
            <a:pPr indent="-114300" lvl="0" marL="228600" rtl="0" algn="l">
              <a:lnSpc>
                <a:spcPct val="90000"/>
              </a:lnSpc>
              <a:spcBef>
                <a:spcPts val="1000"/>
              </a:spcBef>
              <a:spcAft>
                <a:spcPts val="0"/>
              </a:spcAft>
              <a:buClr>
                <a:schemeClr val="dk1"/>
              </a:buClr>
              <a:buSzPts val="1000"/>
              <a:buChar char="•"/>
            </a:pPr>
            <a:r>
              <a:rPr lang="ja-JP" sz="1000"/>
              <a:t>可逆深さ優先探索プログラムの実装</a:t>
            </a:r>
            <a:endParaRPr sz="1000"/>
          </a:p>
          <a:p>
            <a:pPr indent="-139700" lvl="1" marL="685800" rtl="0" algn="l">
              <a:lnSpc>
                <a:spcPct val="90000"/>
              </a:lnSpc>
              <a:spcBef>
                <a:spcPts val="500"/>
              </a:spcBef>
              <a:spcAft>
                <a:spcPts val="0"/>
              </a:spcAft>
              <a:buClr>
                <a:schemeClr val="dk1"/>
              </a:buClr>
              <a:buSzPts val="1000"/>
              <a:buChar char="•"/>
            </a:pPr>
            <a:r>
              <a:rPr lang="ja-JP" sz="1000"/>
              <a:t>可逆プログラミング方法論の応用</a:t>
            </a:r>
            <a:endParaRPr sz="1000"/>
          </a:p>
          <a:p>
            <a:pPr indent="-139700" lvl="1" marL="685800" rtl="0" algn="l">
              <a:lnSpc>
                <a:spcPct val="90000"/>
              </a:lnSpc>
              <a:spcBef>
                <a:spcPts val="500"/>
              </a:spcBef>
              <a:spcAft>
                <a:spcPts val="0"/>
              </a:spcAft>
              <a:buClr>
                <a:schemeClr val="dk1"/>
              </a:buClr>
              <a:buSzPts val="1000"/>
              <a:buChar char="•"/>
            </a:pPr>
            <a:r>
              <a:rPr lang="ja-JP" sz="1000"/>
              <a:t>実装上の課題解決</a:t>
            </a:r>
            <a:endParaRPr sz="1000"/>
          </a:p>
          <a:p>
            <a:pPr indent="0" lvl="0" marL="0" rtl="0" algn="l">
              <a:lnSpc>
                <a:spcPct val="100000"/>
              </a:lnSpc>
              <a:spcBef>
                <a:spcPts val="0"/>
              </a:spcBef>
              <a:spcAft>
                <a:spcPts val="0"/>
              </a:spcAft>
              <a:buSzPts val="1400"/>
              <a:buNone/>
            </a:pPr>
            <a:r>
              <a:t/>
            </a:r>
            <a:endParaRPr/>
          </a:p>
        </p:txBody>
      </p:sp>
      <p:sp>
        <p:nvSpPr>
          <p:cNvPr id="202" name="Google Shape;202;g5e11bcac28_4_50: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ja-JP"/>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17" name="Shape 217"/>
        <p:cNvGrpSpPr/>
        <p:nvPr/>
      </p:nvGrpSpPr>
      <p:grpSpPr>
        <a:xfrm>
          <a:off x="0" y="0"/>
          <a:ext cx="0" cy="0"/>
          <a:chOff x="0" y="0"/>
          <a:chExt cx="0" cy="0"/>
        </a:xfrm>
      </p:grpSpPr>
      <p:sp>
        <p:nvSpPr>
          <p:cNvPr id="218" name="Google Shape;218;g63a632202d_0_4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19" name="Google Shape;219;g63a632202d_0_41: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114300" lvl="0" marL="228600" rtl="0" algn="l">
              <a:lnSpc>
                <a:spcPct val="90000"/>
              </a:lnSpc>
              <a:spcBef>
                <a:spcPts val="0"/>
              </a:spcBef>
              <a:spcAft>
                <a:spcPts val="0"/>
              </a:spcAft>
              <a:buClr>
                <a:schemeClr val="dk1"/>
              </a:buClr>
              <a:buSzPts val="1000"/>
              <a:buChar char="•"/>
            </a:pPr>
            <a:r>
              <a:rPr lang="ja-JP" sz="1000"/>
              <a:t>深さ優先探索アルゴリズムの可逆化</a:t>
            </a:r>
            <a:endParaRPr sz="1000"/>
          </a:p>
          <a:p>
            <a:pPr indent="-139700" lvl="1" marL="685800" rtl="0" algn="l">
              <a:lnSpc>
                <a:spcPct val="90000"/>
              </a:lnSpc>
              <a:spcBef>
                <a:spcPts val="500"/>
              </a:spcBef>
              <a:spcAft>
                <a:spcPts val="0"/>
              </a:spcAft>
              <a:buClr>
                <a:schemeClr val="dk1"/>
              </a:buClr>
              <a:buSzPts val="1000"/>
              <a:buChar char="•"/>
            </a:pPr>
            <a:r>
              <a:rPr lang="ja-JP" sz="1000"/>
              <a:t>一般解法による可逆化</a:t>
            </a:r>
            <a:endParaRPr sz="1000"/>
          </a:p>
          <a:p>
            <a:pPr indent="-139700" lvl="1" marL="685800" rtl="0" algn="l">
              <a:lnSpc>
                <a:spcPct val="90000"/>
              </a:lnSpc>
              <a:spcBef>
                <a:spcPts val="500"/>
              </a:spcBef>
              <a:spcAft>
                <a:spcPts val="0"/>
              </a:spcAft>
              <a:buClr>
                <a:schemeClr val="dk1"/>
              </a:buClr>
              <a:buSzPts val="1000"/>
              <a:buChar char="•"/>
            </a:pPr>
            <a:r>
              <a:rPr lang="ja-JP" sz="1000"/>
              <a:t>適切なデータ構造を明確化</a:t>
            </a:r>
            <a:endParaRPr sz="1000"/>
          </a:p>
          <a:p>
            <a:pPr indent="-114300" lvl="0" marL="228600" rtl="0" algn="l">
              <a:lnSpc>
                <a:spcPct val="90000"/>
              </a:lnSpc>
              <a:spcBef>
                <a:spcPts val="1000"/>
              </a:spcBef>
              <a:spcAft>
                <a:spcPts val="0"/>
              </a:spcAft>
              <a:buClr>
                <a:schemeClr val="dk1"/>
              </a:buClr>
              <a:buSzPts val="1000"/>
              <a:buChar char="•"/>
            </a:pPr>
            <a:r>
              <a:rPr lang="ja-JP" sz="1000"/>
              <a:t>可逆深さ優先探索アルゴリズムの効率化</a:t>
            </a:r>
            <a:endParaRPr sz="1000"/>
          </a:p>
          <a:p>
            <a:pPr indent="-139700" lvl="1" marL="685800" rtl="0" algn="l">
              <a:lnSpc>
                <a:spcPct val="90000"/>
              </a:lnSpc>
              <a:spcBef>
                <a:spcPts val="500"/>
              </a:spcBef>
              <a:spcAft>
                <a:spcPts val="0"/>
              </a:spcAft>
              <a:buClr>
                <a:schemeClr val="dk1"/>
              </a:buClr>
              <a:buSzPts val="1000"/>
              <a:buChar char="•"/>
            </a:pPr>
            <a:r>
              <a:rPr lang="ja-JP" sz="1000"/>
              <a:t>効率の指標の定式化</a:t>
            </a:r>
            <a:endParaRPr sz="1000"/>
          </a:p>
          <a:p>
            <a:pPr indent="-139700" lvl="1" marL="685800" rtl="0" algn="l">
              <a:lnSpc>
                <a:spcPct val="90000"/>
              </a:lnSpc>
              <a:spcBef>
                <a:spcPts val="500"/>
              </a:spcBef>
              <a:spcAft>
                <a:spcPts val="0"/>
              </a:spcAft>
              <a:buClr>
                <a:schemeClr val="dk1"/>
              </a:buClr>
              <a:buSzPts val="1000"/>
              <a:buChar char="•"/>
            </a:pPr>
            <a:r>
              <a:rPr lang="ja-JP" sz="1000"/>
              <a:t>トレードオフの解析</a:t>
            </a:r>
            <a:endParaRPr sz="1000"/>
          </a:p>
          <a:p>
            <a:pPr indent="-114300" lvl="0" marL="228600" rtl="0" algn="l">
              <a:lnSpc>
                <a:spcPct val="90000"/>
              </a:lnSpc>
              <a:spcBef>
                <a:spcPts val="1000"/>
              </a:spcBef>
              <a:spcAft>
                <a:spcPts val="0"/>
              </a:spcAft>
              <a:buClr>
                <a:schemeClr val="dk1"/>
              </a:buClr>
              <a:buSzPts val="1000"/>
              <a:buChar char="•"/>
            </a:pPr>
            <a:r>
              <a:rPr lang="ja-JP" sz="1000"/>
              <a:t>可逆深さ優先探索プログラムの実装</a:t>
            </a:r>
            <a:endParaRPr sz="1000"/>
          </a:p>
          <a:p>
            <a:pPr indent="-139700" lvl="1" marL="685800" rtl="0" algn="l">
              <a:lnSpc>
                <a:spcPct val="90000"/>
              </a:lnSpc>
              <a:spcBef>
                <a:spcPts val="500"/>
              </a:spcBef>
              <a:spcAft>
                <a:spcPts val="0"/>
              </a:spcAft>
              <a:buClr>
                <a:schemeClr val="dk1"/>
              </a:buClr>
              <a:buSzPts val="1000"/>
              <a:buChar char="•"/>
            </a:pPr>
            <a:r>
              <a:rPr lang="ja-JP" sz="1000"/>
              <a:t>可逆プログラミング方法論の応用</a:t>
            </a:r>
            <a:endParaRPr sz="1000"/>
          </a:p>
          <a:p>
            <a:pPr indent="-139700" lvl="1" marL="685800" rtl="0" algn="l">
              <a:lnSpc>
                <a:spcPct val="90000"/>
              </a:lnSpc>
              <a:spcBef>
                <a:spcPts val="500"/>
              </a:spcBef>
              <a:spcAft>
                <a:spcPts val="0"/>
              </a:spcAft>
              <a:buClr>
                <a:schemeClr val="dk1"/>
              </a:buClr>
              <a:buSzPts val="1000"/>
              <a:buChar char="•"/>
            </a:pPr>
            <a:r>
              <a:rPr lang="ja-JP" sz="1000"/>
              <a:t>実装上の課題解決</a:t>
            </a:r>
            <a:endParaRPr sz="1000"/>
          </a:p>
          <a:p>
            <a:pPr indent="0" lvl="0" marL="0" rtl="0" algn="l">
              <a:lnSpc>
                <a:spcPct val="100000"/>
              </a:lnSpc>
              <a:spcBef>
                <a:spcPts val="0"/>
              </a:spcBef>
              <a:spcAft>
                <a:spcPts val="0"/>
              </a:spcAft>
              <a:buSzPts val="1400"/>
              <a:buNone/>
            </a:pPr>
            <a:r>
              <a:t/>
            </a:r>
            <a:endParaRPr/>
          </a:p>
        </p:txBody>
      </p:sp>
      <p:sp>
        <p:nvSpPr>
          <p:cNvPr id="220" name="Google Shape;220;g63a632202d_0_41: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ja-JP"/>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タイトル スライド" type="title">
  <p:cSld name="TITLE">
    <p:spTree>
      <p:nvGrpSpPr>
        <p:cNvPr id="15" name="Shape 15"/>
        <p:cNvGrpSpPr/>
        <p:nvPr/>
      </p:nvGrpSpPr>
      <p:grpSpPr>
        <a:xfrm>
          <a:off x="0" y="0"/>
          <a:ext cx="0" cy="0"/>
          <a:chOff x="0" y="0"/>
          <a:chExt cx="0" cy="0"/>
        </a:xfrm>
      </p:grpSpPr>
      <p:sp>
        <p:nvSpPr>
          <p:cNvPr id="16" name="Google Shape;16;p16"/>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Arial"/>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7" name="Google Shape;17;p16"/>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8" name="Google Shape;18;p1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1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 name="Google Shape;20;p1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タイトルと縦書きテキスト" type="vertTx">
  <p:cSld name="VERTICAL_TEXT">
    <p:spTree>
      <p:nvGrpSpPr>
        <p:cNvPr id="72" name="Shape 72"/>
        <p:cNvGrpSpPr/>
        <p:nvPr/>
      </p:nvGrpSpPr>
      <p:grpSpPr>
        <a:xfrm>
          <a:off x="0" y="0"/>
          <a:ext cx="0" cy="0"/>
          <a:chOff x="0" y="0"/>
          <a:chExt cx="0" cy="0"/>
        </a:xfrm>
      </p:grpSpPr>
      <p:sp>
        <p:nvSpPr>
          <p:cNvPr id="73" name="Google Shape;73;p2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4" name="Google Shape;74;p25"/>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5" name="Google Shape;75;p2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6" name="Google Shape;76;p2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7" name="Google Shape;77;p2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縦書きタイトルと&#10;縦書きテキスト" type="vertTitleAndTx">
  <p:cSld name="VERTICAL_TITLE_AND_VERTICAL_TEXT">
    <p:spTree>
      <p:nvGrpSpPr>
        <p:cNvPr id="78" name="Shape 78"/>
        <p:cNvGrpSpPr/>
        <p:nvPr/>
      </p:nvGrpSpPr>
      <p:grpSpPr>
        <a:xfrm>
          <a:off x="0" y="0"/>
          <a:ext cx="0" cy="0"/>
          <a:chOff x="0" y="0"/>
          <a:chExt cx="0" cy="0"/>
        </a:xfrm>
      </p:grpSpPr>
      <p:sp>
        <p:nvSpPr>
          <p:cNvPr id="79" name="Google Shape;79;p26"/>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0" name="Google Shape;80;p26"/>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1" name="Google Shape;81;p2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2" name="Google Shape;82;p2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3" name="Google Shape;83;p2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タイトルとコンテンツ" type="obj">
  <p:cSld name="OBJECT">
    <p:spTree>
      <p:nvGrpSpPr>
        <p:cNvPr id="21" name="Shape 21"/>
        <p:cNvGrpSpPr/>
        <p:nvPr/>
      </p:nvGrpSpPr>
      <p:grpSpPr>
        <a:xfrm>
          <a:off x="0" y="0"/>
          <a:ext cx="0" cy="0"/>
          <a:chOff x="0" y="0"/>
          <a:chExt cx="0" cy="0"/>
        </a:xfrm>
      </p:grpSpPr>
      <p:sp>
        <p:nvSpPr>
          <p:cNvPr id="22" name="Google Shape;22;p1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3" name="Google Shape;23;p17"/>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4" name="Google Shape;24;p1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 name="Google Shape;25;p1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6" name="Google Shape;26;p1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セクション見出し" type="secHead">
  <p:cSld name="SECTION_HEADER">
    <p:spTree>
      <p:nvGrpSpPr>
        <p:cNvPr id="27" name="Shape 27"/>
        <p:cNvGrpSpPr/>
        <p:nvPr/>
      </p:nvGrpSpPr>
      <p:grpSpPr>
        <a:xfrm>
          <a:off x="0" y="0"/>
          <a:ext cx="0" cy="0"/>
          <a:chOff x="0" y="0"/>
          <a:chExt cx="0" cy="0"/>
        </a:xfrm>
      </p:grpSpPr>
      <p:sp>
        <p:nvSpPr>
          <p:cNvPr id="28" name="Google Shape;28;p18"/>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Arial"/>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9" name="Google Shape;29;p18"/>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30" name="Google Shape;30;p1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1" name="Google Shape;31;p1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2" name="Google Shape;32;p1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2 つのコンテンツ" type="twoObj">
  <p:cSld name="TWO_OBJECTS">
    <p:spTree>
      <p:nvGrpSpPr>
        <p:cNvPr id="33" name="Shape 33"/>
        <p:cNvGrpSpPr/>
        <p:nvPr/>
      </p:nvGrpSpPr>
      <p:grpSpPr>
        <a:xfrm>
          <a:off x="0" y="0"/>
          <a:ext cx="0" cy="0"/>
          <a:chOff x="0" y="0"/>
          <a:chExt cx="0" cy="0"/>
        </a:xfrm>
      </p:grpSpPr>
      <p:sp>
        <p:nvSpPr>
          <p:cNvPr id="34" name="Google Shape;34;p19"/>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19"/>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6" name="Google Shape;36;p19"/>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7" name="Google Shape;37;p1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1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9" name="Google Shape;39;p1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比較" type="twoTxTwoObj">
  <p:cSld name="TWO_OBJECTS_WITH_TEXT">
    <p:spTree>
      <p:nvGrpSpPr>
        <p:cNvPr id="40" name="Shape 40"/>
        <p:cNvGrpSpPr/>
        <p:nvPr/>
      </p:nvGrpSpPr>
      <p:grpSpPr>
        <a:xfrm>
          <a:off x="0" y="0"/>
          <a:ext cx="0" cy="0"/>
          <a:chOff x="0" y="0"/>
          <a:chExt cx="0" cy="0"/>
        </a:xfrm>
      </p:grpSpPr>
      <p:sp>
        <p:nvSpPr>
          <p:cNvPr id="41" name="Google Shape;41;p20"/>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2" name="Google Shape;42;p20"/>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3" name="Google Shape;43;p20"/>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4" name="Google Shape;44;p20"/>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5" name="Google Shape;45;p20"/>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6" name="Google Shape;46;p2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2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 name="Google Shape;48;p2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タイトルのみ" type="titleOnly">
  <p:cSld name="TITLE_ONLY">
    <p:spTree>
      <p:nvGrpSpPr>
        <p:cNvPr id="49" name="Shape 49"/>
        <p:cNvGrpSpPr/>
        <p:nvPr/>
      </p:nvGrpSpPr>
      <p:grpSpPr>
        <a:xfrm>
          <a:off x="0" y="0"/>
          <a:ext cx="0" cy="0"/>
          <a:chOff x="0" y="0"/>
          <a:chExt cx="0" cy="0"/>
        </a:xfrm>
      </p:grpSpPr>
      <p:sp>
        <p:nvSpPr>
          <p:cNvPr id="50" name="Google Shape;50;p2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1" name="Google Shape;51;p2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2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2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白紙" type="blank">
  <p:cSld name="BLANK">
    <p:spTree>
      <p:nvGrpSpPr>
        <p:cNvPr id="54" name="Shape 54"/>
        <p:cNvGrpSpPr/>
        <p:nvPr/>
      </p:nvGrpSpPr>
      <p:grpSpPr>
        <a:xfrm>
          <a:off x="0" y="0"/>
          <a:ext cx="0" cy="0"/>
          <a:chOff x="0" y="0"/>
          <a:chExt cx="0" cy="0"/>
        </a:xfrm>
      </p:grpSpPr>
      <p:sp>
        <p:nvSpPr>
          <p:cNvPr id="55" name="Google Shape;55;p2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2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7" name="Google Shape;57;p2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タイトル付きのコンテンツ" type="objTx">
  <p:cSld name="OBJECT_WITH_CAPTION_TEXT">
    <p:spTree>
      <p:nvGrpSpPr>
        <p:cNvPr id="58" name="Shape 58"/>
        <p:cNvGrpSpPr/>
        <p:nvPr/>
      </p:nvGrpSpPr>
      <p:grpSpPr>
        <a:xfrm>
          <a:off x="0" y="0"/>
          <a:ext cx="0" cy="0"/>
          <a:chOff x="0" y="0"/>
          <a:chExt cx="0" cy="0"/>
        </a:xfrm>
      </p:grpSpPr>
      <p:sp>
        <p:nvSpPr>
          <p:cNvPr id="59" name="Google Shape;59;p23"/>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Arial"/>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 name="Google Shape;60;p23"/>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61" name="Google Shape;61;p23"/>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2" name="Google Shape;62;p2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3" name="Google Shape;63;p2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4" name="Google Shape;64;p2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タイトル付きの図" type="picTx">
  <p:cSld name="PICTURE_WITH_CAPTION_TEXT">
    <p:spTree>
      <p:nvGrpSpPr>
        <p:cNvPr id="65" name="Shape 65"/>
        <p:cNvGrpSpPr/>
        <p:nvPr/>
      </p:nvGrpSpPr>
      <p:grpSpPr>
        <a:xfrm>
          <a:off x="0" y="0"/>
          <a:ext cx="0" cy="0"/>
          <a:chOff x="0" y="0"/>
          <a:chExt cx="0" cy="0"/>
        </a:xfrm>
      </p:grpSpPr>
      <p:sp>
        <p:nvSpPr>
          <p:cNvPr id="66" name="Google Shape;66;p24"/>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Arial"/>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7" name="Google Shape;67;p24"/>
          <p:cNvSpPr/>
          <p:nvPr>
            <p:ph idx="2" type="pic"/>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lvl="0" marR="0" rtl="0" algn="l">
              <a:lnSpc>
                <a:spcPct val="90000"/>
              </a:lnSpc>
              <a:spcBef>
                <a:spcPts val="1000"/>
              </a:spcBef>
              <a:spcAft>
                <a:spcPts val="0"/>
              </a:spcAft>
              <a:buClr>
                <a:schemeClr val="dk1"/>
              </a:buClr>
              <a:buSzPts val="3200"/>
              <a:buFont typeface="Arial"/>
              <a:buNone/>
              <a:defRPr b="0" i="0" sz="3200" u="none" cap="none" strike="noStrike">
                <a:solidFill>
                  <a:schemeClr val="dk1"/>
                </a:solidFill>
                <a:latin typeface="Arial"/>
                <a:ea typeface="Arial"/>
                <a:cs typeface="Arial"/>
                <a:sym typeface="Arial"/>
              </a:defRPr>
            </a:lvl1pPr>
            <a:lvl2pPr lvl="1" marR="0" rtl="0" algn="l">
              <a:lnSpc>
                <a:spcPct val="90000"/>
              </a:lnSpc>
              <a:spcBef>
                <a:spcPts val="50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lnSpc>
                <a:spcPct val="90000"/>
              </a:lnSpc>
              <a:spcBef>
                <a:spcPts val="500"/>
              </a:spcBef>
              <a:spcAft>
                <a:spcPts val="0"/>
              </a:spcAft>
              <a:buClr>
                <a:schemeClr val="dk1"/>
              </a:buClr>
              <a:buSzPts val="2400"/>
              <a:buFont typeface="Arial"/>
              <a:buNone/>
              <a:defRPr b="0" i="0" sz="2400" u="none" cap="none" strike="noStrike">
                <a:solidFill>
                  <a:schemeClr val="dk1"/>
                </a:solidFill>
                <a:latin typeface="Arial"/>
                <a:ea typeface="Arial"/>
                <a:cs typeface="Arial"/>
                <a:sym typeface="Arial"/>
              </a:defRPr>
            </a:lvl3pPr>
            <a:lvl4pPr lvl="3"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4pPr>
            <a:lvl5pPr lvl="4"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5pPr>
            <a:lvl6pPr lvl="5"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6pPr>
            <a:lvl7pPr lvl="6"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7pPr>
            <a:lvl8pPr lvl="7"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8pPr>
            <a:lvl9pPr lvl="8"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9pPr>
          </a:lstStyle>
          <a:p/>
        </p:txBody>
      </p:sp>
      <p:sp>
        <p:nvSpPr>
          <p:cNvPr id="68" name="Google Shape;68;p24"/>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9" name="Google Shape;69;p2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 name="Google Shape;70;p2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1" name="Google Shape;71;p2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9" name="Shape 9"/>
        <p:cNvGrpSpPr/>
        <p:nvPr/>
      </p:nvGrpSpPr>
      <p:grpSpPr>
        <a:xfrm>
          <a:off x="0" y="0"/>
          <a:ext cx="0" cy="0"/>
          <a:chOff x="0" y="0"/>
          <a:chExt cx="0" cy="0"/>
        </a:xfrm>
      </p:grpSpPr>
      <p:sp>
        <p:nvSpPr>
          <p:cNvPr id="10" name="Google Shape;10;p1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Arial"/>
              <a:buNone/>
              <a:defRPr b="0" i="0" sz="44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1" name="Google Shape;11;p15"/>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12" name="Google Shape;12;p1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rgbClr val="888888"/>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13" name="Google Shape;13;p1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200" u="none" cap="none" strike="noStrike">
                <a:solidFill>
                  <a:srgbClr val="888888"/>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14" name="Google Shape;14;p1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ja-JP"/>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image" Target="../media/image1.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 Id="rId3" Type="http://schemas.openxmlformats.org/officeDocument/2006/relationships/image" Target="../media/image2.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7" name="Shape 87"/>
        <p:cNvGrpSpPr/>
        <p:nvPr/>
      </p:nvGrpSpPr>
      <p:grpSpPr>
        <a:xfrm>
          <a:off x="0" y="0"/>
          <a:ext cx="0" cy="0"/>
          <a:chOff x="0" y="0"/>
          <a:chExt cx="0" cy="0"/>
        </a:xfrm>
      </p:grpSpPr>
      <p:sp>
        <p:nvSpPr>
          <p:cNvPr id="88" name="Google Shape;88;p1"/>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p>
            <a:pPr indent="0" lvl="0" marL="0" rtl="0" algn="ctr">
              <a:lnSpc>
                <a:spcPct val="90000"/>
              </a:lnSpc>
              <a:spcBef>
                <a:spcPts val="0"/>
              </a:spcBef>
              <a:spcAft>
                <a:spcPts val="0"/>
              </a:spcAft>
              <a:buClr>
                <a:schemeClr val="dk1"/>
              </a:buClr>
              <a:buSzPts val="6000"/>
              <a:buFont typeface="Arial"/>
              <a:buNone/>
            </a:pPr>
            <a:br>
              <a:rPr lang="ja-JP"/>
            </a:br>
            <a:r>
              <a:rPr lang="ja-JP"/>
              <a:t>可逆グラフアルゴリズム</a:t>
            </a:r>
            <a:endParaRPr/>
          </a:p>
        </p:txBody>
      </p:sp>
      <p:sp>
        <p:nvSpPr>
          <p:cNvPr id="89" name="Google Shape;89;p1"/>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1"/>
              </a:buClr>
              <a:buSzPts val="2400"/>
              <a:buNone/>
            </a:pPr>
            <a:r>
              <a:rPr lang="ja-JP"/>
              <a:t>2016SE085 鳥居大樹</a:t>
            </a:r>
            <a:endParaRPr/>
          </a:p>
          <a:p>
            <a:pPr indent="0" lvl="0" marL="0" rtl="0" algn="ctr">
              <a:lnSpc>
                <a:spcPct val="90000"/>
              </a:lnSpc>
              <a:spcBef>
                <a:spcPts val="1000"/>
              </a:spcBef>
              <a:spcAft>
                <a:spcPts val="0"/>
              </a:spcAft>
              <a:buClr>
                <a:schemeClr val="dk1"/>
              </a:buClr>
              <a:buSzPts val="2400"/>
              <a:buNone/>
            </a:pPr>
            <a:r>
              <a:rPr lang="ja-JP"/>
              <a:t>2016SE098 吉田翔亮</a:t>
            </a:r>
            <a:endParaRPr/>
          </a:p>
          <a:p>
            <a:pPr indent="0" lvl="0" marL="0" rtl="0" algn="ctr">
              <a:lnSpc>
                <a:spcPct val="90000"/>
              </a:lnSpc>
              <a:spcBef>
                <a:spcPts val="1000"/>
              </a:spcBef>
              <a:spcAft>
                <a:spcPts val="0"/>
              </a:spcAft>
              <a:buClr>
                <a:schemeClr val="dk1"/>
              </a:buClr>
              <a:buSzPts val="2400"/>
              <a:buNone/>
            </a:pPr>
            <a:r>
              <a:rPr lang="ja-JP"/>
              <a:t>指導教員 横山哲郎</a:t>
            </a:r>
            <a:endParaRPr/>
          </a:p>
        </p:txBody>
      </p:sp>
      <p:sp>
        <p:nvSpPr>
          <p:cNvPr id="90" name="Google Shape;90;p1"/>
          <p:cNvSpPr txBox="1"/>
          <p:nvPr>
            <p:ph idx="12" type="sldNum"/>
          </p:nvPr>
        </p:nvSpPr>
        <p:spPr>
          <a:xfrm>
            <a:off x="8610600" y="6356350"/>
            <a:ext cx="2743200" cy="3651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ja-JP"/>
              <a:t>‹#›</a:t>
            </a:fld>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41" name="Shape 241"/>
        <p:cNvGrpSpPr/>
        <p:nvPr/>
      </p:nvGrpSpPr>
      <p:grpSpPr>
        <a:xfrm>
          <a:off x="0" y="0"/>
          <a:ext cx="0" cy="0"/>
          <a:chOff x="0" y="0"/>
          <a:chExt cx="0" cy="0"/>
        </a:xfrm>
      </p:grpSpPr>
      <p:sp>
        <p:nvSpPr>
          <p:cNvPr id="242" name="Google Shape;242;g63a632202d_0_73"/>
          <p:cNvSpPr/>
          <p:nvPr/>
        </p:nvSpPr>
        <p:spPr>
          <a:xfrm>
            <a:off x="936700" y="1690825"/>
            <a:ext cx="10276800" cy="4598400"/>
          </a:xfrm>
          <a:prstGeom prst="roundRect">
            <a:avLst>
              <a:gd fmla="val 0" name="adj"/>
            </a:avLst>
          </a:prstGeom>
          <a:solidFill>
            <a:srgbClr val="F3F3F3"/>
          </a:solidFill>
          <a:ln cap="flat" cmpd="sng" w="38100">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457200" marR="0" rtl="0" algn="l">
              <a:lnSpc>
                <a:spcPct val="90000"/>
              </a:lnSpc>
              <a:spcBef>
                <a:spcPts val="0"/>
              </a:spcBef>
              <a:spcAft>
                <a:spcPts val="0"/>
              </a:spcAft>
              <a:buClr>
                <a:srgbClr val="000000"/>
              </a:buClr>
              <a:buSzPts val="2800"/>
              <a:buFont typeface="Arial"/>
              <a:buNone/>
            </a:pPr>
            <a:r>
              <a:t/>
            </a:r>
            <a:endParaRPr sz="2800">
              <a:solidFill>
                <a:schemeClr val="dk1"/>
              </a:solidFill>
            </a:endParaRPr>
          </a:p>
          <a:p>
            <a:pPr indent="0" lvl="0" marL="457200" marR="0" rtl="0" algn="l">
              <a:lnSpc>
                <a:spcPct val="90000"/>
              </a:lnSpc>
              <a:spcBef>
                <a:spcPts val="0"/>
              </a:spcBef>
              <a:spcAft>
                <a:spcPts val="0"/>
              </a:spcAft>
              <a:buClr>
                <a:srgbClr val="000000"/>
              </a:buClr>
              <a:buSzPts val="2800"/>
              <a:buFont typeface="Arial"/>
              <a:buNone/>
            </a:pPr>
            <a:r>
              <a:t/>
            </a:r>
            <a:endParaRPr sz="1900">
              <a:solidFill>
                <a:schemeClr val="dk1"/>
              </a:solidFill>
            </a:endParaRPr>
          </a:p>
          <a:p>
            <a:pPr indent="0" lvl="0" marL="457200" marR="0" rtl="0" algn="l">
              <a:lnSpc>
                <a:spcPct val="90000"/>
              </a:lnSpc>
              <a:spcBef>
                <a:spcPts val="0"/>
              </a:spcBef>
              <a:spcAft>
                <a:spcPts val="0"/>
              </a:spcAft>
              <a:buClr>
                <a:schemeClr val="dk1"/>
              </a:buClr>
              <a:buSzPts val="1100"/>
              <a:buFont typeface="Arial"/>
              <a:buNone/>
            </a:pPr>
            <a:r>
              <a:rPr b="0" i="0" lang="ja-JP" sz="2800" u="none" cap="none" strike="noStrike">
                <a:solidFill>
                  <a:schemeClr val="dk1"/>
                </a:solidFill>
                <a:latin typeface="Arial"/>
                <a:ea typeface="Arial"/>
                <a:cs typeface="Arial"/>
                <a:sym typeface="Arial"/>
              </a:rPr>
              <a:t>非可逆計算で</a:t>
            </a:r>
            <a:r>
              <a:rPr b="0" i="0" lang="ja-JP" sz="2800" u="sng" cap="none" strike="noStrike">
                <a:solidFill>
                  <a:schemeClr val="dk1"/>
                </a:solidFill>
                <a:latin typeface="Arial"/>
                <a:ea typeface="Arial"/>
                <a:cs typeface="Arial"/>
                <a:sym typeface="Arial"/>
              </a:rPr>
              <a:t>失われる情報</a:t>
            </a:r>
            <a:r>
              <a:rPr b="0" i="0" lang="ja-JP" sz="2800" u="none" cap="none" strike="noStrike">
                <a:solidFill>
                  <a:schemeClr val="dk1"/>
                </a:solidFill>
                <a:latin typeface="Arial"/>
                <a:ea typeface="Arial"/>
                <a:cs typeface="Arial"/>
                <a:sym typeface="Arial"/>
              </a:rPr>
              <a:t>をゴミ情報として</a:t>
            </a:r>
            <a:r>
              <a:rPr b="0" i="0" lang="ja-JP" sz="2800" u="sng" cap="none" strike="noStrike">
                <a:solidFill>
                  <a:schemeClr val="dk1"/>
                </a:solidFill>
                <a:latin typeface="Arial"/>
                <a:ea typeface="Arial"/>
                <a:cs typeface="Arial"/>
                <a:sym typeface="Arial"/>
              </a:rPr>
              <a:t>保存</a:t>
            </a:r>
            <a:endParaRPr b="0" i="0" sz="2800" u="sng" cap="none" strike="noStrike">
              <a:solidFill>
                <a:schemeClr val="dk1"/>
              </a:solidFill>
              <a:latin typeface="Arial"/>
              <a:ea typeface="Arial"/>
              <a:cs typeface="Arial"/>
              <a:sym typeface="Arial"/>
            </a:endParaRPr>
          </a:p>
          <a:p>
            <a:pPr indent="0" lvl="0" marL="457200" marR="0" rtl="0" algn="l">
              <a:lnSpc>
                <a:spcPct val="90000"/>
              </a:lnSpc>
              <a:spcBef>
                <a:spcPts val="0"/>
              </a:spcBef>
              <a:spcAft>
                <a:spcPts val="0"/>
              </a:spcAft>
              <a:buClr>
                <a:schemeClr val="dk1"/>
              </a:buClr>
              <a:buSzPts val="1100"/>
              <a:buFont typeface="Arial"/>
              <a:buNone/>
            </a:pPr>
            <a:r>
              <a:rPr b="0" i="0" lang="ja-JP" sz="2800" u="none" cap="none" strike="noStrike">
                <a:solidFill>
                  <a:schemeClr val="dk1"/>
                </a:solidFill>
                <a:latin typeface="Arial"/>
                <a:ea typeface="Arial"/>
                <a:cs typeface="Arial"/>
                <a:sym typeface="Arial"/>
              </a:rPr>
              <a:t>　</a:t>
            </a:r>
            <a:r>
              <a:rPr b="0" i="0" lang="ja-JP" sz="2800" u="none" cap="none" strike="noStrike">
                <a:solidFill>
                  <a:srgbClr val="0000FF"/>
                </a:solidFill>
                <a:latin typeface="Arial"/>
                <a:ea typeface="Arial"/>
                <a:cs typeface="Arial"/>
                <a:sym typeface="Arial"/>
              </a:rPr>
              <a:t>利点</a:t>
            </a:r>
            <a:r>
              <a:rPr b="0" i="0" lang="ja-JP" sz="2800" u="none" cap="none" strike="noStrike">
                <a:solidFill>
                  <a:schemeClr val="dk1"/>
                </a:solidFill>
                <a:latin typeface="Arial"/>
                <a:ea typeface="Arial"/>
                <a:cs typeface="Arial"/>
                <a:sym typeface="Arial"/>
              </a:rPr>
              <a:t>：実行時間が元の計算から大きく増加しづらい</a:t>
            </a:r>
            <a:endParaRPr b="0" i="0" sz="2800" u="none" cap="none" strike="noStrike">
              <a:solidFill>
                <a:schemeClr val="dk1"/>
              </a:solidFill>
              <a:latin typeface="Arial"/>
              <a:ea typeface="Arial"/>
              <a:cs typeface="Arial"/>
              <a:sym typeface="Arial"/>
            </a:endParaRPr>
          </a:p>
          <a:p>
            <a:pPr indent="0" lvl="0" marL="457200" marR="0" rtl="0" algn="l">
              <a:lnSpc>
                <a:spcPct val="90000"/>
              </a:lnSpc>
              <a:spcBef>
                <a:spcPts val="0"/>
              </a:spcBef>
              <a:spcAft>
                <a:spcPts val="0"/>
              </a:spcAft>
              <a:buClr>
                <a:schemeClr val="dk1"/>
              </a:buClr>
              <a:buSzPts val="1100"/>
              <a:buFont typeface="Arial"/>
              <a:buNone/>
            </a:pPr>
            <a:r>
              <a:rPr b="0" i="0" lang="ja-JP" sz="2800" u="none" cap="none" strike="noStrike">
                <a:solidFill>
                  <a:schemeClr val="dk1"/>
                </a:solidFill>
                <a:latin typeface="Arial"/>
                <a:ea typeface="Arial"/>
                <a:cs typeface="Arial"/>
                <a:sym typeface="Arial"/>
              </a:rPr>
              <a:t>　</a:t>
            </a:r>
            <a:r>
              <a:rPr b="0" i="0" lang="ja-JP" sz="2800" u="none" cap="none" strike="noStrike">
                <a:solidFill>
                  <a:srgbClr val="FF0000"/>
                </a:solidFill>
                <a:latin typeface="Arial"/>
                <a:ea typeface="Arial"/>
                <a:cs typeface="Arial"/>
                <a:sym typeface="Arial"/>
              </a:rPr>
              <a:t>欠点</a:t>
            </a:r>
            <a:r>
              <a:rPr b="0" i="0" lang="ja-JP" sz="2800" u="none" cap="none" strike="noStrike">
                <a:solidFill>
                  <a:schemeClr val="dk1"/>
                </a:solidFill>
                <a:latin typeface="Arial"/>
                <a:ea typeface="Arial"/>
                <a:cs typeface="Arial"/>
                <a:sym typeface="Arial"/>
              </a:rPr>
              <a:t>：メモリ使用量が多い</a:t>
            </a:r>
            <a:endParaRPr b="0" i="0" sz="1400" u="none" cap="none" strike="noStrike">
              <a:solidFill>
                <a:srgbClr val="000000"/>
              </a:solidFill>
              <a:latin typeface="Arial"/>
              <a:ea typeface="Arial"/>
              <a:cs typeface="Arial"/>
              <a:sym typeface="Arial"/>
            </a:endParaRPr>
          </a:p>
        </p:txBody>
      </p:sp>
      <p:sp>
        <p:nvSpPr>
          <p:cNvPr id="243" name="Google Shape;243;g63a632202d_0_73"/>
          <p:cNvSpPr/>
          <p:nvPr/>
        </p:nvSpPr>
        <p:spPr>
          <a:xfrm>
            <a:off x="1103975" y="3737425"/>
            <a:ext cx="9818400" cy="2411700"/>
          </a:xfrm>
          <a:prstGeom prst="roundRect">
            <a:avLst>
              <a:gd fmla="val 0" name="adj"/>
            </a:avLst>
          </a:prstGeom>
          <a:solidFill>
            <a:schemeClr val="lt2"/>
          </a:solidFill>
          <a:ln cap="flat" cmpd="sng" w="38100">
            <a:solidFill>
              <a:srgbClr val="000000"/>
            </a:solidFill>
            <a:prstDash val="solid"/>
            <a:round/>
            <a:headEnd len="sm" w="sm" type="none"/>
            <a:tailEnd len="sm" w="sm" type="none"/>
          </a:ln>
        </p:spPr>
        <p:txBody>
          <a:bodyPr anchorCtr="0" anchor="b" bIns="91425" lIns="91425" spcFirstLastPara="1" rIns="91425" wrap="square" tIns="91425">
            <a:noAutofit/>
          </a:bodyPr>
          <a:lstStyle/>
          <a:p>
            <a:pPr indent="0" lvl="0" marL="0" marR="0" rtl="0" algn="l">
              <a:lnSpc>
                <a:spcPct val="90000"/>
              </a:lnSpc>
              <a:spcBef>
                <a:spcPts val="0"/>
              </a:spcBef>
              <a:spcAft>
                <a:spcPts val="0"/>
              </a:spcAft>
              <a:buClr>
                <a:srgbClr val="000000"/>
              </a:buClr>
              <a:buSzPts val="2800"/>
              <a:buFont typeface="Arial"/>
              <a:buNone/>
            </a:pPr>
            <a:r>
              <a:t/>
            </a:r>
            <a:endParaRPr b="0" i="0" sz="2800" u="none" cap="none" strike="noStrike">
              <a:solidFill>
                <a:srgbClr val="0000FF"/>
              </a:solidFill>
              <a:latin typeface="Arial"/>
              <a:ea typeface="Arial"/>
              <a:cs typeface="Arial"/>
              <a:sym typeface="Arial"/>
            </a:endParaRPr>
          </a:p>
          <a:p>
            <a:pPr indent="0" lvl="0" marL="0" marR="0" rtl="0" algn="l">
              <a:lnSpc>
                <a:spcPct val="90000"/>
              </a:lnSpc>
              <a:spcBef>
                <a:spcPts val="0"/>
              </a:spcBef>
              <a:spcAft>
                <a:spcPts val="0"/>
              </a:spcAft>
              <a:buClr>
                <a:srgbClr val="000000"/>
              </a:buClr>
              <a:buSzPts val="2800"/>
              <a:buFont typeface="Arial"/>
              <a:buNone/>
            </a:pPr>
            <a:r>
              <a:t/>
            </a:r>
            <a:endParaRPr b="0" i="0" sz="2800" u="none" cap="none" strike="noStrike">
              <a:solidFill>
                <a:srgbClr val="0000FF"/>
              </a:solidFill>
              <a:latin typeface="Arial"/>
              <a:ea typeface="Arial"/>
              <a:cs typeface="Arial"/>
              <a:sym typeface="Arial"/>
            </a:endParaRPr>
          </a:p>
          <a:p>
            <a:pPr indent="0" lvl="0" marL="0" marR="0" rtl="0" algn="l">
              <a:lnSpc>
                <a:spcPct val="90000"/>
              </a:lnSpc>
              <a:spcBef>
                <a:spcPts val="0"/>
              </a:spcBef>
              <a:spcAft>
                <a:spcPts val="0"/>
              </a:spcAft>
              <a:buClr>
                <a:schemeClr val="dk1"/>
              </a:buClr>
              <a:buSzPts val="1100"/>
              <a:buFont typeface="Arial"/>
              <a:buNone/>
            </a:pPr>
            <a:r>
              <a:rPr b="0" i="0" lang="ja-JP" sz="2800" u="none" cap="none" strike="noStrike">
                <a:solidFill>
                  <a:srgbClr val="0000FF"/>
                </a:solidFill>
                <a:latin typeface="Arial"/>
                <a:ea typeface="Arial"/>
                <a:cs typeface="Arial"/>
                <a:sym typeface="Arial"/>
              </a:rPr>
              <a:t>　　利点</a:t>
            </a:r>
            <a:r>
              <a:rPr b="0" i="0" lang="ja-JP" sz="2800" u="none" cap="none" strike="noStrike">
                <a:solidFill>
                  <a:schemeClr val="dk1"/>
                </a:solidFill>
                <a:latin typeface="Arial"/>
                <a:ea typeface="Arial"/>
                <a:cs typeface="Arial"/>
                <a:sym typeface="Arial"/>
              </a:rPr>
              <a:t>：最終ゴミが入力のみになる</a:t>
            </a:r>
            <a:endParaRPr b="0" i="0" sz="2800" u="none" cap="none" strike="noStrike">
              <a:solidFill>
                <a:schemeClr val="dk1"/>
              </a:solidFill>
              <a:latin typeface="Arial"/>
              <a:ea typeface="Arial"/>
              <a:cs typeface="Arial"/>
              <a:sym typeface="Arial"/>
            </a:endParaRPr>
          </a:p>
          <a:p>
            <a:pPr indent="0" lvl="0" marL="0" marR="0" rtl="0" algn="l">
              <a:lnSpc>
                <a:spcPct val="90000"/>
              </a:lnSpc>
              <a:spcBef>
                <a:spcPts val="0"/>
              </a:spcBef>
              <a:spcAft>
                <a:spcPts val="0"/>
              </a:spcAft>
              <a:buClr>
                <a:schemeClr val="dk1"/>
              </a:buClr>
              <a:buSzPts val="1100"/>
              <a:buFont typeface="Arial"/>
              <a:buNone/>
            </a:pPr>
            <a:r>
              <a:rPr b="0" i="0" lang="ja-JP" sz="2800" u="none" cap="none" strike="noStrike">
                <a:solidFill>
                  <a:schemeClr val="dk1"/>
                </a:solidFill>
                <a:latin typeface="Arial"/>
                <a:ea typeface="Arial"/>
                <a:cs typeface="Arial"/>
                <a:sym typeface="Arial"/>
              </a:rPr>
              <a:t>　　</a:t>
            </a:r>
            <a:r>
              <a:rPr b="0" i="0" lang="ja-JP" sz="2800" u="none" cap="none" strike="noStrike">
                <a:solidFill>
                  <a:srgbClr val="FF0000"/>
                </a:solidFill>
                <a:latin typeface="Arial"/>
                <a:ea typeface="Arial"/>
                <a:cs typeface="Arial"/>
                <a:sym typeface="Arial"/>
              </a:rPr>
              <a:t>欠点</a:t>
            </a:r>
            <a:r>
              <a:rPr b="0" i="0" lang="ja-JP" sz="2800" u="none" cap="none" strike="noStrike">
                <a:solidFill>
                  <a:schemeClr val="dk1"/>
                </a:solidFill>
                <a:latin typeface="Arial"/>
                <a:ea typeface="Arial"/>
                <a:cs typeface="Arial"/>
                <a:sym typeface="Arial"/>
              </a:rPr>
              <a:t>：実行時間がほぼ２倍，中間のメモリ使用量が多い</a:t>
            </a:r>
            <a:endParaRPr b="0" i="0" sz="1400" u="none" cap="none" strike="noStrike">
              <a:solidFill>
                <a:srgbClr val="000000"/>
              </a:solidFill>
              <a:latin typeface="Arial"/>
              <a:ea typeface="Arial"/>
              <a:cs typeface="Arial"/>
              <a:sym typeface="Arial"/>
            </a:endParaRPr>
          </a:p>
        </p:txBody>
      </p:sp>
      <p:sp>
        <p:nvSpPr>
          <p:cNvPr id="244" name="Google Shape;244;g63a632202d_0_73"/>
          <p:cNvSpPr txBox="1"/>
          <p:nvPr>
            <p:ph type="title"/>
          </p:nvPr>
        </p:nvSpPr>
        <p:spPr>
          <a:xfrm>
            <a:off x="838200" y="365125"/>
            <a:ext cx="10515600" cy="1325700"/>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dk1"/>
              </a:buClr>
              <a:buSzPts val="4400"/>
              <a:buFont typeface="Arial"/>
              <a:buNone/>
            </a:pPr>
            <a:r>
              <a:rPr lang="ja-JP"/>
              <a:t>一般解法</a:t>
            </a:r>
            <a:endParaRPr/>
          </a:p>
        </p:txBody>
      </p:sp>
      <p:sp>
        <p:nvSpPr>
          <p:cNvPr id="245" name="Google Shape;245;g63a632202d_0_73"/>
          <p:cNvSpPr txBox="1"/>
          <p:nvPr>
            <p:ph idx="12" type="sldNum"/>
          </p:nvPr>
        </p:nvSpPr>
        <p:spPr>
          <a:xfrm>
            <a:off x="8777875" y="6161275"/>
            <a:ext cx="2743200" cy="3651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ja-JP"/>
              <a:t>‹#›</a:t>
            </a:fld>
            <a:endParaRPr/>
          </a:p>
        </p:txBody>
      </p:sp>
      <p:sp>
        <p:nvSpPr>
          <p:cNvPr id="246" name="Google Shape;246;g63a632202d_0_73"/>
          <p:cNvSpPr/>
          <p:nvPr/>
        </p:nvSpPr>
        <p:spPr>
          <a:xfrm flipH="1" rot="10800000">
            <a:off x="936700" y="1690825"/>
            <a:ext cx="6205800" cy="568800"/>
          </a:xfrm>
          <a:prstGeom prst="round1Rect">
            <a:avLst>
              <a:gd fmla="val 50000" name="adj"/>
            </a:avLst>
          </a:prstGeom>
          <a:solidFill>
            <a:srgbClr val="000000"/>
          </a:solidFill>
          <a:ln cap="flat" cmpd="sng" w="3810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7" name="Google Shape;247;g63a632202d_0_73"/>
          <p:cNvSpPr txBox="1"/>
          <p:nvPr/>
        </p:nvSpPr>
        <p:spPr>
          <a:xfrm>
            <a:off x="1020350" y="1690825"/>
            <a:ext cx="5469600" cy="568800"/>
          </a:xfrm>
          <a:prstGeom prst="rect">
            <a:avLst/>
          </a:prstGeom>
          <a:noFill/>
          <a:ln>
            <a:noFill/>
          </a:ln>
        </p:spPr>
        <p:txBody>
          <a:bodyPr anchorCtr="0" anchor="t" bIns="91425" lIns="91425" spcFirstLastPara="1" rIns="91425" wrap="square" tIns="91425">
            <a:noAutofit/>
          </a:bodyPr>
          <a:lstStyle/>
          <a:p>
            <a:pPr indent="0" lvl="0" marL="0" marR="0" rtl="0" algn="l">
              <a:lnSpc>
                <a:spcPct val="90000"/>
              </a:lnSpc>
              <a:spcBef>
                <a:spcPts val="0"/>
              </a:spcBef>
              <a:spcAft>
                <a:spcPts val="0"/>
              </a:spcAft>
              <a:buClr>
                <a:srgbClr val="000000"/>
              </a:buClr>
              <a:buSzPts val="3000"/>
              <a:buFont typeface="Arial"/>
              <a:buNone/>
            </a:pPr>
            <a:r>
              <a:rPr b="0" i="0" lang="ja-JP" sz="3000" u="none" cap="none" strike="noStrike">
                <a:solidFill>
                  <a:srgbClr val="FFFFFF"/>
                </a:solidFill>
                <a:latin typeface="Arial"/>
                <a:ea typeface="Arial"/>
                <a:cs typeface="Arial"/>
                <a:sym typeface="Arial"/>
              </a:rPr>
              <a:t>Landauer法（埋め込み法）</a:t>
            </a:r>
            <a:endParaRPr b="0" i="0" sz="3000" u="none" cap="none" strike="noStrike">
              <a:solidFill>
                <a:srgbClr val="FFFFFF"/>
              </a:solidFill>
              <a:latin typeface="Arial"/>
              <a:ea typeface="Arial"/>
              <a:cs typeface="Arial"/>
              <a:sym typeface="Arial"/>
            </a:endParaRPr>
          </a:p>
        </p:txBody>
      </p:sp>
      <p:sp>
        <p:nvSpPr>
          <p:cNvPr id="248" name="Google Shape;248;g63a632202d_0_73"/>
          <p:cNvSpPr/>
          <p:nvPr/>
        </p:nvSpPr>
        <p:spPr>
          <a:xfrm flipH="1" rot="10800000">
            <a:off x="1103975" y="3737425"/>
            <a:ext cx="2634000" cy="568800"/>
          </a:xfrm>
          <a:prstGeom prst="round1Rect">
            <a:avLst>
              <a:gd fmla="val 50000" name="adj"/>
            </a:avLst>
          </a:prstGeom>
          <a:solidFill>
            <a:srgbClr val="000000"/>
          </a:solidFill>
          <a:ln cap="flat" cmpd="sng" w="3810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9" name="Google Shape;249;g63a632202d_0_73"/>
          <p:cNvSpPr txBox="1"/>
          <p:nvPr/>
        </p:nvSpPr>
        <p:spPr>
          <a:xfrm>
            <a:off x="1256375" y="3737425"/>
            <a:ext cx="2164800" cy="568800"/>
          </a:xfrm>
          <a:prstGeom prst="rect">
            <a:avLst/>
          </a:prstGeom>
          <a:noFill/>
          <a:ln>
            <a:noFill/>
          </a:ln>
        </p:spPr>
        <p:txBody>
          <a:bodyPr anchorCtr="0" anchor="t" bIns="91425" lIns="91425" spcFirstLastPara="1" rIns="91425" wrap="square" tIns="91425">
            <a:noAutofit/>
          </a:bodyPr>
          <a:lstStyle/>
          <a:p>
            <a:pPr indent="0" lvl="0" marL="0" marR="0" rtl="0" algn="l">
              <a:lnSpc>
                <a:spcPct val="90000"/>
              </a:lnSpc>
              <a:spcBef>
                <a:spcPts val="0"/>
              </a:spcBef>
              <a:spcAft>
                <a:spcPts val="0"/>
              </a:spcAft>
              <a:buClr>
                <a:srgbClr val="000000"/>
              </a:buClr>
              <a:buSzPts val="3000"/>
              <a:buFont typeface="Arial"/>
              <a:buNone/>
            </a:pPr>
            <a:r>
              <a:rPr b="0" i="0" lang="ja-JP" sz="3000" u="none" cap="none" strike="noStrike">
                <a:solidFill>
                  <a:srgbClr val="FFFFFF"/>
                </a:solidFill>
                <a:latin typeface="Arial"/>
                <a:ea typeface="Arial"/>
                <a:cs typeface="Arial"/>
                <a:sym typeface="Arial"/>
              </a:rPr>
              <a:t>Bennett法</a:t>
            </a:r>
            <a:endParaRPr b="0" i="0" sz="3000" u="none" cap="none" strike="noStrike">
              <a:solidFill>
                <a:srgbClr val="FFFFFF"/>
              </a:solidFill>
              <a:latin typeface="Arial"/>
              <a:ea typeface="Arial"/>
              <a:cs typeface="Arial"/>
              <a:sym typeface="Arial"/>
            </a:endParaRPr>
          </a:p>
        </p:txBody>
      </p:sp>
      <p:sp>
        <p:nvSpPr>
          <p:cNvPr id="250" name="Google Shape;250;g63a632202d_0_73"/>
          <p:cNvSpPr/>
          <p:nvPr/>
        </p:nvSpPr>
        <p:spPr>
          <a:xfrm>
            <a:off x="6808350" y="4226725"/>
            <a:ext cx="2970300" cy="716400"/>
          </a:xfrm>
          <a:prstGeom prst="ellipse">
            <a:avLst/>
          </a:prstGeom>
          <a:solidFill>
            <a:schemeClr val="lt2"/>
          </a:solidFill>
          <a:ln cap="flat" cmpd="sng" w="3810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cxnSp>
        <p:nvCxnSpPr>
          <p:cNvPr id="251" name="Google Shape;251;g63a632202d_0_73"/>
          <p:cNvCxnSpPr/>
          <p:nvPr/>
        </p:nvCxnSpPr>
        <p:spPr>
          <a:xfrm>
            <a:off x="5022750" y="4226725"/>
            <a:ext cx="1385100" cy="0"/>
          </a:xfrm>
          <a:prstGeom prst="straightConnector1">
            <a:avLst/>
          </a:prstGeom>
          <a:noFill/>
          <a:ln cap="flat" cmpd="sng" w="38100">
            <a:solidFill>
              <a:srgbClr val="000000"/>
            </a:solidFill>
            <a:prstDash val="solid"/>
            <a:round/>
            <a:headEnd len="sm" w="sm" type="none"/>
            <a:tailEnd len="med" w="med" type="triangle"/>
          </a:ln>
        </p:spPr>
      </p:cxnSp>
      <p:cxnSp>
        <p:nvCxnSpPr>
          <p:cNvPr id="252" name="Google Shape;252;g63a632202d_0_73"/>
          <p:cNvCxnSpPr/>
          <p:nvPr/>
        </p:nvCxnSpPr>
        <p:spPr>
          <a:xfrm>
            <a:off x="5022750" y="4943275"/>
            <a:ext cx="1385100" cy="0"/>
          </a:xfrm>
          <a:prstGeom prst="straightConnector1">
            <a:avLst/>
          </a:prstGeom>
          <a:noFill/>
          <a:ln cap="flat" cmpd="sng" w="38100">
            <a:solidFill>
              <a:srgbClr val="000000"/>
            </a:solidFill>
            <a:prstDash val="solid"/>
            <a:round/>
            <a:headEnd len="med" w="med" type="triangle"/>
            <a:tailEnd len="sm" w="sm" type="none"/>
          </a:ln>
        </p:spPr>
      </p:cxnSp>
      <p:sp>
        <p:nvSpPr>
          <p:cNvPr id="253" name="Google Shape;253;g63a632202d_0_73"/>
          <p:cNvSpPr/>
          <p:nvPr/>
        </p:nvSpPr>
        <p:spPr>
          <a:xfrm>
            <a:off x="6407850" y="3868150"/>
            <a:ext cx="1885500" cy="1325700"/>
          </a:xfrm>
          <a:prstGeom prst="rect">
            <a:avLst/>
          </a:prstGeom>
          <a:solidFill>
            <a:srgbClr val="FFFFFF"/>
          </a:solidFill>
          <a:ln cap="flat" cmpd="sng" w="3810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2400"/>
              <a:buFont typeface="Arial"/>
              <a:buNone/>
            </a:pPr>
            <a:r>
              <a:rPr b="1" i="0" lang="ja-JP" sz="2400" u="none" cap="none" strike="noStrike">
                <a:solidFill>
                  <a:srgbClr val="000000"/>
                </a:solidFill>
                <a:latin typeface="Arial"/>
                <a:ea typeface="Arial"/>
                <a:cs typeface="Arial"/>
                <a:sym typeface="Arial"/>
              </a:rPr>
              <a:t>可逆</a:t>
            </a:r>
            <a:endParaRPr b="1" i="0" sz="2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2400"/>
              <a:buFont typeface="Arial"/>
              <a:buNone/>
            </a:pPr>
            <a:r>
              <a:rPr b="1" i="0" lang="ja-JP" sz="2400" u="none" cap="none" strike="noStrike">
                <a:solidFill>
                  <a:srgbClr val="000000"/>
                </a:solidFill>
                <a:latin typeface="Arial"/>
                <a:ea typeface="Arial"/>
                <a:cs typeface="Arial"/>
                <a:sym typeface="Arial"/>
              </a:rPr>
              <a:t>プログラム</a:t>
            </a:r>
            <a:endParaRPr b="1" i="0" sz="2400" u="none" cap="none" strike="noStrike">
              <a:solidFill>
                <a:srgbClr val="000000"/>
              </a:solidFill>
              <a:latin typeface="Arial"/>
              <a:ea typeface="Arial"/>
              <a:cs typeface="Arial"/>
              <a:sym typeface="Arial"/>
            </a:endParaRPr>
          </a:p>
        </p:txBody>
      </p:sp>
      <p:sp>
        <p:nvSpPr>
          <p:cNvPr id="254" name="Google Shape;254;g63a632202d_0_73"/>
          <p:cNvSpPr/>
          <p:nvPr/>
        </p:nvSpPr>
        <p:spPr>
          <a:xfrm>
            <a:off x="9628300" y="4172800"/>
            <a:ext cx="1585200" cy="716400"/>
          </a:xfrm>
          <a:prstGeom prst="ellipse">
            <a:avLst/>
          </a:prstGeom>
          <a:solidFill>
            <a:srgbClr val="FFFFFF"/>
          </a:solidFill>
          <a:ln cap="flat"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rPr b="0" i="0" lang="ja-JP" sz="1800" u="none" cap="none" strike="noStrike">
                <a:solidFill>
                  <a:srgbClr val="000000"/>
                </a:solidFill>
                <a:latin typeface="Arial"/>
                <a:ea typeface="Arial"/>
                <a:cs typeface="Arial"/>
                <a:sym typeface="Arial"/>
              </a:rPr>
              <a:t>答えだけ</a:t>
            </a:r>
            <a:endParaRPr b="0" i="0" sz="18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800"/>
              <a:buFont typeface="Arial"/>
              <a:buNone/>
            </a:pPr>
            <a:r>
              <a:rPr b="0" i="0" lang="ja-JP" sz="1800" u="none" cap="none" strike="noStrike">
                <a:solidFill>
                  <a:srgbClr val="000000"/>
                </a:solidFill>
                <a:latin typeface="Arial"/>
                <a:ea typeface="Arial"/>
                <a:cs typeface="Arial"/>
                <a:sym typeface="Arial"/>
              </a:rPr>
              <a:t>保存</a:t>
            </a:r>
            <a:endParaRPr b="0" i="0" sz="1800" u="none" cap="none" strike="noStrike">
              <a:solidFill>
                <a:srgbClr val="000000"/>
              </a:solidFill>
              <a:latin typeface="Arial"/>
              <a:ea typeface="Arial"/>
              <a:cs typeface="Arial"/>
              <a:sym typeface="Arial"/>
            </a:endParaRPr>
          </a:p>
        </p:txBody>
      </p:sp>
      <p:sp>
        <p:nvSpPr>
          <p:cNvPr id="255" name="Google Shape;255;g63a632202d_0_73"/>
          <p:cNvSpPr/>
          <p:nvPr/>
        </p:nvSpPr>
        <p:spPr>
          <a:xfrm>
            <a:off x="4572150" y="4001425"/>
            <a:ext cx="450600" cy="450600"/>
          </a:xfrm>
          <a:prstGeom prst="ellipse">
            <a:avLst/>
          </a:prstGeom>
          <a:solidFill>
            <a:schemeClr val="lt2"/>
          </a:solidFill>
          <a:ln cap="flat" cmpd="sng" w="3810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rPr b="1" i="0" lang="ja-JP" sz="1800" u="none" cap="none" strike="noStrike">
                <a:solidFill>
                  <a:srgbClr val="000000"/>
                </a:solidFill>
                <a:latin typeface="Arial"/>
                <a:ea typeface="Arial"/>
                <a:cs typeface="Arial"/>
                <a:sym typeface="Arial"/>
              </a:rPr>
              <a:t>1</a:t>
            </a:r>
            <a:endParaRPr b="1" i="0" sz="1800" u="none" cap="none" strike="noStrike">
              <a:solidFill>
                <a:srgbClr val="000000"/>
              </a:solidFill>
              <a:latin typeface="Arial"/>
              <a:ea typeface="Arial"/>
              <a:cs typeface="Arial"/>
              <a:sym typeface="Arial"/>
            </a:endParaRPr>
          </a:p>
        </p:txBody>
      </p:sp>
      <p:sp>
        <p:nvSpPr>
          <p:cNvPr id="256" name="Google Shape;256;g63a632202d_0_73"/>
          <p:cNvSpPr/>
          <p:nvPr/>
        </p:nvSpPr>
        <p:spPr>
          <a:xfrm>
            <a:off x="9430025" y="4001425"/>
            <a:ext cx="450600" cy="450600"/>
          </a:xfrm>
          <a:prstGeom prst="ellipse">
            <a:avLst/>
          </a:prstGeom>
          <a:solidFill>
            <a:schemeClr val="lt2"/>
          </a:solidFill>
          <a:ln cap="flat" cmpd="sng" w="3810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rPr b="1" i="0" lang="ja-JP" sz="1800" u="none" cap="none" strike="noStrike">
                <a:solidFill>
                  <a:srgbClr val="000000"/>
                </a:solidFill>
                <a:latin typeface="Arial"/>
                <a:ea typeface="Arial"/>
                <a:cs typeface="Arial"/>
                <a:sym typeface="Arial"/>
              </a:rPr>
              <a:t>2</a:t>
            </a:r>
            <a:endParaRPr b="1" i="0" sz="1800" u="none" cap="none" strike="noStrike">
              <a:solidFill>
                <a:srgbClr val="000000"/>
              </a:solidFill>
              <a:latin typeface="Arial"/>
              <a:ea typeface="Arial"/>
              <a:cs typeface="Arial"/>
              <a:sym typeface="Arial"/>
            </a:endParaRPr>
          </a:p>
        </p:txBody>
      </p:sp>
      <p:sp>
        <p:nvSpPr>
          <p:cNvPr id="257" name="Google Shape;257;g63a632202d_0_73"/>
          <p:cNvSpPr/>
          <p:nvPr/>
        </p:nvSpPr>
        <p:spPr>
          <a:xfrm>
            <a:off x="8735525" y="4889200"/>
            <a:ext cx="450600" cy="450600"/>
          </a:xfrm>
          <a:prstGeom prst="ellipse">
            <a:avLst/>
          </a:prstGeom>
          <a:solidFill>
            <a:schemeClr val="lt2"/>
          </a:solidFill>
          <a:ln cap="flat" cmpd="sng" w="3810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rPr b="1" i="0" lang="ja-JP" sz="1800" u="none" cap="none" strike="noStrike">
                <a:solidFill>
                  <a:srgbClr val="000000"/>
                </a:solidFill>
                <a:latin typeface="Arial"/>
                <a:ea typeface="Arial"/>
                <a:cs typeface="Arial"/>
                <a:sym typeface="Arial"/>
              </a:rPr>
              <a:t>3</a:t>
            </a:r>
            <a:endParaRPr b="1" i="0" sz="1800" u="none" cap="none" strike="noStrike">
              <a:solidFill>
                <a:srgbClr val="000000"/>
              </a:solidFill>
              <a:latin typeface="Arial"/>
              <a:ea typeface="Arial"/>
              <a:cs typeface="Arial"/>
              <a:sym typeface="Arial"/>
            </a:endParaRPr>
          </a:p>
        </p:txBody>
      </p:sp>
      <p:sp>
        <p:nvSpPr>
          <p:cNvPr id="258" name="Google Shape;258;g63a632202d_0_73"/>
          <p:cNvSpPr/>
          <p:nvPr/>
        </p:nvSpPr>
        <p:spPr>
          <a:xfrm rot="-5400000">
            <a:off x="8362150" y="4818175"/>
            <a:ext cx="150300" cy="250200"/>
          </a:xfrm>
          <a:prstGeom prst="triangle">
            <a:avLst>
              <a:gd fmla="val 50000" name="adj"/>
            </a:avLst>
          </a:prstGeom>
          <a:solidFill>
            <a:srgbClr val="000000"/>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9" name="Google Shape;259;g63a632202d_0_73"/>
          <p:cNvSpPr txBox="1"/>
          <p:nvPr/>
        </p:nvSpPr>
        <p:spPr>
          <a:xfrm>
            <a:off x="1909975" y="4291113"/>
            <a:ext cx="9611100" cy="11214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2000"/>
              <a:buFont typeface="Arial"/>
              <a:buNone/>
            </a:pPr>
            <a:r>
              <a:rPr b="0" i="0" lang="ja-JP" sz="2000" u="none" cap="none" strike="noStrike">
                <a:solidFill>
                  <a:srgbClr val="000000"/>
                </a:solidFill>
                <a:latin typeface="Arial"/>
                <a:ea typeface="Arial"/>
                <a:cs typeface="Arial"/>
                <a:sym typeface="Arial"/>
              </a:rPr>
              <a:t>①順実行</a:t>
            </a:r>
            <a:br>
              <a:rPr b="0" i="0" lang="ja-JP" sz="2000" u="none" cap="none" strike="noStrike">
                <a:solidFill>
                  <a:srgbClr val="000000"/>
                </a:solidFill>
                <a:latin typeface="Arial"/>
                <a:ea typeface="Arial"/>
                <a:cs typeface="Arial"/>
                <a:sym typeface="Arial"/>
              </a:rPr>
            </a:br>
            <a:r>
              <a:rPr b="0" i="0" lang="ja-JP" sz="2000" u="none" cap="none" strike="noStrike">
                <a:solidFill>
                  <a:srgbClr val="000000"/>
                </a:solidFill>
                <a:latin typeface="Arial"/>
                <a:ea typeface="Arial"/>
                <a:cs typeface="Arial"/>
                <a:sym typeface="Arial"/>
              </a:rPr>
              <a:t>②解だけ保存しておく</a:t>
            </a:r>
            <a:br>
              <a:rPr b="0" i="0" lang="ja-JP" sz="2000" u="none" cap="none" strike="noStrike">
                <a:solidFill>
                  <a:srgbClr val="000000"/>
                </a:solidFill>
                <a:latin typeface="Arial"/>
                <a:ea typeface="Arial"/>
                <a:cs typeface="Arial"/>
                <a:sym typeface="Arial"/>
              </a:rPr>
            </a:br>
            <a:r>
              <a:rPr b="0" i="0" lang="ja-JP" sz="2000" u="none" cap="none" strike="noStrike">
                <a:solidFill>
                  <a:srgbClr val="000000"/>
                </a:solidFill>
                <a:latin typeface="Arial"/>
                <a:ea typeface="Arial"/>
                <a:cs typeface="Arial"/>
                <a:sym typeface="Arial"/>
              </a:rPr>
              <a:t>③逆実行</a:t>
            </a:r>
            <a:endParaRPr b="0" i="0" sz="2000" u="none" cap="none" strike="noStrike">
              <a:solidFill>
                <a:srgbClr val="000000"/>
              </a:solidFill>
              <a:latin typeface="Arial"/>
              <a:ea typeface="Arial"/>
              <a:cs typeface="Arial"/>
              <a:sym typeface="Arial"/>
            </a:endParaRPr>
          </a:p>
        </p:txBody>
      </p:sp>
      <p:sp>
        <p:nvSpPr>
          <p:cNvPr id="260" name="Google Shape;260;g63a632202d_0_73"/>
          <p:cNvSpPr txBox="1"/>
          <p:nvPr/>
        </p:nvSpPr>
        <p:spPr>
          <a:xfrm>
            <a:off x="1388325" y="2090850"/>
            <a:ext cx="9634800" cy="1124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65" name="Shape 265"/>
        <p:cNvGrpSpPr/>
        <p:nvPr/>
      </p:nvGrpSpPr>
      <p:grpSpPr>
        <a:xfrm>
          <a:off x="0" y="0"/>
          <a:ext cx="0" cy="0"/>
          <a:chOff x="0" y="0"/>
          <a:chExt cx="0" cy="0"/>
        </a:xfrm>
      </p:grpSpPr>
      <p:sp>
        <p:nvSpPr>
          <p:cNvPr id="266" name="Google Shape;266;g5de4cd226c_0_8"/>
          <p:cNvSpPr txBox="1"/>
          <p:nvPr>
            <p:ph idx="1" type="body"/>
          </p:nvPr>
        </p:nvSpPr>
        <p:spPr>
          <a:xfrm>
            <a:off x="838200" y="1825625"/>
            <a:ext cx="10515600" cy="4351200"/>
          </a:xfrm>
          <a:prstGeom prst="rect">
            <a:avLst/>
          </a:prstGeom>
          <a:noFill/>
          <a:ln>
            <a:noFill/>
          </a:ln>
        </p:spPr>
        <p:txBody>
          <a:bodyPr anchorCtr="0" anchor="t" bIns="45700" lIns="91425" spcFirstLastPara="1" rIns="91425" wrap="square" tIns="45700">
            <a:noAutofit/>
          </a:bodyPr>
          <a:lstStyle/>
          <a:p>
            <a:pPr indent="-342900" lvl="0" marL="457200" rtl="0" algn="l">
              <a:lnSpc>
                <a:spcPct val="90000"/>
              </a:lnSpc>
              <a:spcBef>
                <a:spcPts val="1000"/>
              </a:spcBef>
              <a:spcAft>
                <a:spcPts val="0"/>
              </a:spcAft>
              <a:buSzPts val="1800"/>
              <a:buChar char="•"/>
            </a:pPr>
            <a:r>
              <a:rPr lang="ja-JP"/>
              <a:t>時間計算量</a:t>
            </a:r>
            <a:endParaRPr/>
          </a:p>
          <a:p>
            <a:pPr indent="-342900" lvl="1" marL="914400" rtl="0" algn="l">
              <a:lnSpc>
                <a:spcPct val="90000"/>
              </a:lnSpc>
              <a:spcBef>
                <a:spcPts val="0"/>
              </a:spcBef>
              <a:spcAft>
                <a:spcPts val="0"/>
              </a:spcAft>
              <a:buSzPts val="1800"/>
              <a:buChar char="•"/>
            </a:pPr>
            <a:r>
              <a:rPr lang="ja-JP"/>
              <a:t>可逆探索アルゴリズムを用意</a:t>
            </a:r>
            <a:endParaRPr/>
          </a:p>
          <a:p>
            <a:pPr indent="-342900" lvl="1" marL="914400" rtl="0" algn="l">
              <a:lnSpc>
                <a:spcPct val="90000"/>
              </a:lnSpc>
              <a:spcBef>
                <a:spcPts val="0"/>
              </a:spcBef>
              <a:spcAft>
                <a:spcPts val="0"/>
              </a:spcAft>
              <a:buSzPts val="1800"/>
              <a:buChar char="•"/>
            </a:pPr>
            <a:r>
              <a:rPr lang="ja-JP"/>
              <a:t>基本演算の実行回数</a:t>
            </a:r>
            <a:endParaRPr/>
          </a:p>
          <a:p>
            <a:pPr indent="-342900" lvl="1" marL="914400" rtl="0" algn="l">
              <a:lnSpc>
                <a:spcPct val="90000"/>
              </a:lnSpc>
              <a:spcBef>
                <a:spcPts val="0"/>
              </a:spcBef>
              <a:spcAft>
                <a:spcPts val="0"/>
              </a:spcAft>
              <a:buSzPts val="1800"/>
              <a:buChar char="•"/>
            </a:pPr>
            <a:r>
              <a:rPr lang="ja-JP"/>
              <a:t>アルゴリズム毎の値の比較</a:t>
            </a:r>
            <a:endParaRPr/>
          </a:p>
          <a:p>
            <a:pPr indent="0" lvl="0" marL="0" rtl="0" algn="l">
              <a:lnSpc>
                <a:spcPct val="90000"/>
              </a:lnSpc>
              <a:spcBef>
                <a:spcPts val="1000"/>
              </a:spcBef>
              <a:spcAft>
                <a:spcPts val="0"/>
              </a:spcAft>
              <a:buSzPts val="1800"/>
              <a:buNone/>
            </a:pPr>
            <a:r>
              <a:t/>
            </a:r>
            <a:endParaRPr/>
          </a:p>
          <a:p>
            <a:pPr indent="-342900" lvl="0" marL="457200" rtl="0" algn="l">
              <a:lnSpc>
                <a:spcPct val="90000"/>
              </a:lnSpc>
              <a:spcBef>
                <a:spcPts val="1000"/>
              </a:spcBef>
              <a:spcAft>
                <a:spcPts val="0"/>
              </a:spcAft>
              <a:buSzPts val="1800"/>
              <a:buChar char="•"/>
            </a:pPr>
            <a:r>
              <a:rPr lang="ja-JP"/>
              <a:t>空間計算量</a:t>
            </a:r>
            <a:endParaRPr/>
          </a:p>
          <a:p>
            <a:pPr indent="-342900" lvl="1" marL="914400" rtl="0" algn="l">
              <a:lnSpc>
                <a:spcPct val="90000"/>
              </a:lnSpc>
              <a:spcBef>
                <a:spcPts val="0"/>
              </a:spcBef>
              <a:spcAft>
                <a:spcPts val="0"/>
              </a:spcAft>
              <a:buSzPts val="1800"/>
              <a:buChar char="•"/>
            </a:pPr>
            <a:r>
              <a:rPr lang="ja-JP"/>
              <a:t>使用する</a:t>
            </a:r>
            <a:r>
              <a:rPr lang="ja-JP" u="sng"/>
              <a:t>メモリの量</a:t>
            </a:r>
            <a:r>
              <a:rPr lang="ja-JP"/>
              <a:t>の計算</a:t>
            </a:r>
            <a:endParaRPr/>
          </a:p>
          <a:p>
            <a:pPr indent="457200" lvl="0" marL="2286000" rtl="0" algn="l">
              <a:lnSpc>
                <a:spcPct val="90000"/>
              </a:lnSpc>
              <a:spcBef>
                <a:spcPts val="1000"/>
              </a:spcBef>
              <a:spcAft>
                <a:spcPts val="0"/>
              </a:spcAft>
              <a:buSzPts val="1800"/>
              <a:buNone/>
            </a:pPr>
            <a:r>
              <a:rPr lang="ja-JP" sz="2400"/>
              <a:t>└配列や変数</a:t>
            </a:r>
            <a:endParaRPr/>
          </a:p>
          <a:p>
            <a:pPr indent="0" lvl="0" marL="457200" rtl="0" algn="l">
              <a:lnSpc>
                <a:spcPct val="90000"/>
              </a:lnSpc>
              <a:spcBef>
                <a:spcPts val="1000"/>
              </a:spcBef>
              <a:spcAft>
                <a:spcPts val="0"/>
              </a:spcAft>
              <a:buSzPts val="1800"/>
              <a:buNone/>
            </a:pPr>
            <a:r>
              <a:t/>
            </a:r>
            <a:endParaRPr sz="2900"/>
          </a:p>
        </p:txBody>
      </p:sp>
      <p:sp>
        <p:nvSpPr>
          <p:cNvPr id="267" name="Google Shape;267;g5de4cd226c_0_8"/>
          <p:cNvSpPr txBox="1"/>
          <p:nvPr>
            <p:ph type="title"/>
          </p:nvPr>
        </p:nvSpPr>
        <p:spPr>
          <a:xfrm>
            <a:off x="838200" y="365125"/>
            <a:ext cx="10515600" cy="1325700"/>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SzPts val="1800"/>
              <a:buNone/>
            </a:pPr>
            <a:r>
              <a:rPr lang="ja-JP"/>
              <a:t>計算量の解析</a:t>
            </a:r>
            <a:endParaRPr/>
          </a:p>
        </p:txBody>
      </p:sp>
      <p:sp>
        <p:nvSpPr>
          <p:cNvPr id="268" name="Google Shape;268;g5de4cd226c_0_8"/>
          <p:cNvSpPr txBox="1"/>
          <p:nvPr>
            <p:ph idx="12" type="sldNum"/>
          </p:nvPr>
        </p:nvSpPr>
        <p:spPr>
          <a:xfrm>
            <a:off x="8610600" y="6356350"/>
            <a:ext cx="2743200" cy="3651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ja-JP"/>
              <a:t>‹#›</a:t>
            </a:fld>
            <a:endParaRPr/>
          </a:p>
        </p:txBody>
      </p:sp>
      <p:grpSp>
        <p:nvGrpSpPr>
          <p:cNvPr id="269" name="Google Shape;269;g5de4cd226c_0_8"/>
          <p:cNvGrpSpPr/>
          <p:nvPr/>
        </p:nvGrpSpPr>
        <p:grpSpPr>
          <a:xfrm>
            <a:off x="6492600" y="4289813"/>
            <a:ext cx="2743200" cy="1020300"/>
            <a:chOff x="6456550" y="4265350"/>
            <a:chExt cx="2743200" cy="1020300"/>
          </a:xfrm>
        </p:grpSpPr>
        <p:sp>
          <p:nvSpPr>
            <p:cNvPr id="270" name="Google Shape;270;g5de4cd226c_0_8"/>
            <p:cNvSpPr/>
            <p:nvPr/>
          </p:nvSpPr>
          <p:spPr>
            <a:xfrm>
              <a:off x="6456550" y="4265350"/>
              <a:ext cx="2743200" cy="1020300"/>
            </a:xfrm>
            <a:prstGeom prst="rect">
              <a:avLst/>
            </a:prstGeom>
            <a:solidFill>
              <a:schemeClr val="lt2"/>
            </a:solidFill>
            <a:ln cap="flat" cmpd="sng" w="3810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1" name="Google Shape;271;g5de4cd226c_0_8"/>
            <p:cNvSpPr/>
            <p:nvPr/>
          </p:nvSpPr>
          <p:spPr>
            <a:xfrm>
              <a:off x="6456550" y="4265350"/>
              <a:ext cx="1851300" cy="1020300"/>
            </a:xfrm>
            <a:prstGeom prst="rect">
              <a:avLst/>
            </a:prstGeom>
            <a:solidFill>
              <a:srgbClr val="B7B7B7"/>
            </a:solidFill>
            <a:ln cap="flat" cmpd="sng" w="3810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cxnSp>
          <p:nvCxnSpPr>
            <p:cNvPr id="272" name="Google Shape;272;g5de4cd226c_0_8"/>
            <p:cNvCxnSpPr>
              <a:stCxn id="270" idx="0"/>
            </p:cNvCxnSpPr>
            <p:nvPr/>
          </p:nvCxnSpPr>
          <p:spPr>
            <a:xfrm>
              <a:off x="7828150" y="4265350"/>
              <a:ext cx="0" cy="1020300"/>
            </a:xfrm>
            <a:prstGeom prst="straightConnector1">
              <a:avLst/>
            </a:prstGeom>
            <a:noFill/>
            <a:ln cap="flat" cmpd="sng" w="38100">
              <a:solidFill>
                <a:srgbClr val="000000"/>
              </a:solidFill>
              <a:prstDash val="solid"/>
              <a:round/>
              <a:headEnd len="sm" w="sm" type="none"/>
              <a:tailEnd len="sm" w="sm" type="none"/>
            </a:ln>
          </p:spPr>
        </p:cxnSp>
        <p:cxnSp>
          <p:nvCxnSpPr>
            <p:cNvPr id="273" name="Google Shape;273;g5de4cd226c_0_8"/>
            <p:cNvCxnSpPr/>
            <p:nvPr/>
          </p:nvCxnSpPr>
          <p:spPr>
            <a:xfrm>
              <a:off x="6896075" y="4265350"/>
              <a:ext cx="0" cy="1020300"/>
            </a:xfrm>
            <a:prstGeom prst="straightConnector1">
              <a:avLst/>
            </a:prstGeom>
            <a:noFill/>
            <a:ln cap="flat" cmpd="sng" w="38100">
              <a:solidFill>
                <a:srgbClr val="000000"/>
              </a:solidFill>
              <a:prstDash val="solid"/>
              <a:round/>
              <a:headEnd len="sm" w="sm" type="none"/>
              <a:tailEnd len="sm" w="sm" type="none"/>
            </a:ln>
          </p:spPr>
        </p:cxnSp>
        <p:cxnSp>
          <p:nvCxnSpPr>
            <p:cNvPr id="274" name="Google Shape;274;g5de4cd226c_0_8"/>
            <p:cNvCxnSpPr/>
            <p:nvPr/>
          </p:nvCxnSpPr>
          <p:spPr>
            <a:xfrm>
              <a:off x="7354050" y="4265350"/>
              <a:ext cx="0" cy="1020300"/>
            </a:xfrm>
            <a:prstGeom prst="straightConnector1">
              <a:avLst/>
            </a:prstGeom>
            <a:noFill/>
            <a:ln cap="flat" cmpd="sng" w="38100">
              <a:solidFill>
                <a:srgbClr val="000000"/>
              </a:solidFill>
              <a:prstDash val="solid"/>
              <a:round/>
              <a:headEnd len="sm" w="sm" type="none"/>
              <a:tailEnd len="sm" w="sm" type="none"/>
            </a:ln>
          </p:spPr>
        </p:cxnSp>
        <p:cxnSp>
          <p:nvCxnSpPr>
            <p:cNvPr id="275" name="Google Shape;275;g5de4cd226c_0_8"/>
            <p:cNvCxnSpPr/>
            <p:nvPr/>
          </p:nvCxnSpPr>
          <p:spPr>
            <a:xfrm>
              <a:off x="8760225" y="4265350"/>
              <a:ext cx="0" cy="1020300"/>
            </a:xfrm>
            <a:prstGeom prst="straightConnector1">
              <a:avLst/>
            </a:prstGeom>
            <a:noFill/>
            <a:ln cap="flat" cmpd="sng" w="38100">
              <a:solidFill>
                <a:srgbClr val="000000"/>
              </a:solidFill>
              <a:prstDash val="solid"/>
              <a:round/>
              <a:headEnd len="sm" w="sm" type="none"/>
              <a:tailEnd len="sm" w="sm" type="none"/>
            </a:ln>
          </p:spPr>
        </p:cxnSp>
      </p:grpSp>
      <p:grpSp>
        <p:nvGrpSpPr>
          <p:cNvPr id="276" name="Google Shape;276;g5de4cd226c_0_8"/>
          <p:cNvGrpSpPr/>
          <p:nvPr/>
        </p:nvGrpSpPr>
        <p:grpSpPr>
          <a:xfrm>
            <a:off x="6492600" y="1520675"/>
            <a:ext cx="1722900" cy="1722900"/>
            <a:chOff x="6623825" y="1690825"/>
            <a:chExt cx="1722900" cy="1722900"/>
          </a:xfrm>
        </p:grpSpPr>
        <p:sp>
          <p:nvSpPr>
            <p:cNvPr id="277" name="Google Shape;277;g5de4cd226c_0_8"/>
            <p:cNvSpPr/>
            <p:nvPr/>
          </p:nvSpPr>
          <p:spPr>
            <a:xfrm>
              <a:off x="6623825" y="1690825"/>
              <a:ext cx="1722900" cy="1722900"/>
            </a:xfrm>
            <a:prstGeom prst="ellipse">
              <a:avLst/>
            </a:prstGeom>
            <a:solidFill>
              <a:schemeClr val="lt2"/>
            </a:solidFill>
            <a:ln cap="flat"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cxnSp>
          <p:nvCxnSpPr>
            <p:cNvPr id="278" name="Google Shape;278;g5de4cd226c_0_8"/>
            <p:cNvCxnSpPr>
              <a:stCxn id="279" idx="6"/>
            </p:cNvCxnSpPr>
            <p:nvPr/>
          </p:nvCxnSpPr>
          <p:spPr>
            <a:xfrm>
              <a:off x="7585625" y="2552275"/>
              <a:ext cx="393000" cy="6900"/>
            </a:xfrm>
            <a:prstGeom prst="straightConnector1">
              <a:avLst/>
            </a:prstGeom>
            <a:noFill/>
            <a:ln cap="flat" cmpd="sng" w="76200">
              <a:solidFill>
                <a:srgbClr val="000000"/>
              </a:solidFill>
              <a:prstDash val="solid"/>
              <a:round/>
              <a:headEnd len="sm" w="sm" type="none"/>
              <a:tailEnd len="sm" w="sm" type="none"/>
            </a:ln>
          </p:spPr>
        </p:cxnSp>
        <p:cxnSp>
          <p:nvCxnSpPr>
            <p:cNvPr id="280" name="Google Shape;280;g5de4cd226c_0_8"/>
            <p:cNvCxnSpPr/>
            <p:nvPr/>
          </p:nvCxnSpPr>
          <p:spPr>
            <a:xfrm rot="10800000">
              <a:off x="7485275" y="1825625"/>
              <a:ext cx="0" cy="761100"/>
            </a:xfrm>
            <a:prstGeom prst="straightConnector1">
              <a:avLst/>
            </a:prstGeom>
            <a:noFill/>
            <a:ln cap="flat" cmpd="sng" w="38100">
              <a:solidFill>
                <a:srgbClr val="000000"/>
              </a:solidFill>
              <a:prstDash val="solid"/>
              <a:round/>
              <a:headEnd len="sm" w="sm" type="none"/>
              <a:tailEnd len="sm" w="sm" type="none"/>
            </a:ln>
          </p:spPr>
        </p:cxnSp>
        <p:sp>
          <p:nvSpPr>
            <p:cNvPr id="279" name="Google Shape;279;g5de4cd226c_0_8"/>
            <p:cNvSpPr/>
            <p:nvPr/>
          </p:nvSpPr>
          <p:spPr>
            <a:xfrm>
              <a:off x="7384925" y="2451925"/>
              <a:ext cx="200700" cy="200700"/>
            </a:xfrm>
            <a:prstGeom prst="ellipse">
              <a:avLst/>
            </a:prstGeom>
            <a:solidFill>
              <a:schemeClr val="dk2"/>
            </a:solidFill>
            <a:ln cap="flat" cmpd="sng" w="3810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81" name="Google Shape;281;g5de4cd226c_0_8"/>
            <p:cNvSpPr/>
            <p:nvPr/>
          </p:nvSpPr>
          <p:spPr>
            <a:xfrm>
              <a:off x="8270050" y="2536825"/>
              <a:ext cx="37800" cy="37800"/>
            </a:xfrm>
            <a:prstGeom prst="ellipse">
              <a:avLst/>
            </a:prstGeom>
            <a:solidFill>
              <a:schemeClr val="lt2"/>
            </a:solidFill>
            <a:ln cap="flat"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2" name="Google Shape;282;g5de4cd226c_0_8"/>
            <p:cNvSpPr/>
            <p:nvPr/>
          </p:nvSpPr>
          <p:spPr>
            <a:xfrm>
              <a:off x="6662700" y="2533375"/>
              <a:ext cx="37800" cy="37800"/>
            </a:xfrm>
            <a:prstGeom prst="ellipse">
              <a:avLst/>
            </a:prstGeom>
            <a:solidFill>
              <a:schemeClr val="lt2"/>
            </a:solidFill>
            <a:ln cap="flat"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3" name="Google Shape;283;g5de4cd226c_0_8"/>
            <p:cNvSpPr/>
            <p:nvPr/>
          </p:nvSpPr>
          <p:spPr>
            <a:xfrm>
              <a:off x="7466375" y="3333275"/>
              <a:ext cx="37800" cy="37800"/>
            </a:xfrm>
            <a:prstGeom prst="ellipse">
              <a:avLst/>
            </a:prstGeom>
            <a:solidFill>
              <a:schemeClr val="lt2"/>
            </a:solidFill>
            <a:ln cap="flat"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4" name="Google Shape;284;g5de4cd226c_0_8"/>
            <p:cNvSpPr/>
            <p:nvPr/>
          </p:nvSpPr>
          <p:spPr>
            <a:xfrm>
              <a:off x="7466375" y="1739325"/>
              <a:ext cx="37800" cy="37800"/>
            </a:xfrm>
            <a:prstGeom prst="ellipse">
              <a:avLst/>
            </a:prstGeom>
            <a:solidFill>
              <a:schemeClr val="lt2"/>
            </a:solidFill>
            <a:ln cap="flat"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5" name="Google Shape;285;g5de4cd226c_0_8"/>
            <p:cNvSpPr/>
            <p:nvPr/>
          </p:nvSpPr>
          <p:spPr>
            <a:xfrm>
              <a:off x="7866000" y="1888650"/>
              <a:ext cx="37800" cy="37800"/>
            </a:xfrm>
            <a:prstGeom prst="ellipse">
              <a:avLst/>
            </a:prstGeom>
            <a:solidFill>
              <a:schemeClr val="lt2"/>
            </a:solidFill>
            <a:ln cap="flat"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6" name="Google Shape;286;g5de4cd226c_0_8"/>
            <p:cNvSpPr/>
            <p:nvPr/>
          </p:nvSpPr>
          <p:spPr>
            <a:xfrm>
              <a:off x="8143300" y="2187275"/>
              <a:ext cx="37800" cy="37800"/>
            </a:xfrm>
            <a:prstGeom prst="ellipse">
              <a:avLst/>
            </a:prstGeom>
            <a:solidFill>
              <a:schemeClr val="lt2"/>
            </a:solidFill>
            <a:ln cap="flat"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7" name="Google Shape;287;g5de4cd226c_0_8"/>
            <p:cNvSpPr/>
            <p:nvPr/>
          </p:nvSpPr>
          <p:spPr>
            <a:xfrm>
              <a:off x="6770350" y="2904600"/>
              <a:ext cx="37800" cy="37800"/>
            </a:xfrm>
            <a:prstGeom prst="ellipse">
              <a:avLst/>
            </a:prstGeom>
            <a:solidFill>
              <a:schemeClr val="lt2"/>
            </a:solidFill>
            <a:ln cap="flat"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8" name="Google Shape;288;g5de4cd226c_0_8"/>
            <p:cNvSpPr/>
            <p:nvPr/>
          </p:nvSpPr>
          <p:spPr>
            <a:xfrm>
              <a:off x="7047650" y="3203225"/>
              <a:ext cx="37800" cy="37800"/>
            </a:xfrm>
            <a:prstGeom prst="ellipse">
              <a:avLst/>
            </a:prstGeom>
            <a:solidFill>
              <a:schemeClr val="lt2"/>
            </a:solidFill>
            <a:ln cap="flat"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9" name="Google Shape;289;g5de4cd226c_0_8"/>
            <p:cNvSpPr/>
            <p:nvPr/>
          </p:nvSpPr>
          <p:spPr>
            <a:xfrm>
              <a:off x="7903800" y="3203225"/>
              <a:ext cx="37800" cy="37800"/>
            </a:xfrm>
            <a:prstGeom prst="ellipse">
              <a:avLst/>
            </a:prstGeom>
            <a:solidFill>
              <a:schemeClr val="lt2"/>
            </a:solidFill>
            <a:ln cap="flat"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0" name="Google Shape;290;g5de4cd226c_0_8"/>
            <p:cNvSpPr/>
            <p:nvPr/>
          </p:nvSpPr>
          <p:spPr>
            <a:xfrm>
              <a:off x="8143300" y="2904600"/>
              <a:ext cx="37800" cy="37800"/>
            </a:xfrm>
            <a:prstGeom prst="ellipse">
              <a:avLst/>
            </a:prstGeom>
            <a:solidFill>
              <a:schemeClr val="lt2"/>
            </a:solidFill>
            <a:ln cap="flat"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1" name="Google Shape;291;g5de4cd226c_0_8"/>
            <p:cNvSpPr/>
            <p:nvPr/>
          </p:nvSpPr>
          <p:spPr>
            <a:xfrm>
              <a:off x="6770350" y="2149475"/>
              <a:ext cx="37800" cy="37800"/>
            </a:xfrm>
            <a:prstGeom prst="ellipse">
              <a:avLst/>
            </a:prstGeom>
            <a:solidFill>
              <a:schemeClr val="lt2"/>
            </a:solidFill>
            <a:ln cap="flat"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2" name="Google Shape;292;g5de4cd226c_0_8"/>
            <p:cNvSpPr/>
            <p:nvPr/>
          </p:nvSpPr>
          <p:spPr>
            <a:xfrm>
              <a:off x="7066750" y="1850850"/>
              <a:ext cx="37800" cy="37800"/>
            </a:xfrm>
            <a:prstGeom prst="ellipse">
              <a:avLst/>
            </a:prstGeom>
            <a:solidFill>
              <a:schemeClr val="lt2"/>
            </a:solidFill>
            <a:ln cap="flat"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97" name="Shape 297"/>
        <p:cNvGrpSpPr/>
        <p:nvPr/>
      </p:nvGrpSpPr>
      <p:grpSpPr>
        <a:xfrm>
          <a:off x="0" y="0"/>
          <a:ext cx="0" cy="0"/>
          <a:chOff x="0" y="0"/>
          <a:chExt cx="0" cy="0"/>
        </a:xfrm>
      </p:grpSpPr>
      <p:sp>
        <p:nvSpPr>
          <p:cNvPr id="298" name="Google Shape;298;g5e11bcac28_0_1"/>
          <p:cNvSpPr txBox="1"/>
          <p:nvPr>
            <p:ph type="title"/>
          </p:nvPr>
        </p:nvSpPr>
        <p:spPr>
          <a:xfrm>
            <a:off x="838200" y="365125"/>
            <a:ext cx="10515600" cy="1325700"/>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dk1"/>
              </a:buClr>
              <a:buSzPts val="4400"/>
              <a:buFont typeface="Arial"/>
              <a:buNone/>
            </a:pPr>
            <a:r>
              <a:rPr lang="ja-JP"/>
              <a:t>ゴミ情報</a:t>
            </a:r>
            <a:endParaRPr/>
          </a:p>
        </p:txBody>
      </p:sp>
      <p:sp>
        <p:nvSpPr>
          <p:cNvPr id="299" name="Google Shape;299;g5e11bcac28_0_1"/>
          <p:cNvSpPr txBox="1"/>
          <p:nvPr>
            <p:ph idx="1" type="body"/>
          </p:nvPr>
        </p:nvSpPr>
        <p:spPr>
          <a:xfrm>
            <a:off x="838200" y="1825625"/>
            <a:ext cx="10515600" cy="4351200"/>
          </a:xfrm>
          <a:prstGeom prst="rect">
            <a:avLst/>
          </a:prstGeom>
          <a:noFill/>
          <a:ln>
            <a:noFill/>
          </a:ln>
        </p:spPr>
        <p:txBody>
          <a:bodyPr anchorCtr="0" anchor="t" bIns="45700" lIns="91425" spcFirstLastPara="1" rIns="91425" wrap="square" tIns="45700">
            <a:noAutofit/>
          </a:bodyPr>
          <a:lstStyle/>
          <a:p>
            <a:pPr indent="-425450" lvl="0" marL="457200" rtl="0" algn="l">
              <a:lnSpc>
                <a:spcPct val="90000"/>
              </a:lnSpc>
              <a:spcBef>
                <a:spcPts val="1000"/>
              </a:spcBef>
              <a:spcAft>
                <a:spcPts val="0"/>
              </a:spcAft>
              <a:buSzPts val="3100"/>
              <a:buChar char="•"/>
            </a:pPr>
            <a:r>
              <a:rPr lang="ja-JP" sz="3100"/>
              <a:t>可逆計算特有の概念</a:t>
            </a:r>
            <a:endParaRPr sz="3100"/>
          </a:p>
          <a:p>
            <a:pPr indent="-425450" lvl="0" marL="457200" rtl="0" algn="l">
              <a:lnSpc>
                <a:spcPct val="90000"/>
              </a:lnSpc>
              <a:spcBef>
                <a:spcPts val="0"/>
              </a:spcBef>
              <a:spcAft>
                <a:spcPts val="0"/>
              </a:spcAft>
              <a:buSzPts val="3100"/>
              <a:buChar char="•"/>
            </a:pPr>
            <a:r>
              <a:rPr lang="ja-JP" sz="3100"/>
              <a:t>可逆では求めたい出力に加えて幾つかのデータが出力</a:t>
            </a:r>
            <a:endParaRPr sz="3100"/>
          </a:p>
          <a:p>
            <a:pPr indent="0" lvl="0" marL="457200" rtl="0" algn="r">
              <a:lnSpc>
                <a:spcPct val="90000"/>
              </a:lnSpc>
              <a:spcBef>
                <a:spcPts val="1000"/>
              </a:spcBef>
              <a:spcAft>
                <a:spcPts val="0"/>
              </a:spcAft>
              <a:buSzPts val="1800"/>
              <a:buNone/>
            </a:pPr>
            <a:r>
              <a:rPr lang="ja-JP" sz="3100"/>
              <a:t>				</a:t>
            </a:r>
            <a:r>
              <a:rPr lang="ja-JP" sz="2600"/>
              <a:t>例)　1+3 = 4 (+3)</a:t>
            </a:r>
            <a:endParaRPr sz="2600"/>
          </a:p>
          <a:p>
            <a:pPr indent="0" lvl="0" marL="457200" rtl="0" algn="r">
              <a:lnSpc>
                <a:spcPct val="90000"/>
              </a:lnSpc>
              <a:spcBef>
                <a:spcPts val="1000"/>
              </a:spcBef>
              <a:spcAft>
                <a:spcPts val="0"/>
              </a:spcAft>
              <a:buSzPts val="1800"/>
              <a:buNone/>
            </a:pPr>
            <a:r>
              <a:t/>
            </a:r>
            <a:endParaRPr sz="2600"/>
          </a:p>
          <a:p>
            <a:pPr indent="-425450" lvl="0" marL="457200" rtl="0" algn="l">
              <a:lnSpc>
                <a:spcPct val="90000"/>
              </a:lnSpc>
              <a:spcBef>
                <a:spcPts val="1000"/>
              </a:spcBef>
              <a:spcAft>
                <a:spcPts val="0"/>
              </a:spcAft>
              <a:buSzPts val="3100"/>
              <a:buChar char="•"/>
            </a:pPr>
            <a:r>
              <a:rPr lang="ja-JP" sz="3100"/>
              <a:t>求めたい出力以外のデータはゴミ情報</a:t>
            </a:r>
            <a:endParaRPr sz="3100"/>
          </a:p>
          <a:p>
            <a:pPr indent="-412750" lvl="1" marL="914400" rtl="0" algn="l">
              <a:lnSpc>
                <a:spcPct val="90000"/>
              </a:lnSpc>
              <a:spcBef>
                <a:spcPts val="0"/>
              </a:spcBef>
              <a:spcAft>
                <a:spcPts val="0"/>
              </a:spcAft>
              <a:buSzPts val="2900"/>
              <a:buChar char="•"/>
            </a:pPr>
            <a:r>
              <a:rPr lang="ja-JP" sz="2900"/>
              <a:t>実行</a:t>
            </a:r>
            <a:r>
              <a:rPr lang="ja-JP" sz="2900" u="sng"/>
              <a:t>終了時</a:t>
            </a:r>
            <a:r>
              <a:rPr lang="ja-JP" sz="2900"/>
              <a:t>のゴミ→最終ゴミ情報</a:t>
            </a:r>
            <a:endParaRPr sz="2900"/>
          </a:p>
          <a:p>
            <a:pPr indent="-412750" lvl="1" marL="914400" rtl="0" algn="l">
              <a:lnSpc>
                <a:spcPct val="90000"/>
              </a:lnSpc>
              <a:spcBef>
                <a:spcPts val="0"/>
              </a:spcBef>
              <a:spcAft>
                <a:spcPts val="0"/>
              </a:spcAft>
              <a:buSzPts val="2900"/>
              <a:buChar char="•"/>
            </a:pPr>
            <a:r>
              <a:rPr lang="ja-JP" sz="2900"/>
              <a:t>実行</a:t>
            </a:r>
            <a:r>
              <a:rPr lang="ja-JP" sz="2900" u="sng"/>
              <a:t>中の</a:t>
            </a:r>
            <a:r>
              <a:rPr lang="ja-JP" sz="2900"/>
              <a:t>ゴミ→中間ゴミ情報</a:t>
            </a:r>
            <a:endParaRPr sz="2900"/>
          </a:p>
          <a:p>
            <a:pPr indent="0" lvl="0" marL="0" rtl="0" algn="l">
              <a:lnSpc>
                <a:spcPct val="90000"/>
              </a:lnSpc>
              <a:spcBef>
                <a:spcPts val="1000"/>
              </a:spcBef>
              <a:spcAft>
                <a:spcPts val="0"/>
              </a:spcAft>
              <a:buSzPts val="1800"/>
              <a:buNone/>
            </a:pPr>
            <a:r>
              <a:t/>
            </a:r>
            <a:endParaRPr sz="3100"/>
          </a:p>
        </p:txBody>
      </p:sp>
      <p:sp>
        <p:nvSpPr>
          <p:cNvPr id="300" name="Google Shape;300;g5e11bcac28_0_1"/>
          <p:cNvSpPr txBox="1"/>
          <p:nvPr>
            <p:ph idx="12" type="sldNum"/>
          </p:nvPr>
        </p:nvSpPr>
        <p:spPr>
          <a:xfrm>
            <a:off x="8610600" y="6356350"/>
            <a:ext cx="2743200" cy="3651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ja-JP"/>
              <a:t>‹#›</a:t>
            </a:fld>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05" name="Shape 305"/>
        <p:cNvGrpSpPr/>
        <p:nvPr/>
      </p:nvGrpSpPr>
      <p:grpSpPr>
        <a:xfrm>
          <a:off x="0" y="0"/>
          <a:ext cx="0" cy="0"/>
          <a:chOff x="0" y="0"/>
          <a:chExt cx="0" cy="0"/>
        </a:xfrm>
      </p:grpSpPr>
      <p:sp>
        <p:nvSpPr>
          <p:cNvPr id="306" name="Google Shape;306;g61c541eacc_0_62"/>
          <p:cNvSpPr txBox="1"/>
          <p:nvPr>
            <p:ph type="title"/>
          </p:nvPr>
        </p:nvSpPr>
        <p:spPr>
          <a:xfrm>
            <a:off x="838200" y="365125"/>
            <a:ext cx="10515600" cy="13257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ja-JP"/>
              <a:t>関連研究</a:t>
            </a:r>
            <a:endParaRPr/>
          </a:p>
        </p:txBody>
      </p:sp>
      <p:sp>
        <p:nvSpPr>
          <p:cNvPr id="307" name="Google Shape;307;g61c541eacc_0_62"/>
          <p:cNvSpPr txBox="1"/>
          <p:nvPr>
            <p:ph idx="1" type="body"/>
          </p:nvPr>
        </p:nvSpPr>
        <p:spPr>
          <a:xfrm>
            <a:off x="2325025" y="4990013"/>
            <a:ext cx="6385800" cy="1193700"/>
          </a:xfrm>
          <a:prstGeom prst="rect">
            <a:avLst/>
          </a:prstGeom>
        </p:spPr>
        <p:txBody>
          <a:bodyPr anchorCtr="0" anchor="t" bIns="45700" lIns="91425" spcFirstLastPara="1" rIns="91425" wrap="square" tIns="45700">
            <a:noAutofit/>
          </a:bodyPr>
          <a:lstStyle/>
          <a:p>
            <a:pPr indent="0" lvl="0" marL="0" rtl="0" algn="l">
              <a:spcBef>
                <a:spcPts val="1000"/>
              </a:spcBef>
              <a:spcAft>
                <a:spcPts val="0"/>
              </a:spcAft>
              <a:buNone/>
            </a:pPr>
            <a:r>
              <a:rPr lang="ja-JP"/>
              <a:t>本研究に応用できる可能性が高い</a:t>
            </a:r>
            <a:endParaRPr/>
          </a:p>
        </p:txBody>
      </p:sp>
      <p:sp>
        <p:nvSpPr>
          <p:cNvPr id="308" name="Google Shape;308;g61c541eacc_0_62"/>
          <p:cNvSpPr txBox="1"/>
          <p:nvPr>
            <p:ph idx="12" type="sldNum"/>
          </p:nvPr>
        </p:nvSpPr>
        <p:spPr>
          <a:xfrm>
            <a:off x="8610600" y="6356350"/>
            <a:ext cx="27432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ja-JP"/>
              <a:t>‹#›</a:t>
            </a:fld>
            <a:endParaRPr/>
          </a:p>
        </p:txBody>
      </p:sp>
      <p:sp>
        <p:nvSpPr>
          <p:cNvPr id="309" name="Google Shape;309;g61c541eacc_0_62"/>
          <p:cNvSpPr/>
          <p:nvPr/>
        </p:nvSpPr>
        <p:spPr>
          <a:xfrm>
            <a:off x="4114675" y="3847175"/>
            <a:ext cx="2090700" cy="970200"/>
          </a:xfrm>
          <a:prstGeom prst="downArrow">
            <a:avLst>
              <a:gd fmla="val 50000" name="adj1"/>
              <a:gd fmla="val 50000" name="adj2"/>
            </a:avLst>
          </a:prstGeom>
          <a:noFill/>
          <a:ln cap="flat" cmpd="sng" w="3810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0" name="Google Shape;310;g61c541eacc_0_62"/>
          <p:cNvSpPr/>
          <p:nvPr/>
        </p:nvSpPr>
        <p:spPr>
          <a:xfrm>
            <a:off x="919975" y="1690825"/>
            <a:ext cx="9818400" cy="1932900"/>
          </a:xfrm>
          <a:prstGeom prst="roundRect">
            <a:avLst>
              <a:gd fmla="val 0" name="adj"/>
            </a:avLst>
          </a:prstGeom>
          <a:solidFill>
            <a:schemeClr val="lt2"/>
          </a:solidFill>
          <a:ln cap="flat" cmpd="sng" w="38100">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l">
              <a:lnSpc>
                <a:spcPct val="90000"/>
              </a:lnSpc>
              <a:spcBef>
                <a:spcPts val="1000"/>
              </a:spcBef>
              <a:spcAft>
                <a:spcPts val="0"/>
              </a:spcAft>
              <a:buClr>
                <a:schemeClr val="dk1"/>
              </a:buClr>
              <a:buSzPts val="1100"/>
              <a:buFont typeface="Arial"/>
              <a:buNone/>
            </a:pPr>
            <a:r>
              <a:t/>
            </a:r>
            <a:endParaRPr sz="3300">
              <a:solidFill>
                <a:schemeClr val="dk1"/>
              </a:solidFill>
            </a:endParaRPr>
          </a:p>
          <a:p>
            <a:pPr indent="0" lvl="0" marL="0" rtl="0" algn="l">
              <a:lnSpc>
                <a:spcPct val="90000"/>
              </a:lnSpc>
              <a:spcBef>
                <a:spcPts val="1000"/>
              </a:spcBef>
              <a:spcAft>
                <a:spcPts val="0"/>
              </a:spcAft>
              <a:buClr>
                <a:schemeClr val="dk1"/>
              </a:buClr>
              <a:buSzPts val="1100"/>
              <a:buFont typeface="Arial"/>
              <a:buNone/>
            </a:pPr>
            <a:r>
              <a:rPr lang="ja-JP" sz="2800">
                <a:solidFill>
                  <a:schemeClr val="dk1"/>
                </a:solidFill>
              </a:rPr>
              <a:t>・探索アルゴリズムの中で基本的なアルゴリズム</a:t>
            </a:r>
            <a:endParaRPr sz="2800">
              <a:solidFill>
                <a:schemeClr val="dk1"/>
              </a:solidFill>
            </a:endParaRPr>
          </a:p>
          <a:p>
            <a:pPr indent="0" lvl="0" marL="0" rtl="0" algn="l">
              <a:lnSpc>
                <a:spcPct val="90000"/>
              </a:lnSpc>
              <a:spcBef>
                <a:spcPts val="1000"/>
              </a:spcBef>
              <a:spcAft>
                <a:spcPts val="0"/>
              </a:spcAft>
              <a:buClr>
                <a:schemeClr val="dk1"/>
              </a:buClr>
              <a:buSzPts val="1100"/>
              <a:buFont typeface="Arial"/>
              <a:buNone/>
            </a:pPr>
            <a:r>
              <a:rPr lang="ja-JP" sz="2800">
                <a:solidFill>
                  <a:schemeClr val="dk1"/>
                </a:solidFill>
              </a:rPr>
              <a:t>・本研究と同様のアプローチ</a:t>
            </a:r>
            <a:endParaRPr sz="2800">
              <a:solidFill>
                <a:schemeClr val="dk1"/>
              </a:solidFill>
            </a:endParaRPr>
          </a:p>
        </p:txBody>
      </p:sp>
      <p:sp>
        <p:nvSpPr>
          <p:cNvPr id="311" name="Google Shape;311;g61c541eacc_0_62"/>
          <p:cNvSpPr/>
          <p:nvPr/>
        </p:nvSpPr>
        <p:spPr>
          <a:xfrm flipH="1" rot="10800000">
            <a:off x="919975" y="1690825"/>
            <a:ext cx="3412200" cy="568800"/>
          </a:xfrm>
          <a:prstGeom prst="round1Rect">
            <a:avLst>
              <a:gd fmla="val 50000" name="adj"/>
            </a:avLst>
          </a:prstGeom>
          <a:solidFill>
            <a:srgbClr val="000000"/>
          </a:solidFill>
          <a:ln cap="flat" cmpd="sng" w="3810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12" name="Google Shape;312;g61c541eacc_0_62"/>
          <p:cNvSpPr txBox="1"/>
          <p:nvPr/>
        </p:nvSpPr>
        <p:spPr>
          <a:xfrm>
            <a:off x="1072375" y="1690825"/>
            <a:ext cx="3042300" cy="568800"/>
          </a:xfrm>
          <a:prstGeom prst="rect">
            <a:avLst/>
          </a:prstGeom>
          <a:noFill/>
          <a:ln>
            <a:noFill/>
          </a:ln>
        </p:spPr>
        <p:txBody>
          <a:bodyPr anchorCtr="0" anchor="t" bIns="91425" lIns="91425" spcFirstLastPara="1" rIns="91425" wrap="square" tIns="91425">
            <a:noAutofit/>
          </a:bodyPr>
          <a:lstStyle/>
          <a:p>
            <a:pPr indent="0" lvl="0" marL="0" marR="0" rtl="0" algn="l">
              <a:lnSpc>
                <a:spcPct val="90000"/>
              </a:lnSpc>
              <a:spcBef>
                <a:spcPts val="0"/>
              </a:spcBef>
              <a:spcAft>
                <a:spcPts val="0"/>
              </a:spcAft>
              <a:buClr>
                <a:srgbClr val="000000"/>
              </a:buClr>
              <a:buSzPts val="3000"/>
              <a:buFont typeface="Arial"/>
              <a:buNone/>
            </a:pPr>
            <a:r>
              <a:rPr lang="ja-JP" sz="3000">
                <a:solidFill>
                  <a:srgbClr val="FFFFFF"/>
                </a:solidFill>
              </a:rPr>
              <a:t>可逆線形探索[2]</a:t>
            </a:r>
            <a:endParaRPr b="0" i="0" sz="3000" u="none" cap="none" strike="noStrike">
              <a:solidFill>
                <a:srgbClr val="FFFFFF"/>
              </a:solidFill>
              <a:latin typeface="Arial"/>
              <a:ea typeface="Arial"/>
              <a:cs typeface="Arial"/>
              <a:sym typeface="Arial"/>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17" name="Shape 317"/>
        <p:cNvGrpSpPr/>
        <p:nvPr/>
      </p:nvGrpSpPr>
      <p:grpSpPr>
        <a:xfrm>
          <a:off x="0" y="0"/>
          <a:ext cx="0" cy="0"/>
          <a:chOff x="0" y="0"/>
          <a:chExt cx="0" cy="0"/>
        </a:xfrm>
      </p:grpSpPr>
      <p:sp>
        <p:nvSpPr>
          <p:cNvPr id="318" name="Google Shape;318;g6464b030cf_0_0"/>
          <p:cNvSpPr txBox="1"/>
          <p:nvPr>
            <p:ph type="title"/>
          </p:nvPr>
        </p:nvSpPr>
        <p:spPr>
          <a:xfrm>
            <a:off x="838200" y="365125"/>
            <a:ext cx="10515600" cy="13257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ja-JP"/>
              <a:t>可逆線形探索[2]の結果は正しいのか？</a:t>
            </a:r>
            <a:endParaRPr/>
          </a:p>
        </p:txBody>
      </p:sp>
      <p:sp>
        <p:nvSpPr>
          <p:cNvPr id="319" name="Google Shape;319;g6464b030cf_0_0"/>
          <p:cNvSpPr txBox="1"/>
          <p:nvPr>
            <p:ph idx="1" type="body"/>
          </p:nvPr>
        </p:nvSpPr>
        <p:spPr>
          <a:xfrm>
            <a:off x="838200" y="1825625"/>
            <a:ext cx="10515600" cy="4351200"/>
          </a:xfrm>
          <a:prstGeom prst="rect">
            <a:avLst/>
          </a:prstGeom>
        </p:spPr>
        <p:txBody>
          <a:bodyPr anchorCtr="0" anchor="t" bIns="45700" lIns="91425" spcFirstLastPara="1" rIns="91425" wrap="square" tIns="45700">
            <a:noAutofit/>
          </a:bodyPr>
          <a:lstStyle/>
          <a:p>
            <a:pPr indent="0" lvl="0" marL="0" rtl="0" algn="l">
              <a:spcBef>
                <a:spcPts val="1000"/>
              </a:spcBef>
              <a:spcAft>
                <a:spcPts val="0"/>
              </a:spcAft>
              <a:buNone/>
            </a:pPr>
            <a:r>
              <a:rPr lang="ja-JP"/>
              <a:t>疑問：効率化したのはアルゴリズムの効率？プログラムの効率？</a:t>
            </a:r>
            <a:endParaRPr/>
          </a:p>
          <a:p>
            <a:pPr indent="0" lvl="0" marL="0" rtl="0" algn="l">
              <a:spcBef>
                <a:spcPts val="1000"/>
              </a:spcBef>
              <a:spcAft>
                <a:spcPts val="0"/>
              </a:spcAft>
              <a:buNone/>
            </a:pPr>
            <a:r>
              <a:t/>
            </a:r>
            <a:endParaRPr/>
          </a:p>
          <a:p>
            <a:pPr indent="0" lvl="0" marL="0" rtl="0" algn="l">
              <a:spcBef>
                <a:spcPts val="1000"/>
              </a:spcBef>
              <a:spcAft>
                <a:spcPts val="0"/>
              </a:spcAft>
              <a:buNone/>
            </a:pPr>
            <a:r>
              <a:t/>
            </a:r>
            <a:endParaRPr/>
          </a:p>
        </p:txBody>
      </p:sp>
      <p:sp>
        <p:nvSpPr>
          <p:cNvPr id="320" name="Google Shape;320;g6464b030cf_0_0"/>
          <p:cNvSpPr txBox="1"/>
          <p:nvPr>
            <p:ph idx="12" type="sldNum"/>
          </p:nvPr>
        </p:nvSpPr>
        <p:spPr>
          <a:xfrm>
            <a:off x="8610600" y="6356350"/>
            <a:ext cx="27432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ja-JP"/>
              <a:t>‹#›</a:t>
            </a:fld>
            <a:endParaRPr/>
          </a:p>
        </p:txBody>
      </p:sp>
      <p:sp>
        <p:nvSpPr>
          <p:cNvPr id="321" name="Google Shape;321;g6464b030cf_0_0"/>
          <p:cNvSpPr/>
          <p:nvPr/>
        </p:nvSpPr>
        <p:spPr>
          <a:xfrm>
            <a:off x="4662825" y="3202413"/>
            <a:ext cx="3027600" cy="930300"/>
          </a:xfrm>
          <a:prstGeom prst="roundRect">
            <a:avLst>
              <a:gd fmla="val 16667" name="adj"/>
            </a:avLst>
          </a:prstGeom>
          <a:solidFill>
            <a:srgbClr val="D9D9D9"/>
          </a:solidFill>
          <a:ln cap="flat" cmpd="sng" w="3810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90000"/>
              </a:lnSpc>
              <a:spcBef>
                <a:spcPts val="1000"/>
              </a:spcBef>
              <a:spcAft>
                <a:spcPts val="0"/>
              </a:spcAft>
              <a:buClr>
                <a:srgbClr val="000000"/>
              </a:buClr>
              <a:buSzPts val="3100"/>
              <a:buFont typeface="Arial"/>
              <a:buNone/>
            </a:pPr>
            <a:r>
              <a:rPr lang="ja-JP" sz="3100">
                <a:solidFill>
                  <a:schemeClr val="dk1"/>
                </a:solidFill>
              </a:rPr>
              <a:t>アルゴリズム</a:t>
            </a:r>
            <a:endParaRPr b="0" i="0" sz="1400" u="none" cap="none" strike="noStrike">
              <a:solidFill>
                <a:srgbClr val="000000"/>
              </a:solidFill>
              <a:latin typeface="Arial"/>
              <a:ea typeface="Arial"/>
              <a:cs typeface="Arial"/>
              <a:sym typeface="Arial"/>
            </a:endParaRPr>
          </a:p>
        </p:txBody>
      </p:sp>
      <p:sp>
        <p:nvSpPr>
          <p:cNvPr id="322" name="Google Shape;322;g6464b030cf_0_0"/>
          <p:cNvSpPr/>
          <p:nvPr/>
        </p:nvSpPr>
        <p:spPr>
          <a:xfrm>
            <a:off x="5559450" y="4393175"/>
            <a:ext cx="1073100" cy="737700"/>
          </a:xfrm>
          <a:prstGeom prst="downArrow">
            <a:avLst>
              <a:gd fmla="val 50000" name="adj1"/>
              <a:gd fmla="val 50000" name="adj2"/>
            </a:avLst>
          </a:prstGeom>
          <a:solidFill>
            <a:schemeClr val="lt2"/>
          </a:solidFill>
          <a:ln cap="flat" cmpd="sng" w="3810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3" name="Google Shape;323;g6464b030cf_0_0"/>
          <p:cNvSpPr/>
          <p:nvPr/>
        </p:nvSpPr>
        <p:spPr>
          <a:xfrm>
            <a:off x="1734925" y="5286147"/>
            <a:ext cx="2743200" cy="737700"/>
          </a:xfrm>
          <a:prstGeom prst="roundRect">
            <a:avLst>
              <a:gd fmla="val 16667" name="adj"/>
            </a:avLst>
          </a:prstGeom>
          <a:solidFill>
            <a:schemeClr val="lt2"/>
          </a:solidFill>
          <a:ln cap="flat" cmpd="sng" w="3810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90000"/>
              </a:lnSpc>
              <a:spcBef>
                <a:spcPts val="1000"/>
              </a:spcBef>
              <a:spcAft>
                <a:spcPts val="0"/>
              </a:spcAft>
              <a:buClr>
                <a:srgbClr val="000000"/>
              </a:buClr>
              <a:buSzPts val="3100"/>
              <a:buFont typeface="Arial"/>
              <a:buNone/>
            </a:pPr>
            <a:r>
              <a:rPr lang="ja-JP" sz="3100">
                <a:solidFill>
                  <a:schemeClr val="dk1"/>
                </a:solidFill>
              </a:rPr>
              <a:t>プログラムa</a:t>
            </a:r>
            <a:endParaRPr b="0" i="0" sz="1400" u="none" cap="none" strike="noStrike">
              <a:solidFill>
                <a:srgbClr val="000000"/>
              </a:solidFill>
              <a:latin typeface="Arial"/>
              <a:ea typeface="Arial"/>
              <a:cs typeface="Arial"/>
              <a:sym typeface="Arial"/>
            </a:endParaRPr>
          </a:p>
        </p:txBody>
      </p:sp>
      <p:sp>
        <p:nvSpPr>
          <p:cNvPr id="324" name="Google Shape;324;g6464b030cf_0_0"/>
          <p:cNvSpPr/>
          <p:nvPr/>
        </p:nvSpPr>
        <p:spPr>
          <a:xfrm>
            <a:off x="4805025" y="5286147"/>
            <a:ext cx="2743200" cy="737700"/>
          </a:xfrm>
          <a:prstGeom prst="roundRect">
            <a:avLst>
              <a:gd fmla="val 16667" name="adj"/>
            </a:avLst>
          </a:prstGeom>
          <a:solidFill>
            <a:schemeClr val="lt2"/>
          </a:solidFill>
          <a:ln cap="flat" cmpd="sng" w="3810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90000"/>
              </a:lnSpc>
              <a:spcBef>
                <a:spcPts val="1000"/>
              </a:spcBef>
              <a:spcAft>
                <a:spcPts val="0"/>
              </a:spcAft>
              <a:buClr>
                <a:srgbClr val="000000"/>
              </a:buClr>
              <a:buSzPts val="3100"/>
              <a:buFont typeface="Arial"/>
              <a:buNone/>
            </a:pPr>
            <a:r>
              <a:rPr lang="ja-JP" sz="3100">
                <a:solidFill>
                  <a:schemeClr val="dk1"/>
                </a:solidFill>
              </a:rPr>
              <a:t>プログラムb</a:t>
            </a:r>
            <a:endParaRPr b="0" i="0" sz="1400" u="none" cap="none" strike="noStrike">
              <a:solidFill>
                <a:srgbClr val="000000"/>
              </a:solidFill>
              <a:latin typeface="Arial"/>
              <a:ea typeface="Arial"/>
              <a:cs typeface="Arial"/>
              <a:sym typeface="Arial"/>
            </a:endParaRPr>
          </a:p>
        </p:txBody>
      </p:sp>
      <p:sp>
        <p:nvSpPr>
          <p:cNvPr id="325" name="Google Shape;325;g6464b030cf_0_0"/>
          <p:cNvSpPr/>
          <p:nvPr/>
        </p:nvSpPr>
        <p:spPr>
          <a:xfrm>
            <a:off x="7875125" y="5286147"/>
            <a:ext cx="2743200" cy="737700"/>
          </a:xfrm>
          <a:prstGeom prst="roundRect">
            <a:avLst>
              <a:gd fmla="val 16667" name="adj"/>
            </a:avLst>
          </a:prstGeom>
          <a:solidFill>
            <a:schemeClr val="lt2"/>
          </a:solidFill>
          <a:ln cap="flat" cmpd="sng" w="3810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90000"/>
              </a:lnSpc>
              <a:spcBef>
                <a:spcPts val="1000"/>
              </a:spcBef>
              <a:spcAft>
                <a:spcPts val="0"/>
              </a:spcAft>
              <a:buClr>
                <a:srgbClr val="000000"/>
              </a:buClr>
              <a:buSzPts val="3100"/>
              <a:buFont typeface="Arial"/>
              <a:buNone/>
            </a:pPr>
            <a:r>
              <a:rPr lang="ja-JP" sz="3100">
                <a:solidFill>
                  <a:schemeClr val="dk1"/>
                </a:solidFill>
              </a:rPr>
              <a:t>プログラムc</a:t>
            </a:r>
            <a:endParaRPr b="0" i="0" sz="1400" u="none" cap="none" strike="noStrike">
              <a:solidFill>
                <a:srgbClr val="000000"/>
              </a:solidFill>
              <a:latin typeface="Arial"/>
              <a:ea typeface="Arial"/>
              <a:cs typeface="Arial"/>
              <a:sym typeface="Arial"/>
            </a:endParaRPr>
          </a:p>
        </p:txBody>
      </p:sp>
      <p:sp>
        <p:nvSpPr>
          <p:cNvPr id="326" name="Google Shape;326;g6464b030cf_0_0"/>
          <p:cNvSpPr txBox="1"/>
          <p:nvPr/>
        </p:nvSpPr>
        <p:spPr>
          <a:xfrm>
            <a:off x="10618325" y="5286150"/>
            <a:ext cx="1425300" cy="7377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rPr lang="ja-JP" sz="3000"/>
              <a:t>・・・</a:t>
            </a:r>
            <a:endParaRPr sz="3000"/>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31" name="Shape 331"/>
        <p:cNvGrpSpPr/>
        <p:nvPr/>
      </p:nvGrpSpPr>
      <p:grpSpPr>
        <a:xfrm>
          <a:off x="0" y="0"/>
          <a:ext cx="0" cy="0"/>
          <a:chOff x="0" y="0"/>
          <a:chExt cx="0" cy="0"/>
        </a:xfrm>
      </p:grpSpPr>
      <p:sp>
        <p:nvSpPr>
          <p:cNvPr id="332" name="Google Shape;332;g6464b030cf_0_7"/>
          <p:cNvSpPr txBox="1"/>
          <p:nvPr>
            <p:ph type="title"/>
          </p:nvPr>
        </p:nvSpPr>
        <p:spPr>
          <a:xfrm>
            <a:off x="838200" y="365125"/>
            <a:ext cx="10515600" cy="13257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ja-JP"/>
              <a:t>別の方法で解析</a:t>
            </a:r>
            <a:endParaRPr/>
          </a:p>
        </p:txBody>
      </p:sp>
      <p:sp>
        <p:nvSpPr>
          <p:cNvPr id="333" name="Google Shape;333;g6464b030cf_0_7"/>
          <p:cNvSpPr txBox="1"/>
          <p:nvPr>
            <p:ph idx="1" type="body"/>
          </p:nvPr>
        </p:nvSpPr>
        <p:spPr>
          <a:xfrm>
            <a:off x="838200" y="1825625"/>
            <a:ext cx="10515600" cy="4351200"/>
          </a:xfrm>
          <a:prstGeom prst="rect">
            <a:avLst/>
          </a:prstGeom>
        </p:spPr>
        <p:txBody>
          <a:bodyPr anchorCtr="0" anchor="t" bIns="45700" lIns="91425" spcFirstLastPara="1" rIns="91425" wrap="square" tIns="45700">
            <a:noAutofit/>
          </a:bodyPr>
          <a:lstStyle/>
          <a:p>
            <a:pPr indent="0" lvl="0" marL="0" rtl="0" algn="l">
              <a:spcBef>
                <a:spcPts val="1000"/>
              </a:spcBef>
              <a:spcAft>
                <a:spcPts val="0"/>
              </a:spcAft>
              <a:buNone/>
            </a:pPr>
            <a:r>
              <a:rPr lang="ja-JP"/>
              <a:t>可逆線形探索アルゴリズムの</a:t>
            </a:r>
            <a:r>
              <a:rPr lang="ja-JP" u="sng"/>
              <a:t>重要な部分</a:t>
            </a:r>
            <a:r>
              <a:rPr lang="ja-JP"/>
              <a:t>を抽出して解析</a:t>
            </a:r>
            <a:endParaRPr/>
          </a:p>
          <a:p>
            <a:pPr indent="0" lvl="0" marL="0" rtl="0" algn="l">
              <a:spcBef>
                <a:spcPts val="1000"/>
              </a:spcBef>
              <a:spcAft>
                <a:spcPts val="0"/>
              </a:spcAft>
              <a:buNone/>
            </a:pPr>
            <a:r>
              <a:t/>
            </a:r>
            <a:endParaRPr/>
          </a:p>
          <a:p>
            <a:pPr indent="0" lvl="0" marL="0" rtl="0" algn="l">
              <a:spcBef>
                <a:spcPts val="1000"/>
              </a:spcBef>
              <a:spcAft>
                <a:spcPts val="0"/>
              </a:spcAft>
              <a:buNone/>
            </a:pPr>
            <a:r>
              <a:t/>
            </a:r>
            <a:endParaRPr/>
          </a:p>
          <a:p>
            <a:pPr indent="-342900" lvl="0" marL="457200" rtl="0" algn="l">
              <a:spcBef>
                <a:spcPts val="1000"/>
              </a:spcBef>
              <a:spcAft>
                <a:spcPts val="0"/>
              </a:spcAft>
              <a:buSzPts val="1800"/>
              <a:buChar char="•"/>
            </a:pPr>
            <a:r>
              <a:rPr lang="ja-JP"/>
              <a:t>探索したいものが見つかったか</a:t>
            </a:r>
            <a:endParaRPr/>
          </a:p>
          <a:p>
            <a:pPr indent="0" lvl="0" marL="457200" rtl="0" algn="l">
              <a:spcBef>
                <a:spcPts val="1000"/>
              </a:spcBef>
              <a:spcAft>
                <a:spcPts val="0"/>
              </a:spcAft>
              <a:buNone/>
            </a:pPr>
            <a:r>
              <a:rPr lang="ja-JP"/>
              <a:t>　　　→基本演算key</a:t>
            </a:r>
            <a:endParaRPr/>
          </a:p>
          <a:p>
            <a:pPr indent="-342900" lvl="0" marL="457200" rtl="0" algn="l">
              <a:spcBef>
                <a:spcPts val="1000"/>
              </a:spcBef>
              <a:spcAft>
                <a:spcPts val="0"/>
              </a:spcAft>
              <a:buSzPts val="1800"/>
              <a:buChar char="•"/>
            </a:pPr>
            <a:r>
              <a:rPr lang="ja-JP"/>
              <a:t>探索している場所が最後か</a:t>
            </a:r>
            <a:endParaRPr/>
          </a:p>
          <a:p>
            <a:pPr indent="0" lvl="0" marL="457200" rtl="0" algn="l">
              <a:spcBef>
                <a:spcPts val="1000"/>
              </a:spcBef>
              <a:spcAft>
                <a:spcPts val="0"/>
              </a:spcAft>
              <a:buNone/>
            </a:pPr>
            <a:r>
              <a:rPr lang="ja-JP"/>
              <a:t>　　　→基本演算index</a:t>
            </a:r>
            <a:endParaRPr/>
          </a:p>
        </p:txBody>
      </p:sp>
      <p:sp>
        <p:nvSpPr>
          <p:cNvPr id="334" name="Google Shape;334;g6464b030cf_0_7"/>
          <p:cNvSpPr txBox="1"/>
          <p:nvPr>
            <p:ph idx="12" type="sldNum"/>
          </p:nvPr>
        </p:nvSpPr>
        <p:spPr>
          <a:xfrm>
            <a:off x="8610600" y="6356350"/>
            <a:ext cx="27432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ja-JP"/>
              <a:t>‹#›</a:t>
            </a:fld>
            <a:endParaRPr/>
          </a:p>
        </p:txBody>
      </p:sp>
      <p:pic>
        <p:nvPicPr>
          <p:cNvPr id="335" name="Google Shape;335;g6464b030cf_0_7"/>
          <p:cNvPicPr preferRelativeResize="0"/>
          <p:nvPr/>
        </p:nvPicPr>
        <p:blipFill>
          <a:blip r:embed="rId3">
            <a:alphaModFix/>
          </a:blip>
          <a:stretch>
            <a:fillRect/>
          </a:stretch>
        </p:blipFill>
        <p:spPr>
          <a:xfrm>
            <a:off x="7110775" y="2461250"/>
            <a:ext cx="4397693" cy="3895100"/>
          </a:xfrm>
          <a:prstGeom prst="rect">
            <a:avLst/>
          </a:prstGeom>
          <a:noFill/>
          <a:ln>
            <a:noFill/>
          </a:ln>
        </p:spPr>
      </p:pic>
      <p:sp>
        <p:nvSpPr>
          <p:cNvPr id="336" name="Google Shape;336;g6464b030cf_0_7"/>
          <p:cNvSpPr/>
          <p:nvPr/>
        </p:nvSpPr>
        <p:spPr>
          <a:xfrm>
            <a:off x="4181700" y="2492300"/>
            <a:ext cx="250800" cy="819600"/>
          </a:xfrm>
          <a:prstGeom prst="downArrow">
            <a:avLst>
              <a:gd fmla="val 50000" name="adj1"/>
              <a:gd fmla="val 50000" name="adj2"/>
            </a:avLst>
          </a:prstGeom>
          <a:noFill/>
          <a:ln cap="flat" cmpd="sng" w="2857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41" name="Shape 341"/>
        <p:cNvGrpSpPr/>
        <p:nvPr/>
      </p:nvGrpSpPr>
      <p:grpSpPr>
        <a:xfrm>
          <a:off x="0" y="0"/>
          <a:ext cx="0" cy="0"/>
          <a:chOff x="0" y="0"/>
          <a:chExt cx="0" cy="0"/>
        </a:xfrm>
      </p:grpSpPr>
      <p:sp>
        <p:nvSpPr>
          <p:cNvPr id="342" name="Google Shape;342;g61c541eacc_0_19"/>
          <p:cNvSpPr txBox="1"/>
          <p:nvPr>
            <p:ph type="title"/>
          </p:nvPr>
        </p:nvSpPr>
        <p:spPr>
          <a:xfrm>
            <a:off x="838200" y="365125"/>
            <a:ext cx="10515600" cy="13257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ja-JP"/>
              <a:t>結果</a:t>
            </a:r>
            <a:endParaRPr/>
          </a:p>
        </p:txBody>
      </p:sp>
      <p:sp>
        <p:nvSpPr>
          <p:cNvPr id="343" name="Google Shape;343;g61c541eacc_0_19"/>
          <p:cNvSpPr txBox="1"/>
          <p:nvPr>
            <p:ph idx="1" type="body"/>
          </p:nvPr>
        </p:nvSpPr>
        <p:spPr>
          <a:xfrm>
            <a:off x="838200" y="1825625"/>
            <a:ext cx="10515600" cy="4351200"/>
          </a:xfrm>
          <a:prstGeom prst="rect">
            <a:avLst/>
          </a:prstGeom>
        </p:spPr>
        <p:txBody>
          <a:bodyPr anchorCtr="0" anchor="t" bIns="45700" lIns="91425" spcFirstLastPara="1" rIns="91425" wrap="square" tIns="45700">
            <a:noAutofit/>
          </a:bodyPr>
          <a:lstStyle/>
          <a:p>
            <a:pPr indent="0" lvl="0" marL="0" rtl="0" algn="l">
              <a:spcBef>
                <a:spcPts val="1000"/>
              </a:spcBef>
              <a:spcAft>
                <a:spcPts val="0"/>
              </a:spcAft>
              <a:buNone/>
            </a:pPr>
            <a:r>
              <a:rPr lang="ja-JP"/>
              <a:t>M：</a:t>
            </a:r>
            <a:r>
              <a:rPr lang="ja-JP"/>
              <a:t>探索したいものがある位置</a:t>
            </a:r>
            <a:br>
              <a:rPr lang="ja-JP"/>
            </a:br>
            <a:r>
              <a:rPr lang="ja-JP"/>
              <a:t>S：探索が成功したら1,探索が失敗したら０を返す</a:t>
            </a:r>
            <a:endParaRPr/>
          </a:p>
        </p:txBody>
      </p:sp>
      <p:sp>
        <p:nvSpPr>
          <p:cNvPr id="344" name="Google Shape;344;g61c541eacc_0_19"/>
          <p:cNvSpPr txBox="1"/>
          <p:nvPr>
            <p:ph idx="12" type="sldNum"/>
          </p:nvPr>
        </p:nvSpPr>
        <p:spPr>
          <a:xfrm>
            <a:off x="8610600" y="6356350"/>
            <a:ext cx="27432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ja-JP"/>
              <a:t>‹#›</a:t>
            </a:fld>
            <a:endParaRPr/>
          </a:p>
        </p:txBody>
      </p:sp>
      <p:pic>
        <p:nvPicPr>
          <p:cNvPr id="345" name="Google Shape;345;g61c541eacc_0_19"/>
          <p:cNvPicPr preferRelativeResize="0"/>
          <p:nvPr/>
        </p:nvPicPr>
        <p:blipFill>
          <a:blip r:embed="rId3">
            <a:alphaModFix/>
          </a:blip>
          <a:stretch>
            <a:fillRect/>
          </a:stretch>
        </p:blipFill>
        <p:spPr>
          <a:xfrm>
            <a:off x="754574" y="2866775"/>
            <a:ext cx="10515599" cy="2676369"/>
          </a:xfrm>
          <a:prstGeom prst="rect">
            <a:avLst/>
          </a:prstGeom>
          <a:noFill/>
          <a:ln>
            <a:noFill/>
          </a:ln>
        </p:spPr>
      </p:pic>
      <p:sp>
        <p:nvSpPr>
          <p:cNvPr id="346" name="Google Shape;346;g61c541eacc_0_19"/>
          <p:cNvSpPr/>
          <p:nvPr/>
        </p:nvSpPr>
        <p:spPr>
          <a:xfrm>
            <a:off x="3930800" y="3691775"/>
            <a:ext cx="2575800" cy="841200"/>
          </a:xfrm>
          <a:prstGeom prst="rect">
            <a:avLst/>
          </a:prstGeom>
          <a:noFill/>
          <a:ln cap="flat" cmpd="sng" w="38100">
            <a:solidFill>
              <a:srgbClr val="FF99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7" name="Google Shape;347;g61c541eacc_0_19"/>
          <p:cNvSpPr/>
          <p:nvPr/>
        </p:nvSpPr>
        <p:spPr>
          <a:xfrm>
            <a:off x="7043850" y="3691775"/>
            <a:ext cx="4029300" cy="841200"/>
          </a:xfrm>
          <a:prstGeom prst="rect">
            <a:avLst/>
          </a:prstGeom>
          <a:noFill/>
          <a:ln cap="flat" cmpd="sng" w="38100">
            <a:solidFill>
              <a:srgbClr val="FF99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348" name="Google Shape;348;g61c541eacc_0_19"/>
          <p:cNvCxnSpPr/>
          <p:nvPr/>
        </p:nvCxnSpPr>
        <p:spPr>
          <a:xfrm flipH="1">
            <a:off x="2793225" y="4532975"/>
            <a:ext cx="1405200" cy="936600"/>
          </a:xfrm>
          <a:prstGeom prst="straightConnector1">
            <a:avLst/>
          </a:prstGeom>
          <a:noFill/>
          <a:ln cap="flat" cmpd="sng" w="38100">
            <a:solidFill>
              <a:srgbClr val="FF9900"/>
            </a:solidFill>
            <a:prstDash val="solid"/>
            <a:round/>
            <a:headEnd len="med" w="med" type="none"/>
            <a:tailEnd len="med" w="med" type="none"/>
          </a:ln>
        </p:spPr>
      </p:cxnSp>
      <p:cxnSp>
        <p:nvCxnSpPr>
          <p:cNvPr id="349" name="Google Shape;349;g61c541eacc_0_19"/>
          <p:cNvCxnSpPr/>
          <p:nvPr/>
        </p:nvCxnSpPr>
        <p:spPr>
          <a:xfrm flipH="1">
            <a:off x="7610675" y="4532975"/>
            <a:ext cx="1390200" cy="1003500"/>
          </a:xfrm>
          <a:prstGeom prst="straightConnector1">
            <a:avLst/>
          </a:prstGeom>
          <a:noFill/>
          <a:ln cap="flat" cmpd="sng" w="38100">
            <a:solidFill>
              <a:srgbClr val="FF9900"/>
            </a:solidFill>
            <a:prstDash val="solid"/>
            <a:round/>
            <a:headEnd len="med" w="med" type="none"/>
            <a:tailEnd len="med" w="med" type="none"/>
          </a:ln>
        </p:spPr>
      </p:cxnSp>
      <p:sp>
        <p:nvSpPr>
          <p:cNvPr id="350" name="Google Shape;350;g61c541eacc_0_19"/>
          <p:cNvSpPr/>
          <p:nvPr/>
        </p:nvSpPr>
        <p:spPr>
          <a:xfrm>
            <a:off x="1718150" y="5439125"/>
            <a:ext cx="2480400" cy="737700"/>
          </a:xfrm>
          <a:prstGeom prst="roundRect">
            <a:avLst>
              <a:gd fmla="val 16667" name="adj"/>
            </a:avLst>
          </a:prstGeom>
          <a:solidFill>
            <a:schemeClr val="lt2"/>
          </a:solidFill>
          <a:ln cap="flat" cmpd="sng" w="3810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90000"/>
              </a:lnSpc>
              <a:spcBef>
                <a:spcPts val="1000"/>
              </a:spcBef>
              <a:spcAft>
                <a:spcPts val="0"/>
              </a:spcAft>
              <a:buClr>
                <a:srgbClr val="000000"/>
              </a:buClr>
              <a:buSzPts val="3100"/>
              <a:buFont typeface="Arial"/>
              <a:buNone/>
            </a:pPr>
            <a:r>
              <a:rPr lang="ja-JP" sz="3100">
                <a:solidFill>
                  <a:schemeClr val="dk1"/>
                </a:solidFill>
              </a:rPr>
              <a:t>約9M改善</a:t>
            </a:r>
            <a:endParaRPr b="0" i="0" sz="1400" u="none" cap="none" strike="noStrike">
              <a:solidFill>
                <a:srgbClr val="000000"/>
              </a:solidFill>
              <a:latin typeface="Arial"/>
              <a:ea typeface="Arial"/>
              <a:cs typeface="Arial"/>
              <a:sym typeface="Arial"/>
            </a:endParaRPr>
          </a:p>
        </p:txBody>
      </p:sp>
      <p:sp>
        <p:nvSpPr>
          <p:cNvPr id="351" name="Google Shape;351;g61c541eacc_0_19"/>
          <p:cNvSpPr/>
          <p:nvPr/>
        </p:nvSpPr>
        <p:spPr>
          <a:xfrm>
            <a:off x="6506600" y="5439125"/>
            <a:ext cx="2941800" cy="737700"/>
          </a:xfrm>
          <a:prstGeom prst="roundRect">
            <a:avLst>
              <a:gd fmla="val 16667" name="adj"/>
            </a:avLst>
          </a:prstGeom>
          <a:solidFill>
            <a:schemeClr val="lt2"/>
          </a:solidFill>
          <a:ln cap="flat" cmpd="sng" w="3810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90000"/>
              </a:lnSpc>
              <a:spcBef>
                <a:spcPts val="1000"/>
              </a:spcBef>
              <a:spcAft>
                <a:spcPts val="0"/>
              </a:spcAft>
              <a:buClr>
                <a:srgbClr val="000000"/>
              </a:buClr>
              <a:buSzPts val="3100"/>
              <a:buFont typeface="Arial"/>
              <a:buNone/>
            </a:pPr>
            <a:r>
              <a:rPr lang="ja-JP" sz="3100">
                <a:solidFill>
                  <a:schemeClr val="dk1"/>
                </a:solidFill>
              </a:rPr>
              <a:t>合計</a:t>
            </a:r>
            <a:r>
              <a:rPr lang="ja-JP" sz="3100">
                <a:solidFill>
                  <a:schemeClr val="dk1"/>
                </a:solidFill>
              </a:rPr>
              <a:t>約2M改善</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56" name="Shape 356"/>
        <p:cNvGrpSpPr/>
        <p:nvPr/>
      </p:nvGrpSpPr>
      <p:grpSpPr>
        <a:xfrm>
          <a:off x="0" y="0"/>
          <a:ext cx="0" cy="0"/>
          <a:chOff x="0" y="0"/>
          <a:chExt cx="0" cy="0"/>
        </a:xfrm>
      </p:grpSpPr>
      <p:sp>
        <p:nvSpPr>
          <p:cNvPr id="357" name="Google Shape;357;g61c541eacc_0_38"/>
          <p:cNvSpPr txBox="1"/>
          <p:nvPr>
            <p:ph type="title"/>
          </p:nvPr>
        </p:nvSpPr>
        <p:spPr>
          <a:xfrm>
            <a:off x="838200" y="365125"/>
            <a:ext cx="10515600" cy="13257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ja-JP"/>
              <a:t>結果２</a:t>
            </a:r>
            <a:endParaRPr/>
          </a:p>
        </p:txBody>
      </p:sp>
      <p:sp>
        <p:nvSpPr>
          <p:cNvPr id="358" name="Google Shape;358;g61c541eacc_0_38"/>
          <p:cNvSpPr txBox="1"/>
          <p:nvPr>
            <p:ph idx="1" type="body"/>
          </p:nvPr>
        </p:nvSpPr>
        <p:spPr>
          <a:xfrm>
            <a:off x="838200" y="1825625"/>
            <a:ext cx="10515600" cy="4351200"/>
          </a:xfrm>
          <a:prstGeom prst="rect">
            <a:avLst/>
          </a:prstGeom>
        </p:spPr>
        <p:txBody>
          <a:bodyPr anchorCtr="0" anchor="t" bIns="45700" lIns="91425" spcFirstLastPara="1" rIns="91425" wrap="square" tIns="45700">
            <a:noAutofit/>
          </a:bodyPr>
          <a:lstStyle/>
          <a:p>
            <a:pPr indent="0" lvl="0" marL="0" rtl="0" algn="l">
              <a:spcBef>
                <a:spcPts val="1000"/>
              </a:spcBef>
              <a:spcAft>
                <a:spcPts val="0"/>
              </a:spcAft>
              <a:buNone/>
            </a:pPr>
            <a:r>
              <a:t/>
            </a:r>
            <a:endParaRPr/>
          </a:p>
          <a:p>
            <a:pPr indent="0" lvl="0" marL="0" rtl="0" algn="l">
              <a:spcBef>
                <a:spcPts val="1000"/>
              </a:spcBef>
              <a:spcAft>
                <a:spcPts val="0"/>
              </a:spcAft>
              <a:buNone/>
            </a:pPr>
            <a:r>
              <a:t/>
            </a:r>
            <a:endParaRPr/>
          </a:p>
          <a:p>
            <a:pPr indent="0" lvl="0" marL="0" rtl="0" algn="l">
              <a:spcBef>
                <a:spcPts val="1000"/>
              </a:spcBef>
              <a:spcAft>
                <a:spcPts val="0"/>
              </a:spcAft>
              <a:buNone/>
            </a:pPr>
            <a:r>
              <a:t/>
            </a:r>
            <a:endParaRPr/>
          </a:p>
          <a:p>
            <a:pPr indent="0" lvl="0" marL="0" rtl="0" algn="l">
              <a:spcBef>
                <a:spcPts val="1000"/>
              </a:spcBef>
              <a:spcAft>
                <a:spcPts val="0"/>
              </a:spcAft>
              <a:buNone/>
            </a:pPr>
            <a:r>
              <a:t/>
            </a:r>
            <a:endParaRPr/>
          </a:p>
        </p:txBody>
      </p:sp>
      <p:sp>
        <p:nvSpPr>
          <p:cNvPr id="359" name="Google Shape;359;g61c541eacc_0_38"/>
          <p:cNvSpPr txBox="1"/>
          <p:nvPr>
            <p:ph idx="12" type="sldNum"/>
          </p:nvPr>
        </p:nvSpPr>
        <p:spPr>
          <a:xfrm>
            <a:off x="8610600" y="6356350"/>
            <a:ext cx="27432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ja-JP"/>
              <a:t>‹#›</a:t>
            </a:fld>
            <a:endParaRPr/>
          </a:p>
        </p:txBody>
      </p:sp>
      <p:sp>
        <p:nvSpPr>
          <p:cNvPr id="360" name="Google Shape;360;g61c541eacc_0_38"/>
          <p:cNvSpPr/>
          <p:nvPr/>
        </p:nvSpPr>
        <p:spPr>
          <a:xfrm>
            <a:off x="2587950" y="1690825"/>
            <a:ext cx="2480400" cy="737700"/>
          </a:xfrm>
          <a:prstGeom prst="roundRect">
            <a:avLst>
              <a:gd fmla="val 16667" name="adj"/>
            </a:avLst>
          </a:prstGeom>
          <a:solidFill>
            <a:schemeClr val="lt2"/>
          </a:solidFill>
          <a:ln cap="flat" cmpd="sng" w="3810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90000"/>
              </a:lnSpc>
              <a:spcBef>
                <a:spcPts val="1000"/>
              </a:spcBef>
              <a:spcAft>
                <a:spcPts val="0"/>
              </a:spcAft>
              <a:buClr>
                <a:srgbClr val="000000"/>
              </a:buClr>
              <a:buSzPts val="3100"/>
              <a:buFont typeface="Arial"/>
              <a:buNone/>
            </a:pPr>
            <a:r>
              <a:rPr lang="ja-JP" sz="3100">
                <a:solidFill>
                  <a:schemeClr val="dk1"/>
                </a:solidFill>
              </a:rPr>
              <a:t>約9M改善</a:t>
            </a:r>
            <a:endParaRPr b="0" i="0" sz="1400" u="none" cap="none" strike="noStrike">
              <a:solidFill>
                <a:srgbClr val="000000"/>
              </a:solidFill>
              <a:latin typeface="Arial"/>
              <a:ea typeface="Arial"/>
              <a:cs typeface="Arial"/>
              <a:sym typeface="Arial"/>
            </a:endParaRPr>
          </a:p>
        </p:txBody>
      </p:sp>
      <p:sp>
        <p:nvSpPr>
          <p:cNvPr id="361" name="Google Shape;361;g61c541eacc_0_38"/>
          <p:cNvSpPr/>
          <p:nvPr/>
        </p:nvSpPr>
        <p:spPr>
          <a:xfrm>
            <a:off x="6389525" y="1690825"/>
            <a:ext cx="2941800" cy="737700"/>
          </a:xfrm>
          <a:prstGeom prst="roundRect">
            <a:avLst>
              <a:gd fmla="val 16667" name="adj"/>
            </a:avLst>
          </a:prstGeom>
          <a:solidFill>
            <a:schemeClr val="lt2"/>
          </a:solidFill>
          <a:ln cap="flat" cmpd="sng" w="3810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90000"/>
              </a:lnSpc>
              <a:spcBef>
                <a:spcPts val="1000"/>
              </a:spcBef>
              <a:spcAft>
                <a:spcPts val="0"/>
              </a:spcAft>
              <a:buClr>
                <a:srgbClr val="000000"/>
              </a:buClr>
              <a:buSzPts val="3100"/>
              <a:buFont typeface="Arial"/>
              <a:buNone/>
            </a:pPr>
            <a:r>
              <a:rPr lang="ja-JP" sz="3100">
                <a:solidFill>
                  <a:schemeClr val="dk1"/>
                </a:solidFill>
              </a:rPr>
              <a:t>合計約2M改善</a:t>
            </a:r>
            <a:endParaRPr b="0" i="0" sz="1400" u="none" cap="none" strike="noStrike">
              <a:solidFill>
                <a:srgbClr val="000000"/>
              </a:solidFill>
              <a:latin typeface="Arial"/>
              <a:ea typeface="Arial"/>
              <a:cs typeface="Arial"/>
              <a:sym typeface="Arial"/>
            </a:endParaRPr>
          </a:p>
        </p:txBody>
      </p:sp>
      <p:sp>
        <p:nvSpPr>
          <p:cNvPr id="362" name="Google Shape;362;g61c541eacc_0_38"/>
          <p:cNvSpPr/>
          <p:nvPr/>
        </p:nvSpPr>
        <p:spPr>
          <a:xfrm>
            <a:off x="4532950" y="2726475"/>
            <a:ext cx="2391900" cy="737700"/>
          </a:xfrm>
          <a:prstGeom prst="downArrow">
            <a:avLst>
              <a:gd fmla="val 50000" name="adj1"/>
              <a:gd fmla="val 50000" name="adj2"/>
            </a:avLst>
          </a:prstGeom>
          <a:noFill/>
          <a:ln cap="flat" cmpd="sng" w="2857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3" name="Google Shape;363;g61c541eacc_0_38"/>
          <p:cNvSpPr/>
          <p:nvPr/>
        </p:nvSpPr>
        <p:spPr>
          <a:xfrm>
            <a:off x="2587950" y="4700525"/>
            <a:ext cx="2480400" cy="737700"/>
          </a:xfrm>
          <a:prstGeom prst="roundRect">
            <a:avLst>
              <a:gd fmla="val 16667" name="adj"/>
            </a:avLst>
          </a:prstGeom>
          <a:solidFill>
            <a:schemeClr val="lt2"/>
          </a:solidFill>
          <a:ln cap="flat" cmpd="sng" w="3810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90000"/>
              </a:lnSpc>
              <a:spcBef>
                <a:spcPts val="1000"/>
              </a:spcBef>
              <a:spcAft>
                <a:spcPts val="0"/>
              </a:spcAft>
              <a:buClr>
                <a:srgbClr val="000000"/>
              </a:buClr>
              <a:buSzPts val="3100"/>
              <a:buFont typeface="Arial"/>
              <a:buNone/>
            </a:pPr>
            <a:r>
              <a:rPr lang="ja-JP" sz="3100">
                <a:solidFill>
                  <a:schemeClr val="dk1"/>
                </a:solidFill>
              </a:rPr>
              <a:t>7</a:t>
            </a:r>
            <a:r>
              <a:rPr lang="ja-JP" sz="3100">
                <a:solidFill>
                  <a:schemeClr val="dk1"/>
                </a:solidFill>
              </a:rPr>
              <a:t>M改善</a:t>
            </a:r>
            <a:endParaRPr b="0" i="0" sz="1400" u="none" cap="none" strike="noStrike">
              <a:solidFill>
                <a:srgbClr val="000000"/>
              </a:solidFill>
              <a:latin typeface="Arial"/>
              <a:ea typeface="Arial"/>
              <a:cs typeface="Arial"/>
              <a:sym typeface="Arial"/>
            </a:endParaRPr>
          </a:p>
        </p:txBody>
      </p:sp>
      <p:sp>
        <p:nvSpPr>
          <p:cNvPr id="364" name="Google Shape;364;g61c541eacc_0_38"/>
          <p:cNvSpPr/>
          <p:nvPr/>
        </p:nvSpPr>
        <p:spPr>
          <a:xfrm>
            <a:off x="7008425" y="4700525"/>
            <a:ext cx="2480400" cy="737700"/>
          </a:xfrm>
          <a:prstGeom prst="roundRect">
            <a:avLst>
              <a:gd fmla="val 16667" name="adj"/>
            </a:avLst>
          </a:prstGeom>
          <a:solidFill>
            <a:schemeClr val="lt2"/>
          </a:solidFill>
          <a:ln cap="flat" cmpd="sng" w="3810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90000"/>
              </a:lnSpc>
              <a:spcBef>
                <a:spcPts val="1000"/>
              </a:spcBef>
              <a:spcAft>
                <a:spcPts val="0"/>
              </a:spcAft>
              <a:buClr>
                <a:srgbClr val="000000"/>
              </a:buClr>
              <a:buSzPts val="3100"/>
              <a:buFont typeface="Arial"/>
              <a:buNone/>
            </a:pPr>
            <a:r>
              <a:rPr lang="ja-JP" sz="3100">
                <a:solidFill>
                  <a:schemeClr val="dk1"/>
                </a:solidFill>
              </a:rPr>
              <a:t>2</a:t>
            </a:r>
            <a:r>
              <a:rPr lang="ja-JP" sz="3100">
                <a:solidFill>
                  <a:schemeClr val="dk1"/>
                </a:solidFill>
              </a:rPr>
              <a:t>M改善</a:t>
            </a:r>
            <a:endParaRPr b="0" i="0" sz="1400" u="none" cap="none" strike="noStrike">
              <a:solidFill>
                <a:srgbClr val="000000"/>
              </a:solidFill>
              <a:latin typeface="Arial"/>
              <a:ea typeface="Arial"/>
              <a:cs typeface="Arial"/>
              <a:sym typeface="Arial"/>
            </a:endParaRPr>
          </a:p>
        </p:txBody>
      </p:sp>
      <p:sp>
        <p:nvSpPr>
          <p:cNvPr id="365" name="Google Shape;365;g61c541eacc_0_38"/>
          <p:cNvSpPr txBox="1"/>
          <p:nvPr/>
        </p:nvSpPr>
        <p:spPr>
          <a:xfrm>
            <a:off x="6389525" y="4123938"/>
            <a:ext cx="5001300" cy="7377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ja-JP" sz="3000"/>
              <a:t>アルゴリズムの重要な部分</a:t>
            </a:r>
            <a:endParaRPr sz="3000"/>
          </a:p>
        </p:txBody>
      </p:sp>
      <p:sp>
        <p:nvSpPr>
          <p:cNvPr id="366" name="Google Shape;366;g61c541eacc_0_38"/>
          <p:cNvSpPr txBox="1"/>
          <p:nvPr/>
        </p:nvSpPr>
        <p:spPr>
          <a:xfrm>
            <a:off x="1327500" y="3713500"/>
            <a:ext cx="5001300" cy="7377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ja-JP" sz="3000"/>
              <a:t>実装の仕方で</a:t>
            </a:r>
            <a:endParaRPr sz="3000"/>
          </a:p>
          <a:p>
            <a:pPr indent="0" lvl="0" marL="0" rtl="0" algn="ctr">
              <a:spcBef>
                <a:spcPts val="0"/>
              </a:spcBef>
              <a:spcAft>
                <a:spcPts val="0"/>
              </a:spcAft>
              <a:buNone/>
            </a:pPr>
            <a:r>
              <a:rPr lang="ja-JP" sz="3000"/>
              <a:t>変わる可能性がある</a:t>
            </a:r>
            <a:r>
              <a:rPr lang="ja-JP" sz="3000"/>
              <a:t>部分</a:t>
            </a:r>
            <a:endParaRPr sz="3000"/>
          </a:p>
        </p:txBody>
      </p:sp>
      <p:grpSp>
        <p:nvGrpSpPr>
          <p:cNvPr id="367" name="Google Shape;367;g61c541eacc_0_38"/>
          <p:cNvGrpSpPr/>
          <p:nvPr/>
        </p:nvGrpSpPr>
        <p:grpSpPr>
          <a:xfrm>
            <a:off x="2352624" y="5438236"/>
            <a:ext cx="7215154" cy="615863"/>
            <a:chOff x="6652725" y="5310273"/>
            <a:chExt cx="4275900" cy="615863"/>
          </a:xfrm>
        </p:grpSpPr>
        <p:sp>
          <p:nvSpPr>
            <p:cNvPr id="368" name="Google Shape;368;g61c541eacc_0_38"/>
            <p:cNvSpPr/>
            <p:nvPr/>
          </p:nvSpPr>
          <p:spPr>
            <a:xfrm>
              <a:off x="8585400" y="5466536"/>
              <a:ext cx="469500" cy="459600"/>
            </a:xfrm>
            <a:prstGeom prst="triangle">
              <a:avLst>
                <a:gd fmla="val 50000" name="adj"/>
              </a:avLst>
            </a:prstGeom>
            <a:solidFill>
              <a:srgbClr val="FFFFFF"/>
            </a:solidFill>
            <a:ln cap="flat" cmpd="sng" w="3810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9" name="Google Shape;369;g61c541eacc_0_38"/>
            <p:cNvSpPr/>
            <p:nvPr/>
          </p:nvSpPr>
          <p:spPr>
            <a:xfrm>
              <a:off x="6652725" y="5310273"/>
              <a:ext cx="4275900" cy="168900"/>
            </a:xfrm>
            <a:prstGeom prst="rect">
              <a:avLst/>
            </a:prstGeom>
            <a:solidFill>
              <a:srgbClr val="FFFFFF"/>
            </a:solidFill>
            <a:ln cap="flat" cmpd="sng" w="3810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73" name="Shape 373"/>
        <p:cNvGrpSpPr/>
        <p:nvPr/>
      </p:nvGrpSpPr>
      <p:grpSpPr>
        <a:xfrm>
          <a:off x="0" y="0"/>
          <a:ext cx="0" cy="0"/>
          <a:chOff x="0" y="0"/>
          <a:chExt cx="0" cy="0"/>
        </a:xfrm>
      </p:grpSpPr>
      <p:sp>
        <p:nvSpPr>
          <p:cNvPr id="374" name="Google Shape;374;p1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Arial"/>
              <a:buNone/>
            </a:pPr>
            <a:r>
              <a:rPr lang="ja-JP"/>
              <a:t>深さ優先探索の先行研究</a:t>
            </a:r>
            <a:endParaRPr/>
          </a:p>
        </p:txBody>
      </p:sp>
      <p:sp>
        <p:nvSpPr>
          <p:cNvPr id="375" name="Google Shape;375;p13"/>
          <p:cNvSpPr txBox="1"/>
          <p:nvPr>
            <p:ph idx="12" type="sldNum"/>
          </p:nvPr>
        </p:nvSpPr>
        <p:spPr>
          <a:xfrm>
            <a:off x="8610600" y="6356350"/>
            <a:ext cx="2743200" cy="3651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ja-JP"/>
              <a:t>‹#›</a:t>
            </a:fld>
            <a:endParaRPr/>
          </a:p>
        </p:txBody>
      </p:sp>
      <p:graphicFrame>
        <p:nvGraphicFramePr>
          <p:cNvPr id="376" name="Google Shape;376;p13"/>
          <p:cNvGraphicFramePr/>
          <p:nvPr/>
        </p:nvGraphicFramePr>
        <p:xfrm>
          <a:off x="1066800" y="2525225"/>
          <a:ext cx="3000000" cy="3000000"/>
        </p:xfrm>
        <a:graphic>
          <a:graphicData uri="http://schemas.openxmlformats.org/drawingml/2006/table">
            <a:tbl>
              <a:tblPr>
                <a:noFill/>
                <a:tableStyleId>{04BDF4DA-2222-411E-A3EA-BCFE8309D366}</a:tableStyleId>
              </a:tblPr>
              <a:tblGrid>
                <a:gridCol w="3429000"/>
                <a:gridCol w="3429000"/>
                <a:gridCol w="3429000"/>
              </a:tblGrid>
              <a:tr h="487350">
                <a:tc>
                  <a:txBody>
                    <a:bodyPr/>
                    <a:lstStyle/>
                    <a:p>
                      <a:pPr indent="0" lvl="0" marL="0" marR="0" rtl="0" algn="l">
                        <a:lnSpc>
                          <a:spcPct val="100000"/>
                        </a:lnSpc>
                        <a:spcBef>
                          <a:spcPts val="0"/>
                        </a:spcBef>
                        <a:spcAft>
                          <a:spcPts val="0"/>
                        </a:spcAft>
                        <a:buClr>
                          <a:srgbClr val="000000"/>
                        </a:buClr>
                        <a:buSzPts val="2400"/>
                        <a:buFont typeface="Arial"/>
                        <a:buNone/>
                      </a:pPr>
                      <a:r>
                        <a:rPr lang="ja-JP" sz="2400" u="none" cap="none" strike="noStrike"/>
                        <a:t>比較項目</a:t>
                      </a:r>
                      <a:endParaRPr sz="2400" u="none" cap="none" strike="noStrike"/>
                    </a:p>
                  </a:txBody>
                  <a:tcPr marT="91425" marB="91425" marR="91425" marL="91425">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2400"/>
                        <a:buFont typeface="Arial"/>
                        <a:buNone/>
                      </a:pPr>
                      <a:r>
                        <a:rPr lang="ja-JP" sz="2400" u="none" cap="none" strike="noStrike"/>
                        <a:t>一般解法a-提案解法a</a:t>
                      </a:r>
                      <a:endParaRPr sz="2400" u="none" cap="none" strike="noStrike"/>
                    </a:p>
                  </a:txBody>
                  <a:tcPr marT="91425" marB="91425" marR="91425" marL="91425">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2400"/>
                        <a:buFont typeface="Arial"/>
                        <a:buNone/>
                      </a:pPr>
                      <a:r>
                        <a:rPr lang="ja-JP" sz="2400" u="none" cap="none" strike="noStrike"/>
                        <a:t>一般解法b-提案解法b</a:t>
                      </a:r>
                      <a:endParaRPr sz="2400" u="none" cap="none" strike="noStrike"/>
                    </a:p>
                  </a:txBody>
                  <a:tcPr marT="91425" marB="91425" marR="91425" marL="91425">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r h="381000">
                <a:tc>
                  <a:txBody>
                    <a:bodyPr/>
                    <a:lstStyle/>
                    <a:p>
                      <a:pPr indent="0" lvl="0" marL="0" marR="0" rtl="0" algn="l">
                        <a:lnSpc>
                          <a:spcPct val="100000"/>
                        </a:lnSpc>
                        <a:spcBef>
                          <a:spcPts val="0"/>
                        </a:spcBef>
                        <a:spcAft>
                          <a:spcPts val="0"/>
                        </a:spcAft>
                        <a:buClr>
                          <a:srgbClr val="000000"/>
                        </a:buClr>
                        <a:buSzPts val="2400"/>
                        <a:buFont typeface="Arial"/>
                        <a:buNone/>
                      </a:pPr>
                      <a:r>
                        <a:rPr lang="ja-JP" sz="2400" u="none" cap="none" strike="noStrike"/>
                        <a:t>メモリ使用量</a:t>
                      </a:r>
                      <a:endParaRPr sz="2400" u="none" cap="none" strike="noStrike"/>
                    </a:p>
                  </a:txBody>
                  <a:tcPr marT="91425" marB="91425" marR="91425" marL="91425">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2400"/>
                        <a:buFont typeface="Arial"/>
                        <a:buNone/>
                      </a:pPr>
                      <a:r>
                        <a:rPr lang="ja-JP" sz="2400" u="none" cap="none" strike="noStrike"/>
                        <a:t>3L-2S+5</a:t>
                      </a:r>
                      <a:endParaRPr sz="2400" u="none" cap="none" strike="noStrike"/>
                    </a:p>
                  </a:txBody>
                  <a:tcPr marT="91425" marB="91425" marR="91425" marL="91425">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2400"/>
                        <a:buFont typeface="Arial"/>
                        <a:buNone/>
                      </a:pPr>
                      <a:r>
                        <a:rPr lang="ja-JP" sz="2400" u="none" cap="none" strike="noStrike"/>
                        <a:t>1</a:t>
                      </a:r>
                      <a:endParaRPr sz="2400" u="none" cap="none" strike="noStrike"/>
                    </a:p>
                  </a:txBody>
                  <a:tcPr marT="91425" marB="91425" marR="91425" marL="91425">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r h="381000">
                <a:tc>
                  <a:txBody>
                    <a:bodyPr/>
                    <a:lstStyle/>
                    <a:p>
                      <a:pPr indent="0" lvl="0" marL="0" marR="0" rtl="0" algn="l">
                        <a:lnSpc>
                          <a:spcPct val="100000"/>
                        </a:lnSpc>
                        <a:spcBef>
                          <a:spcPts val="0"/>
                        </a:spcBef>
                        <a:spcAft>
                          <a:spcPts val="0"/>
                        </a:spcAft>
                        <a:buClr>
                          <a:srgbClr val="000000"/>
                        </a:buClr>
                        <a:buSzPts val="2400"/>
                        <a:buFont typeface="Arial"/>
                        <a:buNone/>
                      </a:pPr>
                      <a:r>
                        <a:rPr lang="ja-JP" sz="2400" u="none" cap="none" strike="noStrike"/>
                        <a:t>ステップ数</a:t>
                      </a:r>
                      <a:endParaRPr sz="2400" u="none" cap="none" strike="noStrike"/>
                    </a:p>
                  </a:txBody>
                  <a:tcPr marT="91425" marB="91425" marR="91425" marL="91425">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2400"/>
                        <a:buFont typeface="Arial"/>
                        <a:buNone/>
                      </a:pPr>
                      <a:r>
                        <a:rPr lang="ja-JP" sz="2400" u="none" cap="none" strike="noStrike"/>
                        <a:t>3L-4S+8</a:t>
                      </a:r>
                      <a:endParaRPr sz="2400" u="none" cap="none" strike="noStrike"/>
                    </a:p>
                  </a:txBody>
                  <a:tcPr marT="91425" marB="91425" marR="91425" marL="91425">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2400"/>
                        <a:buFont typeface="Arial"/>
                        <a:buNone/>
                      </a:pPr>
                      <a:r>
                        <a:rPr lang="ja-JP" sz="2400" u="none" cap="none" strike="noStrike"/>
                        <a:t>6L-8S+16</a:t>
                      </a:r>
                      <a:endParaRPr sz="2400" u="none" cap="none" strike="noStrike"/>
                    </a:p>
                  </a:txBody>
                  <a:tcPr marT="91425" marB="91425" marR="91425" marL="91425">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r h="431525">
                <a:tc>
                  <a:txBody>
                    <a:bodyPr/>
                    <a:lstStyle/>
                    <a:p>
                      <a:pPr indent="0" lvl="0" marL="0" marR="0" rtl="0" algn="l">
                        <a:lnSpc>
                          <a:spcPct val="100000"/>
                        </a:lnSpc>
                        <a:spcBef>
                          <a:spcPts val="0"/>
                        </a:spcBef>
                        <a:spcAft>
                          <a:spcPts val="0"/>
                        </a:spcAft>
                        <a:buClr>
                          <a:srgbClr val="000000"/>
                        </a:buClr>
                        <a:buSzPts val="2400"/>
                        <a:buFont typeface="Arial"/>
                        <a:buNone/>
                      </a:pPr>
                      <a:r>
                        <a:rPr lang="ja-JP" sz="2400" u="none" cap="none" strike="noStrike"/>
                        <a:t>ゴミ出力</a:t>
                      </a:r>
                      <a:endParaRPr sz="2400" u="none" cap="none" strike="noStrike"/>
                    </a:p>
                  </a:txBody>
                  <a:tcPr marT="91425" marB="91425" marR="91425" marL="91425">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2400"/>
                        <a:buFont typeface="Arial"/>
                        <a:buNone/>
                      </a:pPr>
                      <a:r>
                        <a:rPr lang="ja-JP" sz="2400" u="none" cap="none" strike="noStrike"/>
                        <a:t>3L-2S+5</a:t>
                      </a:r>
                      <a:endParaRPr sz="2400" u="none" cap="none" strike="noStrike"/>
                    </a:p>
                  </a:txBody>
                  <a:tcPr marT="91425" marB="91425" marR="91425" marL="91425">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2400"/>
                        <a:buFont typeface="Arial"/>
                        <a:buNone/>
                      </a:pPr>
                      <a:r>
                        <a:rPr lang="ja-JP" sz="2400" u="none" cap="none" strike="noStrike"/>
                        <a:t>0</a:t>
                      </a:r>
                      <a:endParaRPr sz="2400" u="none" cap="none" strike="noStrike"/>
                    </a:p>
                  </a:txBody>
                  <a:tcPr marT="91425" marB="91425" marR="91425" marL="91425">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bl>
          </a:graphicData>
        </a:graphic>
      </p:graphicFrame>
      <p:sp>
        <p:nvSpPr>
          <p:cNvPr id="377" name="Google Shape;377;p13"/>
          <p:cNvSpPr txBox="1"/>
          <p:nvPr/>
        </p:nvSpPr>
        <p:spPr>
          <a:xfrm>
            <a:off x="1066800" y="4628200"/>
            <a:ext cx="6309600" cy="1841100"/>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3000"/>
              <a:buFont typeface="Arial"/>
              <a:buNone/>
            </a:pPr>
            <a:r>
              <a:rPr b="0" i="0" lang="ja-JP" sz="3000" u="none" cap="none" strike="noStrike">
                <a:solidFill>
                  <a:srgbClr val="000000"/>
                </a:solidFill>
                <a:latin typeface="Arial"/>
                <a:ea typeface="Arial"/>
                <a:cs typeface="Arial"/>
                <a:sym typeface="Arial"/>
              </a:rPr>
              <a:t>n:頂点の数</a:t>
            </a:r>
            <a:endParaRPr b="0" i="0" sz="3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3000"/>
              <a:buFont typeface="Arial"/>
              <a:buNone/>
            </a:pPr>
            <a:r>
              <a:rPr b="0" i="0" lang="ja-JP" sz="3000" u="none" cap="none" strike="noStrike">
                <a:solidFill>
                  <a:srgbClr val="000000"/>
                </a:solidFill>
                <a:latin typeface="Arial"/>
                <a:ea typeface="Arial"/>
                <a:cs typeface="Arial"/>
                <a:sym typeface="Arial"/>
              </a:rPr>
              <a:t>L:探索</a:t>
            </a:r>
            <a:r>
              <a:rPr lang="ja-JP" sz="3000"/>
              <a:t>が行われた回数</a:t>
            </a:r>
            <a:endParaRPr b="0" i="0" sz="3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3000"/>
              <a:buFont typeface="Arial"/>
              <a:buNone/>
            </a:pPr>
            <a:r>
              <a:rPr b="0" i="0" lang="ja-JP" sz="3000" u="none" cap="none" strike="noStrike">
                <a:solidFill>
                  <a:srgbClr val="000000"/>
                </a:solidFill>
                <a:latin typeface="Arial"/>
                <a:ea typeface="Arial"/>
                <a:cs typeface="Arial"/>
                <a:sym typeface="Arial"/>
              </a:rPr>
              <a:t>S:探索成功なら1失敗なら0</a:t>
            </a:r>
            <a:endParaRPr b="0" i="0" sz="3000" u="none" cap="none" strike="noStrike">
              <a:solidFill>
                <a:srgbClr val="000000"/>
              </a:solidFill>
              <a:latin typeface="Arial"/>
              <a:ea typeface="Arial"/>
              <a:cs typeface="Arial"/>
              <a:sym typeface="Arial"/>
            </a:endParaRPr>
          </a:p>
        </p:txBody>
      </p:sp>
      <p:sp>
        <p:nvSpPr>
          <p:cNvPr id="378" name="Google Shape;378;p13"/>
          <p:cNvSpPr txBox="1"/>
          <p:nvPr/>
        </p:nvSpPr>
        <p:spPr>
          <a:xfrm>
            <a:off x="2764500" y="1886150"/>
            <a:ext cx="6663000" cy="8310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ja-JP" sz="2400"/>
              <a:t>表1 参考文献[1]がどの程度効率化できているか</a:t>
            </a:r>
            <a:endParaRPr sz="2400"/>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83" name="Shape 383"/>
        <p:cNvGrpSpPr/>
        <p:nvPr/>
      </p:nvGrpSpPr>
      <p:grpSpPr>
        <a:xfrm>
          <a:off x="0" y="0"/>
          <a:ext cx="0" cy="0"/>
          <a:chOff x="0" y="0"/>
          <a:chExt cx="0" cy="0"/>
        </a:xfrm>
      </p:grpSpPr>
      <p:sp>
        <p:nvSpPr>
          <p:cNvPr id="384" name="Google Shape;384;g61c541eacc_0_55"/>
          <p:cNvSpPr txBox="1"/>
          <p:nvPr>
            <p:ph type="title"/>
          </p:nvPr>
        </p:nvSpPr>
        <p:spPr>
          <a:xfrm>
            <a:off x="838200" y="365125"/>
            <a:ext cx="10515600" cy="13257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ja-JP"/>
              <a:t>まとめ</a:t>
            </a:r>
            <a:endParaRPr/>
          </a:p>
        </p:txBody>
      </p:sp>
      <p:sp>
        <p:nvSpPr>
          <p:cNvPr id="385" name="Google Shape;385;g61c541eacc_0_55"/>
          <p:cNvSpPr txBox="1"/>
          <p:nvPr>
            <p:ph idx="1" type="body"/>
          </p:nvPr>
        </p:nvSpPr>
        <p:spPr>
          <a:xfrm>
            <a:off x="838200" y="1825625"/>
            <a:ext cx="10515600" cy="4351200"/>
          </a:xfrm>
          <a:prstGeom prst="rect">
            <a:avLst/>
          </a:prstGeom>
        </p:spPr>
        <p:txBody>
          <a:bodyPr anchorCtr="0" anchor="t" bIns="45700" lIns="91425" spcFirstLastPara="1" rIns="91425" wrap="square" tIns="45700">
            <a:noAutofit/>
          </a:bodyPr>
          <a:lstStyle/>
          <a:p>
            <a:pPr indent="0" lvl="0" marL="0" rtl="0" algn="l">
              <a:spcBef>
                <a:spcPts val="1000"/>
              </a:spcBef>
              <a:spcAft>
                <a:spcPts val="0"/>
              </a:spcAft>
              <a:buNone/>
            </a:pPr>
            <a:r>
              <a:rPr lang="ja-JP"/>
              <a:t>・</a:t>
            </a:r>
            <a:r>
              <a:rPr lang="ja-JP"/>
              <a:t>可逆線形探索[2]を元に可逆化</a:t>
            </a:r>
            <a:r>
              <a:rPr lang="ja-JP"/>
              <a:t>の</a:t>
            </a:r>
            <a:r>
              <a:rPr lang="ja-JP"/>
              <a:t>方法を整理</a:t>
            </a:r>
            <a:endParaRPr/>
          </a:p>
          <a:p>
            <a:pPr indent="0" lvl="0" marL="0" rtl="0" algn="l">
              <a:spcBef>
                <a:spcPts val="1000"/>
              </a:spcBef>
              <a:spcAft>
                <a:spcPts val="0"/>
              </a:spcAft>
              <a:buNone/>
            </a:pPr>
            <a:r>
              <a:t/>
            </a:r>
            <a:endParaRPr/>
          </a:p>
          <a:p>
            <a:pPr indent="0" lvl="0" marL="0" rtl="0" algn="l">
              <a:spcBef>
                <a:spcPts val="1000"/>
              </a:spcBef>
              <a:spcAft>
                <a:spcPts val="0"/>
              </a:spcAft>
              <a:buNone/>
            </a:pPr>
            <a:r>
              <a:rPr lang="ja-JP"/>
              <a:t>・可能な限り，重要な部分の改善が必要</a:t>
            </a:r>
            <a:endParaRPr/>
          </a:p>
          <a:p>
            <a:pPr indent="0" lvl="0" marL="0" rtl="0" algn="l">
              <a:spcBef>
                <a:spcPts val="1000"/>
              </a:spcBef>
              <a:spcAft>
                <a:spcPts val="0"/>
              </a:spcAft>
              <a:buNone/>
            </a:pPr>
            <a:r>
              <a:t/>
            </a:r>
            <a:endParaRPr/>
          </a:p>
          <a:p>
            <a:pPr indent="0" lvl="0" marL="0" rtl="0" algn="l">
              <a:spcBef>
                <a:spcPts val="1000"/>
              </a:spcBef>
              <a:spcAft>
                <a:spcPts val="0"/>
              </a:spcAft>
              <a:buNone/>
            </a:pPr>
            <a:r>
              <a:rPr lang="ja-JP"/>
              <a:t>課題</a:t>
            </a:r>
            <a:endParaRPr/>
          </a:p>
          <a:p>
            <a:pPr indent="0" lvl="0" marL="0" rtl="0" algn="l">
              <a:spcBef>
                <a:spcPts val="1000"/>
              </a:spcBef>
              <a:spcAft>
                <a:spcPts val="0"/>
              </a:spcAft>
              <a:buNone/>
            </a:pPr>
            <a:r>
              <a:rPr lang="ja-JP"/>
              <a:t>・深さ優先探索や幅優先探索の可逆化、効率化</a:t>
            </a:r>
            <a:endParaRPr/>
          </a:p>
          <a:p>
            <a:pPr indent="0" lvl="0" marL="0" rtl="0" algn="l">
              <a:spcBef>
                <a:spcPts val="1000"/>
              </a:spcBef>
              <a:spcAft>
                <a:spcPts val="0"/>
              </a:spcAft>
              <a:buNone/>
            </a:pPr>
            <a:r>
              <a:t/>
            </a:r>
            <a:endParaRPr/>
          </a:p>
          <a:p>
            <a:pPr indent="0" lvl="0" marL="0" rtl="0" algn="l">
              <a:spcBef>
                <a:spcPts val="1000"/>
              </a:spcBef>
              <a:spcAft>
                <a:spcPts val="0"/>
              </a:spcAft>
              <a:buNone/>
            </a:pPr>
            <a:r>
              <a:rPr lang="ja-JP"/>
              <a:t>・深さ優先探索や幅優先探索で重要な部分の設定</a:t>
            </a:r>
            <a:endParaRPr/>
          </a:p>
        </p:txBody>
      </p:sp>
      <p:sp>
        <p:nvSpPr>
          <p:cNvPr id="386" name="Google Shape;386;g61c541eacc_0_55"/>
          <p:cNvSpPr txBox="1"/>
          <p:nvPr>
            <p:ph idx="12" type="sldNum"/>
          </p:nvPr>
        </p:nvSpPr>
        <p:spPr>
          <a:xfrm>
            <a:off x="8610600" y="6356350"/>
            <a:ext cx="27432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ja-JP"/>
              <a:t>‹#›</a:t>
            </a:fld>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4" name="Shape 94"/>
        <p:cNvGrpSpPr/>
        <p:nvPr/>
      </p:nvGrpSpPr>
      <p:grpSpPr>
        <a:xfrm>
          <a:off x="0" y="0"/>
          <a:ext cx="0" cy="0"/>
          <a:chOff x="0" y="0"/>
          <a:chExt cx="0" cy="0"/>
        </a:xfrm>
      </p:grpSpPr>
      <p:sp>
        <p:nvSpPr>
          <p:cNvPr id="95" name="Google Shape;95;p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Arial"/>
              <a:buNone/>
            </a:pPr>
            <a:r>
              <a:rPr lang="ja-JP"/>
              <a:t>目次</a:t>
            </a:r>
            <a:endParaRPr/>
          </a:p>
        </p:txBody>
      </p:sp>
      <p:sp>
        <p:nvSpPr>
          <p:cNvPr id="96" name="Google Shape;96;p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342900" lvl="0" marL="457200" rtl="0" algn="l">
              <a:lnSpc>
                <a:spcPct val="90000"/>
              </a:lnSpc>
              <a:spcBef>
                <a:spcPts val="0"/>
              </a:spcBef>
              <a:spcAft>
                <a:spcPts val="0"/>
              </a:spcAft>
              <a:buSzPts val="1800"/>
              <a:buAutoNum type="arabicPeriod"/>
            </a:pPr>
            <a:r>
              <a:rPr lang="ja-JP"/>
              <a:t>はじめに</a:t>
            </a:r>
            <a:endParaRPr/>
          </a:p>
          <a:p>
            <a:pPr indent="-342900" lvl="1" marL="914400" rtl="0" algn="l">
              <a:lnSpc>
                <a:spcPct val="90000"/>
              </a:lnSpc>
              <a:spcBef>
                <a:spcPts val="0"/>
              </a:spcBef>
              <a:spcAft>
                <a:spcPts val="0"/>
              </a:spcAft>
              <a:buSzPts val="1800"/>
              <a:buAutoNum type="alphaLcPeriod"/>
            </a:pPr>
            <a:r>
              <a:rPr lang="ja-JP"/>
              <a:t>背景</a:t>
            </a:r>
            <a:endParaRPr/>
          </a:p>
          <a:p>
            <a:pPr indent="-342900" lvl="1" marL="914400" rtl="0" algn="l">
              <a:lnSpc>
                <a:spcPct val="90000"/>
              </a:lnSpc>
              <a:spcBef>
                <a:spcPts val="0"/>
              </a:spcBef>
              <a:spcAft>
                <a:spcPts val="0"/>
              </a:spcAft>
              <a:buSzPts val="1800"/>
              <a:buAutoNum type="alphaLcPeriod"/>
            </a:pPr>
            <a:r>
              <a:rPr lang="ja-JP"/>
              <a:t>目的</a:t>
            </a:r>
            <a:endParaRPr/>
          </a:p>
          <a:p>
            <a:pPr indent="-342900" lvl="0" marL="457200" rtl="0" algn="l">
              <a:lnSpc>
                <a:spcPct val="90000"/>
              </a:lnSpc>
              <a:spcBef>
                <a:spcPts val="0"/>
              </a:spcBef>
              <a:spcAft>
                <a:spcPts val="0"/>
              </a:spcAft>
              <a:buSzPts val="1800"/>
              <a:buAutoNum type="arabicPeriod"/>
            </a:pPr>
            <a:r>
              <a:rPr lang="ja-JP"/>
              <a:t>アプローチ</a:t>
            </a:r>
            <a:endParaRPr/>
          </a:p>
          <a:p>
            <a:pPr indent="-342900" lvl="0" marL="457200" rtl="0" algn="l">
              <a:lnSpc>
                <a:spcPct val="90000"/>
              </a:lnSpc>
              <a:spcBef>
                <a:spcPts val="0"/>
              </a:spcBef>
              <a:spcAft>
                <a:spcPts val="0"/>
              </a:spcAft>
              <a:buSzPts val="1800"/>
              <a:buAutoNum type="arabicPeriod"/>
            </a:pPr>
            <a:r>
              <a:rPr lang="ja-JP"/>
              <a:t>計算量の解析</a:t>
            </a:r>
            <a:endParaRPr/>
          </a:p>
          <a:p>
            <a:pPr indent="-342900" lvl="0" marL="457200" rtl="0" algn="l">
              <a:lnSpc>
                <a:spcPct val="90000"/>
              </a:lnSpc>
              <a:spcBef>
                <a:spcPts val="0"/>
              </a:spcBef>
              <a:spcAft>
                <a:spcPts val="0"/>
              </a:spcAft>
              <a:buSzPts val="1800"/>
              <a:buAutoNum type="arabicPeriod"/>
            </a:pPr>
            <a:r>
              <a:rPr lang="ja-JP"/>
              <a:t>関連研究</a:t>
            </a:r>
            <a:endParaRPr/>
          </a:p>
          <a:p>
            <a:pPr indent="-342900" lvl="0" marL="457200" rtl="0" algn="l">
              <a:lnSpc>
                <a:spcPct val="90000"/>
              </a:lnSpc>
              <a:spcBef>
                <a:spcPts val="0"/>
              </a:spcBef>
              <a:spcAft>
                <a:spcPts val="0"/>
              </a:spcAft>
              <a:buSzPts val="1800"/>
              <a:buAutoNum type="arabicPeriod"/>
            </a:pPr>
            <a:r>
              <a:rPr lang="ja-JP"/>
              <a:t>先行研究の解析</a:t>
            </a:r>
            <a:endParaRPr/>
          </a:p>
          <a:p>
            <a:pPr indent="-342900" lvl="0" marL="457200" rtl="0" algn="l">
              <a:lnSpc>
                <a:spcPct val="90000"/>
              </a:lnSpc>
              <a:spcBef>
                <a:spcPts val="0"/>
              </a:spcBef>
              <a:spcAft>
                <a:spcPts val="0"/>
              </a:spcAft>
              <a:buSzPts val="1800"/>
              <a:buAutoNum type="arabicPeriod"/>
            </a:pPr>
            <a:r>
              <a:rPr lang="ja-JP"/>
              <a:t>まとめ</a:t>
            </a:r>
            <a:endParaRPr/>
          </a:p>
        </p:txBody>
      </p:sp>
      <p:sp>
        <p:nvSpPr>
          <p:cNvPr id="97" name="Google Shape;97;p2"/>
          <p:cNvSpPr txBox="1"/>
          <p:nvPr>
            <p:ph idx="12" type="sldNum"/>
          </p:nvPr>
        </p:nvSpPr>
        <p:spPr>
          <a:xfrm>
            <a:off x="8610600" y="6356350"/>
            <a:ext cx="2743200" cy="3651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ja-JP"/>
              <a:t>‹#›</a:t>
            </a:fld>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91" name="Shape 391"/>
        <p:cNvGrpSpPr/>
        <p:nvPr/>
      </p:nvGrpSpPr>
      <p:grpSpPr>
        <a:xfrm>
          <a:off x="0" y="0"/>
          <a:ext cx="0" cy="0"/>
          <a:chOff x="0" y="0"/>
          <a:chExt cx="0" cy="0"/>
        </a:xfrm>
      </p:grpSpPr>
      <p:sp>
        <p:nvSpPr>
          <p:cNvPr id="392" name="Google Shape;392;g478ac16e73_0_14"/>
          <p:cNvSpPr txBox="1"/>
          <p:nvPr>
            <p:ph type="title"/>
          </p:nvPr>
        </p:nvSpPr>
        <p:spPr>
          <a:xfrm>
            <a:off x="838200" y="0"/>
            <a:ext cx="10515600" cy="13257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ja-JP"/>
              <a:t>参考文献</a:t>
            </a:r>
            <a:endParaRPr/>
          </a:p>
        </p:txBody>
      </p:sp>
      <p:sp>
        <p:nvSpPr>
          <p:cNvPr id="393" name="Google Shape;393;g478ac16e73_0_14"/>
          <p:cNvSpPr txBox="1"/>
          <p:nvPr>
            <p:ph idx="1" type="body"/>
          </p:nvPr>
        </p:nvSpPr>
        <p:spPr>
          <a:xfrm>
            <a:off x="838200" y="934425"/>
            <a:ext cx="10515600" cy="4351200"/>
          </a:xfrm>
          <a:prstGeom prst="rect">
            <a:avLst/>
          </a:prstGeom>
        </p:spPr>
        <p:txBody>
          <a:bodyPr anchorCtr="0" anchor="t" bIns="45700" lIns="91425" spcFirstLastPara="1" rIns="91425" wrap="square" tIns="45700">
            <a:noAutofit/>
          </a:bodyPr>
          <a:lstStyle/>
          <a:p>
            <a:pPr indent="0" lvl="0" marL="0" rtl="0" algn="l">
              <a:spcBef>
                <a:spcPts val="1000"/>
              </a:spcBef>
              <a:spcAft>
                <a:spcPts val="0"/>
              </a:spcAft>
              <a:buNone/>
            </a:pPr>
            <a:r>
              <a:rPr lang="ja-JP"/>
              <a:t>[1] 浅野早紀，山口春樹：可逆な深さ優先探索，南山大学 2018 年度卒業論文 (2019)． </a:t>
            </a:r>
            <a:endParaRPr/>
          </a:p>
          <a:p>
            <a:pPr indent="0" lvl="0" marL="0" rtl="0" algn="l">
              <a:spcBef>
                <a:spcPts val="1000"/>
              </a:spcBef>
              <a:spcAft>
                <a:spcPts val="0"/>
              </a:spcAft>
              <a:buNone/>
            </a:pPr>
            <a:r>
              <a:rPr lang="ja-JP"/>
              <a:t>[2] 家崎雄太，水野竣太郎：可逆線形探索，南山大学 2017 年度卒業論文 (2018)．</a:t>
            </a:r>
            <a:endParaRPr/>
          </a:p>
          <a:p>
            <a:pPr indent="0" lvl="0" marL="0" rtl="0" algn="l">
              <a:spcBef>
                <a:spcPts val="1000"/>
              </a:spcBef>
              <a:spcAft>
                <a:spcPts val="0"/>
              </a:spcAft>
              <a:buClr>
                <a:schemeClr val="dk1"/>
              </a:buClr>
              <a:buSzPts val="1100"/>
              <a:buFont typeface="Arial"/>
              <a:buNone/>
            </a:pPr>
            <a:r>
              <a:rPr lang="ja-JP"/>
              <a:t>[3] 大堀 淳，Garrigue, J.，西村 進：コンピュータサイ エンス入門：アルゴリズムとプログラミング言語， pp.3–95，岩波書店 (1999)．</a:t>
            </a:r>
            <a:endParaRPr/>
          </a:p>
          <a:p>
            <a:pPr indent="0" lvl="0" marL="0" rtl="0" algn="l">
              <a:spcBef>
                <a:spcPts val="1000"/>
              </a:spcBef>
              <a:spcAft>
                <a:spcPts val="0"/>
              </a:spcAft>
              <a:buClr>
                <a:schemeClr val="dk1"/>
              </a:buClr>
              <a:buSzPts val="1100"/>
              <a:buFont typeface="Arial"/>
              <a:buNone/>
            </a:pPr>
            <a:r>
              <a:t/>
            </a:r>
            <a:endParaRPr/>
          </a:p>
          <a:p>
            <a:pPr indent="0" lvl="0" marL="0" rtl="0" algn="l">
              <a:spcBef>
                <a:spcPts val="1000"/>
              </a:spcBef>
              <a:spcAft>
                <a:spcPts val="0"/>
              </a:spcAft>
              <a:buNone/>
            </a:pPr>
            <a:r>
              <a:t/>
            </a:r>
            <a:endParaRPr/>
          </a:p>
        </p:txBody>
      </p:sp>
      <p:sp>
        <p:nvSpPr>
          <p:cNvPr id="394" name="Google Shape;394;g478ac16e73_0_14"/>
          <p:cNvSpPr txBox="1"/>
          <p:nvPr>
            <p:ph idx="12" type="sldNum"/>
          </p:nvPr>
        </p:nvSpPr>
        <p:spPr>
          <a:xfrm>
            <a:off x="8610600" y="6356350"/>
            <a:ext cx="27432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ja-JP"/>
              <a:t>‹#›</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2" name="Shape 102"/>
        <p:cNvGrpSpPr/>
        <p:nvPr/>
      </p:nvGrpSpPr>
      <p:grpSpPr>
        <a:xfrm>
          <a:off x="0" y="0"/>
          <a:ext cx="0" cy="0"/>
          <a:chOff x="0" y="0"/>
          <a:chExt cx="0" cy="0"/>
        </a:xfrm>
      </p:grpSpPr>
      <p:sp>
        <p:nvSpPr>
          <p:cNvPr id="103" name="Google Shape;103;g5f5106f6f5_0_0"/>
          <p:cNvSpPr/>
          <p:nvPr/>
        </p:nvSpPr>
        <p:spPr>
          <a:xfrm>
            <a:off x="5100575" y="2399175"/>
            <a:ext cx="4036200" cy="4215000"/>
          </a:xfrm>
          <a:prstGeom prst="rect">
            <a:avLst/>
          </a:prstGeom>
          <a:solidFill>
            <a:srgbClr val="FFFFFF"/>
          </a:solidFill>
          <a:ln cap="flat" cmpd="sng" w="38100">
            <a:solidFill>
              <a:schemeClr val="dk1"/>
            </a:solidFill>
            <a:prstDash val="solid"/>
            <a:round/>
            <a:headEnd len="sm" w="sm" type="none"/>
            <a:tailEnd len="sm" w="sm" type="none"/>
          </a:ln>
        </p:spPr>
        <p:txBody>
          <a:bodyPr anchorCtr="0" anchor="t" bIns="91425" lIns="91425" spcFirstLastPara="1" rIns="91425" wrap="square" tIns="91425">
            <a:noAutofit/>
          </a:bodyPr>
          <a:lstStyle/>
          <a:p>
            <a:pPr indent="0" lvl="0" marL="0" marR="0" rtl="0" algn="l">
              <a:lnSpc>
                <a:spcPct val="90000"/>
              </a:lnSpc>
              <a:spcBef>
                <a:spcPts val="1000"/>
              </a:spcBef>
              <a:spcAft>
                <a:spcPts val="0"/>
              </a:spcAft>
              <a:buClr>
                <a:srgbClr val="000000"/>
              </a:buClr>
              <a:buSzPts val="2800"/>
              <a:buFont typeface="Arial"/>
              <a:buNone/>
            </a:pPr>
            <a:br>
              <a:rPr b="0" i="0" lang="ja-JP" sz="2800" u="none" cap="none" strike="noStrike">
                <a:solidFill>
                  <a:schemeClr val="dk1"/>
                </a:solidFill>
                <a:latin typeface="Arial"/>
                <a:ea typeface="Arial"/>
                <a:cs typeface="Arial"/>
                <a:sym typeface="Arial"/>
              </a:rPr>
            </a:br>
            <a:r>
              <a:rPr b="0" i="0" lang="ja-JP" sz="2800" u="none" cap="none" strike="noStrike">
                <a:solidFill>
                  <a:schemeClr val="dk1"/>
                </a:solidFill>
                <a:latin typeface="Arial"/>
                <a:ea typeface="Arial"/>
                <a:cs typeface="Arial"/>
                <a:sym typeface="Arial"/>
              </a:rPr>
              <a:t>　</a:t>
            </a:r>
            <a:r>
              <a:rPr b="0" i="0" lang="ja-JP" sz="2800" u="none" cap="none" strike="noStrike">
                <a:solidFill>
                  <a:srgbClr val="980000"/>
                </a:solidFill>
                <a:latin typeface="Arial"/>
                <a:ea typeface="Arial"/>
                <a:cs typeface="Arial"/>
                <a:sym typeface="Arial"/>
              </a:rPr>
              <a:t>複数</a:t>
            </a:r>
            <a:r>
              <a:rPr b="0" i="0" lang="ja-JP" sz="2800" u="none" cap="none" strike="noStrike">
                <a:solidFill>
                  <a:schemeClr val="dk1"/>
                </a:solidFill>
                <a:latin typeface="Arial"/>
                <a:ea typeface="Arial"/>
                <a:cs typeface="Arial"/>
                <a:sym typeface="Arial"/>
              </a:rPr>
              <a:t>の状態から</a:t>
            </a:r>
            <a:br>
              <a:rPr b="0" i="0" lang="ja-JP" sz="2800" u="none" cap="none" strike="noStrike">
                <a:solidFill>
                  <a:schemeClr val="dk1"/>
                </a:solidFill>
                <a:latin typeface="Arial"/>
                <a:ea typeface="Arial"/>
                <a:cs typeface="Arial"/>
                <a:sym typeface="Arial"/>
              </a:rPr>
            </a:br>
            <a:r>
              <a:rPr b="0" i="0" lang="ja-JP" sz="2800" u="none" cap="none" strike="noStrike">
                <a:solidFill>
                  <a:schemeClr val="dk1"/>
                </a:solidFill>
                <a:latin typeface="Arial"/>
                <a:ea typeface="Arial"/>
                <a:cs typeface="Arial"/>
                <a:sym typeface="Arial"/>
              </a:rPr>
              <a:t>　　　　</a:t>
            </a:r>
            <a:r>
              <a:rPr b="0" i="0" lang="ja-JP" sz="2800" u="none" cap="none" strike="noStrike">
                <a:solidFill>
                  <a:srgbClr val="0B5394"/>
                </a:solidFill>
                <a:latin typeface="Arial"/>
                <a:ea typeface="Arial"/>
                <a:cs typeface="Arial"/>
                <a:sym typeface="Arial"/>
              </a:rPr>
              <a:t>一つ</a:t>
            </a:r>
            <a:r>
              <a:rPr b="0" i="0" lang="ja-JP" sz="2800" u="none" cap="none" strike="noStrike">
                <a:solidFill>
                  <a:schemeClr val="dk1"/>
                </a:solidFill>
                <a:latin typeface="Arial"/>
                <a:ea typeface="Arial"/>
                <a:cs typeface="Arial"/>
                <a:sym typeface="Arial"/>
              </a:rPr>
              <a:t>の状態に</a:t>
            </a:r>
            <a:br>
              <a:rPr b="0" i="0" lang="ja-JP" sz="2800" u="none" cap="none" strike="noStrike">
                <a:solidFill>
                  <a:schemeClr val="dk1"/>
                </a:solidFill>
                <a:latin typeface="Arial"/>
                <a:ea typeface="Arial"/>
                <a:cs typeface="Arial"/>
                <a:sym typeface="Arial"/>
              </a:rPr>
            </a:br>
            <a:r>
              <a:rPr b="0" i="0" lang="ja-JP" sz="2800" u="none" cap="none" strike="noStrike">
                <a:solidFill>
                  <a:schemeClr val="dk1"/>
                </a:solidFill>
                <a:latin typeface="Arial"/>
                <a:ea typeface="Arial"/>
                <a:cs typeface="Arial"/>
                <a:sym typeface="Arial"/>
              </a:rPr>
              <a:t>　　　　　　　　遷移</a:t>
            </a:r>
            <a:endParaRPr b="0" i="0" sz="1400" u="none" cap="none" strike="noStrike">
              <a:solidFill>
                <a:srgbClr val="000000"/>
              </a:solidFill>
              <a:latin typeface="Arial"/>
              <a:ea typeface="Arial"/>
              <a:cs typeface="Arial"/>
              <a:sym typeface="Arial"/>
            </a:endParaRPr>
          </a:p>
        </p:txBody>
      </p:sp>
      <p:sp>
        <p:nvSpPr>
          <p:cNvPr id="104" name="Google Shape;104;g5f5106f6f5_0_0"/>
          <p:cNvSpPr/>
          <p:nvPr/>
        </p:nvSpPr>
        <p:spPr>
          <a:xfrm>
            <a:off x="766475" y="2399175"/>
            <a:ext cx="4036200" cy="4215000"/>
          </a:xfrm>
          <a:prstGeom prst="rect">
            <a:avLst/>
          </a:prstGeom>
          <a:solidFill>
            <a:srgbClr val="FFFFFF"/>
          </a:solidFill>
          <a:ln cap="flat" cmpd="sng" w="38100">
            <a:solidFill>
              <a:schemeClr val="dk1"/>
            </a:solidFill>
            <a:prstDash val="solid"/>
            <a:round/>
            <a:headEnd len="sm" w="sm" type="none"/>
            <a:tailEnd len="sm" w="sm" type="none"/>
          </a:ln>
        </p:spPr>
        <p:txBody>
          <a:bodyPr anchorCtr="0" anchor="t" bIns="91425" lIns="91425" spcFirstLastPara="1" rIns="91425" wrap="square" tIns="91425">
            <a:noAutofit/>
          </a:bodyPr>
          <a:lstStyle/>
          <a:p>
            <a:pPr indent="0" lvl="0" marL="0" marR="0" rtl="0" algn="l">
              <a:lnSpc>
                <a:spcPct val="90000"/>
              </a:lnSpc>
              <a:spcBef>
                <a:spcPts val="1000"/>
              </a:spcBef>
              <a:spcAft>
                <a:spcPts val="0"/>
              </a:spcAft>
              <a:buClr>
                <a:schemeClr val="dk1"/>
              </a:buClr>
              <a:buSzPts val="1100"/>
              <a:buFont typeface="Arial"/>
              <a:buNone/>
            </a:pPr>
            <a:br>
              <a:rPr b="0" i="0" lang="ja-JP" sz="2800" u="none" cap="none" strike="noStrike">
                <a:solidFill>
                  <a:schemeClr val="dk1"/>
                </a:solidFill>
                <a:latin typeface="Arial"/>
                <a:ea typeface="Arial"/>
                <a:cs typeface="Arial"/>
                <a:sym typeface="Arial"/>
              </a:rPr>
            </a:br>
            <a:r>
              <a:rPr b="0" i="0" lang="ja-JP" sz="2800" u="none" cap="none" strike="noStrike">
                <a:solidFill>
                  <a:schemeClr val="dk1"/>
                </a:solidFill>
                <a:latin typeface="Arial"/>
                <a:ea typeface="Arial"/>
                <a:cs typeface="Arial"/>
                <a:sym typeface="Arial"/>
              </a:rPr>
              <a:t>　</a:t>
            </a:r>
            <a:r>
              <a:rPr b="0" i="0" lang="ja-JP" sz="2800" u="none" cap="none" strike="noStrike">
                <a:solidFill>
                  <a:srgbClr val="0B5394"/>
                </a:solidFill>
                <a:latin typeface="Arial"/>
                <a:ea typeface="Arial"/>
                <a:cs typeface="Arial"/>
                <a:sym typeface="Arial"/>
              </a:rPr>
              <a:t>一つ</a:t>
            </a:r>
            <a:r>
              <a:rPr b="0" i="0" lang="ja-JP" sz="2800" u="none" cap="none" strike="noStrike">
                <a:solidFill>
                  <a:schemeClr val="dk1"/>
                </a:solidFill>
                <a:latin typeface="Arial"/>
                <a:ea typeface="Arial"/>
                <a:cs typeface="Arial"/>
                <a:sym typeface="Arial"/>
              </a:rPr>
              <a:t>の状態から</a:t>
            </a:r>
            <a:br>
              <a:rPr b="0" i="0" lang="ja-JP" sz="2800" u="none" cap="none" strike="noStrike">
                <a:solidFill>
                  <a:schemeClr val="dk1"/>
                </a:solidFill>
                <a:latin typeface="Arial"/>
                <a:ea typeface="Arial"/>
                <a:cs typeface="Arial"/>
                <a:sym typeface="Arial"/>
              </a:rPr>
            </a:br>
            <a:r>
              <a:rPr b="0" i="0" lang="ja-JP" sz="2800" u="none" cap="none" strike="noStrike">
                <a:solidFill>
                  <a:schemeClr val="dk1"/>
                </a:solidFill>
                <a:latin typeface="Arial"/>
                <a:ea typeface="Arial"/>
                <a:cs typeface="Arial"/>
                <a:sym typeface="Arial"/>
              </a:rPr>
              <a:t>　　　　</a:t>
            </a:r>
            <a:r>
              <a:rPr b="0" i="0" lang="ja-JP" sz="2800" u="none" cap="none" strike="noStrike">
                <a:solidFill>
                  <a:srgbClr val="980000"/>
                </a:solidFill>
                <a:latin typeface="Arial"/>
                <a:ea typeface="Arial"/>
                <a:cs typeface="Arial"/>
                <a:sym typeface="Arial"/>
              </a:rPr>
              <a:t>複数</a:t>
            </a:r>
            <a:r>
              <a:rPr b="0" i="0" lang="ja-JP" sz="2800" u="none" cap="none" strike="noStrike">
                <a:solidFill>
                  <a:schemeClr val="dk1"/>
                </a:solidFill>
                <a:latin typeface="Arial"/>
                <a:ea typeface="Arial"/>
                <a:cs typeface="Arial"/>
                <a:sym typeface="Arial"/>
              </a:rPr>
              <a:t>の状態に</a:t>
            </a:r>
            <a:br>
              <a:rPr b="0" i="0" lang="ja-JP" sz="2800" u="none" cap="none" strike="noStrike">
                <a:solidFill>
                  <a:schemeClr val="dk1"/>
                </a:solidFill>
                <a:latin typeface="Arial"/>
                <a:ea typeface="Arial"/>
                <a:cs typeface="Arial"/>
                <a:sym typeface="Arial"/>
              </a:rPr>
            </a:br>
            <a:r>
              <a:rPr b="0" i="0" lang="ja-JP" sz="2800" u="none" cap="none" strike="noStrike">
                <a:solidFill>
                  <a:schemeClr val="dk1"/>
                </a:solidFill>
                <a:latin typeface="Arial"/>
                <a:ea typeface="Arial"/>
                <a:cs typeface="Arial"/>
                <a:sym typeface="Arial"/>
              </a:rPr>
              <a:t>　　　　　　　　遷移</a:t>
            </a:r>
            <a:endParaRPr b="0" i="0" sz="1400" u="none" cap="none" strike="noStrike">
              <a:solidFill>
                <a:srgbClr val="000000"/>
              </a:solidFill>
              <a:latin typeface="Arial"/>
              <a:ea typeface="Arial"/>
              <a:cs typeface="Arial"/>
              <a:sym typeface="Arial"/>
            </a:endParaRPr>
          </a:p>
        </p:txBody>
      </p:sp>
      <p:sp>
        <p:nvSpPr>
          <p:cNvPr id="105" name="Google Shape;105;g5f5106f6f5_0_0"/>
          <p:cNvSpPr txBox="1"/>
          <p:nvPr>
            <p:ph type="title"/>
          </p:nvPr>
        </p:nvSpPr>
        <p:spPr>
          <a:xfrm>
            <a:off x="838200" y="365125"/>
            <a:ext cx="10515600" cy="1325700"/>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dk1"/>
              </a:buClr>
              <a:buSzPts val="1100"/>
              <a:buFont typeface="Arial"/>
              <a:buNone/>
            </a:pPr>
            <a:r>
              <a:rPr lang="ja-JP"/>
              <a:t>可逆とは</a:t>
            </a:r>
            <a:endParaRPr/>
          </a:p>
        </p:txBody>
      </p:sp>
      <p:sp>
        <p:nvSpPr>
          <p:cNvPr id="106" name="Google Shape;106;g5f5106f6f5_0_0"/>
          <p:cNvSpPr txBox="1"/>
          <p:nvPr>
            <p:ph idx="1" type="body"/>
          </p:nvPr>
        </p:nvSpPr>
        <p:spPr>
          <a:xfrm>
            <a:off x="766475" y="1690825"/>
            <a:ext cx="10515600" cy="1053000"/>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1000"/>
              </a:spcBef>
              <a:spcAft>
                <a:spcPts val="0"/>
              </a:spcAft>
              <a:buSzPts val="1800"/>
              <a:buNone/>
            </a:pPr>
            <a:r>
              <a:rPr lang="ja-JP"/>
              <a:t>状態遷移図において</a:t>
            </a:r>
            <a:endParaRPr/>
          </a:p>
          <a:p>
            <a:pPr indent="0" lvl="0" marL="0" rtl="0" algn="l">
              <a:lnSpc>
                <a:spcPct val="90000"/>
              </a:lnSpc>
              <a:spcBef>
                <a:spcPts val="1000"/>
              </a:spcBef>
              <a:spcAft>
                <a:spcPts val="0"/>
              </a:spcAft>
              <a:buSzPts val="1800"/>
              <a:buNone/>
            </a:pPr>
            <a:r>
              <a:t/>
            </a:r>
            <a:endParaRPr/>
          </a:p>
        </p:txBody>
      </p:sp>
      <p:sp>
        <p:nvSpPr>
          <p:cNvPr id="107" name="Google Shape;107;g5f5106f6f5_0_0"/>
          <p:cNvSpPr txBox="1"/>
          <p:nvPr>
            <p:ph idx="12" type="sldNum"/>
          </p:nvPr>
        </p:nvSpPr>
        <p:spPr>
          <a:xfrm>
            <a:off x="8610600" y="6356350"/>
            <a:ext cx="2743200" cy="3651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ja-JP"/>
              <a:t>‹#›</a:t>
            </a:fld>
            <a:endParaRPr/>
          </a:p>
        </p:txBody>
      </p:sp>
      <p:sp>
        <p:nvSpPr>
          <p:cNvPr id="108" name="Google Shape;108;g5f5106f6f5_0_0"/>
          <p:cNvSpPr/>
          <p:nvPr/>
        </p:nvSpPr>
        <p:spPr>
          <a:xfrm>
            <a:off x="1352900" y="4961800"/>
            <a:ext cx="880800" cy="903900"/>
          </a:xfrm>
          <a:prstGeom prst="ellipse">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9" name="Google Shape;109;g5f5106f6f5_0_0"/>
          <p:cNvSpPr/>
          <p:nvPr/>
        </p:nvSpPr>
        <p:spPr>
          <a:xfrm>
            <a:off x="2948675" y="4405400"/>
            <a:ext cx="880800" cy="903900"/>
          </a:xfrm>
          <a:prstGeom prst="ellipse">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0" name="Google Shape;110;g5f5106f6f5_0_0"/>
          <p:cNvSpPr/>
          <p:nvPr/>
        </p:nvSpPr>
        <p:spPr>
          <a:xfrm>
            <a:off x="2948675" y="5531225"/>
            <a:ext cx="880800" cy="903900"/>
          </a:xfrm>
          <a:prstGeom prst="ellipse">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1" name="Google Shape;111;g5f5106f6f5_0_0"/>
          <p:cNvSpPr/>
          <p:nvPr/>
        </p:nvSpPr>
        <p:spPr>
          <a:xfrm>
            <a:off x="5755875" y="4405400"/>
            <a:ext cx="880800" cy="903900"/>
          </a:xfrm>
          <a:prstGeom prst="ellipse">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2" name="Google Shape;112;g5f5106f6f5_0_0"/>
          <p:cNvSpPr/>
          <p:nvPr/>
        </p:nvSpPr>
        <p:spPr>
          <a:xfrm>
            <a:off x="5755875" y="5531225"/>
            <a:ext cx="880800" cy="903900"/>
          </a:xfrm>
          <a:prstGeom prst="ellipse">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3" name="Google Shape;113;g5f5106f6f5_0_0"/>
          <p:cNvSpPr/>
          <p:nvPr/>
        </p:nvSpPr>
        <p:spPr>
          <a:xfrm>
            <a:off x="7589875" y="4961800"/>
            <a:ext cx="880800" cy="903900"/>
          </a:xfrm>
          <a:prstGeom prst="ellipse">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cxnSp>
        <p:nvCxnSpPr>
          <p:cNvPr id="114" name="Google Shape;114;g5f5106f6f5_0_0"/>
          <p:cNvCxnSpPr>
            <a:stCxn id="108" idx="6"/>
            <a:endCxn id="109" idx="2"/>
          </p:cNvCxnSpPr>
          <p:nvPr/>
        </p:nvCxnSpPr>
        <p:spPr>
          <a:xfrm flipH="1" rot="10800000">
            <a:off x="2233700" y="4857250"/>
            <a:ext cx="714900" cy="556500"/>
          </a:xfrm>
          <a:prstGeom prst="straightConnector1">
            <a:avLst/>
          </a:prstGeom>
          <a:noFill/>
          <a:ln cap="flat" cmpd="sng" w="9525">
            <a:solidFill>
              <a:schemeClr val="dk2"/>
            </a:solidFill>
            <a:prstDash val="solid"/>
            <a:round/>
            <a:headEnd len="sm" w="sm" type="none"/>
            <a:tailEnd len="med" w="med" type="triangle"/>
          </a:ln>
        </p:spPr>
      </p:cxnSp>
      <p:cxnSp>
        <p:nvCxnSpPr>
          <p:cNvPr id="115" name="Google Shape;115;g5f5106f6f5_0_0"/>
          <p:cNvCxnSpPr>
            <a:stCxn id="108" idx="6"/>
            <a:endCxn id="110" idx="2"/>
          </p:cNvCxnSpPr>
          <p:nvPr/>
        </p:nvCxnSpPr>
        <p:spPr>
          <a:xfrm>
            <a:off x="2233700" y="5413750"/>
            <a:ext cx="714900" cy="569400"/>
          </a:xfrm>
          <a:prstGeom prst="straightConnector1">
            <a:avLst/>
          </a:prstGeom>
          <a:noFill/>
          <a:ln cap="flat" cmpd="sng" w="9525">
            <a:solidFill>
              <a:schemeClr val="dk2"/>
            </a:solidFill>
            <a:prstDash val="solid"/>
            <a:round/>
            <a:headEnd len="sm" w="sm" type="none"/>
            <a:tailEnd len="med" w="med" type="triangle"/>
          </a:ln>
        </p:spPr>
      </p:cxnSp>
      <p:cxnSp>
        <p:nvCxnSpPr>
          <p:cNvPr id="116" name="Google Shape;116;g5f5106f6f5_0_0"/>
          <p:cNvCxnSpPr>
            <a:stCxn id="111" idx="6"/>
            <a:endCxn id="113" idx="2"/>
          </p:cNvCxnSpPr>
          <p:nvPr/>
        </p:nvCxnSpPr>
        <p:spPr>
          <a:xfrm>
            <a:off x="6636675" y="4857350"/>
            <a:ext cx="953100" cy="556500"/>
          </a:xfrm>
          <a:prstGeom prst="straightConnector1">
            <a:avLst/>
          </a:prstGeom>
          <a:noFill/>
          <a:ln cap="flat" cmpd="sng" w="9525">
            <a:solidFill>
              <a:schemeClr val="dk2"/>
            </a:solidFill>
            <a:prstDash val="solid"/>
            <a:round/>
            <a:headEnd len="sm" w="sm" type="none"/>
            <a:tailEnd len="med" w="med" type="triangle"/>
          </a:ln>
        </p:spPr>
      </p:cxnSp>
      <p:cxnSp>
        <p:nvCxnSpPr>
          <p:cNvPr id="117" name="Google Shape;117;g5f5106f6f5_0_0"/>
          <p:cNvCxnSpPr>
            <a:endCxn id="113" idx="2"/>
          </p:cNvCxnSpPr>
          <p:nvPr/>
        </p:nvCxnSpPr>
        <p:spPr>
          <a:xfrm flipH="1" rot="10800000">
            <a:off x="6464575" y="5413750"/>
            <a:ext cx="1125300" cy="669900"/>
          </a:xfrm>
          <a:prstGeom prst="straightConnector1">
            <a:avLst/>
          </a:prstGeom>
          <a:noFill/>
          <a:ln cap="flat" cmpd="sng" w="9525">
            <a:solidFill>
              <a:schemeClr val="dk2"/>
            </a:solidFill>
            <a:prstDash val="solid"/>
            <a:round/>
            <a:headEnd len="sm" w="sm" type="none"/>
            <a:tailEnd len="med" w="med" type="triangle"/>
          </a:ln>
        </p:spPr>
      </p:cxnSp>
      <p:sp>
        <p:nvSpPr>
          <p:cNvPr id="118" name="Google Shape;118;g5f5106f6f5_0_0"/>
          <p:cNvSpPr txBox="1"/>
          <p:nvPr/>
        </p:nvSpPr>
        <p:spPr>
          <a:xfrm>
            <a:off x="4978050" y="4187350"/>
            <a:ext cx="430500" cy="6699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3600"/>
              <a:buFont typeface="Arial"/>
              <a:buNone/>
            </a:pPr>
            <a:r>
              <a:t/>
            </a:r>
            <a:endParaRPr b="0" i="0" sz="3600" u="none" cap="none" strike="noStrike">
              <a:solidFill>
                <a:srgbClr val="000000"/>
              </a:solidFill>
              <a:latin typeface="Arial"/>
              <a:ea typeface="Arial"/>
              <a:cs typeface="Arial"/>
              <a:sym typeface="Arial"/>
            </a:endParaRPr>
          </a:p>
        </p:txBody>
      </p:sp>
      <p:sp>
        <p:nvSpPr>
          <p:cNvPr id="119" name="Google Shape;119;g5f5106f6f5_0_0"/>
          <p:cNvSpPr/>
          <p:nvPr/>
        </p:nvSpPr>
        <p:spPr>
          <a:xfrm>
            <a:off x="8470675" y="1261750"/>
            <a:ext cx="3460200" cy="16224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chemeClr val="dk1"/>
              </a:buClr>
              <a:buSzPts val="1100"/>
              <a:buFont typeface="Arial"/>
              <a:buNone/>
            </a:pPr>
            <a:r>
              <a:rPr b="0" i="0" lang="ja-JP" sz="3000" u="none" cap="none" strike="noStrike">
                <a:solidFill>
                  <a:schemeClr val="dk1"/>
                </a:solidFill>
                <a:latin typeface="Arial"/>
                <a:ea typeface="Arial"/>
                <a:cs typeface="Arial"/>
                <a:sym typeface="Arial"/>
              </a:rPr>
              <a:t>1，2のどちらも</a:t>
            </a:r>
            <a:endParaRPr b="0" i="0" sz="30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chemeClr val="dk1"/>
              </a:buClr>
              <a:buSzPts val="1100"/>
              <a:buFont typeface="Arial"/>
              <a:buNone/>
            </a:pPr>
            <a:r>
              <a:rPr b="0" i="0" lang="ja-JP" sz="3000" u="none" cap="none" strike="noStrike">
                <a:solidFill>
                  <a:schemeClr val="dk1"/>
                </a:solidFill>
                <a:latin typeface="Arial"/>
                <a:ea typeface="Arial"/>
                <a:cs typeface="Arial"/>
                <a:sym typeface="Arial"/>
              </a:rPr>
              <a:t>出なければ可逆</a:t>
            </a:r>
            <a:endParaRPr b="0" i="0" sz="1400" u="none" cap="none" strike="noStrike">
              <a:solidFill>
                <a:srgbClr val="000000"/>
              </a:solidFill>
              <a:latin typeface="Arial"/>
              <a:ea typeface="Arial"/>
              <a:cs typeface="Arial"/>
              <a:sym typeface="Arial"/>
            </a:endParaRPr>
          </a:p>
        </p:txBody>
      </p:sp>
      <p:sp>
        <p:nvSpPr>
          <p:cNvPr id="120" name="Google Shape;120;g5f5106f6f5_0_0"/>
          <p:cNvSpPr/>
          <p:nvPr/>
        </p:nvSpPr>
        <p:spPr>
          <a:xfrm flipH="1" rot="10800000">
            <a:off x="766475" y="2399325"/>
            <a:ext cx="1157100" cy="585300"/>
          </a:xfrm>
          <a:prstGeom prst="round1Rect">
            <a:avLst>
              <a:gd fmla="val 50000" name="adj"/>
            </a:avLst>
          </a:prstGeom>
          <a:solidFill>
            <a:srgbClr val="000000"/>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1" name="Google Shape;121;g5f5106f6f5_0_0"/>
          <p:cNvSpPr/>
          <p:nvPr/>
        </p:nvSpPr>
        <p:spPr>
          <a:xfrm flipH="1" rot="10800000">
            <a:off x="5100575" y="2399325"/>
            <a:ext cx="1157100" cy="585300"/>
          </a:xfrm>
          <a:prstGeom prst="round1Rect">
            <a:avLst>
              <a:gd fmla="val 50000" name="adj"/>
            </a:avLst>
          </a:prstGeom>
          <a:solidFill>
            <a:srgbClr val="000000"/>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2" name="Google Shape;122;g5f5106f6f5_0_0"/>
          <p:cNvSpPr txBox="1"/>
          <p:nvPr/>
        </p:nvSpPr>
        <p:spPr>
          <a:xfrm>
            <a:off x="1056575" y="2357025"/>
            <a:ext cx="576900" cy="6699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3000"/>
              <a:buFont typeface="Arial"/>
              <a:buNone/>
            </a:pPr>
            <a:r>
              <a:rPr b="1" i="0" lang="ja-JP" sz="3000" u="none" cap="none" strike="noStrike">
                <a:solidFill>
                  <a:srgbClr val="FFFFFF"/>
                </a:solidFill>
                <a:latin typeface="Arial"/>
                <a:ea typeface="Arial"/>
                <a:cs typeface="Arial"/>
                <a:sym typeface="Arial"/>
              </a:rPr>
              <a:t>１</a:t>
            </a:r>
            <a:endParaRPr b="1" i="0" sz="3000" u="none" cap="none" strike="noStrike">
              <a:solidFill>
                <a:srgbClr val="FFFFFF"/>
              </a:solidFill>
              <a:latin typeface="Arial"/>
              <a:ea typeface="Arial"/>
              <a:cs typeface="Arial"/>
              <a:sym typeface="Arial"/>
            </a:endParaRPr>
          </a:p>
        </p:txBody>
      </p:sp>
      <p:sp>
        <p:nvSpPr>
          <p:cNvPr id="123" name="Google Shape;123;g5f5106f6f5_0_0"/>
          <p:cNvSpPr txBox="1"/>
          <p:nvPr/>
        </p:nvSpPr>
        <p:spPr>
          <a:xfrm>
            <a:off x="5408550" y="2357025"/>
            <a:ext cx="576900" cy="6699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3000"/>
              <a:buFont typeface="Arial"/>
              <a:buNone/>
            </a:pPr>
            <a:r>
              <a:rPr b="1" i="0" lang="ja-JP" sz="3000" u="none" cap="none" strike="noStrike">
                <a:solidFill>
                  <a:srgbClr val="FFFFFF"/>
                </a:solidFill>
                <a:latin typeface="Arial"/>
                <a:ea typeface="Arial"/>
                <a:cs typeface="Arial"/>
                <a:sym typeface="Arial"/>
              </a:rPr>
              <a:t>2</a:t>
            </a:r>
            <a:endParaRPr b="1" i="0" sz="3000" u="none" cap="none" strike="noStrike">
              <a:solidFill>
                <a:srgbClr val="FFFFFF"/>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8" name="Shape 128"/>
        <p:cNvGrpSpPr/>
        <p:nvPr/>
      </p:nvGrpSpPr>
      <p:grpSpPr>
        <a:xfrm>
          <a:off x="0" y="0"/>
          <a:ext cx="0" cy="0"/>
          <a:chOff x="0" y="0"/>
          <a:chExt cx="0" cy="0"/>
        </a:xfrm>
      </p:grpSpPr>
      <p:sp>
        <p:nvSpPr>
          <p:cNvPr id="129" name="Google Shape;129;g5e11bcac28_4_2"/>
          <p:cNvSpPr/>
          <p:nvPr/>
        </p:nvSpPr>
        <p:spPr>
          <a:xfrm>
            <a:off x="6611400" y="1959298"/>
            <a:ext cx="4742400" cy="4447200"/>
          </a:xfrm>
          <a:prstGeom prst="rect">
            <a:avLst/>
          </a:prstGeom>
          <a:solidFill>
            <a:srgbClr val="FFFFFF"/>
          </a:solidFill>
          <a:ln cap="flat" cmpd="sng" w="38100">
            <a:solidFill>
              <a:schemeClr val="dk1"/>
            </a:solidFill>
            <a:prstDash val="solid"/>
            <a:round/>
            <a:headEnd len="sm" w="sm" type="none"/>
            <a:tailEnd len="sm" w="sm" type="none"/>
          </a:ln>
        </p:spPr>
        <p:txBody>
          <a:bodyPr anchorCtr="0" anchor="t" bIns="91425" lIns="91425" spcFirstLastPara="1" rIns="91425" wrap="square" tIns="91425">
            <a:noAutofit/>
          </a:bodyPr>
          <a:lstStyle/>
          <a:p>
            <a:pPr indent="0" lvl="0" marL="0" marR="0" rtl="0" algn="l">
              <a:lnSpc>
                <a:spcPct val="90000"/>
              </a:lnSpc>
              <a:spcBef>
                <a:spcPts val="100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0" name="Google Shape;130;g5e11bcac28_4_2"/>
          <p:cNvSpPr/>
          <p:nvPr/>
        </p:nvSpPr>
        <p:spPr>
          <a:xfrm>
            <a:off x="766325" y="1959298"/>
            <a:ext cx="4742400" cy="4447200"/>
          </a:xfrm>
          <a:prstGeom prst="rect">
            <a:avLst/>
          </a:prstGeom>
          <a:solidFill>
            <a:srgbClr val="FFFFFF"/>
          </a:solidFill>
          <a:ln cap="flat" cmpd="sng" w="38100">
            <a:solidFill>
              <a:schemeClr val="dk1"/>
            </a:solidFill>
            <a:prstDash val="solid"/>
            <a:round/>
            <a:headEnd len="sm" w="sm" type="none"/>
            <a:tailEnd len="sm" w="sm" type="none"/>
          </a:ln>
        </p:spPr>
        <p:txBody>
          <a:bodyPr anchorCtr="0" anchor="t" bIns="91425" lIns="91425" spcFirstLastPara="1" rIns="91425" wrap="square" tIns="91425">
            <a:noAutofit/>
          </a:bodyPr>
          <a:lstStyle/>
          <a:p>
            <a:pPr indent="0" lvl="0" marL="0" marR="0" rtl="0" algn="l">
              <a:lnSpc>
                <a:spcPct val="90000"/>
              </a:lnSpc>
              <a:spcBef>
                <a:spcPts val="100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1" name="Google Shape;131;g5e11bcac28_4_2"/>
          <p:cNvSpPr txBox="1"/>
          <p:nvPr>
            <p:ph type="title"/>
          </p:nvPr>
        </p:nvSpPr>
        <p:spPr>
          <a:xfrm>
            <a:off x="838200" y="365125"/>
            <a:ext cx="10515600" cy="1325700"/>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SzPts val="1800"/>
              <a:buNone/>
            </a:pPr>
            <a:r>
              <a:rPr lang="ja-JP"/>
              <a:t>可逆の例</a:t>
            </a:r>
            <a:endParaRPr/>
          </a:p>
        </p:txBody>
      </p:sp>
      <p:sp>
        <p:nvSpPr>
          <p:cNvPr id="132" name="Google Shape;132;g5e11bcac28_4_2"/>
          <p:cNvSpPr txBox="1"/>
          <p:nvPr>
            <p:ph idx="12" type="sldNum"/>
          </p:nvPr>
        </p:nvSpPr>
        <p:spPr>
          <a:xfrm>
            <a:off x="8610600" y="6356350"/>
            <a:ext cx="2743200" cy="3651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ja-JP"/>
              <a:t>‹#›</a:t>
            </a:fld>
            <a:endParaRPr/>
          </a:p>
        </p:txBody>
      </p:sp>
      <p:sp>
        <p:nvSpPr>
          <p:cNvPr id="133" name="Google Shape;133;g5e11bcac28_4_2"/>
          <p:cNvSpPr/>
          <p:nvPr/>
        </p:nvSpPr>
        <p:spPr>
          <a:xfrm>
            <a:off x="1252425" y="3213213"/>
            <a:ext cx="849000" cy="883500"/>
          </a:xfrm>
          <a:prstGeom prst="ellipse">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4" name="Google Shape;134;g5e11bcac28_4_2"/>
          <p:cNvSpPr/>
          <p:nvPr/>
        </p:nvSpPr>
        <p:spPr>
          <a:xfrm>
            <a:off x="2569531" y="3213213"/>
            <a:ext cx="849000" cy="883500"/>
          </a:xfrm>
          <a:prstGeom prst="ellipse">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5" name="Google Shape;135;g5e11bcac28_4_2"/>
          <p:cNvSpPr/>
          <p:nvPr/>
        </p:nvSpPr>
        <p:spPr>
          <a:xfrm>
            <a:off x="3886636" y="3213213"/>
            <a:ext cx="849000" cy="883500"/>
          </a:xfrm>
          <a:prstGeom prst="ellipse">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6" name="Google Shape;136;g5e11bcac28_4_2"/>
          <p:cNvSpPr/>
          <p:nvPr/>
        </p:nvSpPr>
        <p:spPr>
          <a:xfrm>
            <a:off x="7647776" y="3019175"/>
            <a:ext cx="745500" cy="776100"/>
          </a:xfrm>
          <a:prstGeom prst="ellipse">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7" name="Google Shape;137;g5e11bcac28_4_2"/>
          <p:cNvSpPr/>
          <p:nvPr/>
        </p:nvSpPr>
        <p:spPr>
          <a:xfrm>
            <a:off x="6919713" y="4148373"/>
            <a:ext cx="745500" cy="776100"/>
          </a:xfrm>
          <a:prstGeom prst="ellipse">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8" name="Google Shape;138;g5e11bcac28_4_2"/>
          <p:cNvSpPr/>
          <p:nvPr/>
        </p:nvSpPr>
        <p:spPr>
          <a:xfrm>
            <a:off x="8609854" y="4164264"/>
            <a:ext cx="745500" cy="776100"/>
          </a:xfrm>
          <a:prstGeom prst="ellipse">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cxnSp>
        <p:nvCxnSpPr>
          <p:cNvPr id="139" name="Google Shape;139;g5e11bcac28_4_2"/>
          <p:cNvCxnSpPr>
            <a:stCxn id="133" idx="6"/>
            <a:endCxn id="134" idx="2"/>
          </p:cNvCxnSpPr>
          <p:nvPr/>
        </p:nvCxnSpPr>
        <p:spPr>
          <a:xfrm>
            <a:off x="2101425" y="3654963"/>
            <a:ext cx="468000" cy="0"/>
          </a:xfrm>
          <a:prstGeom prst="straightConnector1">
            <a:avLst/>
          </a:prstGeom>
          <a:noFill/>
          <a:ln cap="flat" cmpd="sng" w="9525">
            <a:solidFill>
              <a:schemeClr val="dk2"/>
            </a:solidFill>
            <a:prstDash val="solid"/>
            <a:round/>
            <a:headEnd len="sm" w="sm" type="none"/>
            <a:tailEnd len="med" w="med" type="triangle"/>
          </a:ln>
        </p:spPr>
      </p:cxnSp>
      <p:cxnSp>
        <p:nvCxnSpPr>
          <p:cNvPr id="140" name="Google Shape;140;g5e11bcac28_4_2"/>
          <p:cNvCxnSpPr>
            <a:stCxn id="134" idx="6"/>
            <a:endCxn id="135" idx="2"/>
          </p:cNvCxnSpPr>
          <p:nvPr/>
        </p:nvCxnSpPr>
        <p:spPr>
          <a:xfrm>
            <a:off x="3418531" y="3654963"/>
            <a:ext cx="468000" cy="0"/>
          </a:xfrm>
          <a:prstGeom prst="straightConnector1">
            <a:avLst/>
          </a:prstGeom>
          <a:noFill/>
          <a:ln cap="flat" cmpd="sng" w="9525">
            <a:solidFill>
              <a:schemeClr val="dk2"/>
            </a:solidFill>
            <a:prstDash val="solid"/>
            <a:round/>
            <a:headEnd len="sm" w="sm" type="none"/>
            <a:tailEnd len="med" w="med" type="triangle"/>
          </a:ln>
        </p:spPr>
      </p:cxnSp>
      <p:sp>
        <p:nvSpPr>
          <p:cNvPr id="141" name="Google Shape;141;g5e11bcac28_4_2"/>
          <p:cNvSpPr txBox="1"/>
          <p:nvPr/>
        </p:nvSpPr>
        <p:spPr>
          <a:xfrm>
            <a:off x="4835075" y="3838175"/>
            <a:ext cx="673500" cy="3261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2" name="Google Shape;142;g5e11bcac28_4_2"/>
          <p:cNvSpPr txBox="1"/>
          <p:nvPr/>
        </p:nvSpPr>
        <p:spPr>
          <a:xfrm>
            <a:off x="1215475" y="5250675"/>
            <a:ext cx="673500" cy="3261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3" name="Google Shape;143;g5e11bcac28_4_2"/>
          <p:cNvSpPr txBox="1"/>
          <p:nvPr/>
        </p:nvSpPr>
        <p:spPr>
          <a:xfrm>
            <a:off x="1198725" y="6395350"/>
            <a:ext cx="673500" cy="3261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4" name="Google Shape;144;g5e11bcac28_4_2"/>
          <p:cNvSpPr/>
          <p:nvPr/>
        </p:nvSpPr>
        <p:spPr>
          <a:xfrm>
            <a:off x="1720525" y="4862513"/>
            <a:ext cx="849000" cy="883500"/>
          </a:xfrm>
          <a:prstGeom prst="ellipse">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5" name="Google Shape;145;g5e11bcac28_4_2"/>
          <p:cNvSpPr/>
          <p:nvPr/>
        </p:nvSpPr>
        <p:spPr>
          <a:xfrm>
            <a:off x="3418531" y="4862513"/>
            <a:ext cx="849000" cy="883500"/>
          </a:xfrm>
          <a:prstGeom prst="ellipse">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cxnSp>
        <p:nvCxnSpPr>
          <p:cNvPr id="146" name="Google Shape;146;g5e11bcac28_4_2"/>
          <p:cNvCxnSpPr>
            <a:stCxn id="144" idx="7"/>
            <a:endCxn id="145" idx="1"/>
          </p:cNvCxnSpPr>
          <p:nvPr/>
        </p:nvCxnSpPr>
        <p:spPr>
          <a:xfrm>
            <a:off x="2445192" y="4991898"/>
            <a:ext cx="1097700" cy="0"/>
          </a:xfrm>
          <a:prstGeom prst="straightConnector1">
            <a:avLst/>
          </a:prstGeom>
          <a:noFill/>
          <a:ln cap="flat" cmpd="sng" w="9525">
            <a:solidFill>
              <a:schemeClr val="dk2"/>
            </a:solidFill>
            <a:prstDash val="solid"/>
            <a:round/>
            <a:headEnd len="sm" w="sm" type="none"/>
            <a:tailEnd len="med" w="med" type="triangle"/>
          </a:ln>
        </p:spPr>
      </p:cxnSp>
      <p:cxnSp>
        <p:nvCxnSpPr>
          <p:cNvPr id="147" name="Google Shape;147;g5e11bcac28_4_2"/>
          <p:cNvCxnSpPr>
            <a:stCxn id="145" idx="3"/>
            <a:endCxn id="144" idx="5"/>
          </p:cNvCxnSpPr>
          <p:nvPr/>
        </p:nvCxnSpPr>
        <p:spPr>
          <a:xfrm rot="10800000">
            <a:off x="2445164" y="5616627"/>
            <a:ext cx="1097700" cy="0"/>
          </a:xfrm>
          <a:prstGeom prst="straightConnector1">
            <a:avLst/>
          </a:prstGeom>
          <a:noFill/>
          <a:ln cap="flat" cmpd="sng" w="9525">
            <a:solidFill>
              <a:schemeClr val="dk2"/>
            </a:solidFill>
            <a:prstDash val="solid"/>
            <a:round/>
            <a:headEnd len="sm" w="sm" type="none"/>
            <a:tailEnd len="med" w="med" type="triangle"/>
          </a:ln>
        </p:spPr>
      </p:cxnSp>
      <p:sp>
        <p:nvSpPr>
          <p:cNvPr id="148" name="Google Shape;148;g5e11bcac28_4_2"/>
          <p:cNvSpPr/>
          <p:nvPr/>
        </p:nvSpPr>
        <p:spPr>
          <a:xfrm>
            <a:off x="7647763" y="5277573"/>
            <a:ext cx="745500" cy="776100"/>
          </a:xfrm>
          <a:prstGeom prst="ellipse">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cxnSp>
        <p:nvCxnSpPr>
          <p:cNvPr id="149" name="Google Shape;149;g5e11bcac28_4_2"/>
          <p:cNvCxnSpPr>
            <a:stCxn id="137" idx="6"/>
            <a:endCxn id="138" idx="2"/>
          </p:cNvCxnSpPr>
          <p:nvPr/>
        </p:nvCxnSpPr>
        <p:spPr>
          <a:xfrm>
            <a:off x="7665213" y="4536423"/>
            <a:ext cx="944700" cy="15900"/>
          </a:xfrm>
          <a:prstGeom prst="straightConnector1">
            <a:avLst/>
          </a:prstGeom>
          <a:noFill/>
          <a:ln cap="flat" cmpd="sng" w="9525">
            <a:solidFill>
              <a:schemeClr val="dk2"/>
            </a:solidFill>
            <a:prstDash val="solid"/>
            <a:round/>
            <a:headEnd len="sm" w="sm" type="none"/>
            <a:tailEnd len="med" w="med" type="triangle"/>
          </a:ln>
        </p:spPr>
      </p:cxnSp>
      <p:sp>
        <p:nvSpPr>
          <p:cNvPr id="150" name="Google Shape;150;g5e11bcac28_4_2"/>
          <p:cNvSpPr/>
          <p:nvPr/>
        </p:nvSpPr>
        <p:spPr>
          <a:xfrm>
            <a:off x="10299979" y="4164264"/>
            <a:ext cx="745500" cy="776100"/>
          </a:xfrm>
          <a:prstGeom prst="ellipse">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cxnSp>
        <p:nvCxnSpPr>
          <p:cNvPr id="151" name="Google Shape;151;g5e11bcac28_4_2"/>
          <p:cNvCxnSpPr>
            <a:stCxn id="138" idx="6"/>
            <a:endCxn id="150" idx="2"/>
          </p:cNvCxnSpPr>
          <p:nvPr/>
        </p:nvCxnSpPr>
        <p:spPr>
          <a:xfrm>
            <a:off x="9355354" y="4552314"/>
            <a:ext cx="944700" cy="0"/>
          </a:xfrm>
          <a:prstGeom prst="straightConnector1">
            <a:avLst/>
          </a:prstGeom>
          <a:noFill/>
          <a:ln cap="flat" cmpd="sng" w="9525">
            <a:solidFill>
              <a:schemeClr val="dk2"/>
            </a:solidFill>
            <a:prstDash val="solid"/>
            <a:round/>
            <a:headEnd len="sm" w="sm" type="none"/>
            <a:tailEnd len="med" w="med" type="triangle"/>
          </a:ln>
        </p:spPr>
      </p:cxnSp>
      <p:sp>
        <p:nvSpPr>
          <p:cNvPr id="152" name="Google Shape;152;g5e11bcac28_4_2"/>
          <p:cNvSpPr/>
          <p:nvPr/>
        </p:nvSpPr>
        <p:spPr>
          <a:xfrm flipH="1" rot="10800000">
            <a:off x="766325" y="1959300"/>
            <a:ext cx="1359600" cy="617400"/>
          </a:xfrm>
          <a:prstGeom prst="round1Rect">
            <a:avLst>
              <a:gd fmla="val 50000" name="adj"/>
            </a:avLst>
          </a:prstGeom>
          <a:solidFill>
            <a:srgbClr val="000000"/>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3" name="Google Shape;153;g5e11bcac28_4_2"/>
          <p:cNvSpPr txBox="1"/>
          <p:nvPr/>
        </p:nvSpPr>
        <p:spPr>
          <a:xfrm>
            <a:off x="908428" y="1959300"/>
            <a:ext cx="1287600" cy="7068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3000"/>
              <a:buFont typeface="Arial"/>
              <a:buNone/>
            </a:pPr>
            <a:r>
              <a:rPr b="1" i="0" lang="ja-JP" sz="3000" u="none" cap="none" strike="noStrike">
                <a:solidFill>
                  <a:srgbClr val="FFFFFF"/>
                </a:solidFill>
                <a:latin typeface="Arial"/>
                <a:ea typeface="Arial"/>
                <a:cs typeface="Arial"/>
                <a:sym typeface="Arial"/>
              </a:rPr>
              <a:t>可逆</a:t>
            </a:r>
            <a:endParaRPr b="1" i="0" sz="3000" u="none" cap="none" strike="noStrike">
              <a:solidFill>
                <a:srgbClr val="FFFFFF"/>
              </a:solidFill>
              <a:latin typeface="Arial"/>
              <a:ea typeface="Arial"/>
              <a:cs typeface="Arial"/>
              <a:sym typeface="Arial"/>
            </a:endParaRPr>
          </a:p>
        </p:txBody>
      </p:sp>
      <p:sp>
        <p:nvSpPr>
          <p:cNvPr id="154" name="Google Shape;154;g5e11bcac28_4_2"/>
          <p:cNvSpPr/>
          <p:nvPr/>
        </p:nvSpPr>
        <p:spPr>
          <a:xfrm flipH="1" rot="10800000">
            <a:off x="6611400" y="1959300"/>
            <a:ext cx="1359600" cy="617400"/>
          </a:xfrm>
          <a:prstGeom prst="round1Rect">
            <a:avLst>
              <a:gd fmla="val 50000" name="adj"/>
            </a:avLst>
          </a:prstGeom>
          <a:solidFill>
            <a:srgbClr val="000000"/>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5" name="Google Shape;155;g5e11bcac28_4_2"/>
          <p:cNvSpPr txBox="1"/>
          <p:nvPr/>
        </p:nvSpPr>
        <p:spPr>
          <a:xfrm>
            <a:off x="6611400" y="1959300"/>
            <a:ext cx="1359600" cy="7068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3000"/>
              <a:buFont typeface="Arial"/>
              <a:buNone/>
            </a:pPr>
            <a:r>
              <a:rPr b="1" i="0" lang="ja-JP" sz="3000" u="none" cap="none" strike="noStrike">
                <a:solidFill>
                  <a:srgbClr val="FFFFFF"/>
                </a:solidFill>
                <a:latin typeface="Arial"/>
                <a:ea typeface="Arial"/>
                <a:cs typeface="Arial"/>
                <a:sym typeface="Arial"/>
              </a:rPr>
              <a:t>非可逆</a:t>
            </a:r>
            <a:endParaRPr b="1" i="0" sz="3000" u="none" cap="none" strike="noStrike">
              <a:solidFill>
                <a:srgbClr val="FFFFFF"/>
              </a:solidFill>
              <a:latin typeface="Arial"/>
              <a:ea typeface="Arial"/>
              <a:cs typeface="Arial"/>
              <a:sym typeface="Arial"/>
            </a:endParaRPr>
          </a:p>
        </p:txBody>
      </p:sp>
      <p:cxnSp>
        <p:nvCxnSpPr>
          <p:cNvPr id="156" name="Google Shape;156;g5e11bcac28_4_2"/>
          <p:cNvCxnSpPr>
            <a:stCxn id="148" idx="7"/>
            <a:endCxn id="138" idx="3"/>
          </p:cNvCxnSpPr>
          <p:nvPr/>
        </p:nvCxnSpPr>
        <p:spPr>
          <a:xfrm flipH="1" rot="10800000">
            <a:off x="8284087" y="4826630"/>
            <a:ext cx="435000" cy="564600"/>
          </a:xfrm>
          <a:prstGeom prst="straightConnector1">
            <a:avLst/>
          </a:prstGeom>
          <a:noFill/>
          <a:ln cap="flat" cmpd="sng" w="9525">
            <a:solidFill>
              <a:schemeClr val="dk2"/>
            </a:solidFill>
            <a:prstDash val="solid"/>
            <a:round/>
            <a:headEnd len="sm" w="sm" type="none"/>
            <a:tailEnd len="med" w="med" type="triangle"/>
          </a:ln>
        </p:spPr>
      </p:cxnSp>
      <p:cxnSp>
        <p:nvCxnSpPr>
          <p:cNvPr id="157" name="Google Shape;157;g5e11bcac28_4_2"/>
          <p:cNvCxnSpPr>
            <a:stCxn id="136" idx="5"/>
            <a:endCxn id="138" idx="1"/>
          </p:cNvCxnSpPr>
          <p:nvPr/>
        </p:nvCxnSpPr>
        <p:spPr>
          <a:xfrm>
            <a:off x="8284100" y="3681618"/>
            <a:ext cx="435000" cy="596400"/>
          </a:xfrm>
          <a:prstGeom prst="straightConnector1">
            <a:avLst/>
          </a:prstGeom>
          <a:noFill/>
          <a:ln cap="flat" cmpd="sng" w="9525">
            <a:solidFill>
              <a:schemeClr val="dk2"/>
            </a:solidFill>
            <a:prstDash val="solid"/>
            <a:round/>
            <a:headEnd len="sm" w="sm" type="none"/>
            <a:tailEnd len="med" w="med" type="triangle"/>
          </a:ln>
        </p:spPr>
      </p:cxn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62" name="Shape 162"/>
        <p:cNvGrpSpPr/>
        <p:nvPr/>
      </p:nvGrpSpPr>
      <p:grpSpPr>
        <a:xfrm>
          <a:off x="0" y="0"/>
          <a:ext cx="0" cy="0"/>
          <a:chOff x="0" y="0"/>
          <a:chExt cx="0" cy="0"/>
        </a:xfrm>
      </p:grpSpPr>
      <p:sp>
        <p:nvSpPr>
          <p:cNvPr id="163" name="Google Shape;163;p4"/>
          <p:cNvSpPr txBox="1"/>
          <p:nvPr>
            <p:ph type="title"/>
          </p:nvPr>
        </p:nvSpPr>
        <p:spPr>
          <a:xfrm>
            <a:off x="838200" y="365125"/>
            <a:ext cx="10515600" cy="13257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Arial"/>
              <a:buNone/>
            </a:pPr>
            <a:r>
              <a:rPr lang="ja-JP"/>
              <a:t>背景：可逆アルゴリズム研究</a:t>
            </a:r>
            <a:endParaRPr/>
          </a:p>
        </p:txBody>
      </p:sp>
      <p:sp>
        <p:nvSpPr>
          <p:cNvPr id="164" name="Google Shape;164;p4"/>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b="1" lang="ja-JP"/>
              <a:t>既存</a:t>
            </a:r>
            <a:r>
              <a:rPr lang="ja-JP"/>
              <a:t>の可逆アルゴリズム</a:t>
            </a:r>
            <a:endParaRPr/>
          </a:p>
          <a:p>
            <a:pPr indent="-228600" lvl="1" marL="685800" rtl="0" algn="l">
              <a:lnSpc>
                <a:spcPct val="90000"/>
              </a:lnSpc>
              <a:spcBef>
                <a:spcPts val="500"/>
              </a:spcBef>
              <a:spcAft>
                <a:spcPts val="0"/>
              </a:spcAft>
              <a:buClr>
                <a:schemeClr val="dk1"/>
              </a:buClr>
              <a:buSzPts val="2400"/>
              <a:buChar char="•"/>
            </a:pPr>
            <a:r>
              <a:rPr lang="ja-JP"/>
              <a:t>可逆ソート、可逆線形探索・・・・・</a:t>
            </a:r>
            <a:endParaRPr/>
          </a:p>
          <a:p>
            <a:pPr indent="0" lvl="0" marL="685800" rtl="0" algn="l">
              <a:lnSpc>
                <a:spcPct val="90000"/>
              </a:lnSpc>
              <a:spcBef>
                <a:spcPts val="500"/>
              </a:spcBef>
              <a:spcAft>
                <a:spcPts val="0"/>
              </a:spcAft>
              <a:buSzPts val="1800"/>
              <a:buNone/>
            </a:pPr>
            <a:r>
              <a:t/>
            </a:r>
            <a:endParaRPr/>
          </a:p>
          <a:p>
            <a:pPr indent="-228600" lvl="0" marL="228600" rtl="0" algn="l">
              <a:lnSpc>
                <a:spcPct val="90000"/>
              </a:lnSpc>
              <a:spcBef>
                <a:spcPts val="1000"/>
              </a:spcBef>
              <a:spcAft>
                <a:spcPts val="0"/>
              </a:spcAft>
              <a:buClr>
                <a:schemeClr val="dk1"/>
              </a:buClr>
              <a:buSzPts val="2800"/>
              <a:buChar char="•"/>
            </a:pPr>
            <a:r>
              <a:rPr lang="ja-JP"/>
              <a:t>可逆アルゴリズムの</a:t>
            </a:r>
            <a:r>
              <a:rPr b="1" lang="ja-JP"/>
              <a:t>応用</a:t>
            </a:r>
            <a:endParaRPr b="1"/>
          </a:p>
          <a:p>
            <a:pPr indent="-228600" lvl="1" marL="685800" rtl="0" algn="l">
              <a:lnSpc>
                <a:spcPct val="90000"/>
              </a:lnSpc>
              <a:spcBef>
                <a:spcPts val="500"/>
              </a:spcBef>
              <a:spcAft>
                <a:spcPts val="0"/>
              </a:spcAft>
              <a:buClr>
                <a:schemeClr val="dk1"/>
              </a:buClr>
              <a:buSzPts val="2400"/>
              <a:buChar char="•"/>
            </a:pPr>
            <a:r>
              <a:rPr lang="ja-JP"/>
              <a:t>CMOS回路による低消費エネルギー化</a:t>
            </a:r>
            <a:endParaRPr/>
          </a:p>
          <a:p>
            <a:pPr indent="-190500" lvl="1" marL="685800" rtl="0" algn="l">
              <a:lnSpc>
                <a:spcPct val="90000"/>
              </a:lnSpc>
              <a:spcBef>
                <a:spcPts val="500"/>
              </a:spcBef>
              <a:spcAft>
                <a:spcPts val="0"/>
              </a:spcAft>
              <a:buSzPts val="1800"/>
              <a:buChar char="•"/>
            </a:pPr>
            <a:r>
              <a:rPr lang="ja-JP"/>
              <a:t>可逆論理ゲート</a:t>
            </a:r>
            <a:endParaRPr/>
          </a:p>
          <a:p>
            <a:pPr indent="-228600" lvl="1" marL="685800" rtl="0" algn="l">
              <a:lnSpc>
                <a:spcPct val="90000"/>
              </a:lnSpc>
              <a:spcBef>
                <a:spcPts val="500"/>
              </a:spcBef>
              <a:spcAft>
                <a:spcPts val="0"/>
              </a:spcAft>
              <a:buClr>
                <a:schemeClr val="dk1"/>
              </a:buClr>
              <a:buSzPts val="2400"/>
              <a:buChar char="•"/>
            </a:pPr>
            <a:r>
              <a:rPr lang="ja-JP"/>
              <a:t>情報消失のない非破壊的計算</a:t>
            </a:r>
            <a:endParaRPr/>
          </a:p>
          <a:p>
            <a:pPr indent="-228600" lvl="1" marL="685800" rtl="0" algn="l">
              <a:lnSpc>
                <a:spcPct val="90000"/>
              </a:lnSpc>
              <a:spcBef>
                <a:spcPts val="500"/>
              </a:spcBef>
              <a:spcAft>
                <a:spcPts val="0"/>
              </a:spcAft>
              <a:buClr>
                <a:schemeClr val="dk1"/>
              </a:buClr>
              <a:buSzPts val="2400"/>
              <a:buChar char="•"/>
            </a:pPr>
            <a:r>
              <a:rPr lang="ja-JP"/>
              <a:t>量子アルゴリズム・量子回路　※観測を除くと可逆</a:t>
            </a:r>
            <a:endParaRPr/>
          </a:p>
          <a:p>
            <a:pPr indent="0" lvl="0" marL="685800" rtl="0" algn="l">
              <a:lnSpc>
                <a:spcPct val="90000"/>
              </a:lnSpc>
              <a:spcBef>
                <a:spcPts val="500"/>
              </a:spcBef>
              <a:spcAft>
                <a:spcPts val="0"/>
              </a:spcAft>
              <a:buSzPts val="1800"/>
              <a:buNone/>
            </a:pPr>
            <a:r>
              <a:t/>
            </a:r>
            <a:endParaRPr/>
          </a:p>
          <a:p>
            <a:pPr indent="0" lvl="0" marL="685800" rtl="0" algn="l">
              <a:lnSpc>
                <a:spcPct val="90000"/>
              </a:lnSpc>
              <a:spcBef>
                <a:spcPts val="500"/>
              </a:spcBef>
              <a:spcAft>
                <a:spcPts val="0"/>
              </a:spcAft>
              <a:buSzPts val="1800"/>
              <a:buNone/>
            </a:pPr>
            <a:r>
              <a:t/>
            </a:r>
            <a:endParaRPr/>
          </a:p>
          <a:p>
            <a:pPr indent="0" lvl="0" marL="0" rtl="0" algn="l">
              <a:lnSpc>
                <a:spcPct val="90000"/>
              </a:lnSpc>
              <a:spcBef>
                <a:spcPts val="1000"/>
              </a:spcBef>
              <a:spcAft>
                <a:spcPts val="0"/>
              </a:spcAft>
              <a:buClr>
                <a:schemeClr val="dk1"/>
              </a:buClr>
              <a:buSzPts val="2800"/>
              <a:buNone/>
            </a:pPr>
            <a:r>
              <a:t/>
            </a:r>
            <a:endParaRPr/>
          </a:p>
          <a:p>
            <a:pPr indent="0" lvl="0" marL="0" rtl="0" algn="l">
              <a:lnSpc>
                <a:spcPct val="90000"/>
              </a:lnSpc>
              <a:spcBef>
                <a:spcPts val="1000"/>
              </a:spcBef>
              <a:spcAft>
                <a:spcPts val="0"/>
              </a:spcAft>
              <a:buClr>
                <a:schemeClr val="dk1"/>
              </a:buClr>
              <a:buSzPts val="2800"/>
              <a:buNone/>
            </a:pPr>
            <a:r>
              <a:t/>
            </a:r>
            <a:endParaRPr/>
          </a:p>
        </p:txBody>
      </p:sp>
      <p:sp>
        <p:nvSpPr>
          <p:cNvPr id="165" name="Google Shape;165;p4"/>
          <p:cNvSpPr txBox="1"/>
          <p:nvPr>
            <p:ph idx="12" type="sldNum"/>
          </p:nvPr>
        </p:nvSpPr>
        <p:spPr>
          <a:xfrm>
            <a:off x="8610600" y="6356350"/>
            <a:ext cx="2743200" cy="3651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ja-JP"/>
              <a:t>‹#›</a:t>
            </a:fld>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70" name="Shape 170"/>
        <p:cNvGrpSpPr/>
        <p:nvPr/>
      </p:nvGrpSpPr>
      <p:grpSpPr>
        <a:xfrm>
          <a:off x="0" y="0"/>
          <a:ext cx="0" cy="0"/>
          <a:chOff x="0" y="0"/>
          <a:chExt cx="0" cy="0"/>
        </a:xfrm>
      </p:grpSpPr>
      <p:sp>
        <p:nvSpPr>
          <p:cNvPr id="171" name="Google Shape;171;g63a632202d_0_26"/>
          <p:cNvSpPr txBox="1"/>
          <p:nvPr>
            <p:ph type="title"/>
          </p:nvPr>
        </p:nvSpPr>
        <p:spPr>
          <a:xfrm>
            <a:off x="838200" y="365125"/>
            <a:ext cx="10515600" cy="1325700"/>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dk1"/>
              </a:buClr>
              <a:buSzPts val="4400"/>
              <a:buFont typeface="Arial"/>
              <a:buNone/>
            </a:pPr>
            <a:r>
              <a:rPr lang="ja-JP"/>
              <a:t>目的：可逆アルゴリズムの効率化</a:t>
            </a:r>
            <a:endParaRPr/>
          </a:p>
        </p:txBody>
      </p:sp>
      <p:sp>
        <p:nvSpPr>
          <p:cNvPr id="172" name="Google Shape;172;g63a632202d_0_26"/>
          <p:cNvSpPr txBox="1"/>
          <p:nvPr>
            <p:ph idx="12" type="sldNum"/>
          </p:nvPr>
        </p:nvSpPr>
        <p:spPr>
          <a:xfrm>
            <a:off x="8610600" y="6356350"/>
            <a:ext cx="2743200" cy="3651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ja-JP"/>
              <a:t>‹#›</a:t>
            </a:fld>
            <a:endParaRPr/>
          </a:p>
        </p:txBody>
      </p:sp>
      <p:sp>
        <p:nvSpPr>
          <p:cNvPr id="173" name="Google Shape;173;g63a632202d_0_26"/>
          <p:cNvSpPr/>
          <p:nvPr/>
        </p:nvSpPr>
        <p:spPr>
          <a:xfrm>
            <a:off x="4301850" y="3027700"/>
            <a:ext cx="3588300" cy="3032700"/>
          </a:xfrm>
          <a:prstGeom prst="rect">
            <a:avLst/>
          </a:prstGeom>
          <a:solidFill>
            <a:srgbClr val="ECF3FF"/>
          </a:solidFill>
          <a:ln cap="flat" cmpd="sng" w="38100">
            <a:solidFill>
              <a:srgbClr val="4A86E8"/>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90000"/>
              </a:lnSpc>
              <a:spcBef>
                <a:spcPts val="500"/>
              </a:spcBef>
              <a:spcAft>
                <a:spcPts val="0"/>
              </a:spcAft>
              <a:buClr>
                <a:srgbClr val="000000"/>
              </a:buClr>
              <a:buSzPts val="2400"/>
              <a:buFont typeface="Arial"/>
              <a:buNone/>
            </a:pPr>
            <a:r>
              <a:rPr b="0" i="0" lang="ja-JP" sz="2400" u="none" cap="none" strike="noStrike">
                <a:solidFill>
                  <a:schemeClr val="dk1"/>
                </a:solidFill>
                <a:latin typeface="Arial"/>
                <a:ea typeface="Arial"/>
                <a:cs typeface="Arial"/>
                <a:sym typeface="Arial"/>
              </a:rPr>
              <a:t>　効率の指標の定式化</a:t>
            </a:r>
            <a:endParaRPr b="0" i="0" sz="2400" u="none" cap="none" strike="noStrike">
              <a:solidFill>
                <a:schemeClr val="dk1"/>
              </a:solidFill>
              <a:latin typeface="Arial"/>
              <a:ea typeface="Arial"/>
              <a:cs typeface="Arial"/>
              <a:sym typeface="Arial"/>
            </a:endParaRPr>
          </a:p>
          <a:p>
            <a:pPr indent="0" lvl="0" marL="0" marR="0" rtl="0" algn="l">
              <a:lnSpc>
                <a:spcPct val="90000"/>
              </a:lnSpc>
              <a:spcBef>
                <a:spcPts val="50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a:p>
            <a:pPr indent="0" lvl="0" marL="0" marR="0" rtl="0" algn="l">
              <a:lnSpc>
                <a:spcPct val="90000"/>
              </a:lnSpc>
              <a:spcBef>
                <a:spcPts val="500"/>
              </a:spcBef>
              <a:spcAft>
                <a:spcPts val="0"/>
              </a:spcAft>
              <a:buClr>
                <a:srgbClr val="000000"/>
              </a:buClr>
              <a:buSzPts val="2400"/>
              <a:buFont typeface="Arial"/>
              <a:buNone/>
            </a:pPr>
            <a:r>
              <a:rPr b="0" i="0" lang="ja-JP" sz="2400" u="none" cap="none" strike="noStrike">
                <a:solidFill>
                  <a:schemeClr val="dk1"/>
                </a:solidFill>
                <a:latin typeface="Arial"/>
                <a:ea typeface="Arial"/>
                <a:cs typeface="Arial"/>
                <a:sym typeface="Arial"/>
              </a:rPr>
              <a:t>　トレードオフの解析</a:t>
            </a:r>
            <a:endParaRPr b="0" i="0" sz="1400" u="none" cap="none" strike="noStrike">
              <a:solidFill>
                <a:srgbClr val="000000"/>
              </a:solidFill>
              <a:latin typeface="Arial"/>
              <a:ea typeface="Arial"/>
              <a:cs typeface="Arial"/>
              <a:sym typeface="Arial"/>
            </a:endParaRPr>
          </a:p>
        </p:txBody>
      </p:sp>
      <p:sp>
        <p:nvSpPr>
          <p:cNvPr id="174" name="Google Shape;174;g63a632202d_0_26"/>
          <p:cNvSpPr/>
          <p:nvPr/>
        </p:nvSpPr>
        <p:spPr>
          <a:xfrm>
            <a:off x="396475" y="3027700"/>
            <a:ext cx="3588300" cy="3032700"/>
          </a:xfrm>
          <a:prstGeom prst="rect">
            <a:avLst/>
          </a:prstGeom>
          <a:solidFill>
            <a:srgbClr val="ECF3FF"/>
          </a:solidFill>
          <a:ln cap="flat" cmpd="sng" w="38100">
            <a:solidFill>
              <a:srgbClr val="4A86E8"/>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90000"/>
              </a:lnSpc>
              <a:spcBef>
                <a:spcPts val="500"/>
              </a:spcBef>
              <a:spcAft>
                <a:spcPts val="0"/>
              </a:spcAft>
              <a:buClr>
                <a:srgbClr val="000000"/>
              </a:buClr>
              <a:buSzPts val="2400"/>
              <a:buFont typeface="Arial"/>
              <a:buNone/>
            </a:pPr>
            <a:r>
              <a:rPr lang="ja-JP" sz="2400" u="sng">
                <a:solidFill>
                  <a:schemeClr val="dk1"/>
                </a:solidFill>
              </a:rPr>
              <a:t>深さ優先探索</a:t>
            </a:r>
            <a:endParaRPr sz="2400" u="sng">
              <a:solidFill>
                <a:schemeClr val="dk1"/>
              </a:solidFill>
            </a:endParaRPr>
          </a:p>
          <a:p>
            <a:pPr indent="0" lvl="0" marL="0" marR="0" rtl="0" algn="ctr">
              <a:lnSpc>
                <a:spcPct val="90000"/>
              </a:lnSpc>
              <a:spcBef>
                <a:spcPts val="500"/>
              </a:spcBef>
              <a:spcAft>
                <a:spcPts val="0"/>
              </a:spcAft>
              <a:buClr>
                <a:srgbClr val="000000"/>
              </a:buClr>
              <a:buSzPts val="2400"/>
              <a:buFont typeface="Arial"/>
              <a:buNone/>
            </a:pPr>
            <a:r>
              <a:rPr lang="ja-JP" sz="2400" u="sng">
                <a:solidFill>
                  <a:schemeClr val="dk1"/>
                </a:solidFill>
              </a:rPr>
              <a:t>幅優先探索</a:t>
            </a:r>
            <a:endParaRPr sz="2400" u="sng">
              <a:solidFill>
                <a:schemeClr val="dk1"/>
              </a:solidFill>
            </a:endParaRPr>
          </a:p>
          <a:p>
            <a:pPr indent="0" lvl="0" marL="0" marR="0" rtl="0" algn="ctr">
              <a:lnSpc>
                <a:spcPct val="90000"/>
              </a:lnSpc>
              <a:spcBef>
                <a:spcPts val="500"/>
              </a:spcBef>
              <a:spcAft>
                <a:spcPts val="0"/>
              </a:spcAft>
              <a:buClr>
                <a:srgbClr val="000000"/>
              </a:buClr>
              <a:buSzPts val="2400"/>
              <a:buFont typeface="Arial"/>
              <a:buNone/>
            </a:pPr>
            <a:r>
              <a:t/>
            </a:r>
            <a:endParaRPr sz="2400">
              <a:solidFill>
                <a:schemeClr val="dk1"/>
              </a:solidFill>
            </a:endParaRPr>
          </a:p>
          <a:p>
            <a:pPr indent="0" lvl="0" marL="0" marR="0" rtl="0" algn="ctr">
              <a:lnSpc>
                <a:spcPct val="90000"/>
              </a:lnSpc>
              <a:spcBef>
                <a:spcPts val="500"/>
              </a:spcBef>
              <a:spcAft>
                <a:spcPts val="0"/>
              </a:spcAft>
              <a:buClr>
                <a:srgbClr val="000000"/>
              </a:buClr>
              <a:buSzPts val="2400"/>
              <a:buFont typeface="Arial"/>
              <a:buNone/>
            </a:pPr>
            <a:r>
              <a:rPr b="0" i="0" lang="ja-JP" sz="2400" u="none" cap="none" strike="noStrike">
                <a:solidFill>
                  <a:schemeClr val="dk1"/>
                </a:solidFill>
                <a:latin typeface="Arial"/>
                <a:ea typeface="Arial"/>
                <a:cs typeface="Arial"/>
                <a:sym typeface="Arial"/>
              </a:rPr>
              <a:t>一般解法による可逆化</a:t>
            </a:r>
            <a:endParaRPr b="0" i="0" sz="1400" u="none" cap="none" strike="noStrike">
              <a:solidFill>
                <a:srgbClr val="000000"/>
              </a:solidFill>
              <a:latin typeface="Arial"/>
              <a:ea typeface="Arial"/>
              <a:cs typeface="Arial"/>
              <a:sym typeface="Arial"/>
            </a:endParaRPr>
          </a:p>
        </p:txBody>
      </p:sp>
      <p:sp>
        <p:nvSpPr>
          <p:cNvPr id="175" name="Google Shape;175;g63a632202d_0_26"/>
          <p:cNvSpPr/>
          <p:nvPr/>
        </p:nvSpPr>
        <p:spPr>
          <a:xfrm>
            <a:off x="396575" y="1594878"/>
            <a:ext cx="3588300" cy="1697100"/>
          </a:xfrm>
          <a:prstGeom prst="rect">
            <a:avLst/>
          </a:prstGeom>
          <a:solidFill>
            <a:srgbClr val="4A86E8"/>
          </a:solidFill>
          <a:ln cap="flat" cmpd="sng" w="38100">
            <a:solidFill>
              <a:srgbClr val="4A86E8"/>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4800"/>
              <a:buFont typeface="Arial"/>
              <a:buNone/>
            </a:pPr>
            <a:r>
              <a:rPr b="0" i="0" lang="ja-JP" sz="3200" u="none" cap="none" strike="noStrike">
                <a:solidFill>
                  <a:srgbClr val="000000"/>
                </a:solidFill>
                <a:latin typeface="Arial"/>
                <a:ea typeface="Arial"/>
                <a:cs typeface="Arial"/>
                <a:sym typeface="Arial"/>
              </a:rPr>
              <a:t>アルゴリズムの</a:t>
            </a:r>
            <a:endParaRPr b="0" i="0" sz="32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4800"/>
              <a:buFont typeface="Arial"/>
              <a:buNone/>
            </a:pPr>
            <a:r>
              <a:rPr b="0" i="0" lang="ja-JP" sz="5800" u="none" cap="none" strike="noStrike">
                <a:solidFill>
                  <a:srgbClr val="000000"/>
                </a:solidFill>
                <a:latin typeface="Arial"/>
                <a:ea typeface="Arial"/>
                <a:cs typeface="Arial"/>
                <a:sym typeface="Arial"/>
              </a:rPr>
              <a:t>可逆化</a:t>
            </a:r>
            <a:endParaRPr b="0" i="0" sz="5800" u="none" cap="none" strike="noStrike">
              <a:solidFill>
                <a:srgbClr val="000000"/>
              </a:solidFill>
              <a:latin typeface="Arial"/>
              <a:ea typeface="Arial"/>
              <a:cs typeface="Arial"/>
              <a:sym typeface="Arial"/>
            </a:endParaRPr>
          </a:p>
        </p:txBody>
      </p:sp>
      <p:sp>
        <p:nvSpPr>
          <p:cNvPr id="176" name="Google Shape;176;g63a632202d_0_26"/>
          <p:cNvSpPr/>
          <p:nvPr/>
        </p:nvSpPr>
        <p:spPr>
          <a:xfrm>
            <a:off x="8207125" y="3011375"/>
            <a:ext cx="3588300" cy="3032700"/>
          </a:xfrm>
          <a:prstGeom prst="rect">
            <a:avLst/>
          </a:prstGeom>
          <a:solidFill>
            <a:srgbClr val="ECF3FF"/>
          </a:solidFill>
          <a:ln cap="flat" cmpd="sng" w="38100">
            <a:solidFill>
              <a:srgbClr val="4A86E8"/>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90000"/>
              </a:lnSpc>
              <a:spcBef>
                <a:spcPts val="500"/>
              </a:spcBef>
              <a:spcAft>
                <a:spcPts val="0"/>
              </a:spcAft>
              <a:buClr>
                <a:srgbClr val="000000"/>
              </a:buClr>
              <a:buSzPts val="2400"/>
              <a:buFont typeface="Arial"/>
              <a:buNone/>
            </a:pPr>
            <a:r>
              <a:rPr b="0" i="0" lang="ja-JP" sz="2400" u="none" cap="none" strike="noStrike">
                <a:solidFill>
                  <a:schemeClr val="dk1"/>
                </a:solidFill>
                <a:latin typeface="Arial"/>
                <a:ea typeface="Arial"/>
                <a:cs typeface="Arial"/>
                <a:sym typeface="Arial"/>
              </a:rPr>
              <a:t>可逆プログラミング</a:t>
            </a:r>
            <a:endParaRPr b="0" i="0" sz="2400" u="none" cap="none" strike="noStrike">
              <a:solidFill>
                <a:schemeClr val="dk1"/>
              </a:solidFill>
              <a:latin typeface="Arial"/>
              <a:ea typeface="Arial"/>
              <a:cs typeface="Arial"/>
              <a:sym typeface="Arial"/>
            </a:endParaRPr>
          </a:p>
          <a:p>
            <a:pPr indent="0" lvl="0" marL="0" marR="0" rtl="0" algn="l">
              <a:lnSpc>
                <a:spcPct val="90000"/>
              </a:lnSpc>
              <a:spcBef>
                <a:spcPts val="500"/>
              </a:spcBef>
              <a:spcAft>
                <a:spcPts val="0"/>
              </a:spcAft>
              <a:buClr>
                <a:srgbClr val="000000"/>
              </a:buClr>
              <a:buSzPts val="2400"/>
              <a:buFont typeface="Arial"/>
              <a:buNone/>
            </a:pPr>
            <a:r>
              <a:rPr b="0" i="0" lang="ja-JP" sz="2400" u="none" cap="none" strike="noStrike">
                <a:solidFill>
                  <a:schemeClr val="dk1"/>
                </a:solidFill>
                <a:latin typeface="Arial"/>
                <a:ea typeface="Arial"/>
                <a:cs typeface="Arial"/>
                <a:sym typeface="Arial"/>
              </a:rPr>
              <a:t>　　　　　方法論の応用</a:t>
            </a:r>
            <a:endParaRPr b="0" i="0" sz="2400" u="none" cap="none" strike="noStrike">
              <a:solidFill>
                <a:schemeClr val="dk1"/>
              </a:solidFill>
              <a:latin typeface="Arial"/>
              <a:ea typeface="Arial"/>
              <a:cs typeface="Arial"/>
              <a:sym typeface="Arial"/>
            </a:endParaRPr>
          </a:p>
          <a:p>
            <a:pPr indent="0" lvl="0" marL="0" marR="0" rtl="0" algn="ctr">
              <a:lnSpc>
                <a:spcPct val="90000"/>
              </a:lnSpc>
              <a:spcBef>
                <a:spcPts val="50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a:p>
            <a:pPr indent="0" lvl="0" marL="0" marR="0" rtl="0" algn="ctr">
              <a:lnSpc>
                <a:spcPct val="90000"/>
              </a:lnSpc>
              <a:spcBef>
                <a:spcPts val="500"/>
              </a:spcBef>
              <a:spcAft>
                <a:spcPts val="0"/>
              </a:spcAft>
              <a:buClr>
                <a:srgbClr val="000000"/>
              </a:buClr>
              <a:buSzPts val="2400"/>
              <a:buFont typeface="Arial"/>
              <a:buNone/>
            </a:pPr>
            <a:r>
              <a:rPr b="0" i="0" lang="ja-JP" sz="2400" u="none" cap="none" strike="noStrike">
                <a:solidFill>
                  <a:schemeClr val="dk1"/>
                </a:solidFill>
                <a:latin typeface="Arial"/>
                <a:ea typeface="Arial"/>
                <a:cs typeface="Arial"/>
                <a:sym typeface="Arial"/>
              </a:rPr>
              <a:t>実装上の課題解決</a:t>
            </a:r>
            <a:endParaRPr b="0" i="0" sz="24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7" name="Google Shape;177;g63a632202d_0_26"/>
          <p:cNvSpPr/>
          <p:nvPr/>
        </p:nvSpPr>
        <p:spPr>
          <a:xfrm>
            <a:off x="4301850" y="1594753"/>
            <a:ext cx="3588300" cy="1697100"/>
          </a:xfrm>
          <a:prstGeom prst="rect">
            <a:avLst/>
          </a:prstGeom>
          <a:solidFill>
            <a:srgbClr val="4A86E8"/>
          </a:solidFill>
          <a:ln cap="flat" cmpd="sng" w="38100">
            <a:solidFill>
              <a:srgbClr val="4A86E8"/>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4800"/>
              <a:buFont typeface="Arial"/>
              <a:buNone/>
            </a:pPr>
            <a:r>
              <a:rPr b="0" i="0" lang="ja-JP" sz="3200" u="none" cap="none" strike="noStrike">
                <a:solidFill>
                  <a:srgbClr val="000000"/>
                </a:solidFill>
                <a:latin typeface="Arial"/>
                <a:ea typeface="Arial"/>
                <a:cs typeface="Arial"/>
                <a:sym typeface="Arial"/>
              </a:rPr>
              <a:t>アルゴリズムの</a:t>
            </a:r>
            <a:endParaRPr b="0" i="0" sz="32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4800"/>
              <a:buFont typeface="Arial"/>
              <a:buNone/>
            </a:pPr>
            <a:r>
              <a:rPr b="0" i="0" lang="ja-JP" sz="5800" u="none" cap="none" strike="noStrike">
                <a:solidFill>
                  <a:srgbClr val="000000"/>
                </a:solidFill>
                <a:latin typeface="Arial"/>
                <a:ea typeface="Arial"/>
                <a:cs typeface="Arial"/>
                <a:sym typeface="Arial"/>
              </a:rPr>
              <a:t>効率化</a:t>
            </a:r>
            <a:endParaRPr b="0" i="0" sz="5800" u="none" cap="none" strike="noStrike">
              <a:solidFill>
                <a:srgbClr val="000000"/>
              </a:solidFill>
              <a:latin typeface="Arial"/>
              <a:ea typeface="Arial"/>
              <a:cs typeface="Arial"/>
              <a:sym typeface="Arial"/>
            </a:endParaRPr>
          </a:p>
        </p:txBody>
      </p:sp>
      <p:sp>
        <p:nvSpPr>
          <p:cNvPr id="178" name="Google Shape;178;g63a632202d_0_26"/>
          <p:cNvSpPr/>
          <p:nvPr/>
        </p:nvSpPr>
        <p:spPr>
          <a:xfrm>
            <a:off x="8207125" y="1580675"/>
            <a:ext cx="3588300" cy="1697100"/>
          </a:xfrm>
          <a:prstGeom prst="rect">
            <a:avLst/>
          </a:prstGeom>
          <a:solidFill>
            <a:srgbClr val="4A86E8"/>
          </a:solidFill>
          <a:ln cap="flat" cmpd="sng" w="38100">
            <a:solidFill>
              <a:srgbClr val="4A86E8"/>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4800"/>
              <a:buFont typeface="Arial"/>
              <a:buNone/>
            </a:pPr>
            <a:r>
              <a:rPr lang="ja-JP" sz="3200"/>
              <a:t>プログラムの</a:t>
            </a:r>
            <a:endParaRPr sz="3200"/>
          </a:p>
          <a:p>
            <a:pPr indent="0" lvl="0" marL="0" marR="0" rtl="0" algn="ctr">
              <a:lnSpc>
                <a:spcPct val="100000"/>
              </a:lnSpc>
              <a:spcBef>
                <a:spcPts val="0"/>
              </a:spcBef>
              <a:spcAft>
                <a:spcPts val="0"/>
              </a:spcAft>
              <a:buClr>
                <a:srgbClr val="000000"/>
              </a:buClr>
              <a:buSzPts val="4800"/>
              <a:buFont typeface="Arial"/>
              <a:buNone/>
            </a:pPr>
            <a:r>
              <a:rPr b="0" i="0" lang="ja-JP" sz="5800" u="none" cap="none" strike="noStrike">
                <a:solidFill>
                  <a:srgbClr val="000000"/>
                </a:solidFill>
                <a:latin typeface="Arial"/>
                <a:ea typeface="Arial"/>
                <a:cs typeface="Arial"/>
                <a:sym typeface="Arial"/>
              </a:rPr>
              <a:t>実装</a:t>
            </a:r>
            <a:endParaRPr b="0" i="0" sz="5800" u="none" cap="none" strike="noStrike">
              <a:solidFill>
                <a:srgbClr val="000000"/>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83" name="Shape 183"/>
        <p:cNvGrpSpPr/>
        <p:nvPr/>
      </p:nvGrpSpPr>
      <p:grpSpPr>
        <a:xfrm>
          <a:off x="0" y="0"/>
          <a:ext cx="0" cy="0"/>
          <a:chOff x="0" y="0"/>
          <a:chExt cx="0" cy="0"/>
        </a:xfrm>
      </p:grpSpPr>
      <p:sp>
        <p:nvSpPr>
          <p:cNvPr id="184" name="Google Shape;184;g60c4b09036_1_0"/>
          <p:cNvSpPr txBox="1"/>
          <p:nvPr>
            <p:ph type="title"/>
          </p:nvPr>
        </p:nvSpPr>
        <p:spPr>
          <a:xfrm>
            <a:off x="838200" y="365125"/>
            <a:ext cx="10515600" cy="1325700"/>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dk1"/>
              </a:buClr>
              <a:buSzPts val="4400"/>
              <a:buFont typeface="Arial"/>
              <a:buNone/>
            </a:pPr>
            <a:r>
              <a:rPr lang="ja-JP"/>
              <a:t>二つのアルゴリズムの立ち位置</a:t>
            </a:r>
            <a:endParaRPr/>
          </a:p>
        </p:txBody>
      </p:sp>
      <p:sp>
        <p:nvSpPr>
          <p:cNvPr id="185" name="Google Shape;185;g60c4b09036_1_0"/>
          <p:cNvSpPr txBox="1"/>
          <p:nvPr>
            <p:ph idx="12" type="sldNum"/>
          </p:nvPr>
        </p:nvSpPr>
        <p:spPr>
          <a:xfrm>
            <a:off x="8610600" y="6356350"/>
            <a:ext cx="2743200" cy="3651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ja-JP"/>
              <a:t>‹#›</a:t>
            </a:fld>
            <a:endParaRPr/>
          </a:p>
        </p:txBody>
      </p:sp>
      <p:sp>
        <p:nvSpPr>
          <p:cNvPr id="186" name="Google Shape;186;g60c4b09036_1_0"/>
          <p:cNvSpPr/>
          <p:nvPr/>
        </p:nvSpPr>
        <p:spPr>
          <a:xfrm>
            <a:off x="1237775" y="1865838"/>
            <a:ext cx="9969300" cy="4315500"/>
          </a:xfrm>
          <a:prstGeom prst="roundRect">
            <a:avLst>
              <a:gd fmla="val 16667" name="adj"/>
            </a:avLst>
          </a:prstGeom>
          <a:noFill/>
          <a:ln cap="flat" cmpd="sng" w="76200">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7" name="Google Shape;187;g60c4b09036_1_0"/>
          <p:cNvSpPr txBox="1"/>
          <p:nvPr/>
        </p:nvSpPr>
        <p:spPr>
          <a:xfrm>
            <a:off x="4247700" y="1622500"/>
            <a:ext cx="3696600" cy="535200"/>
          </a:xfrm>
          <a:prstGeom prst="rect">
            <a:avLst/>
          </a:prstGeom>
          <a:solidFill>
            <a:srgbClr val="FFFFFF"/>
          </a:solid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3000"/>
              <a:buFont typeface="Arial"/>
              <a:buNone/>
            </a:pPr>
            <a:r>
              <a:rPr b="0" i="0" lang="ja-JP" sz="3000" u="none" cap="none" strike="noStrike">
                <a:solidFill>
                  <a:srgbClr val="000000"/>
                </a:solidFill>
                <a:latin typeface="Arial"/>
                <a:ea typeface="Arial"/>
                <a:cs typeface="Arial"/>
                <a:sym typeface="Arial"/>
              </a:rPr>
              <a:t>グラフアルゴリズム</a:t>
            </a:r>
            <a:endParaRPr b="0" i="0" sz="3000" u="none" cap="none" strike="noStrike">
              <a:solidFill>
                <a:srgbClr val="000000"/>
              </a:solidFill>
              <a:latin typeface="Arial"/>
              <a:ea typeface="Arial"/>
              <a:cs typeface="Arial"/>
              <a:sym typeface="Arial"/>
            </a:endParaRPr>
          </a:p>
        </p:txBody>
      </p:sp>
      <p:sp>
        <p:nvSpPr>
          <p:cNvPr id="188" name="Google Shape;188;g60c4b09036_1_0"/>
          <p:cNvSpPr/>
          <p:nvPr/>
        </p:nvSpPr>
        <p:spPr>
          <a:xfrm>
            <a:off x="1538875" y="2609375"/>
            <a:ext cx="3027600" cy="3127800"/>
          </a:xfrm>
          <a:prstGeom prst="roundRect">
            <a:avLst>
              <a:gd fmla="val 16667" name="adj"/>
            </a:avLst>
          </a:prstGeom>
          <a:solidFill>
            <a:srgbClr val="FFFFFF"/>
          </a:solidFill>
          <a:ln cap="flat" cmpd="sng" w="3810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9" name="Google Shape;189;g60c4b09036_1_0"/>
          <p:cNvSpPr/>
          <p:nvPr/>
        </p:nvSpPr>
        <p:spPr>
          <a:xfrm>
            <a:off x="4708625" y="2609375"/>
            <a:ext cx="3027600" cy="3127800"/>
          </a:xfrm>
          <a:prstGeom prst="roundRect">
            <a:avLst>
              <a:gd fmla="val 16667" name="adj"/>
            </a:avLst>
          </a:prstGeom>
          <a:noFill/>
          <a:ln cap="flat" cmpd="sng" w="3810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0" name="Google Shape;190;g60c4b09036_1_0"/>
          <p:cNvSpPr/>
          <p:nvPr/>
        </p:nvSpPr>
        <p:spPr>
          <a:xfrm>
            <a:off x="7878375" y="2833388"/>
            <a:ext cx="3027600" cy="930300"/>
          </a:xfrm>
          <a:prstGeom prst="roundRect">
            <a:avLst>
              <a:gd fmla="val 16667" name="adj"/>
            </a:avLst>
          </a:prstGeom>
          <a:solidFill>
            <a:schemeClr val="lt2"/>
          </a:solidFill>
          <a:ln cap="flat" cmpd="sng" w="3810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90000"/>
              </a:lnSpc>
              <a:spcBef>
                <a:spcPts val="1000"/>
              </a:spcBef>
              <a:spcAft>
                <a:spcPts val="0"/>
              </a:spcAft>
              <a:buClr>
                <a:srgbClr val="000000"/>
              </a:buClr>
              <a:buSzPts val="3100"/>
              <a:buFont typeface="Arial"/>
              <a:buNone/>
            </a:pPr>
            <a:r>
              <a:rPr b="0" i="0" lang="ja-JP" sz="3100" u="none" cap="none" strike="noStrike">
                <a:solidFill>
                  <a:schemeClr val="dk1"/>
                </a:solidFill>
                <a:latin typeface="Arial"/>
                <a:ea typeface="Arial"/>
                <a:cs typeface="Arial"/>
                <a:sym typeface="Arial"/>
              </a:rPr>
              <a:t>双方向探索</a:t>
            </a:r>
            <a:endParaRPr b="0" i="0" sz="1400" u="none" cap="none" strike="noStrike">
              <a:solidFill>
                <a:srgbClr val="000000"/>
              </a:solidFill>
              <a:latin typeface="Arial"/>
              <a:ea typeface="Arial"/>
              <a:cs typeface="Arial"/>
              <a:sym typeface="Arial"/>
            </a:endParaRPr>
          </a:p>
        </p:txBody>
      </p:sp>
      <p:sp>
        <p:nvSpPr>
          <p:cNvPr id="191" name="Google Shape;191;g60c4b09036_1_0"/>
          <p:cNvSpPr/>
          <p:nvPr/>
        </p:nvSpPr>
        <p:spPr>
          <a:xfrm>
            <a:off x="7878375" y="4439375"/>
            <a:ext cx="3027600" cy="930300"/>
          </a:xfrm>
          <a:prstGeom prst="roundRect">
            <a:avLst>
              <a:gd fmla="val 16667" name="adj"/>
            </a:avLst>
          </a:prstGeom>
          <a:solidFill>
            <a:schemeClr val="lt2"/>
          </a:solidFill>
          <a:ln cap="flat" cmpd="sng" w="3810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90000"/>
              </a:lnSpc>
              <a:spcBef>
                <a:spcPts val="1000"/>
              </a:spcBef>
              <a:spcAft>
                <a:spcPts val="0"/>
              </a:spcAft>
              <a:buClr>
                <a:srgbClr val="000000"/>
              </a:buClr>
              <a:buSzPts val="3100"/>
              <a:buFont typeface="Arial"/>
              <a:buNone/>
            </a:pPr>
            <a:r>
              <a:rPr b="0" i="0" lang="ja-JP" sz="3100" u="none" cap="none" strike="noStrike">
                <a:solidFill>
                  <a:schemeClr val="dk1"/>
                </a:solidFill>
                <a:latin typeface="Arial"/>
                <a:ea typeface="Arial"/>
                <a:cs typeface="Arial"/>
                <a:sym typeface="Arial"/>
              </a:rPr>
              <a:t>分枝限定法</a:t>
            </a:r>
            <a:endParaRPr b="0" i="0" sz="1400" u="none" cap="none" strike="noStrike">
              <a:solidFill>
                <a:srgbClr val="000000"/>
              </a:solidFill>
              <a:latin typeface="Arial"/>
              <a:ea typeface="Arial"/>
              <a:cs typeface="Arial"/>
              <a:sym typeface="Arial"/>
            </a:endParaRPr>
          </a:p>
        </p:txBody>
      </p:sp>
      <p:sp>
        <p:nvSpPr>
          <p:cNvPr id="192" name="Google Shape;192;g60c4b09036_1_0"/>
          <p:cNvSpPr txBox="1"/>
          <p:nvPr/>
        </p:nvSpPr>
        <p:spPr>
          <a:xfrm>
            <a:off x="1768075" y="2346300"/>
            <a:ext cx="2569200" cy="535200"/>
          </a:xfrm>
          <a:prstGeom prst="rect">
            <a:avLst/>
          </a:prstGeom>
          <a:solidFill>
            <a:srgbClr val="FFFFFF"/>
          </a:solid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3000"/>
              <a:buFont typeface="Arial"/>
              <a:buNone/>
            </a:pPr>
            <a:r>
              <a:rPr b="1" i="0" lang="ja-JP" sz="3000" u="none" cap="none" strike="noStrike">
                <a:solidFill>
                  <a:srgbClr val="000000"/>
                </a:solidFill>
                <a:latin typeface="Arial"/>
                <a:ea typeface="Arial"/>
                <a:cs typeface="Arial"/>
                <a:sym typeface="Arial"/>
              </a:rPr>
              <a:t>深さ優先探索</a:t>
            </a:r>
            <a:endParaRPr b="1" i="0" sz="3000" u="none" cap="none" strike="noStrike">
              <a:solidFill>
                <a:srgbClr val="000000"/>
              </a:solidFill>
              <a:latin typeface="Arial"/>
              <a:ea typeface="Arial"/>
              <a:cs typeface="Arial"/>
              <a:sym typeface="Arial"/>
            </a:endParaRPr>
          </a:p>
        </p:txBody>
      </p:sp>
      <p:sp>
        <p:nvSpPr>
          <p:cNvPr id="193" name="Google Shape;193;g60c4b09036_1_0"/>
          <p:cNvSpPr txBox="1"/>
          <p:nvPr/>
        </p:nvSpPr>
        <p:spPr>
          <a:xfrm>
            <a:off x="5128175" y="2346300"/>
            <a:ext cx="2188500" cy="535200"/>
          </a:xfrm>
          <a:prstGeom prst="rect">
            <a:avLst/>
          </a:prstGeom>
          <a:solidFill>
            <a:srgbClr val="FFFFFF"/>
          </a:solid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3000"/>
              <a:buFont typeface="Arial"/>
              <a:buNone/>
            </a:pPr>
            <a:r>
              <a:rPr b="1" i="0" lang="ja-JP" sz="3000" u="none" cap="none" strike="noStrike">
                <a:solidFill>
                  <a:srgbClr val="000000"/>
                </a:solidFill>
                <a:latin typeface="Arial"/>
                <a:ea typeface="Arial"/>
                <a:cs typeface="Arial"/>
                <a:sym typeface="Arial"/>
              </a:rPr>
              <a:t>幅優先探索</a:t>
            </a:r>
            <a:endParaRPr b="1" i="0" sz="3000" u="none" cap="none" strike="noStrike">
              <a:solidFill>
                <a:srgbClr val="000000"/>
              </a:solidFill>
              <a:latin typeface="Arial"/>
              <a:ea typeface="Arial"/>
              <a:cs typeface="Arial"/>
              <a:sym typeface="Arial"/>
            </a:endParaRPr>
          </a:p>
        </p:txBody>
      </p:sp>
      <p:sp>
        <p:nvSpPr>
          <p:cNvPr id="194" name="Google Shape;194;g60c4b09036_1_0"/>
          <p:cNvSpPr/>
          <p:nvPr/>
        </p:nvSpPr>
        <p:spPr>
          <a:xfrm>
            <a:off x="1853275" y="3300700"/>
            <a:ext cx="2398800" cy="697200"/>
          </a:xfrm>
          <a:prstGeom prst="roundRect">
            <a:avLst>
              <a:gd fmla="val 16667" name="adj"/>
            </a:avLst>
          </a:prstGeom>
          <a:solidFill>
            <a:srgbClr val="D0E0E3"/>
          </a:solidFill>
          <a:ln cap="flat" cmpd="sng" w="9525">
            <a:solidFill>
              <a:srgbClr val="1155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90000"/>
              </a:lnSpc>
              <a:spcBef>
                <a:spcPts val="1000"/>
              </a:spcBef>
              <a:spcAft>
                <a:spcPts val="0"/>
              </a:spcAft>
              <a:buClr>
                <a:srgbClr val="000000"/>
              </a:buClr>
              <a:buSzPts val="2400"/>
              <a:buFont typeface="Arial"/>
              <a:buNone/>
            </a:pPr>
            <a:r>
              <a:rPr b="0" i="0" lang="ja-JP" sz="2400" u="none" cap="none" strike="noStrike">
                <a:solidFill>
                  <a:schemeClr val="dk1"/>
                </a:solidFill>
                <a:latin typeface="Arial"/>
                <a:ea typeface="Arial"/>
                <a:cs typeface="Arial"/>
                <a:sym typeface="Arial"/>
              </a:rPr>
              <a:t>深さ制限探索</a:t>
            </a:r>
            <a:endParaRPr b="0" i="0" sz="2400" u="none" cap="none" strike="noStrike">
              <a:solidFill>
                <a:srgbClr val="000000"/>
              </a:solidFill>
              <a:latin typeface="Arial"/>
              <a:ea typeface="Arial"/>
              <a:cs typeface="Arial"/>
              <a:sym typeface="Arial"/>
            </a:endParaRPr>
          </a:p>
        </p:txBody>
      </p:sp>
      <p:sp>
        <p:nvSpPr>
          <p:cNvPr id="195" name="Google Shape;195;g60c4b09036_1_0"/>
          <p:cNvSpPr/>
          <p:nvPr/>
        </p:nvSpPr>
        <p:spPr>
          <a:xfrm>
            <a:off x="1853275" y="4555925"/>
            <a:ext cx="2398800" cy="813600"/>
          </a:xfrm>
          <a:prstGeom prst="roundRect">
            <a:avLst>
              <a:gd fmla="val 16667" name="adj"/>
            </a:avLst>
          </a:prstGeom>
          <a:solidFill>
            <a:srgbClr val="D0E0E3"/>
          </a:solidFill>
          <a:ln cap="flat" cmpd="sng" w="9525">
            <a:solidFill>
              <a:srgbClr val="1155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90000"/>
              </a:lnSpc>
              <a:spcBef>
                <a:spcPts val="1000"/>
              </a:spcBef>
              <a:spcAft>
                <a:spcPts val="0"/>
              </a:spcAft>
              <a:buClr>
                <a:srgbClr val="000000"/>
              </a:buClr>
              <a:buSzPts val="2400"/>
              <a:buFont typeface="Arial"/>
              <a:buNone/>
            </a:pPr>
            <a:r>
              <a:rPr b="0" i="0" lang="ja-JP" sz="2400" u="none" cap="none" strike="noStrike">
                <a:solidFill>
                  <a:schemeClr val="dk1"/>
                </a:solidFill>
                <a:latin typeface="Arial"/>
                <a:ea typeface="Arial"/>
                <a:cs typeface="Arial"/>
                <a:sym typeface="Arial"/>
              </a:rPr>
              <a:t>反復深化</a:t>
            </a:r>
            <a:br>
              <a:rPr b="0" i="0" lang="ja-JP" sz="2400" u="none" cap="none" strike="noStrike">
                <a:solidFill>
                  <a:schemeClr val="dk1"/>
                </a:solidFill>
                <a:latin typeface="Arial"/>
                <a:ea typeface="Arial"/>
                <a:cs typeface="Arial"/>
                <a:sym typeface="Arial"/>
              </a:rPr>
            </a:br>
            <a:r>
              <a:rPr b="0" i="0" lang="ja-JP" sz="2400" u="none" cap="none" strike="noStrike">
                <a:solidFill>
                  <a:schemeClr val="dk1"/>
                </a:solidFill>
                <a:latin typeface="Arial"/>
                <a:ea typeface="Arial"/>
                <a:cs typeface="Arial"/>
                <a:sym typeface="Arial"/>
              </a:rPr>
              <a:t>深さ優先探索</a:t>
            </a:r>
            <a:endParaRPr b="0" i="0" sz="2400" u="none" cap="none" strike="noStrike">
              <a:solidFill>
                <a:srgbClr val="000000"/>
              </a:solidFill>
              <a:latin typeface="Arial"/>
              <a:ea typeface="Arial"/>
              <a:cs typeface="Arial"/>
              <a:sym typeface="Arial"/>
            </a:endParaRPr>
          </a:p>
        </p:txBody>
      </p:sp>
      <p:sp>
        <p:nvSpPr>
          <p:cNvPr id="196" name="Google Shape;196;g60c4b09036_1_0"/>
          <p:cNvSpPr/>
          <p:nvPr/>
        </p:nvSpPr>
        <p:spPr>
          <a:xfrm>
            <a:off x="5023025" y="3955900"/>
            <a:ext cx="2398800" cy="697200"/>
          </a:xfrm>
          <a:prstGeom prst="roundRect">
            <a:avLst>
              <a:gd fmla="val 16667" name="adj"/>
            </a:avLst>
          </a:prstGeom>
          <a:solidFill>
            <a:srgbClr val="D0E0E3"/>
          </a:solidFill>
          <a:ln cap="flat" cmpd="sng" w="9525">
            <a:solidFill>
              <a:srgbClr val="1155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90000"/>
              </a:lnSpc>
              <a:spcBef>
                <a:spcPts val="1000"/>
              </a:spcBef>
              <a:spcAft>
                <a:spcPts val="0"/>
              </a:spcAft>
              <a:buClr>
                <a:srgbClr val="000000"/>
              </a:buClr>
              <a:buSzPts val="2400"/>
              <a:buFont typeface="Arial"/>
              <a:buNone/>
            </a:pPr>
            <a:r>
              <a:rPr b="0" i="0" lang="ja-JP" sz="2400" u="none" cap="none" strike="noStrike">
                <a:solidFill>
                  <a:schemeClr val="dk1"/>
                </a:solidFill>
                <a:latin typeface="Arial"/>
                <a:ea typeface="Arial"/>
                <a:cs typeface="Arial"/>
                <a:sym typeface="Arial"/>
              </a:rPr>
              <a:t>均一コスト探索</a:t>
            </a:r>
            <a:endParaRPr b="0" i="0" sz="2400" u="none" cap="none" strike="noStrike">
              <a:solidFill>
                <a:srgbClr val="000000"/>
              </a:solidFill>
              <a:latin typeface="Arial"/>
              <a:ea typeface="Arial"/>
              <a:cs typeface="Arial"/>
              <a:sym typeface="Arial"/>
            </a:endParaRPr>
          </a:p>
        </p:txBody>
      </p:sp>
      <p:sp>
        <p:nvSpPr>
          <p:cNvPr id="197" name="Google Shape;197;g60c4b09036_1_0"/>
          <p:cNvSpPr/>
          <p:nvPr/>
        </p:nvSpPr>
        <p:spPr>
          <a:xfrm>
            <a:off x="5023025" y="3070100"/>
            <a:ext cx="2398800" cy="697200"/>
          </a:xfrm>
          <a:prstGeom prst="roundRect">
            <a:avLst>
              <a:gd fmla="val 16667" name="adj"/>
            </a:avLst>
          </a:prstGeom>
          <a:solidFill>
            <a:srgbClr val="D0E0E3"/>
          </a:solidFill>
          <a:ln cap="flat" cmpd="sng" w="9525">
            <a:solidFill>
              <a:srgbClr val="1155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90000"/>
              </a:lnSpc>
              <a:spcBef>
                <a:spcPts val="1000"/>
              </a:spcBef>
              <a:spcAft>
                <a:spcPts val="0"/>
              </a:spcAft>
              <a:buClr>
                <a:srgbClr val="000000"/>
              </a:buClr>
              <a:buSzPts val="2400"/>
              <a:buFont typeface="Arial"/>
              <a:buNone/>
            </a:pPr>
            <a:r>
              <a:rPr b="0" i="0" lang="ja-JP" sz="2400" u="none" cap="none" strike="noStrike">
                <a:solidFill>
                  <a:schemeClr val="dk1"/>
                </a:solidFill>
                <a:latin typeface="Arial"/>
                <a:ea typeface="Arial"/>
                <a:cs typeface="Arial"/>
                <a:sym typeface="Arial"/>
              </a:rPr>
              <a:t>最良優先探索</a:t>
            </a:r>
            <a:endParaRPr b="0" i="0" sz="2400" u="none" cap="none" strike="noStrike">
              <a:solidFill>
                <a:srgbClr val="000000"/>
              </a:solidFill>
              <a:latin typeface="Arial"/>
              <a:ea typeface="Arial"/>
              <a:cs typeface="Arial"/>
              <a:sym typeface="Arial"/>
            </a:endParaRPr>
          </a:p>
        </p:txBody>
      </p:sp>
      <p:sp>
        <p:nvSpPr>
          <p:cNvPr id="198" name="Google Shape;198;g60c4b09036_1_0"/>
          <p:cNvSpPr/>
          <p:nvPr/>
        </p:nvSpPr>
        <p:spPr>
          <a:xfrm>
            <a:off x="5023025" y="4841700"/>
            <a:ext cx="2398800" cy="697200"/>
          </a:xfrm>
          <a:prstGeom prst="roundRect">
            <a:avLst>
              <a:gd fmla="val 16667" name="adj"/>
            </a:avLst>
          </a:prstGeom>
          <a:solidFill>
            <a:srgbClr val="D0E0E3"/>
          </a:solidFill>
          <a:ln cap="flat" cmpd="sng" w="9525">
            <a:solidFill>
              <a:srgbClr val="1155CC"/>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90000"/>
              </a:lnSpc>
              <a:spcBef>
                <a:spcPts val="1000"/>
              </a:spcBef>
              <a:spcAft>
                <a:spcPts val="0"/>
              </a:spcAft>
              <a:buClr>
                <a:srgbClr val="000000"/>
              </a:buClr>
              <a:buSzPts val="2400"/>
              <a:buFont typeface="Arial"/>
              <a:buNone/>
            </a:pPr>
            <a:r>
              <a:rPr b="0" i="0" lang="ja-JP" sz="2400" u="none" cap="none" strike="noStrike">
                <a:solidFill>
                  <a:schemeClr val="dk1"/>
                </a:solidFill>
                <a:latin typeface="Arial"/>
                <a:ea typeface="Arial"/>
                <a:cs typeface="Arial"/>
                <a:sym typeface="Arial"/>
              </a:rPr>
              <a:t>A*</a:t>
            </a:r>
            <a:endParaRPr b="0" i="0" sz="2400" u="none" cap="none" strike="noStrike">
              <a:solidFill>
                <a:srgbClr val="000000"/>
              </a:solidFill>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03" name="Shape 203"/>
        <p:cNvGrpSpPr/>
        <p:nvPr/>
      </p:nvGrpSpPr>
      <p:grpSpPr>
        <a:xfrm>
          <a:off x="0" y="0"/>
          <a:ext cx="0" cy="0"/>
          <a:chOff x="0" y="0"/>
          <a:chExt cx="0" cy="0"/>
        </a:xfrm>
      </p:grpSpPr>
      <p:sp>
        <p:nvSpPr>
          <p:cNvPr id="204" name="Google Shape;204;g5e11bcac28_4_50"/>
          <p:cNvSpPr txBox="1"/>
          <p:nvPr>
            <p:ph type="title"/>
          </p:nvPr>
        </p:nvSpPr>
        <p:spPr>
          <a:xfrm>
            <a:off x="838200" y="281275"/>
            <a:ext cx="10515600" cy="1325700"/>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dk1"/>
              </a:buClr>
              <a:buSzPts val="4400"/>
              <a:buFont typeface="Arial"/>
              <a:buNone/>
            </a:pPr>
            <a:r>
              <a:rPr lang="ja-JP"/>
              <a:t>アプローチ</a:t>
            </a:r>
            <a:endParaRPr/>
          </a:p>
        </p:txBody>
      </p:sp>
      <p:sp>
        <p:nvSpPr>
          <p:cNvPr id="205" name="Google Shape;205;g5e11bcac28_4_50"/>
          <p:cNvSpPr/>
          <p:nvPr/>
        </p:nvSpPr>
        <p:spPr>
          <a:xfrm>
            <a:off x="838100" y="2391925"/>
            <a:ext cx="4798800" cy="3996600"/>
          </a:xfrm>
          <a:prstGeom prst="rect">
            <a:avLst/>
          </a:prstGeom>
          <a:solidFill>
            <a:srgbClr val="FFFFFF"/>
          </a:solidFill>
          <a:ln cap="flat" cmpd="sng" w="38100">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rgbClr val="000000"/>
              </a:solidFill>
              <a:latin typeface="Arial"/>
              <a:ea typeface="Arial"/>
              <a:cs typeface="Arial"/>
              <a:sym typeface="Arial"/>
            </a:endParaRPr>
          </a:p>
        </p:txBody>
      </p:sp>
      <p:sp>
        <p:nvSpPr>
          <p:cNvPr id="206" name="Google Shape;206;g5e11bcac28_4_50"/>
          <p:cNvSpPr/>
          <p:nvPr/>
        </p:nvSpPr>
        <p:spPr>
          <a:xfrm>
            <a:off x="6391275" y="2391925"/>
            <a:ext cx="4798800" cy="3996600"/>
          </a:xfrm>
          <a:prstGeom prst="rect">
            <a:avLst/>
          </a:prstGeom>
          <a:solidFill>
            <a:srgbClr val="FFFFFF"/>
          </a:solidFill>
          <a:ln cap="flat" cmpd="sng" w="38100">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marR="0" rtl="0" algn="l">
              <a:lnSpc>
                <a:spcPct val="90000"/>
              </a:lnSpc>
              <a:spcBef>
                <a:spcPts val="100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7" name="Google Shape;207;g5e11bcac28_4_50"/>
          <p:cNvSpPr/>
          <p:nvPr/>
        </p:nvSpPr>
        <p:spPr>
          <a:xfrm>
            <a:off x="1187625" y="4296725"/>
            <a:ext cx="1404900" cy="1325700"/>
          </a:xfrm>
          <a:prstGeom prst="rect">
            <a:avLst/>
          </a:prstGeom>
          <a:solidFill>
            <a:srgbClr val="C9DAF8"/>
          </a:solidFill>
          <a:ln cap="flat" cmpd="sng" w="3810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chemeClr val="dk1"/>
              </a:buClr>
              <a:buSzPts val="1100"/>
              <a:buFont typeface="Arial"/>
              <a:buNone/>
            </a:pPr>
            <a:r>
              <a:rPr b="0" i="0" lang="ja-JP" sz="2300" u="none" cap="none" strike="noStrike">
                <a:solidFill>
                  <a:schemeClr val="dk1"/>
                </a:solidFill>
                <a:latin typeface="Arial"/>
                <a:ea typeface="Arial"/>
                <a:cs typeface="Arial"/>
                <a:sym typeface="Arial"/>
              </a:rPr>
              <a:t>C言語</a:t>
            </a:r>
            <a:endParaRPr b="0" i="0" sz="2300" u="none" cap="none" strike="noStrike">
              <a:solidFill>
                <a:srgbClr val="000000"/>
              </a:solidFill>
              <a:latin typeface="Arial"/>
              <a:ea typeface="Arial"/>
              <a:cs typeface="Arial"/>
              <a:sym typeface="Arial"/>
            </a:endParaRPr>
          </a:p>
        </p:txBody>
      </p:sp>
      <p:sp>
        <p:nvSpPr>
          <p:cNvPr id="208" name="Google Shape;208;g5e11bcac28_4_50"/>
          <p:cNvSpPr/>
          <p:nvPr/>
        </p:nvSpPr>
        <p:spPr>
          <a:xfrm>
            <a:off x="3789450" y="4296725"/>
            <a:ext cx="1404900" cy="1325700"/>
          </a:xfrm>
          <a:prstGeom prst="rect">
            <a:avLst/>
          </a:prstGeom>
          <a:solidFill>
            <a:srgbClr val="F4CCCC"/>
          </a:solidFill>
          <a:ln cap="flat" cmpd="sng" w="3810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2300"/>
              <a:buFont typeface="Arial"/>
              <a:buNone/>
            </a:pPr>
            <a:r>
              <a:rPr b="0" i="0" lang="ja-JP" sz="2300" u="none" cap="none" strike="noStrike">
                <a:solidFill>
                  <a:schemeClr val="dk1"/>
                </a:solidFill>
                <a:latin typeface="Arial"/>
                <a:ea typeface="Arial"/>
                <a:cs typeface="Arial"/>
                <a:sym typeface="Arial"/>
              </a:rPr>
              <a:t>Janus</a:t>
            </a:r>
            <a:endParaRPr b="0" i="0" sz="2300" u="none" cap="none" strike="noStrike">
              <a:solidFill>
                <a:srgbClr val="000000"/>
              </a:solidFill>
              <a:latin typeface="Arial"/>
              <a:ea typeface="Arial"/>
              <a:cs typeface="Arial"/>
              <a:sym typeface="Arial"/>
            </a:endParaRPr>
          </a:p>
        </p:txBody>
      </p:sp>
      <p:sp>
        <p:nvSpPr>
          <p:cNvPr id="209" name="Google Shape;209;g5e11bcac28_4_50"/>
          <p:cNvSpPr/>
          <p:nvPr/>
        </p:nvSpPr>
        <p:spPr>
          <a:xfrm>
            <a:off x="2705888" y="4261325"/>
            <a:ext cx="970200" cy="1396500"/>
          </a:xfrm>
          <a:prstGeom prst="rightArrow">
            <a:avLst>
              <a:gd fmla="val 50000" name="adj1"/>
              <a:gd fmla="val 50000" name="adj2"/>
            </a:avLst>
          </a:prstGeom>
          <a:solidFill>
            <a:srgbClr val="FFFFFF"/>
          </a:solidFill>
          <a:ln cap="flat" cmpd="sng" w="3810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r">
              <a:lnSpc>
                <a:spcPct val="100000"/>
              </a:lnSpc>
              <a:spcBef>
                <a:spcPts val="0"/>
              </a:spcBef>
              <a:spcAft>
                <a:spcPts val="0"/>
              </a:spcAft>
              <a:buClr>
                <a:srgbClr val="000000"/>
              </a:buClr>
              <a:buSzPts val="1400"/>
              <a:buFont typeface="Arial"/>
              <a:buNone/>
            </a:pPr>
            <a:r>
              <a:rPr b="0" i="0" lang="ja-JP" sz="1400" u="none" cap="none" strike="noStrike">
                <a:solidFill>
                  <a:srgbClr val="000000"/>
                </a:solidFill>
                <a:latin typeface="Arial"/>
                <a:ea typeface="Arial"/>
                <a:cs typeface="Arial"/>
                <a:sym typeface="Arial"/>
              </a:rPr>
              <a:t>可逆化</a:t>
            </a:r>
            <a:endParaRPr b="0" i="0" sz="1400" u="none" cap="none" strike="noStrike">
              <a:solidFill>
                <a:srgbClr val="000000"/>
              </a:solidFill>
              <a:latin typeface="Arial"/>
              <a:ea typeface="Arial"/>
              <a:cs typeface="Arial"/>
              <a:sym typeface="Arial"/>
            </a:endParaRPr>
          </a:p>
        </p:txBody>
      </p:sp>
      <p:sp>
        <p:nvSpPr>
          <p:cNvPr id="210" name="Google Shape;210;g5e11bcac28_4_50"/>
          <p:cNvSpPr/>
          <p:nvPr/>
        </p:nvSpPr>
        <p:spPr>
          <a:xfrm>
            <a:off x="6700000" y="4296725"/>
            <a:ext cx="1404900" cy="1325700"/>
          </a:xfrm>
          <a:prstGeom prst="rect">
            <a:avLst/>
          </a:prstGeom>
          <a:solidFill>
            <a:srgbClr val="F4CCCC"/>
          </a:solidFill>
          <a:ln cap="flat" cmpd="sng" w="3810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2300"/>
              <a:buFont typeface="Arial"/>
              <a:buNone/>
            </a:pPr>
            <a:r>
              <a:rPr b="0" i="0" lang="ja-JP" sz="2300" u="none" cap="none" strike="noStrike">
                <a:solidFill>
                  <a:schemeClr val="dk1"/>
                </a:solidFill>
                <a:latin typeface="Arial"/>
                <a:ea typeface="Arial"/>
                <a:cs typeface="Arial"/>
                <a:sym typeface="Arial"/>
              </a:rPr>
              <a:t>Janus</a:t>
            </a:r>
            <a:endParaRPr b="0" i="0" sz="2300" u="none" cap="none" strike="noStrike">
              <a:solidFill>
                <a:srgbClr val="000000"/>
              </a:solidFill>
              <a:latin typeface="Arial"/>
              <a:ea typeface="Arial"/>
              <a:cs typeface="Arial"/>
              <a:sym typeface="Arial"/>
            </a:endParaRPr>
          </a:p>
        </p:txBody>
      </p:sp>
      <p:sp>
        <p:nvSpPr>
          <p:cNvPr id="211" name="Google Shape;211;g5e11bcac28_4_50"/>
          <p:cNvSpPr/>
          <p:nvPr/>
        </p:nvSpPr>
        <p:spPr>
          <a:xfrm>
            <a:off x="8652050" y="4390225"/>
            <a:ext cx="2163000" cy="948300"/>
          </a:xfrm>
          <a:prstGeom prst="wedgeEllipseCallout">
            <a:avLst>
              <a:gd fmla="val -68605" name="adj1"/>
              <a:gd fmla="val 1995" name="adj2"/>
            </a:avLst>
          </a:prstGeom>
          <a:solidFill>
            <a:srgbClr val="FFFFFF"/>
          </a:solidFill>
          <a:ln cap="flat" cmpd="sng" w="38100">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700"/>
              <a:buFont typeface="Arial"/>
              <a:buNone/>
            </a:pPr>
            <a:r>
              <a:rPr b="0" i="0" lang="ja-JP" sz="1700" u="none" cap="none" strike="noStrike">
                <a:solidFill>
                  <a:srgbClr val="000000"/>
                </a:solidFill>
                <a:latin typeface="Arial"/>
                <a:ea typeface="Arial"/>
                <a:cs typeface="Arial"/>
                <a:sym typeface="Arial"/>
              </a:rPr>
              <a:t>効率は</a:t>
            </a:r>
            <a:endParaRPr b="0" i="0" sz="17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700"/>
              <a:buFont typeface="Arial"/>
              <a:buNone/>
            </a:pPr>
            <a:r>
              <a:rPr b="0" i="0" lang="ja-JP" sz="1700" u="none" cap="none" strike="noStrike">
                <a:solidFill>
                  <a:srgbClr val="000000"/>
                </a:solidFill>
                <a:latin typeface="Arial"/>
                <a:ea typeface="Arial"/>
                <a:cs typeface="Arial"/>
                <a:sym typeface="Arial"/>
              </a:rPr>
              <a:t>どれぐらい？</a:t>
            </a:r>
            <a:endParaRPr b="0" i="0" sz="1700" u="none" cap="none" strike="noStrike">
              <a:solidFill>
                <a:srgbClr val="000000"/>
              </a:solidFill>
              <a:latin typeface="Arial"/>
              <a:ea typeface="Arial"/>
              <a:cs typeface="Arial"/>
              <a:sym typeface="Arial"/>
            </a:endParaRPr>
          </a:p>
        </p:txBody>
      </p:sp>
      <p:cxnSp>
        <p:nvCxnSpPr>
          <p:cNvPr id="212" name="Google Shape;212;g5e11bcac28_4_50"/>
          <p:cNvCxnSpPr>
            <a:stCxn id="205" idx="3"/>
            <a:endCxn id="206" idx="1"/>
          </p:cNvCxnSpPr>
          <p:nvPr/>
        </p:nvCxnSpPr>
        <p:spPr>
          <a:xfrm>
            <a:off x="5636900" y="4390225"/>
            <a:ext cx="754500" cy="0"/>
          </a:xfrm>
          <a:prstGeom prst="straightConnector1">
            <a:avLst/>
          </a:prstGeom>
          <a:noFill/>
          <a:ln cap="flat" cmpd="sng" w="38100">
            <a:solidFill>
              <a:schemeClr val="dk2"/>
            </a:solidFill>
            <a:prstDash val="solid"/>
            <a:round/>
            <a:headEnd len="sm" w="sm" type="none"/>
            <a:tailEnd len="med" w="med" type="triangle"/>
          </a:ln>
        </p:spPr>
      </p:cxnSp>
      <p:sp>
        <p:nvSpPr>
          <p:cNvPr id="213" name="Google Shape;213;g5e11bcac28_4_50"/>
          <p:cNvSpPr/>
          <p:nvPr/>
        </p:nvSpPr>
        <p:spPr>
          <a:xfrm>
            <a:off x="6391275" y="2391925"/>
            <a:ext cx="4798800" cy="948300"/>
          </a:xfrm>
          <a:prstGeom prst="rect">
            <a:avLst/>
          </a:prstGeom>
          <a:solidFill>
            <a:srgbClr val="000000"/>
          </a:solidFill>
          <a:ln cap="flat" cmpd="sng" w="3810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90000"/>
              </a:lnSpc>
              <a:spcBef>
                <a:spcPts val="1000"/>
              </a:spcBef>
              <a:spcAft>
                <a:spcPts val="0"/>
              </a:spcAft>
              <a:buClr>
                <a:schemeClr val="dk1"/>
              </a:buClr>
              <a:buSzPts val="1100"/>
              <a:buFont typeface="Arial"/>
              <a:buNone/>
            </a:pPr>
            <a:r>
              <a:rPr b="0" i="0" lang="ja-JP" sz="2800" u="none" cap="none" strike="noStrike">
                <a:solidFill>
                  <a:srgbClr val="FFFFFF"/>
                </a:solidFill>
                <a:latin typeface="Arial"/>
                <a:ea typeface="Arial"/>
                <a:cs typeface="Arial"/>
                <a:sym typeface="Arial"/>
              </a:rPr>
              <a:t>2.プログラムを</a:t>
            </a:r>
            <a:r>
              <a:rPr b="1" i="0" lang="ja-JP" sz="2800" u="none" cap="none" strike="noStrike">
                <a:solidFill>
                  <a:srgbClr val="FFFFFF"/>
                </a:solidFill>
                <a:latin typeface="Arial"/>
                <a:ea typeface="Arial"/>
                <a:cs typeface="Arial"/>
                <a:sym typeface="Arial"/>
              </a:rPr>
              <a:t>解析</a:t>
            </a:r>
            <a:endParaRPr b="0" i="0" sz="1400" u="none" cap="none" strike="noStrike">
              <a:solidFill>
                <a:srgbClr val="FFFFFF"/>
              </a:solidFill>
              <a:latin typeface="Arial"/>
              <a:ea typeface="Arial"/>
              <a:cs typeface="Arial"/>
              <a:sym typeface="Arial"/>
            </a:endParaRPr>
          </a:p>
        </p:txBody>
      </p:sp>
      <p:sp>
        <p:nvSpPr>
          <p:cNvPr id="214" name="Google Shape;214;g5e11bcac28_4_50"/>
          <p:cNvSpPr/>
          <p:nvPr/>
        </p:nvSpPr>
        <p:spPr>
          <a:xfrm>
            <a:off x="838100" y="2391925"/>
            <a:ext cx="4798800" cy="948300"/>
          </a:xfrm>
          <a:prstGeom prst="rect">
            <a:avLst/>
          </a:prstGeom>
          <a:solidFill>
            <a:srgbClr val="000000"/>
          </a:solidFill>
          <a:ln cap="flat" cmpd="sng" w="3810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2800"/>
              <a:buFont typeface="Arial"/>
              <a:buNone/>
            </a:pPr>
            <a:r>
              <a:rPr b="0" i="0" lang="ja-JP" sz="2800" u="none" cap="none" strike="noStrike">
                <a:solidFill>
                  <a:srgbClr val="FFFFFF"/>
                </a:solidFill>
                <a:latin typeface="Arial"/>
                <a:ea typeface="Arial"/>
                <a:cs typeface="Arial"/>
                <a:sym typeface="Arial"/>
              </a:rPr>
              <a:t>1. C言語を元にJanusに</a:t>
            </a:r>
            <a:r>
              <a:rPr b="1" i="0" lang="ja-JP" sz="2800" u="none" cap="none" strike="noStrike">
                <a:solidFill>
                  <a:srgbClr val="FFFFFF"/>
                </a:solidFill>
                <a:latin typeface="Arial"/>
                <a:ea typeface="Arial"/>
                <a:cs typeface="Arial"/>
                <a:sym typeface="Arial"/>
              </a:rPr>
              <a:t>実装</a:t>
            </a:r>
            <a:endParaRPr b="0" i="0" sz="1400" u="none" cap="none" strike="noStrike">
              <a:solidFill>
                <a:srgbClr val="FFFFFF"/>
              </a:solidFill>
              <a:latin typeface="Arial"/>
              <a:ea typeface="Arial"/>
              <a:cs typeface="Arial"/>
              <a:sym typeface="Arial"/>
            </a:endParaRPr>
          </a:p>
        </p:txBody>
      </p:sp>
      <p:sp>
        <p:nvSpPr>
          <p:cNvPr id="215" name="Google Shape;215;g5e11bcac28_4_50"/>
          <p:cNvSpPr txBox="1"/>
          <p:nvPr/>
        </p:nvSpPr>
        <p:spPr>
          <a:xfrm>
            <a:off x="4349350" y="2927575"/>
            <a:ext cx="1706100" cy="5688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2100"/>
              <a:buFont typeface="Arial"/>
              <a:buNone/>
            </a:pPr>
            <a:r>
              <a:rPr b="0" i="0" lang="ja-JP" sz="2100" u="none" cap="none" strike="noStrike">
                <a:solidFill>
                  <a:srgbClr val="FFFFFF"/>
                </a:solidFill>
                <a:latin typeface="Arial"/>
                <a:ea typeface="Arial"/>
                <a:cs typeface="Arial"/>
                <a:sym typeface="Arial"/>
              </a:rPr>
              <a:t>（可逆化）</a:t>
            </a:r>
            <a:endParaRPr b="0" i="0" sz="2100" u="none" cap="none" strike="noStrike">
              <a:solidFill>
                <a:srgbClr val="FFFFFF"/>
              </a:solidFill>
              <a:latin typeface="Arial"/>
              <a:ea typeface="Arial"/>
              <a:cs typeface="Arial"/>
              <a:sym typeface="Arial"/>
            </a:endParaRPr>
          </a:p>
        </p:txBody>
      </p:sp>
      <p:cxnSp>
        <p:nvCxnSpPr>
          <p:cNvPr id="216" name="Google Shape;216;g5e11bcac28_4_50"/>
          <p:cNvCxnSpPr/>
          <p:nvPr/>
        </p:nvCxnSpPr>
        <p:spPr>
          <a:xfrm>
            <a:off x="11178900" y="4390225"/>
            <a:ext cx="1013100" cy="0"/>
          </a:xfrm>
          <a:prstGeom prst="straightConnector1">
            <a:avLst/>
          </a:prstGeom>
          <a:noFill/>
          <a:ln cap="flat" cmpd="sng" w="38100">
            <a:solidFill>
              <a:schemeClr val="dk2"/>
            </a:solidFill>
            <a:prstDash val="solid"/>
            <a:round/>
            <a:headEnd len="sm" w="sm" type="none"/>
            <a:tailEnd len="med" w="med" type="none"/>
          </a:ln>
        </p:spPr>
      </p:cxn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21" name="Shape 221"/>
        <p:cNvGrpSpPr/>
        <p:nvPr/>
      </p:nvGrpSpPr>
      <p:grpSpPr>
        <a:xfrm>
          <a:off x="0" y="0"/>
          <a:ext cx="0" cy="0"/>
          <a:chOff x="0" y="0"/>
          <a:chExt cx="0" cy="0"/>
        </a:xfrm>
      </p:grpSpPr>
      <p:sp>
        <p:nvSpPr>
          <p:cNvPr id="222" name="Google Shape;222;g63a632202d_0_41"/>
          <p:cNvSpPr txBox="1"/>
          <p:nvPr>
            <p:ph type="title"/>
          </p:nvPr>
        </p:nvSpPr>
        <p:spPr>
          <a:xfrm>
            <a:off x="838200" y="365125"/>
            <a:ext cx="10515600" cy="1325700"/>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dk1"/>
              </a:buClr>
              <a:buSzPts val="4400"/>
              <a:buFont typeface="Arial"/>
              <a:buNone/>
            </a:pPr>
            <a:r>
              <a:rPr lang="ja-JP"/>
              <a:t>アプローチ</a:t>
            </a:r>
            <a:endParaRPr/>
          </a:p>
        </p:txBody>
      </p:sp>
      <p:sp>
        <p:nvSpPr>
          <p:cNvPr id="223" name="Google Shape;223;g63a632202d_0_41"/>
          <p:cNvSpPr txBox="1"/>
          <p:nvPr>
            <p:ph idx="12" type="sldNum"/>
          </p:nvPr>
        </p:nvSpPr>
        <p:spPr>
          <a:xfrm>
            <a:off x="8610600" y="6356350"/>
            <a:ext cx="2743200" cy="3651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ja-JP"/>
              <a:t>‹#›</a:t>
            </a:fld>
            <a:endParaRPr/>
          </a:p>
        </p:txBody>
      </p:sp>
      <p:sp>
        <p:nvSpPr>
          <p:cNvPr id="224" name="Google Shape;224;g63a632202d_0_41"/>
          <p:cNvSpPr/>
          <p:nvPr/>
        </p:nvSpPr>
        <p:spPr>
          <a:xfrm>
            <a:off x="6391275" y="2488900"/>
            <a:ext cx="4798800" cy="3867600"/>
          </a:xfrm>
          <a:prstGeom prst="rect">
            <a:avLst/>
          </a:prstGeom>
          <a:solidFill>
            <a:srgbClr val="FFFFFF"/>
          </a:solidFill>
          <a:ln cap="flat" cmpd="sng" w="38100">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marR="0" rtl="0" algn="l">
              <a:lnSpc>
                <a:spcPct val="90000"/>
              </a:lnSpc>
              <a:spcBef>
                <a:spcPts val="1000"/>
              </a:spcBef>
              <a:spcAft>
                <a:spcPts val="0"/>
              </a:spcAft>
              <a:buClr>
                <a:schemeClr val="dk1"/>
              </a:buClr>
              <a:buSzPts val="2800"/>
              <a:buFont typeface="Arial"/>
              <a:buNone/>
            </a:pPr>
            <a:r>
              <a:t/>
            </a:r>
            <a:endParaRPr b="0" i="0" sz="1400" u="none" cap="none" strike="noStrike">
              <a:solidFill>
                <a:srgbClr val="FFFFFF"/>
              </a:solidFill>
              <a:latin typeface="Arial"/>
              <a:ea typeface="Arial"/>
              <a:cs typeface="Arial"/>
              <a:sym typeface="Arial"/>
            </a:endParaRPr>
          </a:p>
        </p:txBody>
      </p:sp>
      <p:sp>
        <p:nvSpPr>
          <p:cNvPr id="225" name="Google Shape;225;g63a632202d_0_41"/>
          <p:cNvSpPr/>
          <p:nvPr/>
        </p:nvSpPr>
        <p:spPr>
          <a:xfrm>
            <a:off x="838200" y="2488750"/>
            <a:ext cx="4798800" cy="3867600"/>
          </a:xfrm>
          <a:prstGeom prst="rect">
            <a:avLst/>
          </a:prstGeom>
          <a:solidFill>
            <a:srgbClr val="FFFFFF"/>
          </a:solidFill>
          <a:ln cap="flat" cmpd="sng" w="38100">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marR="0" rtl="0" algn="ctr">
              <a:lnSpc>
                <a:spcPct val="90000"/>
              </a:lnSpc>
              <a:spcBef>
                <a:spcPts val="1000"/>
              </a:spcBef>
              <a:spcAft>
                <a:spcPts val="0"/>
              </a:spcAft>
              <a:buClr>
                <a:schemeClr val="dk1"/>
              </a:buClr>
              <a:buSzPts val="2800"/>
              <a:buFont typeface="Arial"/>
              <a:buNone/>
            </a:pPr>
            <a:r>
              <a:t/>
            </a:r>
            <a:endParaRPr b="0" i="0" sz="1400" u="none" cap="none" strike="noStrike">
              <a:solidFill>
                <a:srgbClr val="000000"/>
              </a:solidFill>
              <a:latin typeface="Arial"/>
              <a:ea typeface="Arial"/>
              <a:cs typeface="Arial"/>
              <a:sym typeface="Arial"/>
            </a:endParaRPr>
          </a:p>
        </p:txBody>
      </p:sp>
      <p:sp>
        <p:nvSpPr>
          <p:cNvPr id="226" name="Google Shape;226;g63a632202d_0_41"/>
          <p:cNvSpPr/>
          <p:nvPr/>
        </p:nvSpPr>
        <p:spPr>
          <a:xfrm>
            <a:off x="6729463" y="4218678"/>
            <a:ext cx="1404900" cy="1158600"/>
          </a:xfrm>
          <a:prstGeom prst="rect">
            <a:avLst/>
          </a:prstGeom>
          <a:solidFill>
            <a:srgbClr val="F4CCCC"/>
          </a:solidFill>
          <a:ln cap="flat" cmpd="sng" w="3810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2300"/>
              <a:buFont typeface="Arial"/>
              <a:buNone/>
            </a:pPr>
            <a:r>
              <a:rPr b="0" i="0" lang="ja-JP" sz="2300" u="none" cap="none" strike="noStrike">
                <a:solidFill>
                  <a:schemeClr val="dk1"/>
                </a:solidFill>
                <a:latin typeface="Arial"/>
                <a:ea typeface="Arial"/>
                <a:cs typeface="Arial"/>
                <a:sym typeface="Arial"/>
              </a:rPr>
              <a:t>Janus</a:t>
            </a:r>
            <a:endParaRPr b="0" i="0" sz="2300" u="none" cap="none" strike="noStrike">
              <a:solidFill>
                <a:srgbClr val="000000"/>
              </a:solidFill>
              <a:latin typeface="Arial"/>
              <a:ea typeface="Arial"/>
              <a:cs typeface="Arial"/>
              <a:sym typeface="Arial"/>
            </a:endParaRPr>
          </a:p>
        </p:txBody>
      </p:sp>
      <p:sp>
        <p:nvSpPr>
          <p:cNvPr id="227" name="Google Shape;227;g63a632202d_0_41"/>
          <p:cNvSpPr/>
          <p:nvPr/>
        </p:nvSpPr>
        <p:spPr>
          <a:xfrm>
            <a:off x="3847975" y="4234975"/>
            <a:ext cx="1404900" cy="1325700"/>
          </a:xfrm>
          <a:prstGeom prst="rect">
            <a:avLst/>
          </a:prstGeom>
          <a:solidFill>
            <a:srgbClr val="EA9999"/>
          </a:solidFill>
          <a:ln cap="flat" cmpd="sng" w="3810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2300"/>
              <a:buFont typeface="Arial"/>
              <a:buNone/>
            </a:pPr>
            <a:r>
              <a:rPr b="0" i="0" lang="ja-JP" sz="2300" u="none" cap="none" strike="noStrike">
                <a:solidFill>
                  <a:schemeClr val="dk1"/>
                </a:solidFill>
                <a:latin typeface="Arial"/>
                <a:ea typeface="Arial"/>
                <a:cs typeface="Arial"/>
                <a:sym typeface="Arial"/>
              </a:rPr>
              <a:t>Janus ver.2</a:t>
            </a:r>
            <a:endParaRPr b="0" i="0" sz="2300" u="none" cap="none" strike="noStrike">
              <a:solidFill>
                <a:srgbClr val="000000"/>
              </a:solidFill>
              <a:latin typeface="Arial"/>
              <a:ea typeface="Arial"/>
              <a:cs typeface="Arial"/>
              <a:sym typeface="Arial"/>
            </a:endParaRPr>
          </a:p>
        </p:txBody>
      </p:sp>
      <p:sp>
        <p:nvSpPr>
          <p:cNvPr id="228" name="Google Shape;228;g63a632202d_0_41"/>
          <p:cNvSpPr/>
          <p:nvPr/>
        </p:nvSpPr>
        <p:spPr>
          <a:xfrm>
            <a:off x="2752500" y="4234975"/>
            <a:ext cx="970200" cy="1325700"/>
          </a:xfrm>
          <a:prstGeom prst="rightArrow">
            <a:avLst>
              <a:gd fmla="val 50000" name="adj1"/>
              <a:gd fmla="val 50000" name="adj2"/>
            </a:avLst>
          </a:prstGeom>
          <a:solidFill>
            <a:srgbClr val="FFFFFF"/>
          </a:solidFill>
          <a:ln cap="flat" cmpd="sng" w="3810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rPr b="0" i="0" lang="ja-JP" sz="1400" u="none" cap="none" strike="noStrike">
                <a:solidFill>
                  <a:srgbClr val="000000"/>
                </a:solidFill>
                <a:latin typeface="Arial"/>
                <a:ea typeface="Arial"/>
                <a:cs typeface="Arial"/>
                <a:sym typeface="Arial"/>
              </a:rPr>
              <a:t>改良</a:t>
            </a:r>
            <a:endParaRPr b="0" i="0" sz="1400" u="none" cap="none" strike="noStrike">
              <a:solidFill>
                <a:srgbClr val="000000"/>
              </a:solidFill>
              <a:latin typeface="Arial"/>
              <a:ea typeface="Arial"/>
              <a:cs typeface="Arial"/>
              <a:sym typeface="Arial"/>
            </a:endParaRPr>
          </a:p>
        </p:txBody>
      </p:sp>
      <p:sp>
        <p:nvSpPr>
          <p:cNvPr id="229" name="Google Shape;229;g63a632202d_0_41"/>
          <p:cNvSpPr/>
          <p:nvPr/>
        </p:nvSpPr>
        <p:spPr>
          <a:xfrm>
            <a:off x="9406175" y="4218678"/>
            <a:ext cx="1404900" cy="1158600"/>
          </a:xfrm>
          <a:prstGeom prst="rect">
            <a:avLst/>
          </a:prstGeom>
          <a:solidFill>
            <a:srgbClr val="EA9999"/>
          </a:solidFill>
          <a:ln cap="flat" cmpd="sng" w="3810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2300"/>
              <a:buFont typeface="Arial"/>
              <a:buNone/>
            </a:pPr>
            <a:r>
              <a:rPr b="0" i="0" lang="ja-JP" sz="2300" u="none" cap="none" strike="noStrike">
                <a:solidFill>
                  <a:schemeClr val="dk1"/>
                </a:solidFill>
                <a:latin typeface="Arial"/>
                <a:ea typeface="Arial"/>
                <a:cs typeface="Arial"/>
                <a:sym typeface="Arial"/>
              </a:rPr>
              <a:t>Janus ver.2</a:t>
            </a:r>
            <a:endParaRPr b="0" i="0" sz="2300" u="none" cap="none" strike="noStrike">
              <a:solidFill>
                <a:srgbClr val="000000"/>
              </a:solidFill>
              <a:latin typeface="Arial"/>
              <a:ea typeface="Arial"/>
              <a:cs typeface="Arial"/>
              <a:sym typeface="Arial"/>
            </a:endParaRPr>
          </a:p>
        </p:txBody>
      </p:sp>
      <p:grpSp>
        <p:nvGrpSpPr>
          <p:cNvPr id="230" name="Google Shape;230;g63a632202d_0_41"/>
          <p:cNvGrpSpPr/>
          <p:nvPr/>
        </p:nvGrpSpPr>
        <p:grpSpPr>
          <a:xfrm>
            <a:off x="6652725" y="5393848"/>
            <a:ext cx="4275900" cy="532288"/>
            <a:chOff x="6652725" y="5393848"/>
            <a:chExt cx="4275900" cy="532288"/>
          </a:xfrm>
        </p:grpSpPr>
        <p:sp>
          <p:nvSpPr>
            <p:cNvPr id="231" name="Google Shape;231;g63a632202d_0_41"/>
            <p:cNvSpPr/>
            <p:nvPr/>
          </p:nvSpPr>
          <p:spPr>
            <a:xfrm>
              <a:off x="8585400" y="5466536"/>
              <a:ext cx="469500" cy="459600"/>
            </a:xfrm>
            <a:prstGeom prst="triangle">
              <a:avLst>
                <a:gd fmla="val 50000" name="adj"/>
              </a:avLst>
            </a:prstGeom>
            <a:solidFill>
              <a:srgbClr val="FFFFFF"/>
            </a:solidFill>
            <a:ln cap="flat" cmpd="sng" w="3810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2" name="Google Shape;232;g63a632202d_0_41"/>
            <p:cNvSpPr/>
            <p:nvPr/>
          </p:nvSpPr>
          <p:spPr>
            <a:xfrm>
              <a:off x="6652725" y="5393848"/>
              <a:ext cx="4275900" cy="168900"/>
            </a:xfrm>
            <a:prstGeom prst="rect">
              <a:avLst/>
            </a:prstGeom>
            <a:solidFill>
              <a:srgbClr val="FFFFFF"/>
            </a:solidFill>
            <a:ln cap="flat" cmpd="sng" w="3810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cxnSp>
        <p:nvCxnSpPr>
          <p:cNvPr id="233" name="Google Shape;233;g63a632202d_0_41"/>
          <p:cNvCxnSpPr>
            <a:stCxn id="225" idx="3"/>
            <a:endCxn id="224" idx="1"/>
          </p:cNvCxnSpPr>
          <p:nvPr/>
        </p:nvCxnSpPr>
        <p:spPr>
          <a:xfrm>
            <a:off x="5637000" y="4422550"/>
            <a:ext cx="754200" cy="300"/>
          </a:xfrm>
          <a:prstGeom prst="straightConnector1">
            <a:avLst/>
          </a:prstGeom>
          <a:noFill/>
          <a:ln cap="flat" cmpd="sng" w="38100">
            <a:solidFill>
              <a:schemeClr val="dk2"/>
            </a:solidFill>
            <a:prstDash val="solid"/>
            <a:round/>
            <a:headEnd len="sm" w="sm" type="none"/>
            <a:tailEnd len="med" w="med" type="triangle"/>
          </a:ln>
        </p:spPr>
      </p:cxnSp>
      <p:sp>
        <p:nvSpPr>
          <p:cNvPr id="234" name="Google Shape;234;g63a632202d_0_41"/>
          <p:cNvSpPr/>
          <p:nvPr/>
        </p:nvSpPr>
        <p:spPr>
          <a:xfrm>
            <a:off x="838200" y="2488750"/>
            <a:ext cx="4798800" cy="948300"/>
          </a:xfrm>
          <a:prstGeom prst="rect">
            <a:avLst/>
          </a:prstGeom>
          <a:solidFill>
            <a:srgbClr val="000000"/>
          </a:solidFill>
          <a:ln cap="flat" cmpd="sng" w="3810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90000"/>
              </a:lnSpc>
              <a:spcBef>
                <a:spcPts val="1000"/>
              </a:spcBef>
              <a:spcAft>
                <a:spcPts val="0"/>
              </a:spcAft>
              <a:buClr>
                <a:schemeClr val="dk1"/>
              </a:buClr>
              <a:buSzPts val="2800"/>
              <a:buFont typeface="Arial"/>
              <a:buNone/>
            </a:pPr>
            <a:r>
              <a:rPr b="1" i="0" lang="ja-JP" sz="2800" u="none" cap="none" strike="noStrike">
                <a:solidFill>
                  <a:srgbClr val="FFFFFF"/>
                </a:solidFill>
                <a:latin typeface="Arial"/>
                <a:ea typeface="Arial"/>
                <a:cs typeface="Arial"/>
                <a:sym typeface="Arial"/>
              </a:rPr>
              <a:t>3.</a:t>
            </a:r>
            <a:r>
              <a:rPr b="0" i="0" lang="ja-JP" sz="2800" u="none" cap="none" strike="noStrike">
                <a:solidFill>
                  <a:srgbClr val="FFFFFF"/>
                </a:solidFill>
                <a:latin typeface="Arial"/>
                <a:ea typeface="Arial"/>
                <a:cs typeface="Arial"/>
                <a:sym typeface="Arial"/>
              </a:rPr>
              <a:t>プログラムを</a:t>
            </a:r>
            <a:r>
              <a:rPr b="1" i="0" lang="ja-JP" sz="2800" u="none" cap="none" strike="noStrike">
                <a:solidFill>
                  <a:srgbClr val="FFFFFF"/>
                </a:solidFill>
                <a:latin typeface="Arial"/>
                <a:ea typeface="Arial"/>
                <a:cs typeface="Arial"/>
                <a:sym typeface="Arial"/>
              </a:rPr>
              <a:t>改良</a:t>
            </a:r>
            <a:endParaRPr b="0" i="0" sz="1400" u="none" cap="none" strike="noStrike">
              <a:solidFill>
                <a:srgbClr val="FFFFFF"/>
              </a:solidFill>
              <a:latin typeface="Arial"/>
              <a:ea typeface="Arial"/>
              <a:cs typeface="Arial"/>
              <a:sym typeface="Arial"/>
            </a:endParaRPr>
          </a:p>
        </p:txBody>
      </p:sp>
      <p:sp>
        <p:nvSpPr>
          <p:cNvPr id="235" name="Google Shape;235;g63a632202d_0_41"/>
          <p:cNvSpPr/>
          <p:nvPr/>
        </p:nvSpPr>
        <p:spPr>
          <a:xfrm>
            <a:off x="995950" y="4234975"/>
            <a:ext cx="1404900" cy="1325700"/>
          </a:xfrm>
          <a:prstGeom prst="rect">
            <a:avLst/>
          </a:prstGeom>
          <a:solidFill>
            <a:srgbClr val="F4CCCC"/>
          </a:solidFill>
          <a:ln cap="flat" cmpd="sng" w="3810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2300"/>
              <a:buFont typeface="Arial"/>
              <a:buNone/>
            </a:pPr>
            <a:r>
              <a:rPr b="0" i="0" lang="ja-JP" sz="2300" u="none" cap="none" strike="noStrike">
                <a:solidFill>
                  <a:schemeClr val="dk1"/>
                </a:solidFill>
                <a:latin typeface="Arial"/>
                <a:ea typeface="Arial"/>
                <a:cs typeface="Arial"/>
                <a:sym typeface="Arial"/>
              </a:rPr>
              <a:t>Janus</a:t>
            </a:r>
            <a:endParaRPr b="0" i="0" sz="2300" u="none" cap="none" strike="noStrike">
              <a:solidFill>
                <a:srgbClr val="000000"/>
              </a:solidFill>
              <a:latin typeface="Arial"/>
              <a:ea typeface="Arial"/>
              <a:cs typeface="Arial"/>
              <a:sym typeface="Arial"/>
            </a:endParaRPr>
          </a:p>
        </p:txBody>
      </p:sp>
      <p:sp>
        <p:nvSpPr>
          <p:cNvPr id="236" name="Google Shape;236;g63a632202d_0_41"/>
          <p:cNvSpPr/>
          <p:nvPr/>
        </p:nvSpPr>
        <p:spPr>
          <a:xfrm>
            <a:off x="6391275" y="2488750"/>
            <a:ext cx="4798800" cy="948300"/>
          </a:xfrm>
          <a:prstGeom prst="rect">
            <a:avLst/>
          </a:prstGeom>
          <a:solidFill>
            <a:srgbClr val="000000"/>
          </a:solidFill>
          <a:ln cap="flat" cmpd="sng" w="3810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90000"/>
              </a:lnSpc>
              <a:spcBef>
                <a:spcPts val="1000"/>
              </a:spcBef>
              <a:spcAft>
                <a:spcPts val="0"/>
              </a:spcAft>
              <a:buClr>
                <a:srgbClr val="000000"/>
              </a:buClr>
              <a:buSzPts val="2800"/>
              <a:buFont typeface="Arial"/>
              <a:buNone/>
            </a:pPr>
            <a:r>
              <a:rPr b="0" i="0" lang="ja-JP" sz="2800" u="none" cap="none" strike="noStrike">
                <a:solidFill>
                  <a:srgbClr val="FFFFFF"/>
                </a:solidFill>
                <a:latin typeface="Arial"/>
                <a:ea typeface="Arial"/>
                <a:cs typeface="Arial"/>
                <a:sym typeface="Arial"/>
              </a:rPr>
              <a:t>4.プログラムを</a:t>
            </a:r>
            <a:r>
              <a:rPr b="1" i="0" lang="ja-JP" sz="2800" u="none" cap="none" strike="noStrike">
                <a:solidFill>
                  <a:srgbClr val="FFFFFF"/>
                </a:solidFill>
                <a:latin typeface="Arial"/>
                <a:ea typeface="Arial"/>
                <a:cs typeface="Arial"/>
                <a:sym typeface="Arial"/>
              </a:rPr>
              <a:t>評価</a:t>
            </a:r>
            <a:endParaRPr b="0" i="0" sz="1400" u="none" cap="none" strike="noStrike">
              <a:solidFill>
                <a:srgbClr val="FFFFFF"/>
              </a:solidFill>
              <a:latin typeface="Arial"/>
              <a:ea typeface="Arial"/>
              <a:cs typeface="Arial"/>
              <a:sym typeface="Arial"/>
            </a:endParaRPr>
          </a:p>
        </p:txBody>
      </p:sp>
      <p:cxnSp>
        <p:nvCxnSpPr>
          <p:cNvPr id="237" name="Google Shape;237;g63a632202d_0_41"/>
          <p:cNvCxnSpPr>
            <a:endCxn id="225" idx="1"/>
          </p:cNvCxnSpPr>
          <p:nvPr/>
        </p:nvCxnSpPr>
        <p:spPr>
          <a:xfrm>
            <a:off x="300" y="4422550"/>
            <a:ext cx="837900" cy="0"/>
          </a:xfrm>
          <a:prstGeom prst="straightConnector1">
            <a:avLst/>
          </a:prstGeom>
          <a:noFill/>
          <a:ln cap="flat" cmpd="sng" w="38100">
            <a:solidFill>
              <a:schemeClr val="dk2"/>
            </a:solidFill>
            <a:prstDash val="solid"/>
            <a:round/>
            <a:headEnd len="sm" w="sm" type="none"/>
            <a:tailEnd len="med" w="med" type="triangle"/>
          </a:ln>
        </p:spPr>
      </p:cxnSp>
    </p:spTree>
  </p:cSld>
  <p:clrMapOvr>
    <a:masterClrMapping/>
  </p:clrMapOvr>
</p:sld>
</file>

<file path=ppt/theme/theme1.xml><?xml version="1.0" encoding="utf-8"?>
<a:theme xmlns:a="http://schemas.openxmlformats.org/drawingml/2006/main" xmlns:r="http://schemas.openxmlformats.org/officeDocument/2006/relationships" name="Office テーマ">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テーマ">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2019-07-17T04:35:45Z</dcterms:created>
  <dc:creator>16se085</dc:creator>
</cp:coreProperties>
</file>