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2" name="外川淳平"/>
  <p:cmAuthor clrIdx="1" id="1" initials="" lastIdx="1" name="横山哲郎"/>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8E78AB38-F392-47E9-AB60-2559EA9F1FC1}">
  <a:tblStyle styleId="{8E78AB38-F392-47E9-AB60-2559EA9F1FC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09-24T09:05:42.637">
    <p:pos x="6000" y="0"/>
    <p:text>１．木表現で表現された流れ（既存の研究を利用？）
２．１を関数に変更（自分たちでやるのか？誰かのを利用するのか？）
３．２の関数を可視化（ここはかなり説明があり、わかりやすい）</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9-09-24T09:07:49.786">
    <p:pos x="6000" y="0"/>
    <p:text>初期パターンの組み合わせですべての波が表現できることをここら辺に入れるといいかも</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1" idx="1" dt="2019-07-23T05:42:01.983">
    <p:pos x="196" y="280"/>
    <p:text>形式を情報処理学会のもので統一すること</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学生番号から</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61b4ba961b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61b4ba961b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6183094733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6183094733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dd0da91e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dd0da91e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5de41ff5c9_15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5de41ff5c9_15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5dd0da91e8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5dd0da91e8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5de41ff5c9_15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5de41ff5c9_15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5dd0da91e8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5dd0da91e8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5dd0da91e8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5dd0da91e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6183094733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6183094733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5dd0da91e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5dd0da91e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61b4ba961b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61b4ba961b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64582e1deb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64582e1deb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5dd0da91e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5dd0da91e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636d9da6a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636d9da6a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6376bc01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6376bc01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63a4dfd09d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63a4dfd09d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636d9da6a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636d9da6a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636d9da6a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636d9da6a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617af743ce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617af743c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636d9da6a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636d9da6a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5de41ff5c9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5de41ff5c9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61b4ba96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61b4ba96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ja">
                <a:solidFill>
                  <a:schemeClr val="dk1"/>
                </a:solidFill>
              </a:rPr>
              <a:t>流体力学は流体の運動を研究対象とする力学の一分野であり, その解析方法の代表的なものに数値解析と離散解析がある. 再現性の高さ,条件設定の容易さから数値解析は事故や災害などの実験不可能な課題を解決することに適しており, 従来の実験の多くが数値解析で行われているが,必要となる計算量,メモリ量は大きくなる欠点がある.離散解析は二次元多重連結領域をトポロジーによって分類することで流体の構造を大まかな見方によるものであるが完全な分類が可能となり, また数値解析に比べて直感的に理解しやすい.</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g5dd0da91e8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5dd0da91e8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64582e1deb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64582e1deb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64582e1deb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64582e1de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g5dd0da91e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5dd0da91e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5dd0da91e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5dd0da91e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ja" sz="1400">
                <a:solidFill>
                  <a:schemeClr val="dk2"/>
                </a:solidFill>
              </a:rPr>
              <a:t>複素速度ポテンシャルを利用して木表現で表現された流れを関数で表現し、複数の流れを組み合わせた流れの作図の自動化</a:t>
            </a: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63a4dfd09d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63a4dfd09d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5e02309d1d_4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5e02309d1d_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ja">
                <a:solidFill>
                  <a:schemeClr val="dk1"/>
                </a:solidFill>
              </a:rPr>
              <a:t>初期パターンとは, 障害物,渦構造,停留点の合計 Mが０または１個の構造安定な流れの初期構造となるものでMが0個の構造安定な流れはパターンⅠとパターンⅡの2パターン存在する.パターン I は吸い込み湧き出し対から出る2つのss-δ-saddle connectionsを持つ. パターン II は吸い込み湧き出し対から出る2つのss-δ-saddle connectionsに加えhomoclinic saddle pointを持つ. また, 吸い込み湧き出し対を持たない流れの他にMが1個の構造安定な流れパターンOが存在する. パターンOはclosed orbitsを持つ流れである.以上の3つのパターンを初期パターンとする.</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a:solidFill>
                  <a:schemeClr val="dk1"/>
                </a:solidFill>
              </a:rPr>
              <a:t>構造安定な流れの流線に対してMを１つとそれに伴う流れの構造を追加することで 新たに構造安定な流れを作る操作のことを5つの操作と呼ぶ. (初期パターンの節)の構造的に安定を維持しながらこれらを可能にする操作は5つしかないとされている.</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61b4ba961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61b4ba961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61b4ba961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1b4ba961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61b4ba961b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61b4ba961b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4.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4.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5.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3.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comments" Target="../comments/commen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1.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omments" Target="../comments/comment2.xml"/><Relationship Id="rId4" Type="http://schemas.openxmlformats.org/officeDocument/2006/relationships/image" Target="../media/image12.pn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ja" sz="3400"/>
              <a:t>ハミルトニアンを利用した</a:t>
            </a:r>
            <a:br>
              <a:rPr lang="ja" sz="3400"/>
            </a:br>
            <a:r>
              <a:rPr lang="ja" sz="3400"/>
              <a:t>二次元多重領域上の安定非圧縮流の可視化</a:t>
            </a:r>
            <a:endParaRPr sz="3400"/>
          </a:p>
          <a:p>
            <a:pPr indent="0" lvl="0" marL="0" rtl="0" algn="ctr">
              <a:spcBef>
                <a:spcPts val="0"/>
              </a:spcBef>
              <a:spcAft>
                <a:spcPts val="0"/>
              </a:spcAft>
              <a:buNone/>
            </a:pPr>
            <a:r>
              <a:t/>
            </a:r>
            <a:endParaRPr sz="3400"/>
          </a:p>
        </p:txBody>
      </p:sp>
      <p:sp>
        <p:nvSpPr>
          <p:cNvPr id="55" name="Google Shape;55;p13"/>
          <p:cNvSpPr txBox="1"/>
          <p:nvPr>
            <p:ph idx="1" type="subTitle"/>
          </p:nvPr>
        </p:nvSpPr>
        <p:spPr>
          <a:xfrm>
            <a:off x="311700" y="3059850"/>
            <a:ext cx="8520600" cy="1568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ja" sz="2000">
                <a:solidFill>
                  <a:schemeClr val="dk1"/>
                </a:solidFill>
              </a:rPr>
              <a:t>2015SE055 永田　翔也</a:t>
            </a:r>
            <a:endParaRPr sz="20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ja" sz="2000">
                <a:solidFill>
                  <a:schemeClr val="dk1"/>
                </a:solidFill>
              </a:rPr>
              <a:t>2016SE006 江崎　昴　</a:t>
            </a:r>
            <a:endParaRPr sz="20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ja" sz="2000">
                <a:solidFill>
                  <a:schemeClr val="dk1"/>
                </a:solidFill>
              </a:rPr>
              <a:t>2016SE031 加藤　晴海</a:t>
            </a:r>
            <a:endParaRPr sz="20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ja" sz="2000">
                <a:solidFill>
                  <a:schemeClr val="dk1"/>
                </a:solidFill>
              </a:rPr>
              <a:t>指導教員　横山哲郎</a:t>
            </a:r>
            <a:endParaRPr sz="2000">
              <a:solidFill>
                <a:schemeClr val="dk1"/>
              </a:solidFill>
            </a:endParaRPr>
          </a:p>
        </p:txBody>
      </p:sp>
      <p:sp>
        <p:nvSpPr>
          <p:cNvPr id="56" name="Google Shape;56;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311700" y="386900"/>
            <a:ext cx="8520600" cy="572700"/>
          </a:xfrm>
          <a:prstGeom prst="rect">
            <a:avLst/>
          </a:prstGeom>
          <a:solidFill>
            <a:srgbClr val="F4CCCC"/>
          </a:solidFill>
        </p:spPr>
        <p:txBody>
          <a:bodyPr anchorCtr="0" anchor="t" bIns="91425" lIns="91425" spcFirstLastPara="1" rIns="91425" wrap="square" tIns="91425">
            <a:noAutofit/>
          </a:bodyPr>
          <a:lstStyle/>
          <a:p>
            <a:pPr indent="0" lvl="0" marL="0" rtl="0" algn="ctr">
              <a:spcBef>
                <a:spcPts val="0"/>
              </a:spcBef>
              <a:spcAft>
                <a:spcPts val="0"/>
              </a:spcAft>
              <a:buNone/>
            </a:pPr>
            <a:r>
              <a:rPr lang="ja">
                <a:highlight>
                  <a:srgbClr val="F4CCCC"/>
                </a:highlight>
              </a:rPr>
              <a:t>[1]</a:t>
            </a:r>
            <a:r>
              <a:rPr lang="ja">
                <a:highlight>
                  <a:srgbClr val="F4CCCC"/>
                </a:highlight>
              </a:rPr>
              <a:t>木表現の重複</a:t>
            </a:r>
            <a:endParaRPr>
              <a:highlight>
                <a:srgbClr val="F4CCCC"/>
              </a:highlight>
            </a:endParaRPr>
          </a:p>
        </p:txBody>
      </p:sp>
      <p:sp>
        <p:nvSpPr>
          <p:cNvPr id="138" name="Google Shape;138;p22"/>
          <p:cNvSpPr txBox="1"/>
          <p:nvPr>
            <p:ph idx="1" type="body"/>
          </p:nvPr>
        </p:nvSpPr>
        <p:spPr>
          <a:xfrm>
            <a:off x="311700" y="1017725"/>
            <a:ext cx="1505700" cy="403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1000">
                <a:solidFill>
                  <a:schemeClr val="dk1"/>
                </a:solidFill>
              </a:rPr>
              <a:t>[1] b</a:t>
            </a:r>
            <a:r>
              <a:rPr baseline="-25000" lang="ja" sz="1000">
                <a:solidFill>
                  <a:schemeClr val="dk1"/>
                </a:solidFill>
              </a:rPr>
              <a:t>++</a:t>
            </a:r>
            <a:r>
              <a:rPr lang="ja" sz="1000">
                <a:solidFill>
                  <a:schemeClr val="dk1"/>
                </a:solidFill>
              </a:rPr>
              <a:t>{l, B+}</a:t>
            </a:r>
            <a:endParaRPr sz="1000">
              <a:solidFill>
                <a:schemeClr val="dk1"/>
              </a:solidFill>
            </a:endParaRPr>
          </a:p>
          <a:p>
            <a:pPr indent="0" lvl="0" marL="0" rtl="0" algn="l">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{l, l}　</a:t>
            </a:r>
            <a:endParaRPr sz="1000">
              <a:solidFill>
                <a:schemeClr val="dk1"/>
              </a:solidFill>
            </a:endParaRPr>
          </a:p>
          <a:p>
            <a:pPr indent="0" lvl="0" marL="0" rtl="0" algn="l">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{l,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ja" sz="1000">
                <a:solidFill>
                  <a:schemeClr val="dk1"/>
                </a:solidFill>
              </a:rPr>
              <a:t>[1]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endParaRPr sz="1000">
              <a:solidFill>
                <a:schemeClr val="dk1"/>
              </a:solidFill>
            </a:endParaRPr>
          </a:p>
          <a:p>
            <a:pPr indent="0" lvl="0" marL="0" rtl="0" algn="l">
              <a:spcBef>
                <a:spcPts val="0"/>
              </a:spcBef>
              <a:spcAft>
                <a:spcPts val="0"/>
              </a:spcAft>
              <a:buClr>
                <a:schemeClr val="dk1"/>
              </a:buClr>
              <a:buSzPts val="1100"/>
              <a:buFont typeface="Arial"/>
              <a:buNone/>
            </a:pPr>
            <a:r>
              <a:rPr lang="ja" sz="1000">
                <a:solidFill>
                  <a:srgbClr val="FF0000"/>
                </a:solidFill>
              </a:rPr>
              <a:t>     b</a:t>
            </a:r>
            <a:r>
              <a:rPr baseline="-25000" lang="ja" sz="1000">
                <a:solidFill>
                  <a:srgbClr val="FF0000"/>
                </a:solidFill>
              </a:rPr>
              <a:t>++</a:t>
            </a:r>
            <a:r>
              <a:rPr lang="ja" sz="1000">
                <a:solidFill>
                  <a:srgbClr val="FF0000"/>
                </a:solidFill>
              </a:rPr>
              <a:t>{b</a:t>
            </a:r>
            <a:r>
              <a:rPr baseline="-25000" lang="ja" sz="1000">
                <a:solidFill>
                  <a:srgbClr val="FF0000"/>
                </a:solidFill>
              </a:rPr>
              <a:t>++</a:t>
            </a:r>
            <a:r>
              <a:rPr lang="ja" sz="1000">
                <a:solidFill>
                  <a:srgbClr val="FF0000"/>
                </a:solidFill>
              </a:rPr>
              <a:t>{l,l}, l}     </a:t>
            </a:r>
            <a:r>
              <a:rPr lang="ja" sz="1000">
                <a:solidFill>
                  <a:srgbClr val="FF9900"/>
                </a:solidFill>
              </a:rPr>
              <a:t> </a:t>
            </a:r>
            <a:endParaRPr sz="1000">
              <a:solidFill>
                <a:srgbClr val="FF0000"/>
              </a:solidFill>
            </a:endParaRPr>
          </a:p>
          <a:p>
            <a:pPr indent="0" lvl="0" marL="0" rtl="0" algn="l">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ja" sz="1000">
                <a:solidFill>
                  <a:schemeClr val="dk1"/>
                </a:solidFill>
              </a:rPr>
              <a:t>[1]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endParaRPr sz="1000">
              <a:solidFill>
                <a:schemeClr val="dk1"/>
              </a:solidFill>
            </a:endParaRPr>
          </a:p>
          <a:p>
            <a:pPr indent="0" lvl="0" marL="0" rtl="0" algn="l">
              <a:spcBef>
                <a:spcPts val="0"/>
              </a:spcBef>
              <a:spcAft>
                <a:spcPts val="0"/>
              </a:spcAft>
              <a:buClr>
                <a:schemeClr val="dk1"/>
              </a:buClr>
              <a:buSzPts val="1100"/>
              <a:buFont typeface="Arial"/>
              <a:buNone/>
            </a:pPr>
            <a:r>
              <a:rPr lang="ja" sz="1000">
                <a:solidFill>
                  <a:srgbClr val="FF0000"/>
                </a:solidFill>
              </a:rPr>
              <a:t>     b</a:t>
            </a:r>
            <a:r>
              <a:rPr baseline="-25000" lang="ja" sz="1000">
                <a:solidFill>
                  <a:srgbClr val="FF0000"/>
                </a:solidFill>
              </a:rPr>
              <a:t>++</a:t>
            </a:r>
            <a:r>
              <a:rPr lang="ja" sz="1000">
                <a:solidFill>
                  <a:srgbClr val="FF0000"/>
                </a:solidFill>
              </a:rPr>
              <a:t>{b</a:t>
            </a:r>
            <a:r>
              <a:rPr baseline="-25000" lang="ja" sz="1000">
                <a:solidFill>
                  <a:srgbClr val="FF0000"/>
                </a:solidFill>
              </a:rPr>
              <a:t>+-</a:t>
            </a:r>
            <a:r>
              <a:rPr lang="ja" sz="1000">
                <a:solidFill>
                  <a:srgbClr val="FF0000"/>
                </a:solidFill>
              </a:rPr>
              <a:t>(l,l), l}   </a:t>
            </a:r>
            <a:endParaRPr sz="1000">
              <a:solidFill>
                <a:srgbClr val="FF0000"/>
              </a:solidFill>
            </a:endParaRPr>
          </a:p>
          <a:p>
            <a:pPr indent="0" lvl="0" marL="0" rtl="0" algn="l">
              <a:spcBef>
                <a:spcPts val="0"/>
              </a:spcBef>
              <a:spcAft>
                <a:spcPts val="0"/>
              </a:spcAft>
              <a:buNone/>
            </a:pPr>
            <a:r>
              <a:rPr lang="ja" sz="1000">
                <a:solidFill>
                  <a:srgbClr val="FF0000"/>
                </a:solidFill>
              </a:rPr>
              <a:t>     b</a:t>
            </a:r>
            <a:r>
              <a:rPr baseline="-25000" lang="ja" sz="1000">
                <a:solidFill>
                  <a:srgbClr val="FF0000"/>
                </a:solidFill>
              </a:rPr>
              <a:t>++</a:t>
            </a:r>
            <a:r>
              <a:rPr lang="ja" sz="1000">
                <a:solidFill>
                  <a:srgbClr val="FF0000"/>
                </a:solidFill>
              </a:rPr>
              <a:t>{b</a:t>
            </a:r>
            <a:r>
              <a:rPr baseline="-25000" lang="ja" sz="1000">
                <a:solidFill>
                  <a:srgbClr val="FF0000"/>
                </a:solidFill>
              </a:rPr>
              <a:t>+-</a:t>
            </a:r>
            <a:r>
              <a:rPr lang="ja" sz="1000">
                <a:solidFill>
                  <a:srgbClr val="FF0000"/>
                </a:solidFill>
              </a:rPr>
              <a:t>(l,l), b</a:t>
            </a:r>
            <a:r>
              <a:rPr baseline="-25000" lang="ja" sz="1000">
                <a:solidFill>
                  <a:srgbClr val="FF0000"/>
                </a:solidFill>
              </a:rPr>
              <a:t>++</a:t>
            </a:r>
            <a:r>
              <a:rPr lang="ja" sz="1000">
                <a:solidFill>
                  <a:srgbClr val="FF0000"/>
                </a:solidFill>
              </a:rPr>
              <a:t>{l, l}}   </a:t>
            </a:r>
            <a:endParaRPr sz="1000">
              <a:solidFill>
                <a:srgbClr val="FF0000"/>
              </a:solidFill>
            </a:endParaRPr>
          </a:p>
          <a:p>
            <a:pPr indent="0" lvl="0" marL="0" rtl="0" algn="l">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ja" sz="1000">
                <a:solidFill>
                  <a:schemeClr val="dk1"/>
                </a:solidFill>
              </a:rPr>
              <a:t>[1] b</a:t>
            </a:r>
            <a:r>
              <a:rPr baseline="-25000" lang="ja" sz="1000">
                <a:solidFill>
                  <a:schemeClr val="dk1"/>
                </a:solidFill>
              </a:rPr>
              <a:t>++</a:t>
            </a:r>
            <a:r>
              <a:rPr lang="ja" sz="1000">
                <a:solidFill>
                  <a:schemeClr val="dk1"/>
                </a:solidFill>
              </a:rPr>
              <a:t>{β</a:t>
            </a:r>
            <a:r>
              <a:rPr baseline="-25000" lang="ja" sz="1000">
                <a:solidFill>
                  <a:schemeClr val="dk1"/>
                </a:solidFill>
              </a:rPr>
              <a:t>+</a:t>
            </a:r>
            <a:r>
              <a:rPr lang="ja" sz="1000">
                <a:solidFill>
                  <a:schemeClr val="dk1"/>
                </a:solidFill>
              </a:rPr>
              <a:t>, B+}</a:t>
            </a:r>
            <a:endParaRPr sz="1000">
              <a:solidFill>
                <a:schemeClr val="dk1"/>
              </a:solidFill>
            </a:endParaRPr>
          </a:p>
          <a:p>
            <a:pPr indent="0" lvl="0" marL="0" rtl="0" algn="l">
              <a:spcBef>
                <a:spcPts val="0"/>
              </a:spcBef>
              <a:spcAft>
                <a:spcPts val="0"/>
              </a:spcAft>
              <a:buNone/>
            </a:pPr>
            <a:r>
              <a:rPr lang="ja" sz="1000">
                <a:solidFill>
                  <a:srgbClr val="5B0F00"/>
                </a:solidFill>
              </a:rPr>
              <a:t>    </a:t>
            </a:r>
            <a:r>
              <a:rPr lang="ja" sz="1000">
                <a:solidFill>
                  <a:srgbClr val="FF0000"/>
                </a:solidFill>
              </a:rPr>
              <a:t> b</a:t>
            </a:r>
            <a:r>
              <a:rPr baseline="-25000" lang="ja" sz="1000">
                <a:solidFill>
                  <a:srgbClr val="FF0000"/>
                </a:solidFill>
              </a:rPr>
              <a:t>++</a:t>
            </a:r>
            <a:r>
              <a:rPr lang="ja" sz="1000">
                <a:solidFill>
                  <a:srgbClr val="FF0000"/>
                </a:solidFill>
              </a:rPr>
              <a:t>{β</a:t>
            </a:r>
            <a:r>
              <a:rPr baseline="-25000" lang="ja" sz="1000">
                <a:solidFill>
                  <a:srgbClr val="FF0000"/>
                </a:solidFill>
              </a:rPr>
              <a:t>+</a:t>
            </a:r>
            <a:r>
              <a:rPr lang="ja" sz="1000">
                <a:solidFill>
                  <a:srgbClr val="FF0000"/>
                </a:solidFill>
              </a:rPr>
              <a:t>, l}  </a:t>
            </a:r>
            <a:r>
              <a:rPr lang="ja" sz="1000">
                <a:solidFill>
                  <a:srgbClr val="5B0F00"/>
                </a:solidFill>
              </a:rPr>
              <a:t>  </a:t>
            </a:r>
            <a:endParaRPr sz="1000">
              <a:solidFill>
                <a:schemeClr val="dk1"/>
              </a:solidFill>
            </a:endParaRPr>
          </a:p>
          <a:p>
            <a:pPr indent="0" lvl="0" marL="0" rtl="0" algn="l">
              <a:spcBef>
                <a:spcPts val="0"/>
              </a:spcBef>
              <a:spcAft>
                <a:spcPts val="0"/>
              </a:spcAft>
              <a:buNone/>
            </a:pPr>
            <a:r>
              <a:rPr lang="ja" sz="1000">
                <a:solidFill>
                  <a:srgbClr val="FF0000"/>
                </a:solidFill>
              </a:rPr>
              <a:t>     b</a:t>
            </a:r>
            <a:r>
              <a:rPr baseline="-25000" lang="ja" sz="1000">
                <a:solidFill>
                  <a:srgbClr val="FF0000"/>
                </a:solidFill>
              </a:rPr>
              <a:t>++</a:t>
            </a:r>
            <a:r>
              <a:rPr lang="ja" sz="1000">
                <a:solidFill>
                  <a:srgbClr val="FF0000"/>
                </a:solidFill>
              </a:rPr>
              <a:t>{β</a:t>
            </a:r>
            <a:r>
              <a:rPr baseline="-25000" lang="ja" sz="1000">
                <a:solidFill>
                  <a:srgbClr val="FF0000"/>
                </a:solidFill>
              </a:rPr>
              <a:t>+</a:t>
            </a:r>
            <a:r>
              <a:rPr lang="ja" sz="1000">
                <a:solidFill>
                  <a:srgbClr val="FF0000"/>
                </a:solidFill>
              </a:rPr>
              <a:t>, b</a:t>
            </a:r>
            <a:r>
              <a:rPr baseline="-25000" lang="ja" sz="1000">
                <a:solidFill>
                  <a:srgbClr val="FF0000"/>
                </a:solidFill>
              </a:rPr>
              <a:t>++</a:t>
            </a:r>
            <a:r>
              <a:rPr lang="ja" sz="1000">
                <a:solidFill>
                  <a:srgbClr val="FF0000"/>
                </a:solidFill>
              </a:rPr>
              <a:t>{l, l}} </a:t>
            </a:r>
            <a:endParaRPr sz="1000">
              <a:solidFill>
                <a:srgbClr val="FF0000"/>
              </a:solidFill>
            </a:endParaRPr>
          </a:p>
          <a:p>
            <a:pPr indent="0" lvl="0" marL="0" rtl="0" algn="l">
              <a:spcBef>
                <a:spcPts val="0"/>
              </a:spcBef>
              <a:spcAft>
                <a:spcPts val="0"/>
              </a:spcAft>
              <a:buNone/>
            </a:pPr>
            <a:r>
              <a:rPr lang="ja" sz="1000">
                <a:solidFill>
                  <a:srgbClr val="FF0000"/>
                </a:solidFill>
              </a:rPr>
              <a:t>     b</a:t>
            </a:r>
            <a:r>
              <a:rPr baseline="-25000" lang="ja" sz="1000">
                <a:solidFill>
                  <a:srgbClr val="FF0000"/>
                </a:solidFill>
              </a:rPr>
              <a:t>++</a:t>
            </a:r>
            <a:r>
              <a:rPr lang="ja" sz="1000">
                <a:solidFill>
                  <a:srgbClr val="FF0000"/>
                </a:solidFill>
              </a:rPr>
              <a:t>{β</a:t>
            </a:r>
            <a:r>
              <a:rPr baseline="-25000" lang="ja" sz="1000">
                <a:solidFill>
                  <a:srgbClr val="FF0000"/>
                </a:solidFill>
              </a:rPr>
              <a:t>+</a:t>
            </a:r>
            <a:r>
              <a:rPr lang="ja" sz="1000">
                <a:solidFill>
                  <a:srgbClr val="FF0000"/>
                </a:solidFill>
              </a:rPr>
              <a:t>, b</a:t>
            </a:r>
            <a:r>
              <a:rPr baseline="-25000" lang="ja" sz="1000">
                <a:solidFill>
                  <a:srgbClr val="FF0000"/>
                </a:solidFill>
              </a:rPr>
              <a:t>+-</a:t>
            </a:r>
            <a:r>
              <a:rPr lang="ja" sz="1000">
                <a:solidFill>
                  <a:srgbClr val="FF0000"/>
                </a:solidFill>
              </a:rPr>
              <a:t>(l, l)}  </a:t>
            </a:r>
            <a:endParaRPr sz="1000">
              <a:solidFill>
                <a:srgbClr val="FF0000"/>
              </a:solidFill>
            </a:endParaRPr>
          </a:p>
          <a:p>
            <a:pPr indent="0" lvl="0" marL="0" rtl="0" algn="l">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{β</a:t>
            </a:r>
            <a:r>
              <a:rPr baseline="-25000" lang="ja" sz="1000">
                <a:solidFill>
                  <a:schemeClr val="dk1"/>
                </a:solidFill>
              </a:rPr>
              <a:t>+</a:t>
            </a:r>
            <a:r>
              <a:rPr lang="ja" sz="1000">
                <a:solidFill>
                  <a:schemeClr val="dk1"/>
                </a:solidFill>
              </a:rPr>
              <a:t>,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p>
        </p:txBody>
      </p:sp>
      <p:sp>
        <p:nvSpPr>
          <p:cNvPr id="139" name="Google Shape;139;p22"/>
          <p:cNvSpPr txBox="1"/>
          <p:nvPr/>
        </p:nvSpPr>
        <p:spPr>
          <a:xfrm>
            <a:off x="3823650" y="1094075"/>
            <a:ext cx="2252100" cy="403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[2]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[1]}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l}</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b</a:t>
            </a:r>
            <a:r>
              <a:rPr baseline="-25000" lang="ja" sz="1000">
                <a:solidFill>
                  <a:schemeClr val="dk1"/>
                </a:solidFill>
              </a:rPr>
              <a:t>++</a:t>
            </a:r>
            <a:r>
              <a:rPr lang="ja" sz="1000">
                <a:solidFill>
                  <a:schemeClr val="dk1"/>
                </a:solidFill>
              </a:rPr>
              <a:t>{l, b</a:t>
            </a:r>
            <a:r>
              <a:rPr baseline="-25000" lang="ja" sz="1000">
                <a:solidFill>
                  <a:schemeClr val="dk1"/>
                </a:solidFill>
              </a:rPr>
              <a:t>++</a:t>
            </a:r>
            <a:r>
              <a:rPr lang="ja" sz="1000">
                <a:solidFill>
                  <a:schemeClr val="dk1"/>
                </a:solidFill>
              </a:rPr>
              <a:t>{l, l}}}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b</a:t>
            </a:r>
            <a:r>
              <a:rPr baseline="-25000" lang="ja" sz="1000">
                <a:solidFill>
                  <a:schemeClr val="dk1"/>
                </a:solidFill>
              </a:rPr>
              <a:t>++</a:t>
            </a:r>
            <a:r>
              <a:rPr lang="ja" sz="1000">
                <a:solidFill>
                  <a:schemeClr val="dk1"/>
                </a:solidFill>
              </a:rPr>
              <a:t>{l,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b</a:t>
            </a:r>
            <a:r>
              <a:rPr baseline="-25000" lang="ja" sz="1000">
                <a:solidFill>
                  <a:schemeClr val="dk1"/>
                </a:solidFill>
              </a:rPr>
              <a:t>++</a:t>
            </a:r>
            <a:r>
              <a:rPr lang="ja" sz="1000">
                <a:solidFill>
                  <a:schemeClr val="dk1"/>
                </a:solidFill>
              </a:rPr>
              <a:t>{l,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a:t>
            </a:r>
            <a:r>
              <a:rPr lang="ja" sz="1000">
                <a:solidFill>
                  <a:srgbClr val="FF0000"/>
                </a:solidFill>
              </a:rPr>
              <a:t>b</a:t>
            </a:r>
            <a:r>
              <a:rPr baseline="-25000" lang="ja" sz="1000">
                <a:solidFill>
                  <a:srgbClr val="FF0000"/>
                </a:solidFill>
              </a:rPr>
              <a:t>++</a:t>
            </a:r>
            <a:r>
              <a:rPr lang="ja" sz="1000">
                <a:solidFill>
                  <a:srgbClr val="FF0000"/>
                </a:solidFill>
              </a:rPr>
              <a:t>{b</a:t>
            </a:r>
            <a:r>
              <a:rPr baseline="-25000" lang="ja" sz="1000">
                <a:solidFill>
                  <a:srgbClr val="FF0000"/>
                </a:solidFill>
              </a:rPr>
              <a:t>++</a:t>
            </a:r>
            <a:r>
              <a:rPr lang="ja" sz="1000">
                <a:solidFill>
                  <a:srgbClr val="FF0000"/>
                </a:solidFill>
              </a:rPr>
              <a:t>{l,l},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a:t>
            </a:r>
            <a:r>
              <a:rPr lang="ja" sz="1000">
                <a:solidFill>
                  <a:srgbClr val="FF0000"/>
                </a:solidFill>
              </a:rPr>
              <a:t>b</a:t>
            </a:r>
            <a:r>
              <a:rPr baseline="-25000" lang="ja" sz="1000">
                <a:solidFill>
                  <a:srgbClr val="FF0000"/>
                </a:solidFill>
              </a:rPr>
              <a:t>++</a:t>
            </a:r>
            <a:r>
              <a:rPr lang="ja" sz="1000">
                <a:solidFill>
                  <a:srgbClr val="FF0000"/>
                </a:solidFill>
              </a:rPr>
              <a:t>{b</a:t>
            </a:r>
            <a:r>
              <a:rPr baseline="-25000" lang="ja" sz="1000">
                <a:solidFill>
                  <a:srgbClr val="FF0000"/>
                </a:solidFill>
              </a:rPr>
              <a:t>+-</a:t>
            </a:r>
            <a:r>
              <a:rPr lang="ja" sz="1000">
                <a:solidFill>
                  <a:srgbClr val="FF0000"/>
                </a:solidFill>
              </a:rPr>
              <a:t>(l,l),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a:t>
            </a:r>
            <a:r>
              <a:rPr lang="ja" sz="1000">
                <a:solidFill>
                  <a:srgbClr val="FF0000"/>
                </a:solidFill>
              </a:rPr>
              <a:t>b</a:t>
            </a:r>
            <a:r>
              <a:rPr baseline="-25000" lang="ja" sz="1000">
                <a:solidFill>
                  <a:srgbClr val="FF0000"/>
                </a:solidFill>
              </a:rPr>
              <a:t>++</a:t>
            </a:r>
            <a:r>
              <a:rPr lang="ja" sz="1000">
                <a:solidFill>
                  <a:srgbClr val="FF0000"/>
                </a:solidFill>
              </a:rPr>
              <a:t>{b</a:t>
            </a:r>
            <a:r>
              <a:rPr baseline="-25000" lang="ja" sz="1000">
                <a:solidFill>
                  <a:srgbClr val="FF0000"/>
                </a:solidFill>
              </a:rPr>
              <a:t>+-</a:t>
            </a:r>
            <a:r>
              <a:rPr lang="ja" sz="1000">
                <a:solidFill>
                  <a:srgbClr val="FF0000"/>
                </a:solidFill>
              </a:rPr>
              <a:t>(l,l), b</a:t>
            </a:r>
            <a:r>
              <a:rPr baseline="-25000" lang="ja" sz="1000">
                <a:solidFill>
                  <a:srgbClr val="FF0000"/>
                </a:solidFill>
              </a:rPr>
              <a:t>++</a:t>
            </a:r>
            <a:r>
              <a:rPr lang="ja" sz="1000">
                <a:solidFill>
                  <a:srgbClr val="FF0000"/>
                </a:solidFill>
              </a:rPr>
              <a:t>{l,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a:t>
            </a:r>
            <a:r>
              <a:rPr lang="ja" sz="1000"/>
              <a:t> </a:t>
            </a:r>
            <a:r>
              <a:rPr lang="ja" sz="1000">
                <a:solidFill>
                  <a:srgbClr val="FF0000"/>
                </a:solidFill>
              </a:rPr>
              <a:t>b</a:t>
            </a:r>
            <a:r>
              <a:rPr baseline="-25000" lang="ja" sz="1000">
                <a:solidFill>
                  <a:srgbClr val="FF0000"/>
                </a:solidFill>
              </a:rPr>
              <a:t>++</a:t>
            </a:r>
            <a:r>
              <a:rPr lang="ja" sz="1000">
                <a:solidFill>
                  <a:srgbClr val="FF0000"/>
                </a:solidFill>
              </a:rPr>
              <a:t>{β</a:t>
            </a:r>
            <a:r>
              <a:rPr baseline="-25000" lang="ja" sz="1000">
                <a:solidFill>
                  <a:srgbClr val="FF0000"/>
                </a:solidFill>
              </a:rPr>
              <a:t>+</a:t>
            </a:r>
            <a:r>
              <a:rPr lang="ja" sz="1000">
                <a:solidFill>
                  <a:srgbClr val="FF0000"/>
                </a:solidFill>
              </a:rPr>
              <a:t>,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a:t>
            </a:r>
            <a:r>
              <a:rPr lang="ja" sz="1000">
                <a:solidFill>
                  <a:srgbClr val="FF0000"/>
                </a:solidFill>
              </a:rPr>
              <a:t>b</a:t>
            </a:r>
            <a:r>
              <a:rPr baseline="-25000" lang="ja" sz="1000">
                <a:solidFill>
                  <a:srgbClr val="FF0000"/>
                </a:solidFill>
              </a:rPr>
              <a:t>++</a:t>
            </a:r>
            <a:r>
              <a:rPr lang="ja" sz="1000">
                <a:solidFill>
                  <a:srgbClr val="FF0000"/>
                </a:solidFill>
              </a:rPr>
              <a:t>{β</a:t>
            </a:r>
            <a:r>
              <a:rPr baseline="-25000" lang="ja" sz="1000">
                <a:solidFill>
                  <a:srgbClr val="FF0000"/>
                </a:solidFill>
              </a:rPr>
              <a:t>+</a:t>
            </a:r>
            <a:r>
              <a:rPr lang="ja" sz="1000">
                <a:solidFill>
                  <a:srgbClr val="FF0000"/>
                </a:solidFill>
              </a:rPr>
              <a:t>, b</a:t>
            </a:r>
            <a:r>
              <a:rPr baseline="-25000" lang="ja" sz="1000">
                <a:solidFill>
                  <a:srgbClr val="FF0000"/>
                </a:solidFill>
              </a:rPr>
              <a:t>++</a:t>
            </a:r>
            <a:r>
              <a:rPr lang="ja" sz="1000">
                <a:solidFill>
                  <a:srgbClr val="FF0000"/>
                </a:solidFill>
              </a:rPr>
              <a:t>{l,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a:t>
            </a:r>
            <a:r>
              <a:rPr lang="ja" sz="1000">
                <a:solidFill>
                  <a:srgbClr val="FF0000"/>
                </a:solidFill>
              </a:rPr>
              <a:t>b</a:t>
            </a:r>
            <a:r>
              <a:rPr baseline="-25000" lang="ja" sz="1000">
                <a:solidFill>
                  <a:srgbClr val="FF0000"/>
                </a:solidFill>
              </a:rPr>
              <a:t>++</a:t>
            </a:r>
            <a:r>
              <a:rPr lang="ja" sz="1000">
                <a:solidFill>
                  <a:srgbClr val="FF0000"/>
                </a:solidFill>
              </a:rPr>
              <a:t>{β</a:t>
            </a:r>
            <a:r>
              <a:rPr baseline="-25000" lang="ja" sz="1000">
                <a:solidFill>
                  <a:srgbClr val="FF0000"/>
                </a:solidFill>
              </a:rPr>
              <a:t>+</a:t>
            </a:r>
            <a:r>
              <a:rPr lang="ja" sz="1000">
                <a:solidFill>
                  <a:srgbClr val="FF0000"/>
                </a:solidFill>
              </a:rPr>
              <a:t>, b</a:t>
            </a:r>
            <a:r>
              <a:rPr baseline="-25000" lang="ja" sz="1000">
                <a:solidFill>
                  <a:srgbClr val="FF0000"/>
                </a:solidFill>
              </a:rPr>
              <a:t>+-</a:t>
            </a:r>
            <a:r>
              <a:rPr lang="ja" sz="1000">
                <a:solidFill>
                  <a:srgbClr val="FF0000"/>
                </a:solidFill>
              </a:rPr>
              <a:t>(l,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b</a:t>
            </a:r>
            <a:r>
              <a:rPr baseline="-25000" lang="ja" sz="1000">
                <a:solidFill>
                  <a:schemeClr val="dk1"/>
                </a:solidFill>
              </a:rPr>
              <a:t>++</a:t>
            </a:r>
            <a:r>
              <a:rPr lang="ja" sz="1000">
                <a:solidFill>
                  <a:schemeClr val="dk1"/>
                </a:solidFill>
              </a:rPr>
              <a:t>{β</a:t>
            </a:r>
            <a:r>
              <a:rPr baseline="-25000" lang="ja" sz="1000">
                <a:solidFill>
                  <a:schemeClr val="dk1"/>
                </a:solidFill>
              </a:rPr>
              <a:t>+</a:t>
            </a:r>
            <a:r>
              <a:rPr lang="ja" sz="1000">
                <a:solidFill>
                  <a:schemeClr val="dk1"/>
                </a:solidFill>
              </a:rPr>
              <a:t>,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spcBef>
                <a:spcPts val="0"/>
              </a:spcBef>
              <a:spcAft>
                <a:spcPts val="0"/>
              </a:spcAft>
              <a:buNone/>
            </a:pPr>
            <a:r>
              <a:t/>
            </a:r>
            <a:endParaRPr sz="1000"/>
          </a:p>
        </p:txBody>
      </p:sp>
      <p:sp>
        <p:nvSpPr>
          <p:cNvPr id="140" name="Google Shape;140;p22"/>
          <p:cNvSpPr txBox="1"/>
          <p:nvPr/>
        </p:nvSpPr>
        <p:spPr>
          <a:xfrm>
            <a:off x="6001675" y="1017725"/>
            <a:ext cx="2804100" cy="403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[2] b++{b++{l, b++{l, l}}, [1]}</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     b++{b++{l, b++{l, l}}, l}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     b++{b++{l, b++{l, l}}, b++{l, l}}</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     b++{b++{l, b++{l, l}}, b+-(l, l)}</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b</a:t>
            </a:r>
            <a:r>
              <a:rPr baseline="-25000" lang="ja" sz="1000">
                <a:solidFill>
                  <a:schemeClr val="dk1"/>
                </a:solidFill>
              </a:rPr>
              <a:t>++</a:t>
            </a:r>
            <a:r>
              <a:rPr lang="ja" sz="1000">
                <a:solidFill>
                  <a:schemeClr val="dk1"/>
                </a:solidFill>
              </a:rPr>
              <a:t>{l,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a:t>
            </a:r>
            <a:r>
              <a:rPr lang="ja" sz="1000">
                <a:solidFill>
                  <a:srgbClr val="FF0000"/>
                </a:solidFill>
              </a:rPr>
              <a:t>b</a:t>
            </a:r>
            <a:r>
              <a:rPr baseline="-25000" lang="ja" sz="1000">
                <a:solidFill>
                  <a:srgbClr val="FF0000"/>
                </a:solidFill>
              </a:rPr>
              <a:t>++</a:t>
            </a:r>
            <a:r>
              <a:rPr lang="ja" sz="1000">
                <a:solidFill>
                  <a:srgbClr val="FF0000"/>
                </a:solidFill>
              </a:rPr>
              <a:t>{b</a:t>
            </a:r>
            <a:r>
              <a:rPr baseline="-25000" lang="ja" sz="1000">
                <a:solidFill>
                  <a:srgbClr val="FF0000"/>
                </a:solidFill>
              </a:rPr>
              <a:t>++</a:t>
            </a:r>
            <a:r>
              <a:rPr lang="ja" sz="1000">
                <a:solidFill>
                  <a:srgbClr val="FF0000"/>
                </a:solidFill>
              </a:rPr>
              <a:t>{l,l},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a:t>
            </a:r>
            <a:r>
              <a:rPr lang="ja" sz="1000">
                <a:solidFill>
                  <a:srgbClr val="FF0000"/>
                </a:solidFill>
              </a:rPr>
              <a:t>b</a:t>
            </a:r>
            <a:r>
              <a:rPr baseline="-25000" lang="ja" sz="1000">
                <a:solidFill>
                  <a:srgbClr val="FF0000"/>
                </a:solidFill>
              </a:rPr>
              <a:t>++</a:t>
            </a:r>
            <a:r>
              <a:rPr lang="ja" sz="1000">
                <a:solidFill>
                  <a:srgbClr val="FF0000"/>
                </a:solidFill>
              </a:rPr>
              <a:t>{b</a:t>
            </a:r>
            <a:r>
              <a:rPr baseline="-25000" lang="ja" sz="1000">
                <a:solidFill>
                  <a:srgbClr val="FF0000"/>
                </a:solidFill>
              </a:rPr>
              <a:t>+-</a:t>
            </a:r>
            <a:r>
              <a:rPr lang="ja" sz="1000">
                <a:solidFill>
                  <a:srgbClr val="FF0000"/>
                </a:solidFill>
              </a:rPr>
              <a:t>(l,l),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a:t>
            </a:r>
            <a:r>
              <a:rPr lang="ja" sz="1000">
                <a:solidFill>
                  <a:srgbClr val="FF0000"/>
                </a:solidFill>
              </a:rPr>
              <a:t>b</a:t>
            </a:r>
            <a:r>
              <a:rPr baseline="-25000" lang="ja" sz="1000">
                <a:solidFill>
                  <a:srgbClr val="FF0000"/>
                </a:solidFill>
              </a:rPr>
              <a:t>++</a:t>
            </a:r>
            <a:r>
              <a:rPr lang="ja" sz="1000">
                <a:solidFill>
                  <a:srgbClr val="FF0000"/>
                </a:solidFill>
              </a:rPr>
              <a:t>{b</a:t>
            </a:r>
            <a:r>
              <a:rPr baseline="-25000" lang="ja" sz="1000">
                <a:solidFill>
                  <a:srgbClr val="FF0000"/>
                </a:solidFill>
              </a:rPr>
              <a:t>+-</a:t>
            </a:r>
            <a:r>
              <a:rPr lang="ja" sz="1000">
                <a:solidFill>
                  <a:srgbClr val="FF0000"/>
                </a:solidFill>
              </a:rPr>
              <a:t>(l,l), b</a:t>
            </a:r>
            <a:r>
              <a:rPr baseline="-25000" lang="ja" sz="1000">
                <a:solidFill>
                  <a:srgbClr val="FF0000"/>
                </a:solidFill>
              </a:rPr>
              <a:t>++</a:t>
            </a:r>
            <a:r>
              <a:rPr lang="ja" sz="1000">
                <a:solidFill>
                  <a:srgbClr val="FF0000"/>
                </a:solidFill>
              </a:rPr>
              <a:t>{l, l}} </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a:t>
            </a:r>
            <a:r>
              <a:rPr lang="ja" sz="1000">
                <a:solidFill>
                  <a:srgbClr val="FF0000"/>
                </a:solidFill>
              </a:rPr>
              <a:t>b</a:t>
            </a:r>
            <a:r>
              <a:rPr baseline="-25000" lang="ja" sz="1000">
                <a:solidFill>
                  <a:srgbClr val="FF0000"/>
                </a:solidFill>
              </a:rPr>
              <a:t>++</a:t>
            </a:r>
            <a:r>
              <a:rPr lang="ja" sz="1000">
                <a:solidFill>
                  <a:srgbClr val="FF0000"/>
                </a:solidFill>
              </a:rPr>
              <a:t>{β</a:t>
            </a:r>
            <a:r>
              <a:rPr baseline="-25000" lang="ja" sz="1000">
                <a:solidFill>
                  <a:srgbClr val="FF0000"/>
                </a:solidFill>
              </a:rPr>
              <a:t>+</a:t>
            </a:r>
            <a:r>
              <a:rPr lang="ja" sz="1000">
                <a:solidFill>
                  <a:srgbClr val="FF0000"/>
                </a:solidFill>
              </a:rPr>
              <a:t>,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a:t>
            </a:r>
            <a:r>
              <a:rPr lang="ja" sz="1000">
                <a:solidFill>
                  <a:srgbClr val="FF0000"/>
                </a:solidFill>
              </a:rPr>
              <a:t>b</a:t>
            </a:r>
            <a:r>
              <a:rPr baseline="-25000" lang="ja" sz="1000">
                <a:solidFill>
                  <a:srgbClr val="FF0000"/>
                </a:solidFill>
              </a:rPr>
              <a:t>++</a:t>
            </a:r>
            <a:r>
              <a:rPr lang="ja" sz="1000">
                <a:solidFill>
                  <a:srgbClr val="FF0000"/>
                </a:solidFill>
              </a:rPr>
              <a:t>{β</a:t>
            </a:r>
            <a:r>
              <a:rPr baseline="-25000" lang="ja" sz="1000">
                <a:solidFill>
                  <a:srgbClr val="FF0000"/>
                </a:solidFill>
              </a:rPr>
              <a:t>+</a:t>
            </a:r>
            <a:r>
              <a:rPr lang="ja" sz="1000">
                <a:solidFill>
                  <a:srgbClr val="FF0000"/>
                </a:solidFill>
              </a:rPr>
              <a:t>, b</a:t>
            </a:r>
            <a:r>
              <a:rPr baseline="-25000" lang="ja" sz="1000">
                <a:solidFill>
                  <a:srgbClr val="FF0000"/>
                </a:solidFill>
              </a:rPr>
              <a:t>++</a:t>
            </a:r>
            <a:r>
              <a:rPr lang="ja" sz="1000">
                <a:solidFill>
                  <a:srgbClr val="FF0000"/>
                </a:solidFill>
              </a:rPr>
              <a:t>{l,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a:t>
            </a:r>
            <a:r>
              <a:rPr lang="ja" sz="1000">
                <a:solidFill>
                  <a:srgbClr val="FF0000"/>
                </a:solidFill>
              </a:rPr>
              <a:t>b</a:t>
            </a:r>
            <a:r>
              <a:rPr baseline="-25000" lang="ja" sz="1000">
                <a:solidFill>
                  <a:srgbClr val="FF0000"/>
                </a:solidFill>
              </a:rPr>
              <a:t>++</a:t>
            </a:r>
            <a:r>
              <a:rPr lang="ja" sz="1000">
                <a:solidFill>
                  <a:srgbClr val="FF0000"/>
                </a:solidFill>
              </a:rPr>
              <a:t>{β</a:t>
            </a:r>
            <a:r>
              <a:rPr baseline="-25000" lang="ja" sz="1000">
                <a:solidFill>
                  <a:srgbClr val="FF0000"/>
                </a:solidFill>
              </a:rPr>
              <a:t>+</a:t>
            </a:r>
            <a:r>
              <a:rPr lang="ja" sz="1000">
                <a:solidFill>
                  <a:srgbClr val="FF0000"/>
                </a:solidFill>
              </a:rPr>
              <a:t>, b</a:t>
            </a:r>
            <a:r>
              <a:rPr baseline="-25000" lang="ja" sz="1000">
                <a:solidFill>
                  <a:srgbClr val="FF0000"/>
                </a:solidFill>
              </a:rPr>
              <a:t>+-</a:t>
            </a:r>
            <a:r>
              <a:rPr lang="ja" sz="1000">
                <a:solidFill>
                  <a:srgbClr val="FF0000"/>
                </a:solidFill>
              </a:rPr>
              <a:t>(l,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     b++{b++{l, b++{l, l}}, b</a:t>
            </a:r>
            <a:r>
              <a:rPr baseline="-25000" lang="ja" sz="1000">
                <a:solidFill>
                  <a:schemeClr val="dk1"/>
                </a:solidFill>
              </a:rPr>
              <a:t>++</a:t>
            </a:r>
            <a:r>
              <a:rPr lang="ja" sz="1000">
                <a:solidFill>
                  <a:schemeClr val="dk1"/>
                </a:solidFill>
              </a:rPr>
              <a:t>{β</a:t>
            </a:r>
            <a:r>
              <a:rPr baseline="-25000" lang="ja" sz="1000">
                <a:solidFill>
                  <a:schemeClr val="dk1"/>
                </a:solidFill>
              </a:rPr>
              <a:t>+</a:t>
            </a:r>
            <a:r>
              <a:rPr lang="ja" sz="1000">
                <a:solidFill>
                  <a:schemeClr val="dk1"/>
                </a:solidFill>
              </a:rPr>
              <a:t>,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a:p>
        </p:txBody>
      </p:sp>
      <p:sp>
        <p:nvSpPr>
          <p:cNvPr id="141" name="Google Shape;141;p22"/>
          <p:cNvSpPr txBox="1"/>
          <p:nvPr/>
        </p:nvSpPr>
        <p:spPr>
          <a:xfrm>
            <a:off x="2821250" y="5667075"/>
            <a:ext cx="2804100" cy="403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[2] b++{b++{b++{l,l}, b++{l, l}}, [1]}</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1   b++{b++{b++{l,l}, b++{l, l}}, 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b++{b++{b++{l,l}, b++{l, l}}, b++{l,l}}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b++{b++{b++{l,l}, b++{l, l}}, b+-(l,l)}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b++{b++{b++{l,l}, b++{l, l}}, β+}</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[2] b++{b++{b++{l,l}, b+-(l, l)}, [1]}</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1   b++{b++{b++{l,l}, b+-(l, l)}, 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b++{b++{b++{l,l}, b+-(l, l)}, b++{l,l}}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b++{b++{b++{l,l}, b+-(l, l)}, b+-(l, 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b++{b++{b++{l,l}, b+-(l, l)}, β+}</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[2] b++{b++{b++{l,l}, β+}, [1]}</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1   b++{b++{b++{l,l}, β+}, 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b++{b++{b++{l,l}, β+}, b++{l,l}}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b++{b++{b++{l,l}, β+}, b+-(l, 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b++{b++{b++{l,l}, β+}, β+}</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[2] b++{b++{leaf, b+-(leaf, leaf)}, B+}</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1   b++{leaf, b++{leaf,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b++{β+{C*+}, b++{leaf,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[2] b++{B+, b++{leaf,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1   b++{leaf, b++{leaf,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b++{leaf,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b++{leaf,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b++{β+{C*+}, b++{leaf,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 b++{b++{leaf,leaf},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2.1 b++{leaf, b++{b+-(leaf,leaf), b++{leaf, leaf}}} //1.2 dup</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b++{b+-(leaf,leaf),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b++{b+-(leaf,leaf), b++{b+-(leaf,leaf),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b++{β+{C*+}, b++{b+-(leaf,leaf),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2.2 b++{leaf, b++{b+-(leaf,leaf),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b++{b+-(leaf,leaf),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b++{b+-(leaf,leaf), b++{b+-(leaf,leaf),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b++{β+{C*+}, b++{b+-(leaf,leaf),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2.3 b++{leaf, b++{b+-(leaf,leaf),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b++{b+-(leaf,leaf),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b++{b+-(leaf,leaf), b++{b+-(leaf,leaf),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b++{β+{C*+}, b++{b+-(leaf,leaf),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3.1 b++{leaf, b++{β+{C*+}, b++{leaf, leaf}}} //1.3 dup</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b++{β+{C*+},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b++{b+-(leaf,leaf), b++{β+{C*+},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b++{β+{C*+}, b++{β+{C*+},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3.2 b++{leaf, b++{β+{C*+}, b+-(leaf, leaf)}} //2.3 dup</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b++{β+{C*+},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b++{β+{C*+},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b++{β+{C*+}, b++{β+{C*+},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3.3 b++{leaf, b++{β+{C*+},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b++{β+{C*+},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b++{β+{C*+},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b++{β+{C*+}, b++{β+{C*+}, β+{C*+}}}</a:t>
            </a:r>
            <a:endParaRPr sz="1200">
              <a:solidFill>
                <a:schemeClr val="dk1"/>
              </a:solidFill>
            </a:endParaRPr>
          </a:p>
        </p:txBody>
      </p:sp>
      <p:sp>
        <p:nvSpPr>
          <p:cNvPr id="142" name="Google Shape;142;p22"/>
          <p:cNvSpPr txBox="1"/>
          <p:nvPr/>
        </p:nvSpPr>
        <p:spPr>
          <a:xfrm>
            <a:off x="6192025" y="1170575"/>
            <a:ext cx="2423400" cy="388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143" name="Google Shape;143;p22"/>
          <p:cNvCxnSpPr/>
          <p:nvPr/>
        </p:nvCxnSpPr>
        <p:spPr>
          <a:xfrm flipH="1" rot="10800000">
            <a:off x="1337950" y="2037775"/>
            <a:ext cx="784500" cy="334200"/>
          </a:xfrm>
          <a:prstGeom prst="straightConnector1">
            <a:avLst/>
          </a:prstGeom>
          <a:noFill/>
          <a:ln cap="flat" cmpd="sng" w="19050">
            <a:solidFill>
              <a:srgbClr val="000000"/>
            </a:solidFill>
            <a:prstDash val="solid"/>
            <a:round/>
            <a:headEnd len="med" w="med" type="none"/>
            <a:tailEnd len="med" w="med" type="none"/>
          </a:ln>
        </p:spPr>
      </p:cxnSp>
      <p:cxnSp>
        <p:nvCxnSpPr>
          <p:cNvPr id="144" name="Google Shape;144;p22"/>
          <p:cNvCxnSpPr/>
          <p:nvPr/>
        </p:nvCxnSpPr>
        <p:spPr>
          <a:xfrm>
            <a:off x="1337950" y="1558300"/>
            <a:ext cx="828300" cy="479400"/>
          </a:xfrm>
          <a:prstGeom prst="straightConnector1">
            <a:avLst/>
          </a:prstGeom>
          <a:noFill/>
          <a:ln cap="flat" cmpd="sng" w="19050">
            <a:solidFill>
              <a:srgbClr val="000000"/>
            </a:solidFill>
            <a:prstDash val="solid"/>
            <a:round/>
            <a:headEnd len="med" w="med" type="none"/>
            <a:tailEnd len="med" w="med" type="none"/>
          </a:ln>
        </p:spPr>
      </p:cxnSp>
      <p:sp>
        <p:nvSpPr>
          <p:cNvPr id="145" name="Google Shape;145;p22"/>
          <p:cNvSpPr txBox="1"/>
          <p:nvPr/>
        </p:nvSpPr>
        <p:spPr>
          <a:xfrm>
            <a:off x="2174000" y="1776250"/>
            <a:ext cx="1598100" cy="47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t>同一視の重複</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3"/>
          <p:cNvSpPr txBox="1"/>
          <p:nvPr>
            <p:ph type="title"/>
          </p:nvPr>
        </p:nvSpPr>
        <p:spPr>
          <a:xfrm>
            <a:off x="311700" y="445025"/>
            <a:ext cx="8520600" cy="572700"/>
          </a:xfrm>
          <a:prstGeom prst="rect">
            <a:avLst/>
          </a:prstGeom>
          <a:solidFill>
            <a:srgbClr val="C9DAF8"/>
          </a:solidFill>
        </p:spPr>
        <p:txBody>
          <a:bodyPr anchorCtr="0" anchor="t" bIns="91425" lIns="91425" spcFirstLastPara="1" rIns="91425" wrap="square" tIns="91425">
            <a:noAutofit/>
          </a:bodyPr>
          <a:lstStyle/>
          <a:p>
            <a:pPr indent="0" lvl="0" marL="0" rtl="0" algn="ctr">
              <a:spcBef>
                <a:spcPts val="0"/>
              </a:spcBef>
              <a:spcAft>
                <a:spcPts val="0"/>
              </a:spcAft>
              <a:buNone/>
            </a:pPr>
            <a:r>
              <a:rPr lang="ja"/>
              <a:t>[</a:t>
            </a:r>
            <a:r>
              <a:rPr lang="ja">
                <a:solidFill>
                  <a:srgbClr val="4A86E8"/>
                </a:solidFill>
              </a:rPr>
              <a:t>2</a:t>
            </a:r>
            <a:r>
              <a:rPr lang="ja"/>
              <a:t>]</a:t>
            </a:r>
            <a:r>
              <a:rPr lang="ja"/>
              <a:t>木文法を関数に変換する</a:t>
            </a:r>
            <a:endParaRPr/>
          </a:p>
        </p:txBody>
      </p:sp>
      <p:sp>
        <p:nvSpPr>
          <p:cNvPr id="151" name="Google Shape;151;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152" name="Google Shape;152;p23"/>
          <p:cNvSpPr txBox="1"/>
          <p:nvPr/>
        </p:nvSpPr>
        <p:spPr>
          <a:xfrm>
            <a:off x="915600" y="1379950"/>
            <a:ext cx="7312800" cy="15369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ja" sz="3000"/>
              <a:t>木文法の五つの操作に現れる流線</a:t>
            </a:r>
            <a:endParaRPr sz="3000"/>
          </a:p>
          <a:p>
            <a:pPr indent="0" lvl="0" marL="0" rtl="0" algn="l">
              <a:spcBef>
                <a:spcPts val="0"/>
              </a:spcBef>
              <a:spcAft>
                <a:spcPts val="0"/>
              </a:spcAft>
              <a:buNone/>
            </a:pPr>
            <a:r>
              <a:rPr lang="ja" sz="3000"/>
              <a:t>A系 a+,a-,a2　B系 b</a:t>
            </a:r>
            <a:r>
              <a:rPr lang="ja" sz="3000"/>
              <a:t>++,</a:t>
            </a:r>
            <a:r>
              <a:rPr lang="ja" sz="3000"/>
              <a:t>b</a:t>
            </a:r>
            <a:r>
              <a:rPr lang="ja" sz="3000"/>
              <a:t>--,</a:t>
            </a:r>
            <a:r>
              <a:rPr lang="ja" sz="3000"/>
              <a:t>b+</a:t>
            </a:r>
            <a:r>
              <a:rPr lang="ja" sz="3000"/>
              <a:t>-,</a:t>
            </a:r>
            <a:r>
              <a:rPr lang="ja" sz="3000"/>
              <a:t>b-+,β+,β- C系c+,c-</a:t>
            </a:r>
            <a:endParaRPr sz="3000"/>
          </a:p>
        </p:txBody>
      </p:sp>
      <p:sp>
        <p:nvSpPr>
          <p:cNvPr id="153" name="Google Shape;153;p23"/>
          <p:cNvSpPr txBox="1"/>
          <p:nvPr/>
        </p:nvSpPr>
        <p:spPr>
          <a:xfrm>
            <a:off x="2653800" y="3756600"/>
            <a:ext cx="2484300" cy="9882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4800"/>
              <a:t>関数化</a:t>
            </a:r>
            <a:endParaRPr sz="4800"/>
          </a:p>
        </p:txBody>
      </p:sp>
      <p:sp>
        <p:nvSpPr>
          <p:cNvPr id="154" name="Google Shape;154;p23"/>
          <p:cNvSpPr/>
          <p:nvPr/>
        </p:nvSpPr>
        <p:spPr>
          <a:xfrm>
            <a:off x="3038700" y="2690600"/>
            <a:ext cx="1714500" cy="1166400"/>
          </a:xfrm>
          <a:prstGeom prst="downArrow">
            <a:avLst>
              <a:gd fmla="val 50000" name="adj1"/>
              <a:gd fmla="val 50000" name="adj2"/>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3"/>
          <p:cNvSpPr txBox="1"/>
          <p:nvPr/>
        </p:nvSpPr>
        <p:spPr>
          <a:xfrm>
            <a:off x="4753200" y="3102250"/>
            <a:ext cx="36738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2000">
                <a:solidFill>
                  <a:srgbClr val="980000"/>
                </a:solidFill>
              </a:rPr>
              <a:t>複素速度ポテンシャル</a:t>
            </a:r>
            <a:r>
              <a:rPr lang="ja" sz="2000"/>
              <a:t>を利用</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4"/>
          <p:cNvSpPr txBox="1"/>
          <p:nvPr>
            <p:ph type="title"/>
          </p:nvPr>
        </p:nvSpPr>
        <p:spPr>
          <a:xfrm>
            <a:off x="311700" y="445025"/>
            <a:ext cx="8520600" cy="572700"/>
          </a:xfrm>
          <a:prstGeom prst="rect">
            <a:avLst/>
          </a:prstGeom>
          <a:solidFill>
            <a:srgbClr val="C9DAF8"/>
          </a:solidFill>
        </p:spPr>
        <p:txBody>
          <a:bodyPr anchorCtr="0" anchor="ctr" bIns="91425" lIns="91425" spcFirstLastPara="1" rIns="91425" wrap="square" tIns="91425">
            <a:noAutofit/>
          </a:bodyPr>
          <a:lstStyle/>
          <a:p>
            <a:pPr indent="0" lvl="0" marL="0" rtl="0" algn="ctr">
              <a:spcBef>
                <a:spcPts val="0"/>
              </a:spcBef>
              <a:spcAft>
                <a:spcPts val="0"/>
              </a:spcAft>
              <a:buNone/>
            </a:pPr>
            <a:r>
              <a:rPr lang="ja"/>
              <a:t>[</a:t>
            </a:r>
            <a:r>
              <a:rPr lang="ja">
                <a:solidFill>
                  <a:srgbClr val="4A86E8"/>
                </a:solidFill>
              </a:rPr>
              <a:t>2</a:t>
            </a:r>
            <a:r>
              <a:rPr lang="ja"/>
              <a:t>]</a:t>
            </a:r>
            <a:r>
              <a:rPr lang="ja"/>
              <a:t>準備　複素速度ポテンシャルとは</a:t>
            </a:r>
            <a:endParaRPr/>
          </a:p>
        </p:txBody>
      </p:sp>
      <p:sp>
        <p:nvSpPr>
          <p:cNvPr id="161" name="Google Shape;161;p24"/>
          <p:cNvSpPr txBox="1"/>
          <p:nvPr>
            <p:ph idx="1" type="body"/>
          </p:nvPr>
        </p:nvSpPr>
        <p:spPr>
          <a:xfrm>
            <a:off x="277650" y="1504300"/>
            <a:ext cx="8588700" cy="24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2400">
                <a:latin typeface="Times New Roman"/>
                <a:ea typeface="Times New Roman"/>
                <a:cs typeface="Times New Roman"/>
                <a:sym typeface="Times New Roman"/>
              </a:rPr>
              <a:t>実数部分　→　速度ポテンシャルΦ(x,y)</a:t>
            </a:r>
            <a:endParaRPr sz="2400">
              <a:latin typeface="Times New Roman"/>
              <a:ea typeface="Times New Roman"/>
              <a:cs typeface="Times New Roman"/>
              <a:sym typeface="Times New Roman"/>
            </a:endParaRPr>
          </a:p>
          <a:p>
            <a:pPr indent="0" lvl="0" marL="0" rtl="0" algn="l">
              <a:spcBef>
                <a:spcPts val="1600"/>
              </a:spcBef>
              <a:spcAft>
                <a:spcPts val="0"/>
              </a:spcAft>
              <a:buNone/>
            </a:pPr>
            <a:r>
              <a:rPr lang="ja" sz="2400">
                <a:latin typeface="Times New Roman"/>
                <a:ea typeface="Times New Roman"/>
                <a:cs typeface="Times New Roman"/>
                <a:sym typeface="Times New Roman"/>
              </a:rPr>
              <a:t>複素数部分　→　流れ関数</a:t>
            </a:r>
            <a:r>
              <a:rPr lang="ja" sz="2400">
                <a:latin typeface="Times New Roman"/>
                <a:ea typeface="Times New Roman"/>
                <a:cs typeface="Times New Roman"/>
                <a:sym typeface="Times New Roman"/>
              </a:rPr>
              <a:t>ψ(x,y)</a:t>
            </a:r>
            <a:endParaRPr sz="2400">
              <a:latin typeface="Times New Roman"/>
              <a:ea typeface="Times New Roman"/>
              <a:cs typeface="Times New Roman"/>
              <a:sym typeface="Times New Roman"/>
            </a:endParaRPr>
          </a:p>
          <a:p>
            <a:pPr indent="0" lvl="0" marL="0" rtl="0" algn="l">
              <a:spcBef>
                <a:spcPts val="1600"/>
              </a:spcBef>
              <a:spcAft>
                <a:spcPts val="0"/>
              </a:spcAft>
              <a:buNone/>
            </a:pPr>
            <a:r>
              <a:t/>
            </a:r>
            <a:endParaRPr sz="2400">
              <a:latin typeface="Times New Roman"/>
              <a:ea typeface="Times New Roman"/>
              <a:cs typeface="Times New Roman"/>
              <a:sym typeface="Times New Roman"/>
            </a:endParaRPr>
          </a:p>
          <a:p>
            <a:pPr indent="0" lvl="0" marL="0" rtl="0" algn="ctr">
              <a:spcBef>
                <a:spcPts val="1600"/>
              </a:spcBef>
              <a:spcAft>
                <a:spcPts val="0"/>
              </a:spcAft>
              <a:buClr>
                <a:schemeClr val="dk1"/>
              </a:buClr>
              <a:buSzPts val="1100"/>
              <a:buFont typeface="Arial"/>
              <a:buNone/>
            </a:pPr>
            <a:r>
              <a:rPr b="1" lang="ja" sz="4800">
                <a:solidFill>
                  <a:srgbClr val="434343"/>
                </a:solidFill>
                <a:latin typeface="Times New Roman"/>
                <a:ea typeface="Times New Roman"/>
                <a:cs typeface="Times New Roman"/>
                <a:sym typeface="Times New Roman"/>
              </a:rPr>
              <a:t>f(z) = Φ + i</a:t>
            </a:r>
            <a:r>
              <a:rPr b="1" lang="ja" sz="4800">
                <a:solidFill>
                  <a:srgbClr val="434343"/>
                </a:solidFill>
                <a:latin typeface="Times New Roman"/>
                <a:ea typeface="Times New Roman"/>
                <a:cs typeface="Times New Roman"/>
                <a:sym typeface="Times New Roman"/>
              </a:rPr>
              <a:t> ψ　</a:t>
            </a:r>
            <a:r>
              <a:rPr lang="ja">
                <a:solidFill>
                  <a:srgbClr val="434343"/>
                </a:solidFill>
                <a:latin typeface="Times New Roman"/>
                <a:ea typeface="Times New Roman"/>
                <a:cs typeface="Times New Roman"/>
                <a:sym typeface="Times New Roman"/>
              </a:rPr>
              <a:t>　</a:t>
            </a:r>
            <a:r>
              <a:rPr b="1" lang="ja">
                <a:solidFill>
                  <a:srgbClr val="434343"/>
                </a:solidFill>
                <a:latin typeface="Times New Roman"/>
                <a:ea typeface="Times New Roman"/>
                <a:cs typeface="Times New Roman"/>
                <a:sym typeface="Times New Roman"/>
              </a:rPr>
              <a:t>　</a:t>
            </a:r>
            <a:r>
              <a:rPr b="1" lang="ja" sz="3600">
                <a:solidFill>
                  <a:srgbClr val="434343"/>
                </a:solidFill>
                <a:latin typeface="Times New Roman"/>
                <a:ea typeface="Times New Roman"/>
                <a:cs typeface="Times New Roman"/>
                <a:sym typeface="Times New Roman"/>
              </a:rPr>
              <a:t>z = x + i y</a:t>
            </a:r>
            <a:endParaRPr b="1" sz="3600">
              <a:solidFill>
                <a:srgbClr val="434343"/>
              </a:solidFill>
              <a:latin typeface="Times New Roman"/>
              <a:ea typeface="Times New Roman"/>
              <a:cs typeface="Times New Roman"/>
              <a:sym typeface="Times New Roman"/>
            </a:endParaRPr>
          </a:p>
          <a:p>
            <a:pPr indent="0" lvl="0" marL="0" rtl="0" algn="l">
              <a:spcBef>
                <a:spcPts val="0"/>
              </a:spcBef>
              <a:spcAft>
                <a:spcPts val="1600"/>
              </a:spcAft>
              <a:buNone/>
            </a:pPr>
            <a:r>
              <a:t/>
            </a:r>
            <a:endParaRPr>
              <a:latin typeface="Times New Roman"/>
              <a:ea typeface="Times New Roman"/>
              <a:cs typeface="Times New Roman"/>
              <a:sym typeface="Times New Roman"/>
            </a:endParaRPr>
          </a:p>
        </p:txBody>
      </p:sp>
      <p:sp>
        <p:nvSpPr>
          <p:cNvPr id="162" name="Google Shape;162;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5"/>
          <p:cNvSpPr txBox="1"/>
          <p:nvPr>
            <p:ph type="title"/>
          </p:nvPr>
        </p:nvSpPr>
        <p:spPr>
          <a:xfrm>
            <a:off x="332600" y="445025"/>
            <a:ext cx="8553600" cy="572700"/>
          </a:xfrm>
          <a:prstGeom prst="rect">
            <a:avLst/>
          </a:prstGeom>
          <a:solidFill>
            <a:srgbClr val="C9DAF8"/>
          </a:solidFill>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ja" sz="3000"/>
              <a:t>[</a:t>
            </a:r>
            <a:r>
              <a:rPr lang="ja" sz="3000">
                <a:solidFill>
                  <a:srgbClr val="4A86E8"/>
                </a:solidFill>
              </a:rPr>
              <a:t>2</a:t>
            </a:r>
            <a:r>
              <a:rPr lang="ja" sz="3000"/>
              <a:t>]木文法の五つの操作に現れる流線</a:t>
            </a:r>
            <a:r>
              <a:rPr lang="ja" sz="3000"/>
              <a:t>　A系</a:t>
            </a:r>
            <a:endParaRPr sz="3000"/>
          </a:p>
        </p:txBody>
      </p:sp>
      <p:sp>
        <p:nvSpPr>
          <p:cNvPr id="168" name="Google Shape;168;p25"/>
          <p:cNvSpPr txBox="1"/>
          <p:nvPr>
            <p:ph idx="1" type="body"/>
          </p:nvPr>
        </p:nvSpPr>
        <p:spPr>
          <a:xfrm>
            <a:off x="311700" y="4120900"/>
            <a:ext cx="1913700" cy="7656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ja" sz="2000">
                <a:solidFill>
                  <a:srgbClr val="000000"/>
                </a:solidFill>
              </a:rPr>
              <a:t>ー様流</a:t>
            </a:r>
            <a:endParaRPr b="1" sz="2000">
              <a:solidFill>
                <a:srgbClr val="000000"/>
              </a:solidFill>
            </a:endParaRPr>
          </a:p>
          <a:p>
            <a:pPr indent="0" lvl="0" marL="0" rtl="0" algn="ctr">
              <a:lnSpc>
                <a:spcPct val="100000"/>
              </a:lnSpc>
              <a:spcBef>
                <a:spcPts val="0"/>
              </a:spcBef>
              <a:spcAft>
                <a:spcPts val="0"/>
              </a:spcAft>
              <a:buNone/>
            </a:pPr>
            <a:r>
              <a:rPr i="1" lang="ja">
                <a:solidFill>
                  <a:srgbClr val="000000"/>
                </a:solidFill>
                <a:latin typeface="Times New Roman"/>
                <a:ea typeface="Times New Roman"/>
                <a:cs typeface="Times New Roman"/>
                <a:sym typeface="Times New Roman"/>
              </a:rPr>
              <a:t>Uz</a:t>
            </a:r>
            <a:endParaRPr i="1">
              <a:solidFill>
                <a:srgbClr val="000000"/>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
        <p:nvSpPr>
          <p:cNvPr id="169" name="Google Shape;169;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170" name="Google Shape;170;p25"/>
          <p:cNvPicPr preferRelativeResize="0"/>
          <p:nvPr/>
        </p:nvPicPr>
        <p:blipFill>
          <a:blip r:embed="rId3">
            <a:alphaModFix/>
          </a:blip>
          <a:stretch>
            <a:fillRect/>
          </a:stretch>
        </p:blipFill>
        <p:spPr>
          <a:xfrm>
            <a:off x="311700" y="1738119"/>
            <a:ext cx="2190203" cy="2172509"/>
          </a:xfrm>
          <a:prstGeom prst="rect">
            <a:avLst/>
          </a:prstGeom>
          <a:noFill/>
          <a:ln>
            <a:noFill/>
          </a:ln>
        </p:spPr>
      </p:pic>
      <p:pic>
        <p:nvPicPr>
          <p:cNvPr id="171" name="Google Shape;171;p25"/>
          <p:cNvPicPr preferRelativeResize="0"/>
          <p:nvPr/>
        </p:nvPicPr>
        <p:blipFill>
          <a:blip r:embed="rId4">
            <a:alphaModFix/>
          </a:blip>
          <a:stretch>
            <a:fillRect/>
          </a:stretch>
        </p:blipFill>
        <p:spPr>
          <a:xfrm>
            <a:off x="3370750" y="1729275"/>
            <a:ext cx="2190202" cy="2190202"/>
          </a:xfrm>
          <a:prstGeom prst="rect">
            <a:avLst/>
          </a:prstGeom>
          <a:noFill/>
          <a:ln>
            <a:noFill/>
          </a:ln>
        </p:spPr>
      </p:pic>
      <p:sp>
        <p:nvSpPr>
          <p:cNvPr id="172" name="Google Shape;172;p25"/>
          <p:cNvSpPr txBox="1"/>
          <p:nvPr/>
        </p:nvSpPr>
        <p:spPr>
          <a:xfrm>
            <a:off x="3341925" y="4120900"/>
            <a:ext cx="20910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ja" sz="2000"/>
              <a:t>左回りの渦</a:t>
            </a:r>
            <a:endParaRPr b="1" sz="2000"/>
          </a:p>
          <a:p>
            <a:pPr indent="0" lvl="0" marL="0" rtl="0" algn="ctr">
              <a:spcBef>
                <a:spcPts val="0"/>
              </a:spcBef>
              <a:spcAft>
                <a:spcPts val="0"/>
              </a:spcAft>
              <a:buNone/>
            </a:pPr>
            <a:r>
              <a:rPr i="1" lang="ja" sz="1800">
                <a:latin typeface="Times New Roman"/>
                <a:ea typeface="Times New Roman"/>
                <a:cs typeface="Times New Roman"/>
                <a:sym typeface="Times New Roman"/>
              </a:rPr>
              <a:t>- </a:t>
            </a:r>
            <a:r>
              <a:rPr lang="ja" sz="1800">
                <a:latin typeface="Times New Roman"/>
                <a:ea typeface="Times New Roman"/>
                <a:cs typeface="Times New Roman"/>
                <a:sym typeface="Times New Roman"/>
              </a:rPr>
              <a:t>i </a:t>
            </a:r>
            <a:r>
              <a:rPr i="1" lang="ja" sz="1800">
                <a:latin typeface="Times New Roman"/>
                <a:ea typeface="Times New Roman"/>
                <a:cs typeface="Times New Roman"/>
                <a:sym typeface="Times New Roman"/>
              </a:rPr>
              <a:t>m</a:t>
            </a:r>
            <a:r>
              <a:rPr lang="ja" sz="1800">
                <a:latin typeface="Times New Roman"/>
                <a:ea typeface="Times New Roman"/>
                <a:cs typeface="Times New Roman"/>
                <a:sym typeface="Times New Roman"/>
              </a:rPr>
              <a:t>log</a:t>
            </a:r>
            <a:r>
              <a:rPr i="1" lang="ja" sz="1800">
                <a:latin typeface="Times New Roman"/>
                <a:ea typeface="Times New Roman"/>
                <a:cs typeface="Times New Roman"/>
                <a:sym typeface="Times New Roman"/>
              </a:rPr>
              <a:t>(z)</a:t>
            </a:r>
            <a:endParaRPr i="1" sz="1800">
              <a:latin typeface="Times New Roman"/>
              <a:ea typeface="Times New Roman"/>
              <a:cs typeface="Times New Roman"/>
              <a:sym typeface="Times New Roman"/>
            </a:endParaRPr>
          </a:p>
        </p:txBody>
      </p:sp>
      <p:sp>
        <p:nvSpPr>
          <p:cNvPr id="173" name="Google Shape;173;p25"/>
          <p:cNvSpPr txBox="1"/>
          <p:nvPr/>
        </p:nvSpPr>
        <p:spPr>
          <a:xfrm>
            <a:off x="2581600" y="2425125"/>
            <a:ext cx="451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ja" sz="3600"/>
              <a:t>＋</a:t>
            </a:r>
            <a:endParaRPr b="1" sz="3600"/>
          </a:p>
        </p:txBody>
      </p:sp>
      <p:sp>
        <p:nvSpPr>
          <p:cNvPr id="174" name="Google Shape;174;p25"/>
          <p:cNvSpPr txBox="1"/>
          <p:nvPr/>
        </p:nvSpPr>
        <p:spPr>
          <a:xfrm>
            <a:off x="5768000" y="2514675"/>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ja" sz="3000"/>
              <a:t>＝</a:t>
            </a:r>
            <a:endParaRPr b="1" sz="3000"/>
          </a:p>
        </p:txBody>
      </p:sp>
      <p:pic>
        <p:nvPicPr>
          <p:cNvPr id="175" name="Google Shape;175;p25"/>
          <p:cNvPicPr preferRelativeResize="0"/>
          <p:nvPr/>
        </p:nvPicPr>
        <p:blipFill>
          <a:blip r:embed="rId5">
            <a:alphaModFix/>
          </a:blip>
          <a:stretch>
            <a:fillRect/>
          </a:stretch>
        </p:blipFill>
        <p:spPr>
          <a:xfrm>
            <a:off x="6523762" y="1672522"/>
            <a:ext cx="2241672" cy="2239157"/>
          </a:xfrm>
          <a:prstGeom prst="rect">
            <a:avLst/>
          </a:prstGeom>
          <a:noFill/>
          <a:ln>
            <a:noFill/>
          </a:ln>
        </p:spPr>
      </p:pic>
      <p:sp>
        <p:nvSpPr>
          <p:cNvPr id="176" name="Google Shape;176;p25"/>
          <p:cNvSpPr txBox="1"/>
          <p:nvPr/>
        </p:nvSpPr>
        <p:spPr>
          <a:xfrm>
            <a:off x="6402889" y="4084750"/>
            <a:ext cx="2483400" cy="64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ja" sz="2000"/>
              <a:t>a＋</a:t>
            </a:r>
            <a:endParaRPr b="1" sz="2000"/>
          </a:p>
          <a:p>
            <a:pPr indent="0" lvl="0" marL="0" rtl="0" algn="ctr">
              <a:spcBef>
                <a:spcPts val="0"/>
              </a:spcBef>
              <a:spcAft>
                <a:spcPts val="0"/>
              </a:spcAft>
              <a:buNone/>
            </a:pPr>
            <a:r>
              <a:rPr i="1" lang="ja" sz="1800">
                <a:latin typeface="Times New Roman"/>
                <a:ea typeface="Times New Roman"/>
                <a:cs typeface="Times New Roman"/>
                <a:sym typeface="Times New Roman"/>
              </a:rPr>
              <a:t>Uz - </a:t>
            </a:r>
            <a:r>
              <a:rPr lang="ja" sz="1800">
                <a:latin typeface="Times New Roman"/>
                <a:ea typeface="Times New Roman"/>
                <a:cs typeface="Times New Roman"/>
                <a:sym typeface="Times New Roman"/>
              </a:rPr>
              <a:t>i </a:t>
            </a:r>
            <a:r>
              <a:rPr i="1" lang="ja" sz="1800">
                <a:latin typeface="Times New Roman"/>
                <a:ea typeface="Times New Roman"/>
                <a:cs typeface="Times New Roman"/>
                <a:sym typeface="Times New Roman"/>
              </a:rPr>
              <a:t>m</a:t>
            </a:r>
            <a:r>
              <a:rPr lang="ja" sz="1800">
                <a:latin typeface="Times New Roman"/>
                <a:ea typeface="Times New Roman"/>
                <a:cs typeface="Times New Roman"/>
                <a:sym typeface="Times New Roman"/>
              </a:rPr>
              <a:t>log</a:t>
            </a:r>
            <a:r>
              <a:rPr i="1" lang="ja" sz="1800">
                <a:latin typeface="Times New Roman"/>
                <a:ea typeface="Times New Roman"/>
                <a:cs typeface="Times New Roman"/>
                <a:sym typeface="Times New Roman"/>
              </a:rPr>
              <a:t>(z)</a:t>
            </a:r>
            <a:endParaRPr i="1" sz="18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6"/>
          <p:cNvSpPr txBox="1"/>
          <p:nvPr>
            <p:ph type="title"/>
          </p:nvPr>
        </p:nvSpPr>
        <p:spPr>
          <a:xfrm>
            <a:off x="339425" y="445025"/>
            <a:ext cx="8464200" cy="572700"/>
          </a:xfrm>
          <a:prstGeom prst="rect">
            <a:avLst/>
          </a:prstGeom>
          <a:solidFill>
            <a:srgbClr val="C9DAF8"/>
          </a:solidFill>
        </p:spPr>
        <p:txBody>
          <a:bodyPr anchorCtr="0" anchor="t" bIns="91425" lIns="91425" spcFirstLastPara="1" rIns="91425" wrap="square" tIns="91425">
            <a:noAutofit/>
          </a:bodyPr>
          <a:lstStyle/>
          <a:p>
            <a:pPr indent="0" lvl="0" marL="0" rtl="0" algn="ctr">
              <a:spcBef>
                <a:spcPts val="0"/>
              </a:spcBef>
              <a:spcAft>
                <a:spcPts val="0"/>
              </a:spcAft>
              <a:buNone/>
            </a:pPr>
            <a:r>
              <a:rPr lang="ja"/>
              <a:t>[</a:t>
            </a:r>
            <a:r>
              <a:rPr lang="ja">
                <a:solidFill>
                  <a:srgbClr val="4A86E8"/>
                </a:solidFill>
              </a:rPr>
              <a:t>2</a:t>
            </a:r>
            <a:r>
              <a:rPr lang="ja"/>
              <a:t>]</a:t>
            </a:r>
            <a:r>
              <a:rPr lang="ja"/>
              <a:t>複素速度ポテンシャル関数で表現した　A系</a:t>
            </a:r>
            <a:endParaRPr/>
          </a:p>
        </p:txBody>
      </p:sp>
      <p:sp>
        <p:nvSpPr>
          <p:cNvPr id="182" name="Google Shape;182;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graphicFrame>
        <p:nvGraphicFramePr>
          <p:cNvPr id="183" name="Google Shape;183;p26"/>
          <p:cNvGraphicFramePr/>
          <p:nvPr/>
        </p:nvGraphicFramePr>
        <p:xfrm>
          <a:off x="574250" y="1755400"/>
          <a:ext cx="3000000" cy="3000000"/>
        </p:xfrm>
        <a:graphic>
          <a:graphicData uri="http://schemas.openxmlformats.org/drawingml/2006/table">
            <a:tbl>
              <a:tblPr>
                <a:noFill/>
                <a:tableStyleId>{8E78AB38-F392-47E9-AB60-2559EA9F1FC1}</a:tableStyleId>
              </a:tblPr>
              <a:tblGrid>
                <a:gridCol w="983075"/>
                <a:gridCol w="3014675"/>
                <a:gridCol w="902475"/>
                <a:gridCol w="3095275"/>
              </a:tblGrid>
              <a:tr h="930400">
                <a:tc>
                  <a:txBody>
                    <a:bodyPr/>
                    <a:lstStyle/>
                    <a:p>
                      <a:pPr indent="0" lvl="0" marL="0" rtl="0" algn="ctr">
                        <a:spcBef>
                          <a:spcPts val="0"/>
                        </a:spcBef>
                        <a:spcAft>
                          <a:spcPts val="0"/>
                        </a:spcAft>
                        <a:buClr>
                          <a:schemeClr val="dk1"/>
                        </a:buClr>
                        <a:buSzPts val="1100"/>
                        <a:buFont typeface="Arial"/>
                        <a:buNone/>
                      </a:pPr>
                      <a:r>
                        <a:rPr b="1" i="1" lang="ja" sz="3000">
                          <a:solidFill>
                            <a:schemeClr val="dk2"/>
                          </a:solidFill>
                          <a:latin typeface="Times New Roman"/>
                          <a:ea typeface="Times New Roman"/>
                          <a:cs typeface="Times New Roman"/>
                          <a:sym typeface="Times New Roman"/>
                        </a:rPr>
                        <a:t>a+</a:t>
                      </a:r>
                      <a:endParaRPr i="1">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1600"/>
                        </a:spcAft>
                        <a:buClr>
                          <a:schemeClr val="dk1"/>
                        </a:buClr>
                        <a:buSzPts val="1100"/>
                        <a:buFont typeface="Arial"/>
                        <a:buNone/>
                      </a:pPr>
                      <a:r>
                        <a:rPr b="1" i="1" lang="ja" sz="3000">
                          <a:solidFill>
                            <a:schemeClr val="dk2"/>
                          </a:solidFill>
                          <a:latin typeface="Times New Roman"/>
                          <a:ea typeface="Times New Roman"/>
                          <a:cs typeface="Times New Roman"/>
                          <a:sym typeface="Times New Roman"/>
                        </a:rPr>
                        <a:t>Uz - </a:t>
                      </a:r>
                      <a:r>
                        <a:rPr b="1" lang="ja" sz="3000">
                          <a:solidFill>
                            <a:schemeClr val="dk2"/>
                          </a:solidFill>
                          <a:latin typeface="Times New Roman"/>
                          <a:ea typeface="Times New Roman"/>
                          <a:cs typeface="Times New Roman"/>
                          <a:sym typeface="Times New Roman"/>
                        </a:rPr>
                        <a:t>i</a:t>
                      </a:r>
                      <a:r>
                        <a:rPr b="1" i="1" lang="ja" sz="3000">
                          <a:solidFill>
                            <a:schemeClr val="dk2"/>
                          </a:solidFill>
                          <a:latin typeface="Times New Roman"/>
                          <a:ea typeface="Times New Roman"/>
                          <a:cs typeface="Times New Roman"/>
                          <a:sym typeface="Times New Roman"/>
                        </a:rPr>
                        <a:t> m</a:t>
                      </a:r>
                      <a:r>
                        <a:rPr b="1" lang="ja" sz="3000">
                          <a:solidFill>
                            <a:schemeClr val="dk2"/>
                          </a:solidFill>
                          <a:latin typeface="Times New Roman"/>
                          <a:ea typeface="Times New Roman"/>
                          <a:cs typeface="Times New Roman"/>
                          <a:sym typeface="Times New Roman"/>
                        </a:rPr>
                        <a:t>log</a:t>
                      </a:r>
                      <a:r>
                        <a:rPr b="1" i="1" lang="ja" sz="3000">
                          <a:solidFill>
                            <a:schemeClr val="dk2"/>
                          </a:solidFill>
                          <a:latin typeface="Times New Roman"/>
                          <a:ea typeface="Times New Roman"/>
                          <a:cs typeface="Times New Roman"/>
                          <a:sym typeface="Times New Roman"/>
                        </a:rPr>
                        <a:t>(z)</a:t>
                      </a:r>
                      <a:endParaRPr b="1" i="1">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i="1" lang="ja" sz="3000">
                          <a:solidFill>
                            <a:schemeClr val="dk2"/>
                          </a:solidFill>
                          <a:latin typeface="Times New Roman"/>
                          <a:ea typeface="Times New Roman"/>
                          <a:cs typeface="Times New Roman"/>
                          <a:sym typeface="Times New Roman"/>
                        </a:rPr>
                        <a:t>a-</a:t>
                      </a:r>
                      <a:endParaRPr i="1">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1600"/>
                        </a:spcAft>
                        <a:buNone/>
                      </a:pPr>
                      <a:r>
                        <a:rPr b="1" i="1" lang="ja" sz="3000">
                          <a:solidFill>
                            <a:schemeClr val="dk2"/>
                          </a:solidFill>
                          <a:latin typeface="Times New Roman"/>
                          <a:ea typeface="Times New Roman"/>
                          <a:cs typeface="Times New Roman"/>
                          <a:sym typeface="Times New Roman"/>
                        </a:rPr>
                        <a:t>Uz + </a:t>
                      </a:r>
                      <a:r>
                        <a:rPr b="1" lang="ja" sz="3000">
                          <a:solidFill>
                            <a:schemeClr val="dk2"/>
                          </a:solidFill>
                          <a:latin typeface="Times New Roman"/>
                          <a:ea typeface="Times New Roman"/>
                          <a:cs typeface="Times New Roman"/>
                          <a:sym typeface="Times New Roman"/>
                        </a:rPr>
                        <a:t>i </a:t>
                      </a:r>
                      <a:r>
                        <a:rPr b="1" i="1" lang="ja" sz="3000">
                          <a:solidFill>
                            <a:schemeClr val="dk2"/>
                          </a:solidFill>
                          <a:latin typeface="Times New Roman"/>
                          <a:ea typeface="Times New Roman"/>
                          <a:cs typeface="Times New Roman"/>
                          <a:sym typeface="Times New Roman"/>
                        </a:rPr>
                        <a:t>m</a:t>
                      </a:r>
                      <a:r>
                        <a:rPr b="1" lang="ja" sz="3000">
                          <a:solidFill>
                            <a:schemeClr val="dk2"/>
                          </a:solidFill>
                          <a:latin typeface="Times New Roman"/>
                          <a:ea typeface="Times New Roman"/>
                          <a:cs typeface="Times New Roman"/>
                          <a:sym typeface="Times New Roman"/>
                        </a:rPr>
                        <a:t>log</a:t>
                      </a:r>
                      <a:r>
                        <a:rPr b="1" i="1" lang="ja" sz="3000">
                          <a:solidFill>
                            <a:schemeClr val="dk2"/>
                          </a:solidFill>
                          <a:latin typeface="Times New Roman"/>
                          <a:ea typeface="Times New Roman"/>
                          <a:cs typeface="Times New Roman"/>
                          <a:sym typeface="Times New Roman"/>
                        </a:rPr>
                        <a:t>(z)</a:t>
                      </a:r>
                      <a:endParaRPr b="1" i="1">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1489075">
                <a:tc>
                  <a:txBody>
                    <a:bodyPr/>
                    <a:lstStyle/>
                    <a:p>
                      <a:pPr indent="0" lvl="0" marL="0" rtl="0" algn="ctr">
                        <a:spcBef>
                          <a:spcPts val="0"/>
                        </a:spcBef>
                        <a:spcAft>
                          <a:spcPts val="1600"/>
                        </a:spcAft>
                        <a:buClr>
                          <a:schemeClr val="dk1"/>
                        </a:buClr>
                        <a:buSzPts val="1100"/>
                        <a:buFont typeface="Arial"/>
                        <a:buNone/>
                      </a:pPr>
                      <a:r>
                        <a:rPr b="1" i="1" lang="ja" sz="3000">
                          <a:solidFill>
                            <a:schemeClr val="dk2"/>
                          </a:solidFill>
                          <a:latin typeface="Times New Roman"/>
                          <a:ea typeface="Times New Roman"/>
                          <a:cs typeface="Times New Roman"/>
                          <a:sym typeface="Times New Roman"/>
                        </a:rPr>
                        <a:t>a2</a:t>
                      </a:r>
                      <a:endParaRPr i="1">
                        <a:latin typeface="Times New Roman"/>
                        <a:ea typeface="Times New Roman"/>
                        <a:cs typeface="Times New Roman"/>
                        <a:sym typeface="Times New Roman"/>
                      </a:endParaRPr>
                    </a:p>
                  </a:txBody>
                  <a:tcPr marT="91425" marB="91425" marR="91425" marL="91425" anchor="ctr">
                    <a:lnL cap="flat" cmpd="sng" w="28575">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C9DAF8"/>
                    </a:solidFill>
                  </a:tcPr>
                </a:tc>
                <a:tc gridSpan="3">
                  <a:txBody>
                    <a:bodyPr/>
                    <a:lstStyle/>
                    <a:p>
                      <a:pPr indent="0" lvl="0" marL="0" rtl="0" algn="ctr">
                        <a:spcBef>
                          <a:spcPts val="0"/>
                        </a:spcBef>
                        <a:spcAft>
                          <a:spcPts val="0"/>
                        </a:spcAft>
                        <a:buNone/>
                      </a:pPr>
                      <a:r>
                        <a:rPr lang="ja" sz="3000">
                          <a:solidFill>
                            <a:schemeClr val="dk2"/>
                          </a:solidFill>
                          <a:latin typeface="Times New Roman"/>
                          <a:ea typeface="Times New Roman"/>
                          <a:cs typeface="Times New Roman"/>
                          <a:sym typeface="Times New Roman"/>
                        </a:rPr>
                        <a:t>障害物</a:t>
                      </a:r>
                      <a:r>
                        <a:rPr lang="ja" sz="3000">
                          <a:solidFill>
                            <a:schemeClr val="dk2"/>
                          </a:solidFill>
                          <a:latin typeface="Times New Roman"/>
                          <a:ea typeface="Times New Roman"/>
                          <a:cs typeface="Times New Roman"/>
                          <a:sym typeface="Times New Roman"/>
                        </a:rPr>
                        <a:t>を半径acmで中心点(0,0)の円</a:t>
                      </a:r>
                      <a:endParaRPr sz="3000">
                        <a:solidFill>
                          <a:schemeClr val="dk2"/>
                        </a:solidFill>
                        <a:latin typeface="Times New Roman"/>
                        <a:ea typeface="Times New Roman"/>
                        <a:cs typeface="Times New Roman"/>
                        <a:sym typeface="Times New Roman"/>
                      </a:endParaRPr>
                    </a:p>
                    <a:p>
                      <a:pPr indent="0" lvl="0" marL="0" rtl="0" algn="ctr">
                        <a:spcBef>
                          <a:spcPts val="1600"/>
                        </a:spcBef>
                        <a:spcAft>
                          <a:spcPts val="1600"/>
                        </a:spcAft>
                        <a:buNone/>
                      </a:pPr>
                      <a:r>
                        <a:rPr b="1" i="1" lang="ja" sz="3000">
                          <a:solidFill>
                            <a:schemeClr val="dk2"/>
                          </a:solidFill>
                          <a:latin typeface="Times New Roman"/>
                          <a:ea typeface="Times New Roman"/>
                          <a:cs typeface="Times New Roman"/>
                          <a:sym typeface="Times New Roman"/>
                        </a:rPr>
                        <a:t>Uz + </a:t>
                      </a:r>
                      <a:r>
                        <a:rPr b="1" lang="ja" sz="3000">
                          <a:solidFill>
                            <a:schemeClr val="dk2"/>
                          </a:solidFill>
                          <a:latin typeface="Times New Roman"/>
                          <a:ea typeface="Times New Roman"/>
                          <a:cs typeface="Times New Roman"/>
                          <a:sym typeface="Times New Roman"/>
                        </a:rPr>
                        <a:t>i </a:t>
                      </a:r>
                      <a:r>
                        <a:rPr b="1" i="1" lang="ja" sz="3000">
                          <a:solidFill>
                            <a:schemeClr val="dk2"/>
                          </a:solidFill>
                          <a:latin typeface="Times New Roman"/>
                          <a:ea typeface="Times New Roman"/>
                          <a:cs typeface="Times New Roman"/>
                          <a:sym typeface="Times New Roman"/>
                        </a:rPr>
                        <a:t>m</a:t>
                      </a:r>
                      <a:r>
                        <a:rPr b="1" lang="ja" sz="3000">
                          <a:solidFill>
                            <a:schemeClr val="dk2"/>
                          </a:solidFill>
                          <a:latin typeface="Times New Roman"/>
                          <a:ea typeface="Times New Roman"/>
                          <a:cs typeface="Times New Roman"/>
                          <a:sym typeface="Times New Roman"/>
                        </a:rPr>
                        <a:t>log</a:t>
                      </a:r>
                      <a:r>
                        <a:rPr b="1" i="1" lang="ja" sz="3000">
                          <a:solidFill>
                            <a:schemeClr val="dk2"/>
                          </a:solidFill>
                          <a:latin typeface="Times New Roman"/>
                          <a:ea typeface="Times New Roman"/>
                          <a:cs typeface="Times New Roman"/>
                          <a:sym typeface="Times New Roman"/>
                        </a:rPr>
                        <a:t>(z)</a:t>
                      </a:r>
                      <a:endParaRPr b="1" i="1">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hMerge="1"/>
                <a:tc hMerge="1"/>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7"/>
          <p:cNvSpPr txBox="1"/>
          <p:nvPr>
            <p:ph type="title"/>
          </p:nvPr>
        </p:nvSpPr>
        <p:spPr>
          <a:xfrm>
            <a:off x="371750" y="445025"/>
            <a:ext cx="8445900" cy="572700"/>
          </a:xfrm>
          <a:prstGeom prst="rect">
            <a:avLst/>
          </a:prstGeom>
          <a:solidFill>
            <a:srgbClr val="C9DAF8"/>
          </a:solidFill>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ja" sz="3000"/>
              <a:t>[</a:t>
            </a:r>
            <a:r>
              <a:rPr lang="ja" sz="3000">
                <a:solidFill>
                  <a:srgbClr val="4A86E8"/>
                </a:solidFill>
              </a:rPr>
              <a:t>2</a:t>
            </a:r>
            <a:r>
              <a:rPr lang="ja" sz="3000"/>
              <a:t>]</a:t>
            </a:r>
            <a:r>
              <a:rPr lang="ja" sz="3000"/>
              <a:t>木文法の五つの操作に現れる流線　B系</a:t>
            </a:r>
            <a:endParaRPr sz="3000"/>
          </a:p>
        </p:txBody>
      </p:sp>
      <p:sp>
        <p:nvSpPr>
          <p:cNvPr id="189" name="Google Shape;189;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190" name="Google Shape;190;p27"/>
          <p:cNvPicPr preferRelativeResize="0"/>
          <p:nvPr/>
        </p:nvPicPr>
        <p:blipFill>
          <a:blip r:embed="rId3">
            <a:alphaModFix/>
          </a:blip>
          <a:stretch>
            <a:fillRect/>
          </a:stretch>
        </p:blipFill>
        <p:spPr>
          <a:xfrm>
            <a:off x="371750" y="1659025"/>
            <a:ext cx="2256597" cy="2256597"/>
          </a:xfrm>
          <a:prstGeom prst="rect">
            <a:avLst/>
          </a:prstGeom>
          <a:noFill/>
          <a:ln>
            <a:noFill/>
          </a:ln>
        </p:spPr>
      </p:pic>
      <p:pic>
        <p:nvPicPr>
          <p:cNvPr id="191" name="Google Shape;191;p27"/>
          <p:cNvPicPr preferRelativeResize="0"/>
          <p:nvPr/>
        </p:nvPicPr>
        <p:blipFill>
          <a:blip r:embed="rId4">
            <a:alphaModFix/>
          </a:blip>
          <a:stretch>
            <a:fillRect/>
          </a:stretch>
        </p:blipFill>
        <p:spPr>
          <a:xfrm>
            <a:off x="3266350" y="1659025"/>
            <a:ext cx="2256597" cy="2256597"/>
          </a:xfrm>
          <a:prstGeom prst="rect">
            <a:avLst/>
          </a:prstGeom>
          <a:noFill/>
          <a:ln>
            <a:noFill/>
          </a:ln>
        </p:spPr>
      </p:pic>
      <p:sp>
        <p:nvSpPr>
          <p:cNvPr id="192" name="Google Shape;192;p27"/>
          <p:cNvSpPr txBox="1"/>
          <p:nvPr/>
        </p:nvSpPr>
        <p:spPr>
          <a:xfrm>
            <a:off x="2628350" y="2491150"/>
            <a:ext cx="387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ja" sz="3000"/>
              <a:t>＋</a:t>
            </a:r>
            <a:endParaRPr b="1" sz="3000"/>
          </a:p>
        </p:txBody>
      </p:sp>
      <p:pic>
        <p:nvPicPr>
          <p:cNvPr id="193" name="Google Shape;193;p27"/>
          <p:cNvPicPr preferRelativeResize="0"/>
          <p:nvPr/>
        </p:nvPicPr>
        <p:blipFill>
          <a:blip r:embed="rId5">
            <a:alphaModFix/>
          </a:blip>
          <a:stretch>
            <a:fillRect/>
          </a:stretch>
        </p:blipFill>
        <p:spPr>
          <a:xfrm>
            <a:off x="6393000" y="1659025"/>
            <a:ext cx="2256597" cy="2256597"/>
          </a:xfrm>
          <a:prstGeom prst="rect">
            <a:avLst/>
          </a:prstGeom>
          <a:noFill/>
          <a:ln>
            <a:noFill/>
          </a:ln>
        </p:spPr>
      </p:pic>
      <p:sp>
        <p:nvSpPr>
          <p:cNvPr id="194" name="Google Shape;194;p27"/>
          <p:cNvSpPr txBox="1"/>
          <p:nvPr/>
        </p:nvSpPr>
        <p:spPr>
          <a:xfrm>
            <a:off x="5700300" y="2491150"/>
            <a:ext cx="387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ja" sz="3000"/>
              <a:t>＝</a:t>
            </a:r>
            <a:endParaRPr b="1" sz="3000"/>
          </a:p>
        </p:txBody>
      </p:sp>
      <p:sp>
        <p:nvSpPr>
          <p:cNvPr id="195" name="Google Shape;195;p27"/>
          <p:cNvSpPr txBox="1"/>
          <p:nvPr/>
        </p:nvSpPr>
        <p:spPr>
          <a:xfrm>
            <a:off x="645500" y="4117450"/>
            <a:ext cx="1709100" cy="75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ja" sz="2000"/>
              <a:t>左回り渦</a:t>
            </a:r>
            <a:endParaRPr b="1" sz="2000"/>
          </a:p>
          <a:p>
            <a:pPr indent="0" lvl="0" marL="0" rtl="0" algn="ctr">
              <a:spcBef>
                <a:spcPts val="0"/>
              </a:spcBef>
              <a:spcAft>
                <a:spcPts val="0"/>
              </a:spcAft>
              <a:buNone/>
            </a:pPr>
            <a:r>
              <a:rPr i="1" lang="ja" sz="1800">
                <a:latin typeface="Times New Roman"/>
                <a:ea typeface="Times New Roman"/>
                <a:cs typeface="Times New Roman"/>
                <a:sym typeface="Times New Roman"/>
              </a:rPr>
              <a:t>- </a:t>
            </a:r>
            <a:r>
              <a:rPr lang="ja" sz="1800">
                <a:latin typeface="Times New Roman"/>
                <a:ea typeface="Times New Roman"/>
                <a:cs typeface="Times New Roman"/>
                <a:sym typeface="Times New Roman"/>
              </a:rPr>
              <a:t>i</a:t>
            </a:r>
            <a:r>
              <a:rPr i="1" lang="ja" sz="1800">
                <a:latin typeface="Times New Roman"/>
                <a:ea typeface="Times New Roman"/>
                <a:cs typeface="Times New Roman"/>
                <a:sym typeface="Times New Roman"/>
              </a:rPr>
              <a:t> m</a:t>
            </a:r>
            <a:r>
              <a:rPr lang="ja" sz="1800">
                <a:latin typeface="Times New Roman"/>
                <a:ea typeface="Times New Roman"/>
                <a:cs typeface="Times New Roman"/>
                <a:sym typeface="Times New Roman"/>
              </a:rPr>
              <a:t>log</a:t>
            </a:r>
            <a:r>
              <a:rPr i="1" lang="ja" sz="1800">
                <a:latin typeface="Times New Roman"/>
                <a:ea typeface="Times New Roman"/>
                <a:cs typeface="Times New Roman"/>
                <a:sym typeface="Times New Roman"/>
              </a:rPr>
              <a:t>(z - a</a:t>
            </a:r>
            <a:r>
              <a:rPr i="1" lang="ja">
                <a:latin typeface="Times New Roman"/>
                <a:ea typeface="Times New Roman"/>
                <a:cs typeface="Times New Roman"/>
                <a:sym typeface="Times New Roman"/>
              </a:rPr>
              <a:t>)</a:t>
            </a:r>
            <a:endParaRPr i="1">
              <a:latin typeface="Times New Roman"/>
              <a:ea typeface="Times New Roman"/>
              <a:cs typeface="Times New Roman"/>
              <a:sym typeface="Times New Roman"/>
            </a:endParaRPr>
          </a:p>
        </p:txBody>
      </p:sp>
      <p:sp>
        <p:nvSpPr>
          <p:cNvPr id="196" name="Google Shape;196;p27"/>
          <p:cNvSpPr txBox="1"/>
          <p:nvPr/>
        </p:nvSpPr>
        <p:spPr>
          <a:xfrm>
            <a:off x="3575500" y="4117450"/>
            <a:ext cx="183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ja" sz="2000">
                <a:solidFill>
                  <a:schemeClr val="dk1"/>
                </a:solidFill>
              </a:rPr>
              <a:t>左回り渦</a:t>
            </a:r>
            <a:endParaRPr b="1" sz="2000">
              <a:solidFill>
                <a:schemeClr val="dk1"/>
              </a:solidFill>
            </a:endParaRPr>
          </a:p>
          <a:p>
            <a:pPr indent="0" lvl="0" marL="0" rtl="0" algn="ctr">
              <a:spcBef>
                <a:spcPts val="0"/>
              </a:spcBef>
              <a:spcAft>
                <a:spcPts val="0"/>
              </a:spcAft>
              <a:buClr>
                <a:schemeClr val="dk1"/>
              </a:buClr>
              <a:buSzPts val="1100"/>
              <a:buFont typeface="Arial"/>
              <a:buNone/>
            </a:pPr>
            <a:r>
              <a:rPr i="1" lang="ja" sz="1800">
                <a:solidFill>
                  <a:schemeClr val="dk1"/>
                </a:solidFill>
                <a:latin typeface="Times New Roman"/>
                <a:ea typeface="Times New Roman"/>
                <a:cs typeface="Times New Roman"/>
                <a:sym typeface="Times New Roman"/>
              </a:rPr>
              <a:t>- </a:t>
            </a:r>
            <a:r>
              <a:rPr lang="ja" sz="1800">
                <a:solidFill>
                  <a:schemeClr val="dk1"/>
                </a:solidFill>
                <a:latin typeface="Times New Roman"/>
                <a:ea typeface="Times New Roman"/>
                <a:cs typeface="Times New Roman"/>
                <a:sym typeface="Times New Roman"/>
              </a:rPr>
              <a:t>i </a:t>
            </a:r>
            <a:r>
              <a:rPr i="1" lang="ja" sz="1800">
                <a:solidFill>
                  <a:schemeClr val="dk1"/>
                </a:solidFill>
                <a:latin typeface="Times New Roman"/>
                <a:ea typeface="Times New Roman"/>
                <a:cs typeface="Times New Roman"/>
                <a:sym typeface="Times New Roman"/>
              </a:rPr>
              <a:t>m</a:t>
            </a:r>
            <a:r>
              <a:rPr lang="ja" sz="1800">
                <a:solidFill>
                  <a:schemeClr val="dk1"/>
                </a:solidFill>
                <a:latin typeface="Times New Roman"/>
                <a:ea typeface="Times New Roman"/>
                <a:cs typeface="Times New Roman"/>
                <a:sym typeface="Times New Roman"/>
              </a:rPr>
              <a:t>log</a:t>
            </a:r>
            <a:r>
              <a:rPr i="1" lang="ja" sz="1800">
                <a:solidFill>
                  <a:schemeClr val="dk1"/>
                </a:solidFill>
                <a:latin typeface="Times New Roman"/>
                <a:ea typeface="Times New Roman"/>
                <a:cs typeface="Times New Roman"/>
                <a:sym typeface="Times New Roman"/>
              </a:rPr>
              <a:t>(z + a)</a:t>
            </a:r>
            <a:endParaRPr i="1"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197" name="Google Shape;197;p27"/>
          <p:cNvSpPr txBox="1"/>
          <p:nvPr/>
        </p:nvSpPr>
        <p:spPr>
          <a:xfrm>
            <a:off x="6087300" y="4117450"/>
            <a:ext cx="2843400" cy="7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ja" sz="2000"/>
              <a:t>　　　　b++</a:t>
            </a:r>
            <a:endParaRPr b="1" sz="2000"/>
          </a:p>
          <a:p>
            <a:pPr indent="0" lvl="0" marL="0" rtl="0" algn="l">
              <a:spcBef>
                <a:spcPts val="0"/>
              </a:spcBef>
              <a:spcAft>
                <a:spcPts val="0"/>
              </a:spcAft>
              <a:buNone/>
            </a:pPr>
            <a:r>
              <a:rPr i="1" lang="ja" sz="1800">
                <a:latin typeface="Times New Roman"/>
                <a:ea typeface="Times New Roman"/>
                <a:cs typeface="Times New Roman"/>
                <a:sym typeface="Times New Roman"/>
              </a:rPr>
              <a:t>- </a:t>
            </a:r>
            <a:r>
              <a:rPr lang="ja" sz="1800">
                <a:latin typeface="Times New Roman"/>
                <a:ea typeface="Times New Roman"/>
                <a:cs typeface="Times New Roman"/>
                <a:sym typeface="Times New Roman"/>
              </a:rPr>
              <a:t>i </a:t>
            </a:r>
            <a:r>
              <a:rPr i="1" lang="ja" sz="1800">
                <a:latin typeface="Times New Roman"/>
                <a:ea typeface="Times New Roman"/>
                <a:cs typeface="Times New Roman"/>
                <a:sym typeface="Times New Roman"/>
              </a:rPr>
              <a:t>m</a:t>
            </a:r>
            <a:r>
              <a:rPr lang="ja" sz="1800">
                <a:latin typeface="Times New Roman"/>
                <a:ea typeface="Times New Roman"/>
                <a:cs typeface="Times New Roman"/>
                <a:sym typeface="Times New Roman"/>
              </a:rPr>
              <a:t>log</a:t>
            </a:r>
            <a:r>
              <a:rPr i="1" lang="ja" sz="1800">
                <a:latin typeface="Times New Roman"/>
                <a:ea typeface="Times New Roman"/>
                <a:cs typeface="Times New Roman"/>
                <a:sym typeface="Times New Roman"/>
              </a:rPr>
              <a:t>(z - a) -</a:t>
            </a:r>
            <a:r>
              <a:rPr lang="ja" sz="1800">
                <a:latin typeface="Times New Roman"/>
                <a:ea typeface="Times New Roman"/>
                <a:cs typeface="Times New Roman"/>
                <a:sym typeface="Times New Roman"/>
              </a:rPr>
              <a:t> i</a:t>
            </a:r>
            <a:r>
              <a:rPr i="1" lang="ja" sz="1800">
                <a:latin typeface="Times New Roman"/>
                <a:ea typeface="Times New Roman"/>
                <a:cs typeface="Times New Roman"/>
                <a:sym typeface="Times New Roman"/>
              </a:rPr>
              <a:t> m</a:t>
            </a:r>
            <a:r>
              <a:rPr lang="ja" sz="1800">
                <a:latin typeface="Times New Roman"/>
                <a:ea typeface="Times New Roman"/>
                <a:cs typeface="Times New Roman"/>
                <a:sym typeface="Times New Roman"/>
              </a:rPr>
              <a:t>log</a:t>
            </a:r>
            <a:r>
              <a:rPr i="1" lang="ja" sz="1800">
                <a:latin typeface="Times New Roman"/>
                <a:ea typeface="Times New Roman"/>
                <a:cs typeface="Times New Roman"/>
                <a:sym typeface="Times New Roman"/>
              </a:rPr>
              <a:t>(z -a)</a:t>
            </a:r>
            <a:endParaRPr i="1" sz="180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8"/>
          <p:cNvSpPr txBox="1"/>
          <p:nvPr>
            <p:ph type="title"/>
          </p:nvPr>
        </p:nvSpPr>
        <p:spPr>
          <a:xfrm>
            <a:off x="339425" y="461150"/>
            <a:ext cx="8461800" cy="572700"/>
          </a:xfrm>
          <a:prstGeom prst="rect">
            <a:avLst/>
          </a:prstGeom>
          <a:solidFill>
            <a:srgbClr val="C9DAF8"/>
          </a:solidFill>
        </p:spPr>
        <p:txBody>
          <a:bodyPr anchorCtr="0" anchor="ctr" bIns="91425" lIns="91425" spcFirstLastPara="1" rIns="91425" wrap="square" tIns="91425">
            <a:noAutofit/>
          </a:bodyPr>
          <a:lstStyle/>
          <a:p>
            <a:pPr indent="0" lvl="0" marL="0" rtl="0" algn="ctr">
              <a:spcBef>
                <a:spcPts val="0"/>
              </a:spcBef>
              <a:spcAft>
                <a:spcPts val="0"/>
              </a:spcAft>
              <a:buNone/>
            </a:pPr>
            <a:r>
              <a:rPr lang="ja" sz="3000"/>
              <a:t>[</a:t>
            </a:r>
            <a:r>
              <a:rPr lang="ja" sz="3000">
                <a:solidFill>
                  <a:srgbClr val="4A86E8"/>
                </a:solidFill>
              </a:rPr>
              <a:t>2</a:t>
            </a:r>
            <a:r>
              <a:rPr lang="ja" sz="3000"/>
              <a:t>]</a:t>
            </a:r>
            <a:r>
              <a:rPr lang="ja" sz="3000"/>
              <a:t>複素速度ポテンシャル関数で表現した　B系</a:t>
            </a:r>
            <a:r>
              <a:rPr lang="ja"/>
              <a:t>　</a:t>
            </a:r>
            <a:endParaRPr/>
          </a:p>
        </p:txBody>
      </p:sp>
      <p:sp>
        <p:nvSpPr>
          <p:cNvPr id="203" name="Google Shape;203;p28"/>
          <p:cNvSpPr txBox="1"/>
          <p:nvPr>
            <p:ph idx="1" type="body"/>
          </p:nvPr>
        </p:nvSpPr>
        <p:spPr>
          <a:xfrm>
            <a:off x="754350" y="4303173"/>
            <a:ext cx="7718100" cy="1395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ja" sz="2200"/>
              <a:t>                                         </a:t>
            </a:r>
            <a:r>
              <a:rPr b="1" lang="ja" sz="2400"/>
              <a:t>　</a:t>
            </a:r>
            <a:endParaRPr b="1" sz="2400"/>
          </a:p>
          <a:p>
            <a:pPr indent="0" lvl="0" marL="0" rtl="0" algn="l">
              <a:lnSpc>
                <a:spcPct val="100000"/>
              </a:lnSpc>
              <a:spcBef>
                <a:spcPts val="0"/>
              </a:spcBef>
              <a:spcAft>
                <a:spcPts val="0"/>
              </a:spcAft>
              <a:buNone/>
            </a:pPr>
            <a:r>
              <a:rPr lang="ja" sz="2200"/>
              <a:t>　　      　</a:t>
            </a:r>
            <a:endParaRPr sz="2200"/>
          </a:p>
          <a:p>
            <a:pPr indent="0" lvl="0" marL="0" rtl="0" algn="l">
              <a:lnSpc>
                <a:spcPct val="100000"/>
              </a:lnSpc>
              <a:spcBef>
                <a:spcPts val="1600"/>
              </a:spcBef>
              <a:spcAft>
                <a:spcPts val="0"/>
              </a:spcAft>
              <a:buNone/>
            </a:pPr>
            <a:r>
              <a:rPr b="1" lang="ja" sz="2200"/>
              <a:t>                                           </a:t>
            </a:r>
            <a:endParaRPr b="1" sz="2400"/>
          </a:p>
          <a:p>
            <a:pPr indent="0" lvl="0" marL="0" rtl="0" algn="l">
              <a:lnSpc>
                <a:spcPct val="100000"/>
              </a:lnSpc>
              <a:spcBef>
                <a:spcPts val="0"/>
              </a:spcBef>
              <a:spcAft>
                <a:spcPts val="0"/>
              </a:spcAft>
              <a:buClr>
                <a:schemeClr val="dk1"/>
              </a:buClr>
              <a:buSzPts val="1100"/>
              <a:buFont typeface="Arial"/>
              <a:buNone/>
            </a:pPr>
            <a:r>
              <a:rPr b="1" lang="ja" sz="2200"/>
              <a:t>					        　　  </a:t>
            </a:r>
            <a:endParaRPr b="1" sz="2400"/>
          </a:p>
          <a:p>
            <a:pPr indent="0" lvl="0" marL="0" rtl="0" algn="l">
              <a:lnSpc>
                <a:spcPct val="100000"/>
              </a:lnSpc>
              <a:spcBef>
                <a:spcPts val="0"/>
              </a:spcBef>
              <a:spcAft>
                <a:spcPts val="0"/>
              </a:spcAft>
              <a:buClr>
                <a:schemeClr val="dk1"/>
              </a:buClr>
              <a:buSzPts val="1100"/>
              <a:buFont typeface="Arial"/>
              <a:buNone/>
            </a:pPr>
            <a:r>
              <a:t/>
            </a:r>
            <a:endParaRPr sz="2200">
              <a:solidFill>
                <a:srgbClr val="434343"/>
              </a:solidFill>
            </a:endParaRPr>
          </a:p>
          <a:p>
            <a:pPr indent="0" lvl="0" marL="0" rtl="0" algn="l">
              <a:lnSpc>
                <a:spcPct val="100000"/>
              </a:lnSpc>
              <a:spcBef>
                <a:spcPts val="0"/>
              </a:spcBef>
              <a:spcAft>
                <a:spcPts val="0"/>
              </a:spcAft>
              <a:buClr>
                <a:schemeClr val="dk1"/>
              </a:buClr>
              <a:buSzPts val="1100"/>
              <a:buFont typeface="Arial"/>
              <a:buNone/>
            </a:pPr>
            <a:r>
              <a:rPr lang="ja" sz="2200">
                <a:solidFill>
                  <a:srgbClr val="434343"/>
                </a:solidFill>
              </a:rPr>
              <a:t>				         　　</a:t>
            </a:r>
            <a:endParaRPr sz="2200"/>
          </a:p>
          <a:p>
            <a:pPr indent="0" lvl="0" marL="0" rtl="0" algn="l">
              <a:spcBef>
                <a:spcPts val="0"/>
              </a:spcBef>
              <a:spcAft>
                <a:spcPts val="0"/>
              </a:spcAft>
              <a:buClr>
                <a:schemeClr val="dk1"/>
              </a:buClr>
              <a:buSzPts val="1100"/>
              <a:buFont typeface="Arial"/>
              <a:buNone/>
            </a:pPr>
            <a:r>
              <a:t/>
            </a:r>
            <a:endParaRPr/>
          </a:p>
          <a:p>
            <a:pPr indent="0" lvl="0" marL="0" rtl="0" algn="l">
              <a:spcBef>
                <a:spcPts val="160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t/>
            </a:r>
            <a:endParaRPr>
              <a:solidFill>
                <a:srgbClr val="434343"/>
              </a:solidFill>
            </a:endParaRPr>
          </a:p>
          <a:p>
            <a:pPr indent="0" lvl="0" marL="0" rtl="0" algn="l">
              <a:spcBef>
                <a:spcPts val="0"/>
              </a:spcBef>
              <a:spcAft>
                <a:spcPts val="0"/>
              </a:spcAft>
              <a:buNone/>
            </a:pPr>
            <a:r>
              <a:rPr lang="ja"/>
              <a:t> </a:t>
            </a:r>
            <a:endParaRPr/>
          </a:p>
          <a:p>
            <a:pPr indent="0" lvl="0" marL="0" rtl="0" algn="l">
              <a:spcBef>
                <a:spcPts val="1600"/>
              </a:spcBef>
              <a:spcAft>
                <a:spcPts val="1600"/>
              </a:spcAft>
              <a:buNone/>
            </a:pPr>
            <a:r>
              <a:t/>
            </a:r>
            <a:endParaRPr/>
          </a:p>
        </p:txBody>
      </p:sp>
      <p:sp>
        <p:nvSpPr>
          <p:cNvPr id="204" name="Google Shape;204;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graphicFrame>
        <p:nvGraphicFramePr>
          <p:cNvPr id="205" name="Google Shape;205;p28"/>
          <p:cNvGraphicFramePr/>
          <p:nvPr/>
        </p:nvGraphicFramePr>
        <p:xfrm>
          <a:off x="425463" y="1581463"/>
          <a:ext cx="3000000" cy="3000000"/>
        </p:xfrm>
        <a:graphic>
          <a:graphicData uri="http://schemas.openxmlformats.org/drawingml/2006/table">
            <a:tbl>
              <a:tblPr>
                <a:noFill/>
                <a:tableStyleId>{8E78AB38-F392-47E9-AB60-2559EA9F1FC1}</a:tableStyleId>
              </a:tblPr>
              <a:tblGrid>
                <a:gridCol w="868575"/>
                <a:gridCol w="3338025"/>
                <a:gridCol w="817650"/>
                <a:gridCol w="3351625"/>
              </a:tblGrid>
              <a:tr h="804650">
                <a:tc>
                  <a:txBody>
                    <a:bodyPr/>
                    <a:lstStyle/>
                    <a:p>
                      <a:pPr indent="0" lvl="0" marL="0" rtl="0" algn="ctr">
                        <a:spcBef>
                          <a:spcPts val="0"/>
                        </a:spcBef>
                        <a:spcAft>
                          <a:spcPts val="0"/>
                        </a:spcAft>
                        <a:buClr>
                          <a:schemeClr val="dk1"/>
                        </a:buClr>
                        <a:buSzPts val="1100"/>
                        <a:buFont typeface="Arial"/>
                        <a:buNone/>
                      </a:pPr>
                      <a:r>
                        <a:rPr b="1" i="1" lang="ja" sz="2400">
                          <a:solidFill>
                            <a:schemeClr val="dk2"/>
                          </a:solidFill>
                          <a:latin typeface="Times New Roman"/>
                          <a:ea typeface="Times New Roman"/>
                          <a:cs typeface="Times New Roman"/>
                          <a:sym typeface="Times New Roman"/>
                        </a:rPr>
                        <a:t>b++</a:t>
                      </a:r>
                      <a:r>
                        <a:rPr b="1" lang="ja" sz="2200">
                          <a:solidFill>
                            <a:schemeClr val="dk2"/>
                          </a:solidFill>
                          <a:latin typeface="Times New Roman"/>
                          <a:ea typeface="Times New Roman"/>
                          <a:cs typeface="Times New Roman"/>
                          <a:sym typeface="Times New Roman"/>
                        </a:rPr>
                        <a:t> </a:t>
                      </a:r>
                      <a:endParaRPr>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Clr>
                          <a:schemeClr val="dk1"/>
                        </a:buClr>
                        <a:buSzPts val="1100"/>
                        <a:buFont typeface="Arial"/>
                        <a:buNone/>
                      </a:pPr>
                      <a:r>
                        <a:rPr b="1" i="1" lang="ja" sz="2200">
                          <a:solidFill>
                            <a:schemeClr val="dk2"/>
                          </a:solidFill>
                          <a:latin typeface="Times New Roman"/>
                          <a:ea typeface="Times New Roman"/>
                          <a:cs typeface="Times New Roman"/>
                          <a:sym typeface="Times New Roman"/>
                        </a:rPr>
                        <a:t>- </a:t>
                      </a:r>
                      <a:r>
                        <a:rPr b="1" lang="ja" sz="2200">
                          <a:solidFill>
                            <a:schemeClr val="dk2"/>
                          </a:solidFill>
                          <a:latin typeface="Times New Roman"/>
                          <a:ea typeface="Times New Roman"/>
                          <a:cs typeface="Times New Roman"/>
                          <a:sym typeface="Times New Roman"/>
                        </a:rPr>
                        <a:t>i</a:t>
                      </a:r>
                      <a:r>
                        <a:rPr b="1" i="1" lang="ja" sz="2200">
                          <a:solidFill>
                            <a:schemeClr val="dk2"/>
                          </a:solidFill>
                          <a:latin typeface="Times New Roman"/>
                          <a:ea typeface="Times New Roman"/>
                          <a:cs typeface="Times New Roman"/>
                          <a:sym typeface="Times New Roman"/>
                        </a:rPr>
                        <a:t> m</a:t>
                      </a:r>
                      <a:r>
                        <a:rPr b="1" lang="ja" sz="2200">
                          <a:solidFill>
                            <a:schemeClr val="dk2"/>
                          </a:solidFill>
                          <a:latin typeface="Times New Roman"/>
                          <a:ea typeface="Times New Roman"/>
                          <a:cs typeface="Times New Roman"/>
                          <a:sym typeface="Times New Roman"/>
                        </a:rPr>
                        <a:t>log</a:t>
                      </a:r>
                      <a:r>
                        <a:rPr b="1" i="1" lang="ja" sz="2200">
                          <a:solidFill>
                            <a:schemeClr val="dk2"/>
                          </a:solidFill>
                          <a:latin typeface="Times New Roman"/>
                          <a:ea typeface="Times New Roman"/>
                          <a:cs typeface="Times New Roman"/>
                          <a:sym typeface="Times New Roman"/>
                        </a:rPr>
                        <a:t>(z+a) - i mlog(z-a)</a:t>
                      </a:r>
                      <a:endParaRPr b="1" i="1">
                        <a:latin typeface="Times New Roman"/>
                        <a:ea typeface="Times New Roman"/>
                        <a:cs typeface="Times New Roman"/>
                        <a:sym typeface="Times New Roman"/>
                      </a:endParaRPr>
                    </a:p>
                  </a:txBody>
                  <a:tcPr marT="91425" marB="91425" marR="91425" marL="91425" anchor="ctr">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i="1" lang="ja" sz="2400">
                          <a:solidFill>
                            <a:schemeClr val="dk2"/>
                          </a:solidFill>
                          <a:latin typeface="Times New Roman"/>
                          <a:ea typeface="Times New Roman"/>
                          <a:cs typeface="Times New Roman"/>
                          <a:sym typeface="Times New Roman"/>
                        </a:rPr>
                        <a:t>b--</a:t>
                      </a:r>
                      <a:endParaRPr i="1">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Clr>
                          <a:schemeClr val="dk1"/>
                        </a:buClr>
                        <a:buSzPts val="1100"/>
                        <a:buFont typeface="Arial"/>
                        <a:buNone/>
                      </a:pPr>
                      <a:r>
                        <a:rPr b="1" lang="ja" sz="2200">
                          <a:solidFill>
                            <a:schemeClr val="dk2"/>
                          </a:solidFill>
                          <a:latin typeface="Times New Roman"/>
                          <a:ea typeface="Times New Roman"/>
                          <a:cs typeface="Times New Roman"/>
                          <a:sym typeface="Times New Roman"/>
                        </a:rPr>
                        <a:t>i </a:t>
                      </a:r>
                      <a:r>
                        <a:rPr b="1" i="1" lang="ja" sz="2200">
                          <a:solidFill>
                            <a:schemeClr val="dk2"/>
                          </a:solidFill>
                          <a:latin typeface="Times New Roman"/>
                          <a:ea typeface="Times New Roman"/>
                          <a:cs typeface="Times New Roman"/>
                          <a:sym typeface="Times New Roman"/>
                        </a:rPr>
                        <a:t>m</a:t>
                      </a:r>
                      <a:r>
                        <a:rPr b="1" lang="ja" sz="2200">
                          <a:solidFill>
                            <a:schemeClr val="dk2"/>
                          </a:solidFill>
                          <a:latin typeface="Times New Roman"/>
                          <a:ea typeface="Times New Roman"/>
                          <a:cs typeface="Times New Roman"/>
                          <a:sym typeface="Times New Roman"/>
                        </a:rPr>
                        <a:t>log</a:t>
                      </a:r>
                      <a:r>
                        <a:rPr b="1" i="1" lang="ja" sz="2200">
                          <a:solidFill>
                            <a:schemeClr val="dk2"/>
                          </a:solidFill>
                          <a:latin typeface="Times New Roman"/>
                          <a:ea typeface="Times New Roman"/>
                          <a:cs typeface="Times New Roman"/>
                          <a:sym typeface="Times New Roman"/>
                        </a:rPr>
                        <a:t>(z-a) + </a:t>
                      </a:r>
                      <a:r>
                        <a:rPr b="1" lang="ja" sz="2200">
                          <a:solidFill>
                            <a:schemeClr val="dk2"/>
                          </a:solidFill>
                          <a:latin typeface="Times New Roman"/>
                          <a:ea typeface="Times New Roman"/>
                          <a:cs typeface="Times New Roman"/>
                          <a:sym typeface="Times New Roman"/>
                        </a:rPr>
                        <a:t>i </a:t>
                      </a:r>
                      <a:r>
                        <a:rPr b="1" i="1" lang="ja" sz="2200">
                          <a:solidFill>
                            <a:schemeClr val="dk2"/>
                          </a:solidFill>
                          <a:latin typeface="Times New Roman"/>
                          <a:ea typeface="Times New Roman"/>
                          <a:cs typeface="Times New Roman"/>
                          <a:sym typeface="Times New Roman"/>
                        </a:rPr>
                        <a:t>m</a:t>
                      </a:r>
                      <a:r>
                        <a:rPr b="1" lang="ja" sz="2200">
                          <a:solidFill>
                            <a:schemeClr val="dk2"/>
                          </a:solidFill>
                          <a:latin typeface="Times New Roman"/>
                          <a:ea typeface="Times New Roman"/>
                          <a:cs typeface="Times New Roman"/>
                          <a:sym typeface="Times New Roman"/>
                        </a:rPr>
                        <a:t>log</a:t>
                      </a:r>
                      <a:r>
                        <a:rPr b="1" i="1" lang="ja" sz="2200">
                          <a:solidFill>
                            <a:schemeClr val="dk2"/>
                          </a:solidFill>
                          <a:latin typeface="Times New Roman"/>
                          <a:ea typeface="Times New Roman"/>
                          <a:cs typeface="Times New Roman"/>
                          <a:sym typeface="Times New Roman"/>
                        </a:rPr>
                        <a:t>(z-a)</a:t>
                      </a:r>
                      <a:endParaRPr b="1" i="1">
                        <a:latin typeface="Times New Roman"/>
                        <a:ea typeface="Times New Roman"/>
                        <a:cs typeface="Times New Roman"/>
                        <a:sym typeface="Times New Roman"/>
                      </a:endParaRPr>
                    </a:p>
                  </a:txBody>
                  <a:tcPr marT="91425" marB="91425" marR="91425" marL="91425" anchor="ctr">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898700">
                <a:tc>
                  <a:txBody>
                    <a:bodyPr/>
                    <a:lstStyle/>
                    <a:p>
                      <a:pPr indent="0" lvl="0" marL="0" rtl="0" algn="ctr">
                        <a:spcBef>
                          <a:spcPts val="0"/>
                        </a:spcBef>
                        <a:spcAft>
                          <a:spcPts val="0"/>
                        </a:spcAft>
                        <a:buClr>
                          <a:schemeClr val="dk1"/>
                        </a:buClr>
                        <a:buSzPts val="1100"/>
                        <a:buFont typeface="Arial"/>
                        <a:buNone/>
                      </a:pPr>
                      <a:r>
                        <a:rPr b="1" i="1" lang="ja" sz="2400">
                          <a:solidFill>
                            <a:schemeClr val="dk2"/>
                          </a:solidFill>
                          <a:latin typeface="Times New Roman"/>
                          <a:ea typeface="Times New Roman"/>
                          <a:cs typeface="Times New Roman"/>
                          <a:sym typeface="Times New Roman"/>
                        </a:rPr>
                        <a:t>b+-</a:t>
                      </a:r>
                      <a:endParaRPr i="1">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Clr>
                          <a:schemeClr val="dk1"/>
                        </a:buClr>
                        <a:buSzPts val="1100"/>
                        <a:buFont typeface="Arial"/>
                        <a:buNone/>
                      </a:pPr>
                      <a:r>
                        <a:rPr lang="ja" sz="2200">
                          <a:solidFill>
                            <a:srgbClr val="434343"/>
                          </a:solidFill>
                          <a:latin typeface="Times New Roman"/>
                          <a:ea typeface="Times New Roman"/>
                          <a:cs typeface="Times New Roman"/>
                          <a:sym typeface="Times New Roman"/>
                        </a:rPr>
                        <a:t>a&lt;bのとき                                     </a:t>
                      </a:r>
                      <a:r>
                        <a:rPr b="1" i="1" lang="ja" sz="2200">
                          <a:solidFill>
                            <a:srgbClr val="434343"/>
                          </a:solidFill>
                          <a:latin typeface="Times New Roman"/>
                          <a:ea typeface="Times New Roman"/>
                          <a:cs typeface="Times New Roman"/>
                          <a:sym typeface="Times New Roman"/>
                        </a:rPr>
                        <a:t>imlog(z+a) - i nlog(z+b)</a:t>
                      </a:r>
                      <a:r>
                        <a:rPr i="1" lang="ja" sz="2200">
                          <a:solidFill>
                            <a:srgbClr val="434343"/>
                          </a:solidFill>
                          <a:latin typeface="Times New Roman"/>
                          <a:ea typeface="Times New Roman"/>
                          <a:cs typeface="Times New Roman"/>
                          <a:sym typeface="Times New Roman"/>
                        </a:rPr>
                        <a:t> </a:t>
                      </a:r>
                      <a:endParaRPr i="1">
                        <a:latin typeface="Times New Roman"/>
                        <a:ea typeface="Times New Roman"/>
                        <a:cs typeface="Times New Roman"/>
                        <a:sym typeface="Times New Roman"/>
                      </a:endParaRPr>
                    </a:p>
                  </a:txBody>
                  <a:tcPr marT="91425" marB="91425" marR="91425" marL="91425" anchor="ctr">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i="1" lang="ja" sz="2400">
                          <a:solidFill>
                            <a:schemeClr val="dk2"/>
                          </a:solidFill>
                          <a:latin typeface="Times New Roman"/>
                          <a:ea typeface="Times New Roman"/>
                          <a:cs typeface="Times New Roman"/>
                          <a:sym typeface="Times New Roman"/>
                        </a:rPr>
                        <a:t>b-+</a:t>
                      </a:r>
                      <a:endParaRPr i="1">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ja" sz="2200">
                          <a:solidFill>
                            <a:srgbClr val="434343"/>
                          </a:solidFill>
                          <a:latin typeface="Times New Roman"/>
                          <a:ea typeface="Times New Roman"/>
                          <a:cs typeface="Times New Roman"/>
                          <a:sym typeface="Times New Roman"/>
                        </a:rPr>
                        <a:t>a&gt;bのとき</a:t>
                      </a:r>
                      <a:endParaRPr sz="2200">
                        <a:solidFill>
                          <a:srgbClr val="434343"/>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ja" sz="2200">
                          <a:solidFill>
                            <a:schemeClr val="dk2"/>
                          </a:solidFill>
                          <a:latin typeface="Times New Roman"/>
                          <a:ea typeface="Times New Roman"/>
                          <a:cs typeface="Times New Roman"/>
                          <a:sym typeface="Times New Roman"/>
                        </a:rPr>
                        <a:t>　</a:t>
                      </a:r>
                      <a:r>
                        <a:rPr b="1" lang="ja" sz="2200">
                          <a:solidFill>
                            <a:schemeClr val="dk2"/>
                          </a:solidFill>
                          <a:latin typeface="Times New Roman"/>
                          <a:ea typeface="Times New Roman"/>
                          <a:cs typeface="Times New Roman"/>
                          <a:sym typeface="Times New Roman"/>
                        </a:rPr>
                        <a:t>i </a:t>
                      </a:r>
                      <a:r>
                        <a:rPr b="1" i="1" lang="ja" sz="2200">
                          <a:solidFill>
                            <a:schemeClr val="dk2"/>
                          </a:solidFill>
                          <a:latin typeface="Times New Roman"/>
                          <a:ea typeface="Times New Roman"/>
                          <a:cs typeface="Times New Roman"/>
                          <a:sym typeface="Times New Roman"/>
                        </a:rPr>
                        <a:t>m</a:t>
                      </a:r>
                      <a:r>
                        <a:rPr b="1" lang="ja" sz="2200">
                          <a:solidFill>
                            <a:schemeClr val="dk2"/>
                          </a:solidFill>
                          <a:latin typeface="Times New Roman"/>
                          <a:ea typeface="Times New Roman"/>
                          <a:cs typeface="Times New Roman"/>
                          <a:sym typeface="Times New Roman"/>
                        </a:rPr>
                        <a:t>log</a:t>
                      </a:r>
                      <a:r>
                        <a:rPr b="1" i="1" lang="ja" sz="2200">
                          <a:solidFill>
                            <a:schemeClr val="dk2"/>
                          </a:solidFill>
                          <a:latin typeface="Times New Roman"/>
                          <a:ea typeface="Times New Roman"/>
                          <a:cs typeface="Times New Roman"/>
                          <a:sym typeface="Times New Roman"/>
                        </a:rPr>
                        <a:t>(z-a) - </a:t>
                      </a:r>
                      <a:r>
                        <a:rPr b="1" lang="ja" sz="2200">
                          <a:solidFill>
                            <a:schemeClr val="dk2"/>
                          </a:solidFill>
                          <a:latin typeface="Times New Roman"/>
                          <a:ea typeface="Times New Roman"/>
                          <a:cs typeface="Times New Roman"/>
                          <a:sym typeface="Times New Roman"/>
                        </a:rPr>
                        <a:t>i </a:t>
                      </a:r>
                      <a:r>
                        <a:rPr b="1" i="1" lang="ja" sz="2200">
                          <a:solidFill>
                            <a:schemeClr val="dk2"/>
                          </a:solidFill>
                          <a:latin typeface="Times New Roman"/>
                          <a:ea typeface="Times New Roman"/>
                          <a:cs typeface="Times New Roman"/>
                          <a:sym typeface="Times New Roman"/>
                        </a:rPr>
                        <a:t>n</a:t>
                      </a:r>
                      <a:r>
                        <a:rPr b="1" lang="ja" sz="2200">
                          <a:solidFill>
                            <a:schemeClr val="dk2"/>
                          </a:solidFill>
                          <a:latin typeface="Times New Roman"/>
                          <a:ea typeface="Times New Roman"/>
                          <a:cs typeface="Times New Roman"/>
                          <a:sym typeface="Times New Roman"/>
                        </a:rPr>
                        <a:t>log</a:t>
                      </a:r>
                      <a:r>
                        <a:rPr b="1" i="1" lang="ja" sz="2200">
                          <a:solidFill>
                            <a:schemeClr val="dk2"/>
                          </a:solidFill>
                          <a:latin typeface="Times New Roman"/>
                          <a:ea typeface="Times New Roman"/>
                          <a:cs typeface="Times New Roman"/>
                          <a:sym typeface="Times New Roman"/>
                        </a:rPr>
                        <a:t>(z-a)</a:t>
                      </a:r>
                      <a:endParaRPr b="1" i="1" sz="2200">
                        <a:solidFill>
                          <a:srgbClr val="434343"/>
                        </a:solidFill>
                        <a:latin typeface="Times New Roman"/>
                        <a:ea typeface="Times New Roman"/>
                        <a:cs typeface="Times New Roman"/>
                        <a:sym typeface="Times New Roman"/>
                      </a:endParaRPr>
                    </a:p>
                  </a:txBody>
                  <a:tcPr marT="91425" marB="91425" marR="91425" marL="91425" anchor="ctr">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1405250">
                <a:tc>
                  <a:txBody>
                    <a:bodyPr/>
                    <a:lstStyle/>
                    <a:p>
                      <a:pPr indent="0" lvl="0" marL="0" rtl="0" algn="ctr">
                        <a:spcBef>
                          <a:spcPts val="0"/>
                        </a:spcBef>
                        <a:spcAft>
                          <a:spcPts val="0"/>
                        </a:spcAft>
                        <a:buClr>
                          <a:schemeClr val="dk1"/>
                        </a:buClr>
                        <a:buSzPts val="1100"/>
                        <a:buFont typeface="Arial"/>
                        <a:buNone/>
                      </a:pPr>
                      <a:r>
                        <a:rPr b="1" i="1" lang="ja" sz="2400">
                          <a:solidFill>
                            <a:schemeClr val="dk2"/>
                          </a:solidFill>
                          <a:latin typeface="Times New Roman"/>
                          <a:ea typeface="Times New Roman"/>
                          <a:cs typeface="Times New Roman"/>
                          <a:sym typeface="Times New Roman"/>
                        </a:rPr>
                        <a:t>β＋</a:t>
                      </a:r>
                      <a:r>
                        <a:rPr b="1" lang="ja" sz="2400">
                          <a:solidFill>
                            <a:schemeClr val="dk2"/>
                          </a:solidFill>
                          <a:latin typeface="Times New Roman"/>
                          <a:ea typeface="Times New Roman"/>
                          <a:cs typeface="Times New Roman"/>
                          <a:sym typeface="Times New Roman"/>
                        </a:rPr>
                        <a:t> </a:t>
                      </a:r>
                      <a:r>
                        <a:rPr b="1" lang="ja" sz="2200">
                          <a:solidFill>
                            <a:schemeClr val="dk2"/>
                          </a:solidFill>
                          <a:latin typeface="Times New Roman"/>
                          <a:ea typeface="Times New Roman"/>
                          <a:cs typeface="Times New Roman"/>
                          <a:sym typeface="Times New Roman"/>
                        </a:rPr>
                        <a:t> </a:t>
                      </a:r>
                      <a:endParaRPr>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ja" sz="2200">
                          <a:solidFill>
                            <a:srgbClr val="434343"/>
                          </a:solidFill>
                          <a:latin typeface="Times New Roman"/>
                          <a:ea typeface="Times New Roman"/>
                          <a:cs typeface="Times New Roman"/>
                          <a:sym typeface="Times New Roman"/>
                        </a:rPr>
                        <a:t>障害物</a:t>
                      </a:r>
                      <a:r>
                        <a:rPr lang="ja" sz="2200">
                          <a:solidFill>
                            <a:srgbClr val="434343"/>
                          </a:solidFill>
                          <a:latin typeface="Times New Roman"/>
                          <a:ea typeface="Times New Roman"/>
                          <a:cs typeface="Times New Roman"/>
                          <a:sym typeface="Times New Roman"/>
                        </a:rPr>
                        <a:t>を半径aｃｍ</a:t>
                      </a:r>
                      <a:endParaRPr sz="2200">
                        <a:solidFill>
                          <a:srgbClr val="434343"/>
                        </a:solidFill>
                        <a:latin typeface="Times New Roman"/>
                        <a:ea typeface="Times New Roman"/>
                        <a:cs typeface="Times New Roman"/>
                        <a:sym typeface="Times New Roman"/>
                      </a:endParaRPr>
                    </a:p>
                    <a:p>
                      <a:pPr indent="0" lvl="0" marL="0" rtl="0" algn="ctr">
                        <a:spcBef>
                          <a:spcPts val="0"/>
                        </a:spcBef>
                        <a:spcAft>
                          <a:spcPts val="0"/>
                        </a:spcAft>
                        <a:buNone/>
                      </a:pPr>
                      <a:r>
                        <a:rPr lang="ja" sz="2200">
                          <a:solidFill>
                            <a:srgbClr val="434343"/>
                          </a:solidFill>
                          <a:latin typeface="Times New Roman"/>
                          <a:ea typeface="Times New Roman"/>
                          <a:cs typeface="Times New Roman"/>
                          <a:sym typeface="Times New Roman"/>
                        </a:rPr>
                        <a:t>中心点(0,0)の円のとき</a:t>
                      </a:r>
                      <a:endParaRPr sz="2200">
                        <a:solidFill>
                          <a:srgbClr val="434343"/>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b="1" i="1" lang="ja" sz="3000">
                          <a:solidFill>
                            <a:srgbClr val="434343"/>
                          </a:solidFill>
                          <a:latin typeface="Times New Roman"/>
                          <a:ea typeface="Times New Roman"/>
                          <a:cs typeface="Times New Roman"/>
                          <a:sym typeface="Times New Roman"/>
                        </a:rPr>
                        <a:t> - </a:t>
                      </a:r>
                      <a:r>
                        <a:rPr b="1" lang="ja" sz="3000">
                          <a:solidFill>
                            <a:srgbClr val="434343"/>
                          </a:solidFill>
                          <a:latin typeface="Times New Roman"/>
                          <a:ea typeface="Times New Roman"/>
                          <a:cs typeface="Times New Roman"/>
                          <a:sym typeface="Times New Roman"/>
                        </a:rPr>
                        <a:t>i </a:t>
                      </a:r>
                      <a:r>
                        <a:rPr b="1" i="1" lang="ja" sz="3000">
                          <a:solidFill>
                            <a:srgbClr val="434343"/>
                          </a:solidFill>
                          <a:latin typeface="Times New Roman"/>
                          <a:ea typeface="Times New Roman"/>
                          <a:cs typeface="Times New Roman"/>
                          <a:sym typeface="Times New Roman"/>
                        </a:rPr>
                        <a:t>m</a:t>
                      </a:r>
                      <a:r>
                        <a:rPr b="1" lang="ja" sz="3000">
                          <a:solidFill>
                            <a:srgbClr val="434343"/>
                          </a:solidFill>
                          <a:latin typeface="Times New Roman"/>
                          <a:ea typeface="Times New Roman"/>
                          <a:cs typeface="Times New Roman"/>
                          <a:sym typeface="Times New Roman"/>
                        </a:rPr>
                        <a:t>log</a:t>
                      </a:r>
                      <a:r>
                        <a:rPr b="1" i="1" lang="ja" sz="3000">
                          <a:solidFill>
                            <a:srgbClr val="434343"/>
                          </a:solidFill>
                          <a:latin typeface="Times New Roman"/>
                          <a:ea typeface="Times New Roman"/>
                          <a:cs typeface="Times New Roman"/>
                          <a:sym typeface="Times New Roman"/>
                        </a:rPr>
                        <a:t>(z) </a:t>
                      </a:r>
                      <a:endParaRPr b="1" i="1" sz="3000">
                        <a:latin typeface="Times New Roman"/>
                        <a:ea typeface="Times New Roman"/>
                        <a:cs typeface="Times New Roman"/>
                        <a:sym typeface="Times New Roman"/>
                      </a:endParaRPr>
                    </a:p>
                  </a:txBody>
                  <a:tcPr marT="91425" marB="91425" marR="91425" marL="91425" anchor="ctr">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i="1" lang="ja" sz="2400">
                          <a:solidFill>
                            <a:schemeClr val="dk2"/>
                          </a:solidFill>
                          <a:latin typeface="Times New Roman"/>
                          <a:ea typeface="Times New Roman"/>
                          <a:cs typeface="Times New Roman"/>
                          <a:sym typeface="Times New Roman"/>
                        </a:rPr>
                        <a:t>β-</a:t>
                      </a:r>
                      <a:endParaRPr i="1">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ja" sz="2200">
                          <a:solidFill>
                            <a:srgbClr val="434343"/>
                          </a:solidFill>
                          <a:latin typeface="Times New Roman"/>
                          <a:ea typeface="Times New Roman"/>
                          <a:cs typeface="Times New Roman"/>
                          <a:sym typeface="Times New Roman"/>
                        </a:rPr>
                        <a:t>障害物</a:t>
                      </a:r>
                      <a:r>
                        <a:rPr lang="ja" sz="2200">
                          <a:solidFill>
                            <a:srgbClr val="434343"/>
                          </a:solidFill>
                          <a:latin typeface="Times New Roman"/>
                          <a:ea typeface="Times New Roman"/>
                          <a:cs typeface="Times New Roman"/>
                          <a:sym typeface="Times New Roman"/>
                        </a:rPr>
                        <a:t>を半径aｃｍ</a:t>
                      </a:r>
                      <a:endParaRPr sz="2200">
                        <a:solidFill>
                          <a:srgbClr val="434343"/>
                        </a:solidFill>
                        <a:latin typeface="Times New Roman"/>
                        <a:ea typeface="Times New Roman"/>
                        <a:cs typeface="Times New Roman"/>
                        <a:sym typeface="Times New Roman"/>
                      </a:endParaRPr>
                    </a:p>
                    <a:p>
                      <a:pPr indent="0" lvl="0" marL="0" rtl="0" algn="ctr">
                        <a:spcBef>
                          <a:spcPts val="0"/>
                        </a:spcBef>
                        <a:spcAft>
                          <a:spcPts val="0"/>
                        </a:spcAft>
                        <a:buNone/>
                      </a:pPr>
                      <a:r>
                        <a:rPr lang="ja" sz="2200">
                          <a:solidFill>
                            <a:srgbClr val="434343"/>
                          </a:solidFill>
                          <a:latin typeface="Times New Roman"/>
                          <a:ea typeface="Times New Roman"/>
                          <a:cs typeface="Times New Roman"/>
                          <a:sym typeface="Times New Roman"/>
                        </a:rPr>
                        <a:t>中心点(0,0)の円のとき </a:t>
                      </a:r>
                      <a:endParaRPr sz="2200">
                        <a:solidFill>
                          <a:srgbClr val="434343"/>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b="1" lang="ja" sz="3000">
                          <a:solidFill>
                            <a:srgbClr val="434343"/>
                          </a:solidFill>
                          <a:latin typeface="Times New Roman"/>
                          <a:ea typeface="Times New Roman"/>
                          <a:cs typeface="Times New Roman"/>
                          <a:sym typeface="Times New Roman"/>
                        </a:rPr>
                        <a:t>i </a:t>
                      </a:r>
                      <a:r>
                        <a:rPr b="1" i="1" lang="ja" sz="3000">
                          <a:solidFill>
                            <a:srgbClr val="434343"/>
                          </a:solidFill>
                          <a:latin typeface="Times New Roman"/>
                          <a:ea typeface="Times New Roman"/>
                          <a:cs typeface="Times New Roman"/>
                          <a:sym typeface="Times New Roman"/>
                        </a:rPr>
                        <a:t>m</a:t>
                      </a:r>
                      <a:r>
                        <a:rPr b="1" lang="ja" sz="3000">
                          <a:solidFill>
                            <a:srgbClr val="434343"/>
                          </a:solidFill>
                          <a:latin typeface="Times New Roman"/>
                          <a:ea typeface="Times New Roman"/>
                          <a:cs typeface="Times New Roman"/>
                          <a:sym typeface="Times New Roman"/>
                        </a:rPr>
                        <a:t>log</a:t>
                      </a:r>
                      <a:r>
                        <a:rPr b="1" i="1" lang="ja" sz="3000">
                          <a:solidFill>
                            <a:srgbClr val="434343"/>
                          </a:solidFill>
                          <a:latin typeface="Times New Roman"/>
                          <a:ea typeface="Times New Roman"/>
                          <a:cs typeface="Times New Roman"/>
                          <a:sym typeface="Times New Roman"/>
                        </a:rPr>
                        <a:t>(z)</a:t>
                      </a:r>
                      <a:endParaRPr b="1" i="1" sz="3000">
                        <a:latin typeface="Times New Roman"/>
                        <a:ea typeface="Times New Roman"/>
                        <a:cs typeface="Times New Roman"/>
                        <a:sym typeface="Times New Roman"/>
                      </a:endParaRPr>
                    </a:p>
                  </a:txBody>
                  <a:tcPr marT="91425" marB="91425" marR="91425" marL="91425" anchor="ctr">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9"/>
          <p:cNvSpPr txBox="1"/>
          <p:nvPr>
            <p:ph type="title"/>
          </p:nvPr>
        </p:nvSpPr>
        <p:spPr>
          <a:xfrm>
            <a:off x="311700" y="428875"/>
            <a:ext cx="8520600" cy="572700"/>
          </a:xfrm>
          <a:prstGeom prst="rect">
            <a:avLst/>
          </a:prstGeom>
          <a:solidFill>
            <a:srgbClr val="C9DAF8"/>
          </a:solidFill>
        </p:spPr>
        <p:txBody>
          <a:bodyPr anchorCtr="0" anchor="ctr" bIns="91425" lIns="91425" spcFirstLastPara="1" rIns="91425" wrap="square" tIns="91425">
            <a:noAutofit/>
          </a:bodyPr>
          <a:lstStyle/>
          <a:p>
            <a:pPr indent="0" lvl="0" marL="0" rtl="0" algn="ctr">
              <a:spcBef>
                <a:spcPts val="0"/>
              </a:spcBef>
              <a:spcAft>
                <a:spcPts val="0"/>
              </a:spcAft>
              <a:buNone/>
            </a:pPr>
            <a:r>
              <a:rPr lang="ja" sz="3000"/>
              <a:t>[</a:t>
            </a:r>
            <a:r>
              <a:rPr lang="ja" sz="3000">
                <a:solidFill>
                  <a:srgbClr val="4A86E8"/>
                </a:solidFill>
              </a:rPr>
              <a:t>2</a:t>
            </a:r>
            <a:r>
              <a:rPr lang="ja" sz="3000"/>
              <a:t>]</a:t>
            </a:r>
            <a:r>
              <a:rPr lang="ja" sz="3000"/>
              <a:t>木文法の五つの操作に現れる流線　</a:t>
            </a:r>
            <a:r>
              <a:rPr lang="ja" sz="3000"/>
              <a:t>C系</a:t>
            </a:r>
            <a:endParaRPr sz="3000"/>
          </a:p>
        </p:txBody>
      </p:sp>
      <p:sp>
        <p:nvSpPr>
          <p:cNvPr id="211" name="Google Shape;211;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212" name="Google Shape;212;p29"/>
          <p:cNvPicPr preferRelativeResize="0"/>
          <p:nvPr/>
        </p:nvPicPr>
        <p:blipFill>
          <a:blip r:embed="rId3">
            <a:alphaModFix/>
          </a:blip>
          <a:stretch>
            <a:fillRect/>
          </a:stretch>
        </p:blipFill>
        <p:spPr>
          <a:xfrm>
            <a:off x="5531225" y="1520100"/>
            <a:ext cx="3246119" cy="3133546"/>
          </a:xfrm>
          <a:prstGeom prst="rect">
            <a:avLst/>
          </a:prstGeom>
          <a:noFill/>
          <a:ln>
            <a:noFill/>
          </a:ln>
        </p:spPr>
      </p:pic>
      <p:sp>
        <p:nvSpPr>
          <p:cNvPr id="213" name="Google Shape;213;p29"/>
          <p:cNvSpPr txBox="1"/>
          <p:nvPr/>
        </p:nvSpPr>
        <p:spPr>
          <a:xfrm>
            <a:off x="6840063" y="4653675"/>
            <a:ext cx="5487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2400"/>
              <a:t>c+</a:t>
            </a:r>
            <a:endParaRPr sz="2400"/>
          </a:p>
        </p:txBody>
      </p:sp>
      <p:graphicFrame>
        <p:nvGraphicFramePr>
          <p:cNvPr id="214" name="Google Shape;214;p29"/>
          <p:cNvGraphicFramePr/>
          <p:nvPr/>
        </p:nvGraphicFramePr>
        <p:xfrm>
          <a:off x="311700" y="1529675"/>
          <a:ext cx="3000000" cy="3000000"/>
        </p:xfrm>
        <a:graphic>
          <a:graphicData uri="http://schemas.openxmlformats.org/drawingml/2006/table">
            <a:tbl>
              <a:tblPr>
                <a:noFill/>
                <a:tableStyleId>{8E78AB38-F392-47E9-AB60-2559EA9F1FC1}</a:tableStyleId>
              </a:tblPr>
              <a:tblGrid>
                <a:gridCol w="500600"/>
                <a:gridCol w="4529825"/>
              </a:tblGrid>
              <a:tr h="1566775">
                <a:tc>
                  <a:txBody>
                    <a:bodyPr/>
                    <a:lstStyle/>
                    <a:p>
                      <a:pPr indent="0" lvl="0" marL="0" rtl="0" algn="ctr">
                        <a:lnSpc>
                          <a:spcPct val="115000"/>
                        </a:lnSpc>
                        <a:spcBef>
                          <a:spcPts val="0"/>
                        </a:spcBef>
                        <a:spcAft>
                          <a:spcPts val="1600"/>
                        </a:spcAft>
                        <a:buClr>
                          <a:schemeClr val="dk1"/>
                        </a:buClr>
                        <a:buSzPts val="1100"/>
                        <a:buFont typeface="Arial"/>
                        <a:buNone/>
                      </a:pPr>
                      <a:r>
                        <a:rPr b="1" i="1" lang="ja" sz="1800">
                          <a:solidFill>
                            <a:schemeClr val="dk2"/>
                          </a:solidFill>
                        </a:rPr>
                        <a:t>C+</a:t>
                      </a:r>
                      <a:endParaRPr i="1"/>
                    </a:p>
                  </a:txBody>
                  <a:tcPr marT="91425" marB="91425" marR="91425" marL="91425" anchor="ctr">
                    <a:lnL cap="flat" cmpd="sng" w="38100">
                      <a:solidFill>
                        <a:srgbClr val="9E9E9E"/>
                      </a:solidFill>
                      <a:prstDash val="solid"/>
                      <a:round/>
                      <a:headEnd len="sm" w="sm" type="none"/>
                      <a:tailEnd len="sm" w="sm" type="none"/>
                    </a:lnL>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Clr>
                          <a:schemeClr val="dk1"/>
                        </a:buClr>
                        <a:buSzPts val="1100"/>
                        <a:buFont typeface="Arial"/>
                        <a:buNone/>
                      </a:pPr>
                      <a:r>
                        <a:rPr lang="ja" sz="1800">
                          <a:solidFill>
                            <a:srgbClr val="434343"/>
                          </a:solidFill>
                          <a:latin typeface="Times New Roman"/>
                          <a:ea typeface="Times New Roman"/>
                          <a:cs typeface="Times New Roman"/>
                          <a:sym typeface="Times New Roman"/>
                        </a:rPr>
                        <a:t>障害物</a:t>
                      </a:r>
                      <a:r>
                        <a:rPr lang="ja" sz="1800">
                          <a:solidFill>
                            <a:srgbClr val="434343"/>
                          </a:solidFill>
                          <a:latin typeface="Times New Roman"/>
                          <a:ea typeface="Times New Roman"/>
                          <a:cs typeface="Times New Roman"/>
                          <a:sym typeface="Times New Roman"/>
                        </a:rPr>
                        <a:t>を半径</a:t>
                      </a:r>
                      <a:r>
                        <a:rPr i="1" lang="ja" sz="1800">
                          <a:solidFill>
                            <a:srgbClr val="434343"/>
                          </a:solidFill>
                          <a:latin typeface="Times New Roman"/>
                          <a:ea typeface="Times New Roman"/>
                          <a:cs typeface="Times New Roman"/>
                          <a:sym typeface="Times New Roman"/>
                        </a:rPr>
                        <a:t>aｃｍ</a:t>
                      </a:r>
                      <a:r>
                        <a:rPr lang="ja" sz="1800">
                          <a:solidFill>
                            <a:srgbClr val="434343"/>
                          </a:solidFill>
                          <a:latin typeface="Times New Roman"/>
                          <a:ea typeface="Times New Roman"/>
                          <a:cs typeface="Times New Roman"/>
                          <a:sym typeface="Times New Roman"/>
                        </a:rPr>
                        <a:t>で中心点(0,0)の円とし、</a:t>
                      </a:r>
                      <a:r>
                        <a:rPr i="1" lang="ja" sz="1800">
                          <a:solidFill>
                            <a:srgbClr val="434343"/>
                          </a:solidFill>
                          <a:latin typeface="Times New Roman"/>
                          <a:ea typeface="Times New Roman"/>
                          <a:cs typeface="Times New Roman"/>
                          <a:sym typeface="Times New Roman"/>
                        </a:rPr>
                        <a:t>-1/2a&lt;c</a:t>
                      </a:r>
                      <a:r>
                        <a:rPr lang="ja" sz="1800">
                          <a:solidFill>
                            <a:srgbClr val="434343"/>
                          </a:solidFill>
                          <a:latin typeface="Times New Roman"/>
                          <a:ea typeface="Times New Roman"/>
                          <a:cs typeface="Times New Roman"/>
                          <a:sym typeface="Times New Roman"/>
                        </a:rPr>
                        <a:t>とするとき</a:t>
                      </a:r>
                      <a:endParaRPr sz="1800">
                        <a:solidFill>
                          <a:srgbClr val="434343"/>
                        </a:solidFill>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rPr b="1" i="1" lang="ja" sz="3000">
                          <a:solidFill>
                            <a:srgbClr val="434343"/>
                          </a:solidFill>
                          <a:latin typeface="Times New Roman"/>
                          <a:ea typeface="Times New Roman"/>
                          <a:cs typeface="Times New Roman"/>
                          <a:sym typeface="Times New Roman"/>
                        </a:rPr>
                        <a:t>f(z) = - </a:t>
                      </a:r>
                      <a:r>
                        <a:rPr b="1" lang="ja" sz="3000">
                          <a:solidFill>
                            <a:srgbClr val="434343"/>
                          </a:solidFill>
                          <a:latin typeface="Times New Roman"/>
                          <a:ea typeface="Times New Roman"/>
                          <a:cs typeface="Times New Roman"/>
                          <a:sym typeface="Times New Roman"/>
                        </a:rPr>
                        <a:t>i</a:t>
                      </a:r>
                      <a:r>
                        <a:rPr b="1" i="1" lang="ja" sz="3000">
                          <a:solidFill>
                            <a:srgbClr val="434343"/>
                          </a:solidFill>
                          <a:latin typeface="Times New Roman"/>
                          <a:ea typeface="Times New Roman"/>
                          <a:cs typeface="Times New Roman"/>
                          <a:sym typeface="Times New Roman"/>
                        </a:rPr>
                        <a:t> m</a:t>
                      </a:r>
                      <a:r>
                        <a:rPr b="1" lang="ja" sz="3000">
                          <a:solidFill>
                            <a:srgbClr val="434343"/>
                          </a:solidFill>
                          <a:latin typeface="Times New Roman"/>
                          <a:ea typeface="Times New Roman"/>
                          <a:cs typeface="Times New Roman"/>
                          <a:sym typeface="Times New Roman"/>
                        </a:rPr>
                        <a:t>log</a:t>
                      </a:r>
                      <a:r>
                        <a:rPr b="1" i="1" lang="ja" sz="3000">
                          <a:solidFill>
                            <a:srgbClr val="434343"/>
                          </a:solidFill>
                          <a:latin typeface="Times New Roman"/>
                          <a:ea typeface="Times New Roman"/>
                          <a:cs typeface="Times New Roman"/>
                          <a:sym typeface="Times New Roman"/>
                        </a:rPr>
                        <a:t>(z±c)</a:t>
                      </a:r>
                      <a:endParaRPr b="1" i="1" sz="3000">
                        <a:latin typeface="Times New Roman"/>
                        <a:ea typeface="Times New Roman"/>
                        <a:cs typeface="Times New Roman"/>
                        <a:sym typeface="Times New Roman"/>
                      </a:endParaRPr>
                    </a:p>
                  </a:txBody>
                  <a:tcPr marT="91425" marB="91425" marR="91425" marL="91425" anchor="ctr">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1566775">
                <a:tc>
                  <a:txBody>
                    <a:bodyPr/>
                    <a:lstStyle/>
                    <a:p>
                      <a:pPr indent="0" lvl="0" marL="0" rtl="0" algn="ctr">
                        <a:lnSpc>
                          <a:spcPct val="115000"/>
                        </a:lnSpc>
                        <a:spcBef>
                          <a:spcPts val="0"/>
                        </a:spcBef>
                        <a:spcAft>
                          <a:spcPts val="1600"/>
                        </a:spcAft>
                        <a:buClr>
                          <a:schemeClr val="dk1"/>
                        </a:buClr>
                        <a:buSzPts val="1100"/>
                        <a:buFont typeface="Arial"/>
                        <a:buNone/>
                      </a:pPr>
                      <a:r>
                        <a:rPr b="1" i="1" lang="ja" sz="1800">
                          <a:solidFill>
                            <a:schemeClr val="dk2"/>
                          </a:solidFill>
                        </a:rPr>
                        <a:t>C‐</a:t>
                      </a:r>
                      <a:endParaRPr i="1"/>
                    </a:p>
                  </a:txBody>
                  <a:tcPr marT="91425" marB="91425" marR="91425" marL="91425" anchor="ctr">
                    <a:lnL cap="flat" cmpd="sng" w="38100">
                      <a:solidFill>
                        <a:srgbClr val="9E9E9E"/>
                      </a:solidFill>
                      <a:prstDash val="solid"/>
                      <a:round/>
                      <a:headEnd len="sm" w="sm" type="none"/>
                      <a:tailEnd len="sm" w="sm" type="none"/>
                    </a:lnL>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Clr>
                          <a:schemeClr val="dk1"/>
                        </a:buClr>
                        <a:buSzPts val="1100"/>
                        <a:buFont typeface="Arial"/>
                        <a:buNone/>
                      </a:pPr>
                      <a:r>
                        <a:rPr lang="ja" sz="1800">
                          <a:solidFill>
                            <a:srgbClr val="434343"/>
                          </a:solidFill>
                          <a:latin typeface="Times New Roman"/>
                          <a:ea typeface="Times New Roman"/>
                          <a:cs typeface="Times New Roman"/>
                          <a:sym typeface="Times New Roman"/>
                        </a:rPr>
                        <a:t>障害物</a:t>
                      </a:r>
                      <a:r>
                        <a:rPr lang="ja" sz="1800">
                          <a:solidFill>
                            <a:srgbClr val="434343"/>
                          </a:solidFill>
                          <a:latin typeface="Times New Roman"/>
                          <a:ea typeface="Times New Roman"/>
                          <a:cs typeface="Times New Roman"/>
                          <a:sym typeface="Times New Roman"/>
                        </a:rPr>
                        <a:t>を半径</a:t>
                      </a:r>
                      <a:r>
                        <a:rPr i="1" lang="ja" sz="1800">
                          <a:solidFill>
                            <a:srgbClr val="434343"/>
                          </a:solidFill>
                          <a:latin typeface="Times New Roman"/>
                          <a:ea typeface="Times New Roman"/>
                          <a:cs typeface="Times New Roman"/>
                          <a:sym typeface="Times New Roman"/>
                        </a:rPr>
                        <a:t>aｃｍ</a:t>
                      </a:r>
                      <a:r>
                        <a:rPr lang="ja" sz="1800">
                          <a:solidFill>
                            <a:srgbClr val="434343"/>
                          </a:solidFill>
                          <a:latin typeface="Times New Roman"/>
                          <a:ea typeface="Times New Roman"/>
                          <a:cs typeface="Times New Roman"/>
                          <a:sym typeface="Times New Roman"/>
                        </a:rPr>
                        <a:t>で中心点(0,0)の円とし、</a:t>
                      </a:r>
                      <a:r>
                        <a:rPr i="1" lang="ja" sz="1800">
                          <a:solidFill>
                            <a:srgbClr val="434343"/>
                          </a:solidFill>
                          <a:latin typeface="Times New Roman"/>
                          <a:ea typeface="Times New Roman"/>
                          <a:cs typeface="Times New Roman"/>
                          <a:sym typeface="Times New Roman"/>
                        </a:rPr>
                        <a:t>-1/2a&lt;c</a:t>
                      </a:r>
                      <a:r>
                        <a:rPr lang="ja" sz="1800">
                          <a:solidFill>
                            <a:srgbClr val="434343"/>
                          </a:solidFill>
                          <a:latin typeface="Times New Roman"/>
                          <a:ea typeface="Times New Roman"/>
                          <a:cs typeface="Times New Roman"/>
                          <a:sym typeface="Times New Roman"/>
                        </a:rPr>
                        <a:t>とするとき</a:t>
                      </a:r>
                      <a:endParaRPr sz="1800">
                        <a:solidFill>
                          <a:srgbClr val="434343"/>
                        </a:solidFill>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rPr b="1" i="1" lang="ja" sz="3000">
                          <a:solidFill>
                            <a:srgbClr val="434343"/>
                          </a:solidFill>
                          <a:latin typeface="Times New Roman"/>
                          <a:ea typeface="Times New Roman"/>
                          <a:cs typeface="Times New Roman"/>
                          <a:sym typeface="Times New Roman"/>
                        </a:rPr>
                        <a:t>f(z) = </a:t>
                      </a:r>
                      <a:r>
                        <a:rPr b="1" lang="ja" sz="3000">
                          <a:solidFill>
                            <a:srgbClr val="434343"/>
                          </a:solidFill>
                          <a:latin typeface="Times New Roman"/>
                          <a:ea typeface="Times New Roman"/>
                          <a:cs typeface="Times New Roman"/>
                          <a:sym typeface="Times New Roman"/>
                        </a:rPr>
                        <a:t>i </a:t>
                      </a:r>
                      <a:r>
                        <a:rPr b="1" i="1" lang="ja" sz="3000">
                          <a:solidFill>
                            <a:srgbClr val="434343"/>
                          </a:solidFill>
                          <a:latin typeface="Times New Roman"/>
                          <a:ea typeface="Times New Roman"/>
                          <a:cs typeface="Times New Roman"/>
                          <a:sym typeface="Times New Roman"/>
                        </a:rPr>
                        <a:t>m</a:t>
                      </a:r>
                      <a:r>
                        <a:rPr b="1" lang="ja" sz="3000">
                          <a:solidFill>
                            <a:srgbClr val="434343"/>
                          </a:solidFill>
                          <a:latin typeface="Times New Roman"/>
                          <a:ea typeface="Times New Roman"/>
                          <a:cs typeface="Times New Roman"/>
                          <a:sym typeface="Times New Roman"/>
                        </a:rPr>
                        <a:t>log</a:t>
                      </a:r>
                      <a:r>
                        <a:rPr b="1" i="1" lang="ja" sz="3000">
                          <a:solidFill>
                            <a:srgbClr val="434343"/>
                          </a:solidFill>
                          <a:latin typeface="Times New Roman"/>
                          <a:ea typeface="Times New Roman"/>
                          <a:cs typeface="Times New Roman"/>
                          <a:sym typeface="Times New Roman"/>
                        </a:rPr>
                        <a:t>(z±c)</a:t>
                      </a:r>
                      <a:endParaRPr b="1" i="1" sz="3000">
                        <a:latin typeface="Times New Roman"/>
                        <a:ea typeface="Times New Roman"/>
                        <a:cs typeface="Times New Roman"/>
                        <a:sym typeface="Times New Roman"/>
                      </a:endParaRPr>
                    </a:p>
                  </a:txBody>
                  <a:tcPr marT="91425" marB="91425" marR="91425" marL="91425" anchor="ctr">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0"/>
          <p:cNvSpPr txBox="1"/>
          <p:nvPr>
            <p:ph type="title"/>
          </p:nvPr>
        </p:nvSpPr>
        <p:spPr>
          <a:xfrm>
            <a:off x="311700" y="445025"/>
            <a:ext cx="8520600" cy="5727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トポロジカルな流れの可視化</a:t>
            </a:r>
            <a:endParaRPr/>
          </a:p>
        </p:txBody>
      </p:sp>
      <p:sp>
        <p:nvSpPr>
          <p:cNvPr id="220" name="Google Shape;220;p30"/>
          <p:cNvSpPr txBox="1"/>
          <p:nvPr>
            <p:ph idx="1" type="body"/>
          </p:nvPr>
        </p:nvSpPr>
        <p:spPr>
          <a:xfrm>
            <a:off x="311700" y="1152475"/>
            <a:ext cx="8520600" cy="17061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ja" sz="2400"/>
              <a:t>１、MATLABを使用した関数の可視化</a:t>
            </a:r>
            <a:endParaRPr sz="2400"/>
          </a:p>
          <a:p>
            <a:pPr indent="0" lvl="0" marL="0" rtl="0" algn="ctr">
              <a:spcBef>
                <a:spcPts val="1600"/>
              </a:spcBef>
              <a:spcAft>
                <a:spcPts val="1600"/>
              </a:spcAft>
              <a:buNone/>
            </a:pPr>
            <a:r>
              <a:rPr lang="ja" sz="2000"/>
              <a:t>複素速度ポテンシャルで関数化したものをMATLABで描画させる</a:t>
            </a:r>
            <a:endParaRPr sz="2000"/>
          </a:p>
        </p:txBody>
      </p:sp>
      <p:sp>
        <p:nvSpPr>
          <p:cNvPr id="221" name="Google Shape;221;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22" name="Google Shape;222;p30"/>
          <p:cNvSpPr txBox="1"/>
          <p:nvPr/>
        </p:nvSpPr>
        <p:spPr>
          <a:xfrm>
            <a:off x="311700" y="3068450"/>
            <a:ext cx="8520600" cy="1796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ja" sz="2400">
                <a:solidFill>
                  <a:schemeClr val="dk2"/>
                </a:solidFill>
              </a:rPr>
              <a:t>２、流れの遷移の可視化</a:t>
            </a:r>
            <a:endParaRPr sz="2400">
              <a:solidFill>
                <a:schemeClr val="dk2"/>
              </a:solidFill>
            </a:endParaRPr>
          </a:p>
          <a:p>
            <a:pPr indent="0" lvl="0" marL="0" rtl="0" algn="l">
              <a:lnSpc>
                <a:spcPct val="115000"/>
              </a:lnSpc>
              <a:spcBef>
                <a:spcPts val="1600"/>
              </a:spcBef>
              <a:spcAft>
                <a:spcPts val="1600"/>
              </a:spcAft>
              <a:buClr>
                <a:schemeClr val="dk1"/>
              </a:buClr>
              <a:buSzPts val="1100"/>
              <a:buFont typeface="Arial"/>
              <a:buNone/>
            </a:pPr>
            <a:r>
              <a:rPr lang="ja" sz="2000">
                <a:solidFill>
                  <a:schemeClr val="dk2"/>
                </a:solidFill>
              </a:rPr>
              <a:t>　　遷移グラフを作成し、流れの遷移を直感的に理解できるようにする</a:t>
            </a:r>
            <a:endParaRPr sz="200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1"/>
          <p:cNvSpPr txBox="1"/>
          <p:nvPr>
            <p:ph type="title"/>
          </p:nvPr>
        </p:nvSpPr>
        <p:spPr>
          <a:xfrm>
            <a:off x="311700" y="380525"/>
            <a:ext cx="8520600" cy="5727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MATLABを使った流れの作図</a:t>
            </a:r>
            <a:endParaRPr/>
          </a:p>
        </p:txBody>
      </p:sp>
      <p:sp>
        <p:nvSpPr>
          <p:cNvPr id="228" name="Google Shape;228;p31"/>
          <p:cNvSpPr txBox="1"/>
          <p:nvPr>
            <p:ph idx="1" type="body"/>
          </p:nvPr>
        </p:nvSpPr>
        <p:spPr>
          <a:xfrm>
            <a:off x="277650" y="1124825"/>
            <a:ext cx="8588700" cy="10125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ja" sz="2200"/>
              <a:t>MATLAB</a:t>
            </a:r>
            <a:endParaRPr b="1" sz="2200"/>
          </a:p>
          <a:p>
            <a:pPr indent="0" lvl="0" marL="0" rtl="0" algn="ctr">
              <a:spcBef>
                <a:spcPts val="0"/>
              </a:spcBef>
              <a:spcAft>
                <a:spcPts val="1600"/>
              </a:spcAft>
              <a:buNone/>
            </a:pPr>
            <a:r>
              <a:rPr lang="ja"/>
              <a:t>関数とデータの可視化が可能、複素数ポテンシャル関数を打ち込み作図</a:t>
            </a:r>
            <a:endParaRPr/>
          </a:p>
        </p:txBody>
      </p:sp>
      <p:sp>
        <p:nvSpPr>
          <p:cNvPr id="229" name="Google Shape;229;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30" name="Google Shape;230;p31"/>
          <p:cNvSpPr txBox="1"/>
          <p:nvPr/>
        </p:nvSpPr>
        <p:spPr>
          <a:xfrm>
            <a:off x="277650" y="2630063"/>
            <a:ext cx="8588700" cy="22110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ja" sz="2000">
                <a:solidFill>
                  <a:schemeClr val="dk2"/>
                </a:solidFill>
              </a:rPr>
              <a:t>左回りの渦の関数を打ち込んだ場合</a:t>
            </a:r>
            <a:endParaRPr b="1" sz="2000">
              <a:solidFill>
                <a:schemeClr val="dk2"/>
              </a:solidFill>
            </a:endParaRPr>
          </a:p>
          <a:p>
            <a:pPr indent="0" lvl="0" marL="0" rtl="0" algn="l">
              <a:lnSpc>
                <a:spcPct val="115000"/>
              </a:lnSpc>
              <a:spcBef>
                <a:spcPts val="1600"/>
              </a:spcBef>
              <a:spcAft>
                <a:spcPts val="0"/>
              </a:spcAft>
              <a:buClr>
                <a:schemeClr val="dk1"/>
              </a:buClr>
              <a:buSzPts val="1100"/>
              <a:buFont typeface="Arial"/>
              <a:buNone/>
            </a:pPr>
            <a:r>
              <a:rPr b="1" i="1" lang="ja" sz="2400">
                <a:solidFill>
                  <a:schemeClr val="dk2"/>
                </a:solidFill>
                <a:latin typeface="Times New Roman"/>
                <a:ea typeface="Times New Roman"/>
                <a:cs typeface="Times New Roman"/>
                <a:sym typeface="Times New Roman"/>
              </a:rPr>
              <a:t>ｆ(z) = ‐ </a:t>
            </a:r>
            <a:r>
              <a:rPr b="1" lang="ja" sz="2400">
                <a:solidFill>
                  <a:schemeClr val="dk2"/>
                </a:solidFill>
                <a:latin typeface="Times New Roman"/>
                <a:ea typeface="Times New Roman"/>
                <a:cs typeface="Times New Roman"/>
                <a:sym typeface="Times New Roman"/>
              </a:rPr>
              <a:t>i</a:t>
            </a:r>
            <a:r>
              <a:rPr b="1" i="1" lang="ja" sz="2400">
                <a:solidFill>
                  <a:schemeClr val="dk2"/>
                </a:solidFill>
                <a:latin typeface="Times New Roman"/>
                <a:ea typeface="Times New Roman"/>
                <a:cs typeface="Times New Roman"/>
                <a:sym typeface="Times New Roman"/>
              </a:rPr>
              <a:t>m</a:t>
            </a:r>
            <a:r>
              <a:rPr b="1" lang="ja" sz="2400">
                <a:solidFill>
                  <a:schemeClr val="dk2"/>
                </a:solidFill>
                <a:latin typeface="Times New Roman"/>
                <a:ea typeface="Times New Roman"/>
                <a:cs typeface="Times New Roman"/>
                <a:sym typeface="Times New Roman"/>
              </a:rPr>
              <a:t>log</a:t>
            </a:r>
            <a:r>
              <a:rPr b="1" i="1" lang="ja" sz="2400">
                <a:solidFill>
                  <a:schemeClr val="dk2"/>
                </a:solidFill>
                <a:latin typeface="Times New Roman"/>
                <a:ea typeface="Times New Roman"/>
                <a:cs typeface="Times New Roman"/>
                <a:sym typeface="Times New Roman"/>
              </a:rPr>
              <a:t>(z)</a:t>
            </a:r>
            <a:endParaRPr b="1" i="1" sz="2400">
              <a:solidFill>
                <a:schemeClr val="dk2"/>
              </a:solidFill>
              <a:latin typeface="Times New Roman"/>
              <a:ea typeface="Times New Roman"/>
              <a:cs typeface="Times New Roman"/>
              <a:sym typeface="Times New Roman"/>
            </a:endParaRPr>
          </a:p>
          <a:p>
            <a:pPr indent="0" lvl="0" marL="0" rtl="0" algn="l">
              <a:lnSpc>
                <a:spcPct val="115000"/>
              </a:lnSpc>
              <a:spcBef>
                <a:spcPts val="1600"/>
              </a:spcBef>
              <a:spcAft>
                <a:spcPts val="0"/>
              </a:spcAft>
              <a:buClr>
                <a:schemeClr val="dk1"/>
              </a:buClr>
              <a:buSzPts val="1100"/>
              <a:buFont typeface="Arial"/>
              <a:buNone/>
            </a:pPr>
            <a:r>
              <a:rPr lang="ja" sz="1800">
                <a:solidFill>
                  <a:schemeClr val="dk2"/>
                </a:solidFill>
              </a:rPr>
              <a:t>・符号を負にすると右回り、正にすると左回り</a:t>
            </a:r>
            <a:endParaRPr sz="1800">
              <a:solidFill>
                <a:schemeClr val="dk2"/>
              </a:solidFill>
            </a:endParaRPr>
          </a:p>
          <a:p>
            <a:pPr indent="0" lvl="0" marL="0" rtl="0" algn="l">
              <a:lnSpc>
                <a:spcPct val="115000"/>
              </a:lnSpc>
              <a:spcBef>
                <a:spcPts val="1600"/>
              </a:spcBef>
              <a:spcAft>
                <a:spcPts val="1600"/>
              </a:spcAft>
              <a:buClr>
                <a:schemeClr val="dk1"/>
              </a:buClr>
              <a:buSzPts val="1100"/>
              <a:buFont typeface="Arial"/>
              <a:buNone/>
            </a:pPr>
            <a:r>
              <a:rPr lang="ja" sz="1800">
                <a:solidFill>
                  <a:schemeClr val="dk2"/>
                </a:solidFill>
              </a:rPr>
              <a:t>・中心点（a,0）の場合log(z‐a)</a:t>
            </a:r>
            <a:endParaRPr/>
          </a:p>
        </p:txBody>
      </p:sp>
      <p:pic>
        <p:nvPicPr>
          <p:cNvPr id="231" name="Google Shape;231;p31"/>
          <p:cNvPicPr preferRelativeResize="0"/>
          <p:nvPr/>
        </p:nvPicPr>
        <p:blipFill>
          <a:blip r:embed="rId3">
            <a:alphaModFix/>
          </a:blip>
          <a:stretch>
            <a:fillRect/>
          </a:stretch>
        </p:blipFill>
        <p:spPr>
          <a:xfrm>
            <a:off x="6261902" y="2707150"/>
            <a:ext cx="2267847" cy="2056850"/>
          </a:xfrm>
          <a:prstGeom prst="rect">
            <a:avLst/>
          </a:prstGeom>
          <a:noFill/>
          <a:ln>
            <a:noFill/>
          </a:ln>
        </p:spPr>
      </p:pic>
      <p:sp>
        <p:nvSpPr>
          <p:cNvPr id="232" name="Google Shape;232;p31"/>
          <p:cNvSpPr/>
          <p:nvPr/>
        </p:nvSpPr>
        <p:spPr>
          <a:xfrm>
            <a:off x="3467550" y="2042075"/>
            <a:ext cx="2208900" cy="683700"/>
          </a:xfrm>
          <a:prstGeom prst="downArrow">
            <a:avLst>
              <a:gd fmla="val 50000" name="adj1"/>
              <a:gd fmla="val 50000" name="adj2"/>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目次</a:t>
            </a:r>
            <a:endParaRPr/>
          </a:p>
        </p:txBody>
      </p:sp>
      <p:sp>
        <p:nvSpPr>
          <p:cNvPr id="62" name="Google Shape;62;p14"/>
          <p:cNvSpPr txBox="1"/>
          <p:nvPr>
            <p:ph idx="1" type="body"/>
          </p:nvPr>
        </p:nvSpPr>
        <p:spPr>
          <a:xfrm>
            <a:off x="311700" y="1017725"/>
            <a:ext cx="8520600" cy="40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1600"/>
              <a:t>背景</a:t>
            </a:r>
            <a:endParaRPr sz="1600"/>
          </a:p>
          <a:p>
            <a:pPr indent="0" lvl="0" marL="0" rtl="0" algn="l">
              <a:spcBef>
                <a:spcPts val="1600"/>
              </a:spcBef>
              <a:spcAft>
                <a:spcPts val="0"/>
              </a:spcAft>
              <a:buNone/>
            </a:pPr>
            <a:r>
              <a:rPr lang="ja" sz="1600"/>
              <a:t>目的</a:t>
            </a:r>
            <a:endParaRPr sz="1600"/>
          </a:p>
          <a:p>
            <a:pPr indent="0" lvl="0" marL="0" rtl="0" algn="l">
              <a:spcBef>
                <a:spcPts val="1600"/>
              </a:spcBef>
              <a:spcAft>
                <a:spcPts val="0"/>
              </a:spcAft>
              <a:buNone/>
            </a:pPr>
            <a:r>
              <a:rPr lang="ja" sz="1600"/>
              <a:t>アプローチ</a:t>
            </a:r>
            <a:endParaRPr sz="1600"/>
          </a:p>
          <a:p>
            <a:pPr indent="0" lvl="0" marL="0" rtl="0" algn="l">
              <a:spcBef>
                <a:spcPts val="1600"/>
              </a:spcBef>
              <a:spcAft>
                <a:spcPts val="0"/>
              </a:spcAft>
              <a:buNone/>
            </a:pPr>
            <a:r>
              <a:rPr lang="ja" sz="1600"/>
              <a:t>[1]木文法</a:t>
            </a:r>
            <a:endParaRPr sz="1600"/>
          </a:p>
          <a:p>
            <a:pPr indent="0" lvl="0" marL="0" rtl="0" algn="l">
              <a:spcBef>
                <a:spcPts val="1600"/>
              </a:spcBef>
              <a:spcAft>
                <a:spcPts val="0"/>
              </a:spcAft>
              <a:buNone/>
            </a:pPr>
            <a:r>
              <a:rPr lang="ja" sz="1600"/>
              <a:t>[2]関数化</a:t>
            </a:r>
            <a:endParaRPr sz="1600"/>
          </a:p>
          <a:p>
            <a:pPr indent="0" lvl="0" marL="0" rtl="0" algn="l">
              <a:spcBef>
                <a:spcPts val="1600"/>
              </a:spcBef>
              <a:spcAft>
                <a:spcPts val="0"/>
              </a:spcAft>
              <a:buNone/>
            </a:pPr>
            <a:r>
              <a:rPr lang="ja" sz="1600"/>
              <a:t>[3]可視化</a:t>
            </a:r>
            <a:endParaRPr sz="1600"/>
          </a:p>
          <a:p>
            <a:pPr indent="0" lvl="0" marL="0" rtl="0" algn="l">
              <a:spcBef>
                <a:spcPts val="1600"/>
              </a:spcBef>
              <a:spcAft>
                <a:spcPts val="0"/>
              </a:spcAft>
              <a:buNone/>
            </a:pPr>
            <a:r>
              <a:rPr lang="ja" sz="1600"/>
              <a:t>まとめ</a:t>
            </a:r>
            <a:endParaRPr sz="1600"/>
          </a:p>
          <a:p>
            <a:pPr indent="0" lvl="0" marL="0" rtl="0" algn="l">
              <a:spcBef>
                <a:spcPts val="1600"/>
              </a:spcBef>
              <a:spcAft>
                <a:spcPts val="0"/>
              </a:spcAft>
              <a:buNone/>
            </a:pPr>
            <a:r>
              <a:rPr lang="ja" sz="1600"/>
              <a:t>参考文献</a:t>
            </a:r>
            <a:endParaRPr sz="16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2"/>
          <p:cNvSpPr txBox="1"/>
          <p:nvPr>
            <p:ph type="title"/>
          </p:nvPr>
        </p:nvSpPr>
        <p:spPr>
          <a:xfrm>
            <a:off x="311700" y="445025"/>
            <a:ext cx="8520600" cy="5727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数値の設定</a:t>
            </a:r>
            <a:endParaRPr/>
          </a:p>
        </p:txBody>
      </p:sp>
      <p:sp>
        <p:nvSpPr>
          <p:cNvPr id="238" name="Google Shape;238;p32"/>
          <p:cNvSpPr txBox="1"/>
          <p:nvPr>
            <p:ph idx="1" type="body"/>
          </p:nvPr>
        </p:nvSpPr>
        <p:spPr>
          <a:xfrm>
            <a:off x="311700" y="1077311"/>
            <a:ext cx="8520600" cy="74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ja" sz="2000"/>
              <a:t>トポロジカルな流れの描画をするにあたって関数に</a:t>
            </a:r>
            <a:r>
              <a:rPr lang="ja" sz="2000">
                <a:solidFill>
                  <a:srgbClr val="980000"/>
                </a:solidFill>
              </a:rPr>
              <a:t>位置情報を与える</a:t>
            </a:r>
            <a:r>
              <a:rPr lang="ja" sz="2000"/>
              <a:t>必要がある。</a:t>
            </a:r>
            <a:endParaRPr sz="2000"/>
          </a:p>
        </p:txBody>
      </p:sp>
      <p:sp>
        <p:nvSpPr>
          <p:cNvPr id="239" name="Google Shape;239;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40" name="Google Shape;240;p32"/>
          <p:cNvSpPr txBox="1"/>
          <p:nvPr/>
        </p:nvSpPr>
        <p:spPr>
          <a:xfrm>
            <a:off x="3779350" y="2473500"/>
            <a:ext cx="1823100" cy="8655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ja" sz="3000"/>
              <a:t>MATLAB</a:t>
            </a:r>
            <a:endParaRPr b="1" sz="3000"/>
          </a:p>
        </p:txBody>
      </p:sp>
      <p:sp>
        <p:nvSpPr>
          <p:cNvPr id="241" name="Google Shape;241;p32"/>
          <p:cNvSpPr txBox="1"/>
          <p:nvPr/>
        </p:nvSpPr>
        <p:spPr>
          <a:xfrm>
            <a:off x="653525" y="4289450"/>
            <a:ext cx="1061400" cy="6531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ja" sz="3000"/>
              <a:t>関数</a:t>
            </a:r>
            <a:endParaRPr b="1" sz="3000"/>
          </a:p>
        </p:txBody>
      </p:sp>
      <p:sp>
        <p:nvSpPr>
          <p:cNvPr id="242" name="Google Shape;242;p32"/>
          <p:cNvSpPr txBox="1"/>
          <p:nvPr/>
        </p:nvSpPr>
        <p:spPr>
          <a:xfrm>
            <a:off x="7173300" y="4289450"/>
            <a:ext cx="1061400" cy="6531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ja" sz="3000"/>
              <a:t>描画</a:t>
            </a:r>
            <a:endParaRPr b="1" sz="3000"/>
          </a:p>
          <a:p>
            <a:pPr indent="0" lvl="0" marL="0" rtl="0" algn="l">
              <a:spcBef>
                <a:spcPts val="0"/>
              </a:spcBef>
              <a:spcAft>
                <a:spcPts val="0"/>
              </a:spcAft>
              <a:buNone/>
            </a:pPr>
            <a:r>
              <a:t/>
            </a:r>
            <a:endParaRPr sz="3000"/>
          </a:p>
        </p:txBody>
      </p:sp>
      <p:sp>
        <p:nvSpPr>
          <p:cNvPr id="243" name="Google Shape;243;p32"/>
          <p:cNvSpPr/>
          <p:nvPr/>
        </p:nvSpPr>
        <p:spPr>
          <a:xfrm>
            <a:off x="1038525" y="2810073"/>
            <a:ext cx="2414100" cy="1278300"/>
          </a:xfrm>
          <a:prstGeom prst="bentArrow">
            <a:avLst>
              <a:gd fmla="val 25000" name="adj1"/>
              <a:gd fmla="val 19715" name="adj2"/>
              <a:gd fmla="val 25000" name="adj3"/>
              <a:gd fmla="val 43750" name="adj4"/>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2"/>
          <p:cNvSpPr/>
          <p:nvPr/>
        </p:nvSpPr>
        <p:spPr>
          <a:xfrm rot="5400000">
            <a:off x="6302625" y="2395075"/>
            <a:ext cx="1278300" cy="2212500"/>
          </a:xfrm>
          <a:prstGeom prst="bentArrow">
            <a:avLst>
              <a:gd fmla="val 25000" name="adj1"/>
              <a:gd fmla="val 25000" name="adj2"/>
              <a:gd fmla="val 25000" name="adj3"/>
              <a:gd fmla="val 43750" name="adj4"/>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2"/>
          <p:cNvSpPr/>
          <p:nvPr/>
        </p:nvSpPr>
        <p:spPr>
          <a:xfrm>
            <a:off x="2193050" y="4362050"/>
            <a:ext cx="4618500" cy="507900"/>
          </a:xfrm>
          <a:prstGeom prst="leftArrow">
            <a:avLst>
              <a:gd fmla="val 50000" name="adj1"/>
              <a:gd fmla="val 50000" name="adj2"/>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2"/>
          <p:cNvSpPr/>
          <p:nvPr/>
        </p:nvSpPr>
        <p:spPr>
          <a:xfrm>
            <a:off x="991550" y="1883300"/>
            <a:ext cx="1936200" cy="653100"/>
          </a:xfrm>
          <a:prstGeom prst="wedgeRoundRectCallout">
            <a:avLst>
              <a:gd fmla="val -14846" name="adj1"/>
              <a:gd fmla="val 93112" name="adj2"/>
              <a:gd fmla="val 0" name="adj3"/>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a:t>関数を打ち込む</a:t>
            </a:r>
            <a:endParaRPr/>
          </a:p>
        </p:txBody>
      </p:sp>
      <p:sp>
        <p:nvSpPr>
          <p:cNvPr id="247" name="Google Shape;247;p32"/>
          <p:cNvSpPr/>
          <p:nvPr/>
        </p:nvSpPr>
        <p:spPr>
          <a:xfrm>
            <a:off x="6244150" y="1820350"/>
            <a:ext cx="1936200" cy="653100"/>
          </a:xfrm>
          <a:prstGeom prst="wedgeRoundRectCallout">
            <a:avLst>
              <a:gd fmla="val -14846" name="adj1"/>
              <a:gd fmla="val 93112" name="adj2"/>
              <a:gd fmla="val 0" name="adj3"/>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a:t>コンパイルして描画</a:t>
            </a:r>
            <a:endParaRPr/>
          </a:p>
        </p:txBody>
      </p:sp>
      <p:sp>
        <p:nvSpPr>
          <p:cNvPr id="248" name="Google Shape;248;p32"/>
          <p:cNvSpPr/>
          <p:nvPr/>
        </p:nvSpPr>
        <p:spPr>
          <a:xfrm>
            <a:off x="3594377" y="3523975"/>
            <a:ext cx="2099400" cy="653100"/>
          </a:xfrm>
          <a:prstGeom prst="wedgeRoundRectCallout">
            <a:avLst>
              <a:gd fmla="val -14846" name="adj1"/>
              <a:gd fmla="val 93112" name="adj2"/>
              <a:gd fmla="val 0" name="adj3"/>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a:t>適当な数値を代入</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3"/>
          <p:cNvSpPr txBox="1"/>
          <p:nvPr>
            <p:ph type="title"/>
          </p:nvPr>
        </p:nvSpPr>
        <p:spPr>
          <a:xfrm>
            <a:off x="311700" y="299900"/>
            <a:ext cx="8520600" cy="572700"/>
          </a:xfrm>
          <a:prstGeom prst="rect">
            <a:avLst/>
          </a:prstGeom>
          <a:solidFill>
            <a:srgbClr val="D9EAD3"/>
          </a:solidFill>
        </p:spPr>
        <p:txBody>
          <a:bodyPr anchorCtr="0" anchor="ctr"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数値設定の</a:t>
            </a:r>
            <a:r>
              <a:rPr lang="ja"/>
              <a:t>例</a:t>
            </a:r>
            <a:endParaRPr/>
          </a:p>
        </p:txBody>
      </p:sp>
      <p:sp>
        <p:nvSpPr>
          <p:cNvPr id="254" name="Google Shape;254;p33"/>
          <p:cNvSpPr txBox="1"/>
          <p:nvPr/>
        </p:nvSpPr>
        <p:spPr>
          <a:xfrm>
            <a:off x="618525" y="1541050"/>
            <a:ext cx="8073300" cy="2789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ja" sz="2600">
                <a:solidFill>
                  <a:schemeClr val="dk1"/>
                </a:solidFill>
                <a:latin typeface="Times New Roman"/>
                <a:ea typeface="Times New Roman"/>
                <a:cs typeface="Times New Roman"/>
                <a:sym typeface="Times New Roman"/>
              </a:rPr>
              <a:t>bΦ+(b++{b++{l,l},c-(l,l)},c-(l,l))</a:t>
            </a:r>
            <a:endParaRPr b="1" sz="2600">
              <a:solidFill>
                <a:schemeClr val="dk1"/>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t/>
            </a:r>
            <a:endParaRPr b="1" sz="2200">
              <a:solidFill>
                <a:schemeClr val="dk1"/>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lang="ja" sz="2200">
                <a:solidFill>
                  <a:schemeClr val="dk1"/>
                </a:solidFill>
              </a:rPr>
              <a:t>　　　　　　　　　</a:t>
            </a:r>
            <a:endParaRPr b="1" sz="2200">
              <a:solidFill>
                <a:schemeClr val="dk1"/>
              </a:solidFill>
            </a:endParaRPr>
          </a:p>
          <a:p>
            <a:pPr indent="0" lvl="0" marL="0" rtl="0" algn="ctr">
              <a:lnSpc>
                <a:spcPct val="115000"/>
              </a:lnSpc>
              <a:spcBef>
                <a:spcPts val="0"/>
              </a:spcBef>
              <a:spcAft>
                <a:spcPts val="0"/>
              </a:spcAft>
              <a:buNone/>
            </a:pPr>
            <a:r>
              <a:t/>
            </a:r>
            <a:endParaRPr sz="2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ja" sz="2200">
                <a:solidFill>
                  <a:schemeClr val="dk1"/>
                </a:solidFill>
                <a:latin typeface="Times New Roman"/>
                <a:ea typeface="Times New Roman"/>
                <a:cs typeface="Times New Roman"/>
                <a:sym typeface="Times New Roman"/>
              </a:rPr>
              <a:t>　　</a:t>
            </a:r>
            <a:r>
              <a:rPr b="1" lang="ja" sz="2600">
                <a:solidFill>
                  <a:schemeClr val="dk1"/>
                </a:solidFill>
                <a:latin typeface="Times New Roman"/>
                <a:ea typeface="Times New Roman"/>
                <a:cs typeface="Times New Roman"/>
                <a:sym typeface="Times New Roman"/>
              </a:rPr>
              <a:t>f(z) = -7/5 i log(z) - ½ i log(z-1.5) - ½ i log(z+1.5</a:t>
            </a:r>
            <a:r>
              <a:rPr b="1" lang="ja" sz="2600">
                <a:solidFill>
                  <a:schemeClr val="dk1"/>
                </a:solidFill>
                <a:latin typeface="Times New Roman"/>
                <a:ea typeface="Times New Roman"/>
                <a:cs typeface="Times New Roman"/>
                <a:sym typeface="Times New Roman"/>
              </a:rPr>
              <a:t>)</a:t>
            </a:r>
            <a:endParaRPr b="1" sz="2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ja" sz="2600">
                <a:solidFill>
                  <a:schemeClr val="dk1"/>
                </a:solidFill>
                <a:latin typeface="Times New Roman"/>
                <a:ea typeface="Times New Roman"/>
                <a:cs typeface="Times New Roman"/>
                <a:sym typeface="Times New Roman"/>
              </a:rPr>
              <a:t>　　　　</a:t>
            </a:r>
            <a:r>
              <a:rPr b="1" lang="ja" sz="2600">
                <a:solidFill>
                  <a:schemeClr val="dk1"/>
                </a:solidFill>
                <a:latin typeface="Times New Roman"/>
                <a:ea typeface="Times New Roman"/>
                <a:cs typeface="Times New Roman"/>
                <a:sym typeface="Times New Roman"/>
              </a:rPr>
              <a:t>+i log(z-2) + i log(z-1) + ⅓ i log(z-1.8) </a:t>
            </a:r>
            <a:endParaRPr b="1" sz="2600">
              <a:solidFill>
                <a:schemeClr val="dk1"/>
              </a:solidFill>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rPr b="1" lang="ja" sz="2600">
                <a:solidFill>
                  <a:schemeClr val="dk1"/>
                </a:solidFill>
                <a:latin typeface="Times New Roman"/>
                <a:ea typeface="Times New Roman"/>
                <a:cs typeface="Times New Roman"/>
                <a:sym typeface="Times New Roman"/>
              </a:rPr>
              <a:t>+½ i log(z+1.2)</a:t>
            </a:r>
            <a:endParaRPr b="1" sz="2600">
              <a:latin typeface="Times New Roman"/>
              <a:ea typeface="Times New Roman"/>
              <a:cs typeface="Times New Roman"/>
              <a:sym typeface="Times New Roman"/>
            </a:endParaRPr>
          </a:p>
        </p:txBody>
      </p:sp>
      <p:sp>
        <p:nvSpPr>
          <p:cNvPr id="255" name="Google Shape;255;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56" name="Google Shape;256;p33"/>
          <p:cNvSpPr/>
          <p:nvPr/>
        </p:nvSpPr>
        <p:spPr>
          <a:xfrm>
            <a:off x="3558825" y="2473625"/>
            <a:ext cx="2192700" cy="714300"/>
          </a:xfrm>
          <a:prstGeom prst="downArrow">
            <a:avLst>
              <a:gd fmla="val 50000" name="adj1"/>
              <a:gd fmla="val 50000" name="adj2"/>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34"/>
          <p:cNvSpPr txBox="1"/>
          <p:nvPr>
            <p:ph idx="1" type="body"/>
          </p:nvPr>
        </p:nvSpPr>
        <p:spPr>
          <a:xfrm>
            <a:off x="311700" y="1829575"/>
            <a:ext cx="8520600" cy="21045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Clr>
                <a:schemeClr val="dk1"/>
              </a:buClr>
              <a:buSzPts val="1100"/>
              <a:buFont typeface="Arial"/>
              <a:buNone/>
            </a:pPr>
            <a:r>
              <a:rPr lang="ja"/>
              <a:t>淀み点の個数が保存されるようなトポロジー的な変化のみを考える</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lnSpc>
                <a:spcPct val="138000"/>
              </a:lnSpc>
              <a:spcBef>
                <a:spcPts val="0"/>
              </a:spcBef>
              <a:spcAft>
                <a:spcPts val="0"/>
              </a:spcAft>
              <a:buClr>
                <a:schemeClr val="dk1"/>
              </a:buClr>
              <a:buSzPts val="1100"/>
              <a:buFont typeface="Arial"/>
              <a:buNone/>
            </a:pPr>
            <a:r>
              <a:rPr lang="ja"/>
              <a:t>閉円板上(有界単連結領域内)での構造安定で非圧縮な流れの変換規則を定め，</a:t>
            </a:r>
            <a:endParaRPr/>
          </a:p>
          <a:p>
            <a:pPr indent="0" lvl="0" marL="0" rtl="0" algn="l">
              <a:lnSpc>
                <a:spcPct val="138000"/>
              </a:lnSpc>
              <a:spcBef>
                <a:spcPts val="0"/>
              </a:spcBef>
              <a:spcAft>
                <a:spcPts val="0"/>
              </a:spcAft>
              <a:buClr>
                <a:schemeClr val="dk1"/>
              </a:buClr>
              <a:buSzPts val="1100"/>
              <a:buFont typeface="Arial"/>
              <a:buNone/>
            </a:pPr>
            <a:r>
              <a:rPr lang="ja"/>
              <a:t>遷移グラフを作成する</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1600"/>
              </a:spcAft>
              <a:buNone/>
            </a:pPr>
            <a:r>
              <a:t/>
            </a:r>
            <a:endParaRPr/>
          </a:p>
        </p:txBody>
      </p:sp>
      <p:sp>
        <p:nvSpPr>
          <p:cNvPr id="262" name="Google Shape;262;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63" name="Google Shape;263;p34"/>
          <p:cNvSpPr txBox="1"/>
          <p:nvPr>
            <p:ph type="title"/>
          </p:nvPr>
        </p:nvSpPr>
        <p:spPr>
          <a:xfrm>
            <a:off x="311700" y="314475"/>
            <a:ext cx="8520600" cy="572700"/>
          </a:xfrm>
          <a:prstGeom prst="rect">
            <a:avLst/>
          </a:prstGeom>
          <a:solidFill>
            <a:srgbClr val="D9EAD3"/>
          </a:solidFill>
        </p:spPr>
        <p:txBody>
          <a:bodyPr anchorCtr="0" anchor="ctr"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]流れの遷移の可視化</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35"/>
          <p:cNvSpPr txBox="1"/>
          <p:nvPr>
            <p:ph idx="1" type="body"/>
          </p:nvPr>
        </p:nvSpPr>
        <p:spPr>
          <a:xfrm>
            <a:off x="311700" y="1457075"/>
            <a:ext cx="4260300" cy="30408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Clr>
                <a:schemeClr val="dk1"/>
              </a:buClr>
              <a:buSzPts val="1100"/>
              <a:buFont typeface="Arial"/>
              <a:buNone/>
            </a:pPr>
            <a:r>
              <a:rPr lang="ja"/>
              <a:t>鞍</a:t>
            </a:r>
            <a:r>
              <a:rPr lang="ja"/>
              <a:t>点同士がくっつく</a:t>
            </a:r>
            <a:endParaRPr/>
          </a:p>
          <a:p>
            <a:pPr indent="0" lvl="0" marL="0" rtl="0" algn="l">
              <a:lnSpc>
                <a:spcPct val="138000"/>
              </a:lnSpc>
              <a:spcBef>
                <a:spcPts val="0"/>
              </a:spcBef>
              <a:spcAft>
                <a:spcPts val="0"/>
              </a:spcAft>
              <a:buClr>
                <a:schemeClr val="dk1"/>
              </a:buClr>
              <a:buSzPts val="1100"/>
              <a:buFont typeface="Arial"/>
              <a:buNone/>
            </a:pPr>
            <a:r>
              <a:rPr lang="ja"/>
              <a:t>異なる2つの鞍点を繋ぐ軌道がくっつく</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lnSpc>
                <a:spcPct val="138000"/>
              </a:lnSpc>
              <a:spcBef>
                <a:spcPts val="0"/>
              </a:spcBef>
              <a:spcAft>
                <a:spcPts val="0"/>
              </a:spcAft>
              <a:buClr>
                <a:schemeClr val="dk1"/>
              </a:buClr>
              <a:buSzPts val="1100"/>
              <a:buFont typeface="Arial"/>
              <a:buNone/>
            </a:pPr>
            <a:r>
              <a:rPr lang="ja"/>
              <a:t>流れが遷移する</a:t>
            </a:r>
            <a:endParaRPr/>
          </a:p>
          <a:p>
            <a:pPr indent="0" lvl="0" marL="0" rtl="0" algn="l">
              <a:lnSpc>
                <a:spcPct val="138000"/>
              </a:lnSpc>
              <a:spcBef>
                <a:spcPts val="0"/>
              </a:spcBef>
              <a:spcAft>
                <a:spcPts val="0"/>
              </a:spcAft>
              <a:buNone/>
            </a:pPr>
            <a:r>
              <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spcBef>
                <a:spcPts val="0"/>
              </a:spcBef>
              <a:spcAft>
                <a:spcPts val="1600"/>
              </a:spcAft>
              <a:buNone/>
            </a:pPr>
            <a:r>
              <a:t/>
            </a:r>
            <a:endParaRPr/>
          </a:p>
        </p:txBody>
      </p:sp>
      <p:sp>
        <p:nvSpPr>
          <p:cNvPr id="269" name="Google Shape;269;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270" name="Google Shape;270;p35"/>
          <p:cNvPicPr preferRelativeResize="0"/>
          <p:nvPr/>
        </p:nvPicPr>
        <p:blipFill>
          <a:blip r:embed="rId3">
            <a:alphaModFix/>
          </a:blip>
          <a:stretch>
            <a:fillRect/>
          </a:stretch>
        </p:blipFill>
        <p:spPr>
          <a:xfrm>
            <a:off x="4572000" y="2446790"/>
            <a:ext cx="2045198" cy="1948125"/>
          </a:xfrm>
          <a:prstGeom prst="rect">
            <a:avLst/>
          </a:prstGeom>
          <a:noFill/>
          <a:ln>
            <a:noFill/>
          </a:ln>
        </p:spPr>
      </p:pic>
      <p:sp>
        <p:nvSpPr>
          <p:cNvPr id="271" name="Google Shape;271;p35"/>
          <p:cNvSpPr/>
          <p:nvPr/>
        </p:nvSpPr>
        <p:spPr>
          <a:xfrm>
            <a:off x="574375" y="2516675"/>
            <a:ext cx="1344900" cy="921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2" name="Google Shape;272;p35"/>
          <p:cNvPicPr preferRelativeResize="0"/>
          <p:nvPr/>
        </p:nvPicPr>
        <p:blipFill>
          <a:blip r:embed="rId4">
            <a:alphaModFix/>
          </a:blip>
          <a:stretch>
            <a:fillRect/>
          </a:stretch>
        </p:blipFill>
        <p:spPr>
          <a:xfrm>
            <a:off x="6636400" y="2368400"/>
            <a:ext cx="2195900" cy="2104925"/>
          </a:xfrm>
          <a:prstGeom prst="rect">
            <a:avLst/>
          </a:prstGeom>
          <a:noFill/>
          <a:ln>
            <a:noFill/>
          </a:ln>
        </p:spPr>
      </p:pic>
      <p:sp>
        <p:nvSpPr>
          <p:cNvPr id="273" name="Google Shape;273;p35"/>
          <p:cNvSpPr txBox="1"/>
          <p:nvPr/>
        </p:nvSpPr>
        <p:spPr>
          <a:xfrm>
            <a:off x="4097900" y="2374950"/>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t>例）</a:t>
            </a:r>
            <a:endParaRPr/>
          </a:p>
        </p:txBody>
      </p:sp>
      <p:sp>
        <p:nvSpPr>
          <p:cNvPr id="274" name="Google Shape;274;p35"/>
          <p:cNvSpPr txBox="1"/>
          <p:nvPr>
            <p:ph type="title"/>
          </p:nvPr>
        </p:nvSpPr>
        <p:spPr>
          <a:xfrm>
            <a:off x="311700" y="270750"/>
            <a:ext cx="8520600" cy="572700"/>
          </a:xfrm>
          <a:prstGeom prst="rect">
            <a:avLst/>
          </a:prstGeom>
          <a:solidFill>
            <a:srgbClr val="D9EAD3"/>
          </a:solidFill>
        </p:spPr>
        <p:txBody>
          <a:bodyPr anchorCtr="0" anchor="ctr"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閉円板上での非圧縮流の遷移</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36"/>
          <p:cNvSpPr txBox="1"/>
          <p:nvPr>
            <p:ph idx="1" type="body"/>
          </p:nvPr>
        </p:nvSpPr>
        <p:spPr>
          <a:xfrm>
            <a:off x="1360800" y="1187425"/>
            <a:ext cx="6711300" cy="34164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Clr>
                <a:schemeClr val="dk1"/>
              </a:buClr>
              <a:buSzPts val="1100"/>
              <a:buFont typeface="Arial"/>
              <a:buNone/>
            </a:pPr>
            <a:r>
              <a:t/>
            </a:r>
            <a:endParaRPr/>
          </a:p>
          <a:p>
            <a:pPr indent="0" lvl="0" marL="0" rtl="0" algn="l">
              <a:lnSpc>
                <a:spcPct val="138000"/>
              </a:lnSpc>
              <a:spcBef>
                <a:spcPts val="0"/>
              </a:spcBef>
              <a:spcAft>
                <a:spcPts val="0"/>
              </a:spcAft>
              <a:buClr>
                <a:schemeClr val="dk1"/>
              </a:buClr>
              <a:buSzPts val="1100"/>
              <a:buFont typeface="Arial"/>
              <a:buNone/>
            </a:pPr>
            <a:r>
              <a:rPr lang="ja"/>
              <a:t>淀み点の個数が増減する場合は考えない</a:t>
            </a:r>
            <a:endParaRPr/>
          </a:p>
          <a:p>
            <a:pPr indent="0" lvl="0" marL="0" rtl="0" algn="l">
              <a:lnSpc>
                <a:spcPct val="138000"/>
              </a:lnSpc>
              <a:spcBef>
                <a:spcPts val="0"/>
              </a:spcBef>
              <a:spcAft>
                <a:spcPts val="0"/>
              </a:spcAft>
              <a:buClr>
                <a:schemeClr val="dk1"/>
              </a:buClr>
              <a:buSzPts val="1100"/>
              <a:buFont typeface="Arial"/>
              <a:buNone/>
            </a:pPr>
            <a:r>
              <a:rPr lang="ja"/>
              <a:t>構造安定な流れを変換規則として定める</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lnSpc>
                <a:spcPct val="138000"/>
              </a:lnSpc>
              <a:spcBef>
                <a:spcPts val="0"/>
              </a:spcBef>
              <a:spcAft>
                <a:spcPts val="0"/>
              </a:spcAft>
              <a:buClr>
                <a:schemeClr val="dk1"/>
              </a:buClr>
              <a:buSzPts val="1100"/>
              <a:buFont typeface="Arial"/>
              <a:buNone/>
            </a:pPr>
            <a:r>
              <a:rPr lang="ja"/>
              <a:t>ある構造安定な流れを，構造安定でない流れに変化させた後，</a:t>
            </a:r>
            <a:endParaRPr/>
          </a:p>
          <a:p>
            <a:pPr indent="0" lvl="0" marL="0" rtl="0" algn="l">
              <a:lnSpc>
                <a:spcPct val="138000"/>
              </a:lnSpc>
              <a:spcBef>
                <a:spcPts val="0"/>
              </a:spcBef>
              <a:spcAft>
                <a:spcPts val="0"/>
              </a:spcAft>
              <a:buClr>
                <a:schemeClr val="dk1"/>
              </a:buClr>
              <a:buSzPts val="1100"/>
              <a:buFont typeface="Arial"/>
              <a:buNone/>
            </a:pPr>
            <a:r>
              <a:rPr lang="ja"/>
              <a:t>他の構造安定な流れにする</a:t>
            </a:r>
            <a:endParaRPr/>
          </a:p>
        </p:txBody>
      </p:sp>
      <p:sp>
        <p:nvSpPr>
          <p:cNvPr id="280" name="Google Shape;280;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81" name="Google Shape;281;p36"/>
          <p:cNvSpPr/>
          <p:nvPr/>
        </p:nvSpPr>
        <p:spPr>
          <a:xfrm>
            <a:off x="2706600" y="2453425"/>
            <a:ext cx="684900" cy="8844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6"/>
          <p:cNvSpPr txBox="1"/>
          <p:nvPr>
            <p:ph type="title"/>
          </p:nvPr>
        </p:nvSpPr>
        <p:spPr>
          <a:xfrm>
            <a:off x="311700" y="299900"/>
            <a:ext cx="8520600" cy="572700"/>
          </a:xfrm>
          <a:prstGeom prst="rect">
            <a:avLst/>
          </a:prstGeom>
          <a:solidFill>
            <a:srgbClr val="D9EAD3"/>
          </a:solidFill>
        </p:spPr>
        <p:txBody>
          <a:bodyPr anchorCtr="0" anchor="ctr"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閉円板上での非圧縮流の遷移</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88" name="Google Shape;288;p37"/>
          <p:cNvSpPr txBox="1"/>
          <p:nvPr/>
        </p:nvSpPr>
        <p:spPr>
          <a:xfrm>
            <a:off x="1761525" y="4195575"/>
            <a:ext cx="11385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t>変換規則１</a:t>
            </a:r>
            <a:endParaRPr/>
          </a:p>
        </p:txBody>
      </p:sp>
      <p:pic>
        <p:nvPicPr>
          <p:cNvPr id="289" name="Google Shape;289;p37"/>
          <p:cNvPicPr preferRelativeResize="0"/>
          <p:nvPr/>
        </p:nvPicPr>
        <p:blipFill>
          <a:blip r:embed="rId3">
            <a:alphaModFix/>
          </a:blip>
          <a:stretch>
            <a:fillRect/>
          </a:stretch>
        </p:blipFill>
        <p:spPr>
          <a:xfrm>
            <a:off x="216713" y="1888363"/>
            <a:ext cx="4228124" cy="2272250"/>
          </a:xfrm>
          <a:prstGeom prst="rect">
            <a:avLst/>
          </a:prstGeom>
          <a:noFill/>
          <a:ln>
            <a:noFill/>
          </a:ln>
        </p:spPr>
      </p:pic>
      <p:pic>
        <p:nvPicPr>
          <p:cNvPr id="290" name="Google Shape;290;p37"/>
          <p:cNvPicPr preferRelativeResize="0"/>
          <p:nvPr/>
        </p:nvPicPr>
        <p:blipFill>
          <a:blip r:embed="rId4">
            <a:alphaModFix/>
          </a:blip>
          <a:stretch>
            <a:fillRect/>
          </a:stretch>
        </p:blipFill>
        <p:spPr>
          <a:xfrm>
            <a:off x="4572012" y="1888363"/>
            <a:ext cx="4394362" cy="2454984"/>
          </a:xfrm>
          <a:prstGeom prst="rect">
            <a:avLst/>
          </a:prstGeom>
          <a:noFill/>
          <a:ln>
            <a:noFill/>
          </a:ln>
        </p:spPr>
      </p:pic>
      <p:sp>
        <p:nvSpPr>
          <p:cNvPr id="291" name="Google Shape;291;p37"/>
          <p:cNvSpPr txBox="1"/>
          <p:nvPr>
            <p:ph type="title"/>
          </p:nvPr>
        </p:nvSpPr>
        <p:spPr>
          <a:xfrm>
            <a:off x="311700" y="299900"/>
            <a:ext cx="8520600" cy="572700"/>
          </a:xfrm>
          <a:prstGeom prst="rect">
            <a:avLst/>
          </a:prstGeom>
          <a:solidFill>
            <a:srgbClr val="D9EAD3"/>
          </a:solidFill>
        </p:spPr>
        <p:txBody>
          <a:bodyPr anchorCtr="0" anchor="ctr"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流れの変換規則</a:t>
            </a:r>
            <a:endParaRPr/>
          </a:p>
        </p:txBody>
      </p:sp>
      <p:sp>
        <p:nvSpPr>
          <p:cNvPr id="292" name="Google Shape;292;p37"/>
          <p:cNvSpPr txBox="1"/>
          <p:nvPr/>
        </p:nvSpPr>
        <p:spPr>
          <a:xfrm>
            <a:off x="311700" y="1049100"/>
            <a:ext cx="8520600" cy="8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t>流れの変換規則を次の4つ定める</a:t>
            </a:r>
            <a:endParaRPr sz="1800"/>
          </a:p>
          <a:p>
            <a:pPr indent="0" lvl="0" marL="0" rtl="0" algn="l">
              <a:spcBef>
                <a:spcPts val="0"/>
              </a:spcBef>
              <a:spcAft>
                <a:spcPts val="0"/>
              </a:spcAft>
              <a:buNone/>
            </a:pPr>
            <a:r>
              <a:rPr lang="ja" sz="1800"/>
              <a:t>各変換規則の左と右が構造安定な流れ、中央が構造安定ではない流れ</a:t>
            </a:r>
            <a:endParaRPr sz="1800"/>
          </a:p>
        </p:txBody>
      </p:sp>
      <p:sp>
        <p:nvSpPr>
          <p:cNvPr id="293" name="Google Shape;293;p37"/>
          <p:cNvSpPr txBox="1"/>
          <p:nvPr/>
        </p:nvSpPr>
        <p:spPr>
          <a:xfrm>
            <a:off x="5983525" y="4160625"/>
            <a:ext cx="1300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t>変換規則２</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99" name="Google Shape;299;p38"/>
          <p:cNvSpPr txBox="1"/>
          <p:nvPr/>
        </p:nvSpPr>
        <p:spPr>
          <a:xfrm>
            <a:off x="1755525" y="3900225"/>
            <a:ext cx="1081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t>変換規則３</a:t>
            </a:r>
            <a:endParaRPr/>
          </a:p>
        </p:txBody>
      </p:sp>
      <p:sp>
        <p:nvSpPr>
          <p:cNvPr id="300" name="Google Shape;300;p38"/>
          <p:cNvSpPr txBox="1"/>
          <p:nvPr/>
        </p:nvSpPr>
        <p:spPr>
          <a:xfrm>
            <a:off x="6347000" y="3864525"/>
            <a:ext cx="10815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t>変換規則４</a:t>
            </a:r>
            <a:endParaRPr/>
          </a:p>
        </p:txBody>
      </p:sp>
      <p:pic>
        <p:nvPicPr>
          <p:cNvPr id="301" name="Google Shape;301;p38"/>
          <p:cNvPicPr preferRelativeResize="0"/>
          <p:nvPr/>
        </p:nvPicPr>
        <p:blipFill>
          <a:blip r:embed="rId3">
            <a:alphaModFix/>
          </a:blip>
          <a:stretch>
            <a:fillRect/>
          </a:stretch>
        </p:blipFill>
        <p:spPr>
          <a:xfrm>
            <a:off x="145250" y="1920288"/>
            <a:ext cx="4426759" cy="1979925"/>
          </a:xfrm>
          <a:prstGeom prst="rect">
            <a:avLst/>
          </a:prstGeom>
          <a:noFill/>
          <a:ln>
            <a:noFill/>
          </a:ln>
        </p:spPr>
      </p:pic>
      <p:pic>
        <p:nvPicPr>
          <p:cNvPr id="302" name="Google Shape;302;p38"/>
          <p:cNvPicPr preferRelativeResize="0"/>
          <p:nvPr/>
        </p:nvPicPr>
        <p:blipFill>
          <a:blip r:embed="rId4">
            <a:alphaModFix/>
          </a:blip>
          <a:stretch>
            <a:fillRect/>
          </a:stretch>
        </p:blipFill>
        <p:spPr>
          <a:xfrm>
            <a:off x="4754159" y="1999475"/>
            <a:ext cx="4267191" cy="1821568"/>
          </a:xfrm>
          <a:prstGeom prst="rect">
            <a:avLst/>
          </a:prstGeom>
          <a:noFill/>
          <a:ln>
            <a:noFill/>
          </a:ln>
        </p:spPr>
      </p:pic>
      <p:sp>
        <p:nvSpPr>
          <p:cNvPr id="303" name="Google Shape;303;p38"/>
          <p:cNvSpPr txBox="1"/>
          <p:nvPr>
            <p:ph type="title"/>
          </p:nvPr>
        </p:nvSpPr>
        <p:spPr>
          <a:xfrm>
            <a:off x="311700" y="299900"/>
            <a:ext cx="8520600" cy="572700"/>
          </a:xfrm>
          <a:prstGeom prst="rect">
            <a:avLst/>
          </a:prstGeom>
          <a:solidFill>
            <a:srgbClr val="D9EAD3"/>
          </a:solidFill>
        </p:spPr>
        <p:txBody>
          <a:bodyPr anchorCtr="0" anchor="ctr"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流れの変換規則</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39"/>
          <p:cNvSpPr txBox="1"/>
          <p:nvPr>
            <p:ph idx="1" type="body"/>
          </p:nvPr>
        </p:nvSpPr>
        <p:spPr>
          <a:xfrm>
            <a:off x="311700" y="1152475"/>
            <a:ext cx="7308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例）左の</a:t>
            </a:r>
            <a:r>
              <a:rPr lang="ja"/>
              <a:t>流線図に変換規則１を用いて，右のように遷移させる</a:t>
            </a:r>
            <a:endParaRPr/>
          </a:p>
          <a:p>
            <a:pPr indent="0" lvl="0" marL="0" rtl="0" algn="l">
              <a:spcBef>
                <a:spcPts val="1600"/>
              </a:spcBef>
              <a:spcAft>
                <a:spcPts val="1600"/>
              </a:spcAft>
              <a:buNone/>
            </a:pPr>
            <a:r>
              <a:t/>
            </a:r>
            <a:endParaRPr/>
          </a:p>
        </p:txBody>
      </p:sp>
      <p:sp>
        <p:nvSpPr>
          <p:cNvPr id="309" name="Google Shape;309;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310" name="Google Shape;310;p39"/>
          <p:cNvPicPr preferRelativeResize="0"/>
          <p:nvPr/>
        </p:nvPicPr>
        <p:blipFill>
          <a:blip r:embed="rId3">
            <a:alphaModFix/>
          </a:blip>
          <a:stretch>
            <a:fillRect/>
          </a:stretch>
        </p:blipFill>
        <p:spPr>
          <a:xfrm>
            <a:off x="514426" y="2010938"/>
            <a:ext cx="2337525" cy="2172775"/>
          </a:xfrm>
          <a:prstGeom prst="rect">
            <a:avLst/>
          </a:prstGeom>
          <a:noFill/>
          <a:ln>
            <a:noFill/>
          </a:ln>
        </p:spPr>
      </p:pic>
      <p:pic>
        <p:nvPicPr>
          <p:cNvPr id="311" name="Google Shape;311;p39"/>
          <p:cNvPicPr preferRelativeResize="0"/>
          <p:nvPr/>
        </p:nvPicPr>
        <p:blipFill>
          <a:blip r:embed="rId4">
            <a:alphaModFix/>
          </a:blip>
          <a:stretch>
            <a:fillRect/>
          </a:stretch>
        </p:blipFill>
        <p:spPr>
          <a:xfrm>
            <a:off x="3325200" y="1906713"/>
            <a:ext cx="5467350" cy="2381250"/>
          </a:xfrm>
          <a:prstGeom prst="rect">
            <a:avLst/>
          </a:prstGeom>
          <a:noFill/>
          <a:ln>
            <a:noFill/>
          </a:ln>
        </p:spPr>
      </p:pic>
      <p:sp>
        <p:nvSpPr>
          <p:cNvPr id="312" name="Google Shape;312;p39"/>
          <p:cNvSpPr txBox="1"/>
          <p:nvPr>
            <p:ph type="title"/>
          </p:nvPr>
        </p:nvSpPr>
        <p:spPr>
          <a:xfrm>
            <a:off x="311700" y="299900"/>
            <a:ext cx="8520600" cy="572700"/>
          </a:xfrm>
          <a:prstGeom prst="rect">
            <a:avLst/>
          </a:prstGeom>
          <a:solidFill>
            <a:srgbClr val="D9EAD3"/>
          </a:solidFill>
        </p:spPr>
        <p:txBody>
          <a:bodyPr anchorCtr="0" anchor="ctr"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流れの遷移</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318" name="Google Shape;318;p40"/>
          <p:cNvPicPr preferRelativeResize="0"/>
          <p:nvPr/>
        </p:nvPicPr>
        <p:blipFill>
          <a:blip r:embed="rId3">
            <a:alphaModFix/>
          </a:blip>
          <a:stretch>
            <a:fillRect/>
          </a:stretch>
        </p:blipFill>
        <p:spPr>
          <a:xfrm>
            <a:off x="3670800" y="1045838"/>
            <a:ext cx="4649249" cy="3791638"/>
          </a:xfrm>
          <a:prstGeom prst="rect">
            <a:avLst/>
          </a:prstGeom>
          <a:noFill/>
          <a:ln>
            <a:noFill/>
          </a:ln>
        </p:spPr>
      </p:pic>
      <p:sp>
        <p:nvSpPr>
          <p:cNvPr id="319" name="Google Shape;319;p40"/>
          <p:cNvSpPr txBox="1"/>
          <p:nvPr/>
        </p:nvSpPr>
        <p:spPr>
          <a:xfrm>
            <a:off x="5478950" y="1608000"/>
            <a:ext cx="1346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t>変換</a:t>
            </a:r>
            <a:r>
              <a:rPr lang="ja">
                <a:solidFill>
                  <a:schemeClr val="dk1"/>
                </a:solidFill>
              </a:rPr>
              <a:t>規則１</a:t>
            </a:r>
            <a:endParaRPr>
              <a:solidFill>
                <a:schemeClr val="dk1"/>
              </a:solidFill>
            </a:endParaRPr>
          </a:p>
          <a:p>
            <a:pPr indent="17780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320" name="Google Shape;320;p40"/>
          <p:cNvSpPr txBox="1"/>
          <p:nvPr/>
        </p:nvSpPr>
        <p:spPr>
          <a:xfrm>
            <a:off x="3898800" y="3051975"/>
            <a:ext cx="1346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t>変換</a:t>
            </a:r>
            <a:r>
              <a:rPr lang="ja">
                <a:solidFill>
                  <a:schemeClr val="dk1"/>
                </a:solidFill>
              </a:rPr>
              <a:t>規則１</a:t>
            </a:r>
            <a:endParaRPr>
              <a:solidFill>
                <a:schemeClr val="dk1"/>
              </a:solidFill>
            </a:endParaRPr>
          </a:p>
          <a:p>
            <a:pPr indent="17780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
        <p:nvSpPr>
          <p:cNvPr id="321" name="Google Shape;321;p40"/>
          <p:cNvSpPr txBox="1"/>
          <p:nvPr/>
        </p:nvSpPr>
        <p:spPr>
          <a:xfrm>
            <a:off x="6977750" y="3051975"/>
            <a:ext cx="1346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t>変換</a:t>
            </a:r>
            <a:r>
              <a:rPr lang="ja">
                <a:solidFill>
                  <a:schemeClr val="dk1"/>
                </a:solidFill>
              </a:rPr>
              <a:t>規則１</a:t>
            </a:r>
            <a:endParaRPr>
              <a:solidFill>
                <a:schemeClr val="dk1"/>
              </a:solidFill>
            </a:endParaRPr>
          </a:p>
          <a:p>
            <a:pPr indent="17780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
        <p:nvSpPr>
          <p:cNvPr id="322" name="Google Shape;322;p40"/>
          <p:cNvSpPr txBox="1"/>
          <p:nvPr>
            <p:ph type="title"/>
          </p:nvPr>
        </p:nvSpPr>
        <p:spPr>
          <a:xfrm>
            <a:off x="311700" y="299900"/>
            <a:ext cx="8520600" cy="572700"/>
          </a:xfrm>
          <a:prstGeom prst="rect">
            <a:avLst/>
          </a:prstGeom>
          <a:solidFill>
            <a:srgbClr val="D9EAD3"/>
          </a:solidFill>
        </p:spPr>
        <p:txBody>
          <a:bodyPr anchorCtr="0" anchor="ctr"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遷移グラフ</a:t>
            </a:r>
            <a:endParaRPr/>
          </a:p>
        </p:txBody>
      </p:sp>
      <p:sp>
        <p:nvSpPr>
          <p:cNvPr id="323" name="Google Shape;323;p40"/>
          <p:cNvSpPr txBox="1"/>
          <p:nvPr>
            <p:ph idx="1" type="body"/>
          </p:nvPr>
        </p:nvSpPr>
        <p:spPr>
          <a:xfrm>
            <a:off x="311700" y="1879625"/>
            <a:ext cx="3695400" cy="265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ja"/>
              <a:t>前のスライドの流線図を</a:t>
            </a:r>
            <a:endParaRPr/>
          </a:p>
          <a:p>
            <a:pPr indent="0" lvl="0" marL="0" rtl="0" algn="l">
              <a:spcBef>
                <a:spcPts val="0"/>
              </a:spcBef>
              <a:spcAft>
                <a:spcPts val="0"/>
              </a:spcAft>
              <a:buClr>
                <a:schemeClr val="dk1"/>
              </a:buClr>
              <a:buSzPts val="1100"/>
              <a:buFont typeface="Arial"/>
              <a:buNone/>
            </a:pPr>
            <a:r>
              <a:rPr lang="ja"/>
              <a:t>変換規則に従って遷移させ、</a:t>
            </a:r>
            <a:endParaRPr/>
          </a:p>
          <a:p>
            <a:pPr indent="0" lvl="0" marL="0" rtl="0" algn="l">
              <a:spcBef>
                <a:spcPts val="0"/>
              </a:spcBef>
              <a:spcAft>
                <a:spcPts val="0"/>
              </a:spcAft>
              <a:buClr>
                <a:schemeClr val="dk1"/>
              </a:buClr>
              <a:buSzPts val="1100"/>
              <a:buFont typeface="Arial"/>
              <a:buNone/>
            </a:pPr>
            <a:r>
              <a:rPr lang="ja"/>
              <a:t>右の図のような遷移グラフを作成</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ja"/>
              <a:t>トポロジー的に同じ流線図は除く</a:t>
            </a:r>
            <a:endParaRPr/>
          </a:p>
          <a:p>
            <a:pPr indent="0" lvl="0" marL="0" rtl="0" algn="l">
              <a:spcBef>
                <a:spcPts val="0"/>
              </a:spcBef>
              <a:spcAft>
                <a:spcPts val="16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まとめ</a:t>
            </a:r>
            <a:endParaRPr/>
          </a:p>
        </p:txBody>
      </p:sp>
      <p:sp>
        <p:nvSpPr>
          <p:cNvPr id="329" name="Google Shape;329;p41"/>
          <p:cNvSpPr txBox="1"/>
          <p:nvPr>
            <p:ph idx="1" type="body"/>
          </p:nvPr>
        </p:nvSpPr>
        <p:spPr>
          <a:xfrm>
            <a:off x="160275" y="1152475"/>
            <a:ext cx="8860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2400"/>
              <a:t>・</a:t>
            </a:r>
            <a:r>
              <a:rPr lang="ja" sz="2400"/>
              <a:t>重複する木表現の流線図が複数発生する問題がある</a:t>
            </a:r>
            <a:endParaRPr sz="2400"/>
          </a:p>
          <a:p>
            <a:pPr indent="0" lvl="0" marL="0" rtl="0" algn="l">
              <a:spcBef>
                <a:spcPts val="1600"/>
              </a:spcBef>
              <a:spcAft>
                <a:spcPts val="0"/>
              </a:spcAft>
              <a:buNone/>
            </a:pPr>
            <a:r>
              <a:rPr lang="ja" sz="2400"/>
              <a:t>・</a:t>
            </a:r>
            <a:r>
              <a:rPr lang="ja" sz="2400"/>
              <a:t>木文法</a:t>
            </a:r>
            <a:r>
              <a:rPr lang="ja" sz="2400"/>
              <a:t>の五つの操作</a:t>
            </a:r>
            <a:r>
              <a:rPr lang="ja" sz="2400"/>
              <a:t>に現れる流線</a:t>
            </a:r>
            <a:r>
              <a:rPr lang="ja" sz="2400"/>
              <a:t>を関数化させた</a:t>
            </a:r>
            <a:endParaRPr sz="2400"/>
          </a:p>
          <a:p>
            <a:pPr indent="0" lvl="0" marL="0" rtl="0" algn="l">
              <a:spcBef>
                <a:spcPts val="1600"/>
              </a:spcBef>
              <a:spcAft>
                <a:spcPts val="0"/>
              </a:spcAft>
              <a:buNone/>
            </a:pPr>
            <a:r>
              <a:rPr lang="ja" sz="2400"/>
              <a:t>・関数に位置情報を与え、</a:t>
            </a:r>
            <a:r>
              <a:rPr lang="ja" sz="2400"/>
              <a:t>描画する準備をおこなった</a:t>
            </a:r>
            <a:endParaRPr sz="2400"/>
          </a:p>
          <a:p>
            <a:pPr indent="0" lvl="0" marL="0" rtl="0" algn="l">
              <a:spcBef>
                <a:spcPts val="1600"/>
              </a:spcBef>
              <a:spcAft>
                <a:spcPts val="0"/>
              </a:spcAft>
              <a:buNone/>
            </a:pPr>
            <a:r>
              <a:rPr lang="ja" sz="2400"/>
              <a:t>・一項ずつ描画させないと流れを表現出来ない</a:t>
            </a:r>
            <a:r>
              <a:rPr lang="ja" sz="2400"/>
              <a:t>問題がある</a:t>
            </a:r>
            <a:endParaRPr sz="2400"/>
          </a:p>
          <a:p>
            <a:pPr indent="0" lvl="0" marL="0" rtl="0" algn="l">
              <a:spcBef>
                <a:spcPts val="1600"/>
              </a:spcBef>
              <a:spcAft>
                <a:spcPts val="1600"/>
              </a:spcAft>
              <a:buNone/>
            </a:pPr>
            <a:r>
              <a:rPr lang="ja" sz="2400"/>
              <a:t>・ある流線図の遷移グラフを作成し、流れの遷移を可視化した</a:t>
            </a:r>
            <a:endParaRPr sz="2400"/>
          </a:p>
        </p:txBody>
      </p:sp>
      <p:sp>
        <p:nvSpPr>
          <p:cNvPr id="330" name="Google Shape;330;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427900" y="4595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背景：流体力学　</a:t>
            </a:r>
            <a:r>
              <a:rPr lang="ja" sz="1800">
                <a:solidFill>
                  <a:srgbClr val="434343"/>
                </a:solidFill>
              </a:rPr>
              <a:t>流体の運動を研究対象</a:t>
            </a:r>
            <a:endParaRPr>
              <a:solidFill>
                <a:srgbClr val="434343"/>
              </a:solidFill>
            </a:endParaRPr>
          </a:p>
        </p:txBody>
      </p:sp>
      <p:sp>
        <p:nvSpPr>
          <p:cNvPr id="69" name="Google Shape;69;p15"/>
          <p:cNvSpPr txBox="1"/>
          <p:nvPr>
            <p:ph idx="1" type="body"/>
          </p:nvPr>
        </p:nvSpPr>
        <p:spPr>
          <a:xfrm>
            <a:off x="311700" y="1150550"/>
            <a:ext cx="8520600" cy="2145000"/>
          </a:xfrm>
          <a:prstGeom prst="rect">
            <a:avLst/>
          </a:prstGeom>
        </p:spPr>
        <p:txBody>
          <a:bodyPr anchorCtr="0" anchor="t" bIns="91425" lIns="0" spcFirstLastPara="1" rIns="91425" wrap="square" tIns="91425">
            <a:noAutofit/>
          </a:bodyPr>
          <a:lstStyle/>
          <a:p>
            <a:pPr indent="-355600" lvl="0" marL="457200" rtl="0" algn="l">
              <a:spcBef>
                <a:spcPts val="0"/>
              </a:spcBef>
              <a:spcAft>
                <a:spcPts val="0"/>
              </a:spcAft>
              <a:buClr>
                <a:srgbClr val="000000"/>
              </a:buClr>
              <a:buSzPts val="2000"/>
              <a:buChar char="●"/>
            </a:pPr>
            <a:r>
              <a:rPr lang="ja" sz="2000">
                <a:solidFill>
                  <a:srgbClr val="000000"/>
                </a:solidFill>
              </a:rPr>
              <a:t>離散解析</a:t>
            </a:r>
            <a:endParaRPr sz="2000">
              <a:solidFill>
                <a:srgbClr val="000000"/>
              </a:solidFill>
            </a:endParaRPr>
          </a:p>
          <a:p>
            <a:pPr indent="0" lvl="0" marL="0" rtl="0" algn="l">
              <a:spcBef>
                <a:spcPts val="1600"/>
              </a:spcBef>
              <a:spcAft>
                <a:spcPts val="0"/>
              </a:spcAft>
              <a:buNone/>
            </a:pPr>
            <a:r>
              <a:rPr lang="ja">
                <a:solidFill>
                  <a:srgbClr val="000000"/>
                </a:solidFill>
              </a:rPr>
              <a:t>　　   </a:t>
            </a:r>
            <a:r>
              <a:rPr lang="ja">
                <a:solidFill>
                  <a:srgbClr val="000000"/>
                </a:solidFill>
              </a:rPr>
              <a:t> </a:t>
            </a:r>
            <a:r>
              <a:rPr lang="ja">
                <a:solidFill>
                  <a:srgbClr val="434343"/>
                </a:solidFill>
              </a:rPr>
              <a:t>二次元多重連結領域をトポロジーによる分類</a:t>
            </a:r>
            <a:br>
              <a:rPr lang="ja">
                <a:solidFill>
                  <a:srgbClr val="434343"/>
                </a:solidFill>
              </a:rPr>
            </a:br>
            <a:r>
              <a:rPr lang="ja">
                <a:solidFill>
                  <a:srgbClr val="434343"/>
                </a:solidFill>
              </a:rPr>
              <a:t>　　    </a:t>
            </a:r>
            <a:r>
              <a:rPr lang="ja">
                <a:solidFill>
                  <a:srgbClr val="434343"/>
                </a:solidFill>
              </a:rPr>
              <a:t>○ </a:t>
            </a:r>
            <a:r>
              <a:rPr lang="ja">
                <a:solidFill>
                  <a:srgbClr val="434343"/>
                </a:solidFill>
              </a:rPr>
              <a:t>視覚的理解が容易,</a:t>
            </a:r>
            <a:r>
              <a:rPr lang="ja"/>
              <a:t>計算量とメモリ量が効率的,</a:t>
            </a:r>
            <a:endParaRPr>
              <a:solidFill>
                <a:srgbClr val="434343"/>
              </a:solidFill>
            </a:endParaRPr>
          </a:p>
          <a:p>
            <a:pPr indent="0" lvl="0" marL="0" rtl="0" algn="l">
              <a:spcBef>
                <a:spcPts val="1600"/>
              </a:spcBef>
              <a:spcAft>
                <a:spcPts val="0"/>
              </a:spcAft>
              <a:buNone/>
            </a:pPr>
            <a:r>
              <a:rPr lang="ja">
                <a:solidFill>
                  <a:srgbClr val="434343"/>
                </a:solidFill>
              </a:rPr>
              <a:t>           </a:t>
            </a:r>
            <a:r>
              <a:rPr lang="ja">
                <a:solidFill>
                  <a:srgbClr val="434343"/>
                </a:solidFill>
              </a:rPr>
              <a:t>× </a:t>
            </a:r>
            <a:r>
              <a:rPr lang="ja"/>
              <a:t>流体の大まかな分類，完全に分類可能</a:t>
            </a:r>
            <a:endParaRPr/>
          </a:p>
          <a:p>
            <a:pPr indent="0" lvl="0" marL="0" rtl="0" algn="l">
              <a:spcBef>
                <a:spcPts val="1600"/>
              </a:spcBef>
              <a:spcAft>
                <a:spcPts val="0"/>
              </a:spcAft>
              <a:buNone/>
            </a:pPr>
            <a:r>
              <a:t/>
            </a:r>
            <a:endParaRPr>
              <a:solidFill>
                <a:srgbClr val="434343"/>
              </a:solidFill>
            </a:endParaRPr>
          </a:p>
          <a:p>
            <a:pPr indent="0" lvl="0" marL="0" rtl="0" algn="l">
              <a:spcBef>
                <a:spcPts val="1600"/>
              </a:spcBef>
              <a:spcAft>
                <a:spcPts val="0"/>
              </a:spcAft>
              <a:buNone/>
            </a:pPr>
            <a:r>
              <a:rPr lang="ja">
                <a:solidFill>
                  <a:srgbClr val="434343"/>
                </a:solidFill>
              </a:rPr>
              <a:t>            </a:t>
            </a:r>
            <a:endParaRPr>
              <a:solidFill>
                <a:srgbClr val="434343"/>
              </a:solidFill>
            </a:endParaRPr>
          </a:p>
          <a:p>
            <a:pPr indent="0" lvl="0" marL="0" rtl="0" algn="l">
              <a:spcBef>
                <a:spcPts val="1600"/>
              </a:spcBef>
              <a:spcAft>
                <a:spcPts val="0"/>
              </a:spcAft>
              <a:buNone/>
            </a:pPr>
            <a:r>
              <a:t/>
            </a:r>
            <a:endParaRPr>
              <a:solidFill>
                <a:srgbClr val="434343"/>
              </a:solidFill>
            </a:endParaRPr>
          </a:p>
          <a:p>
            <a:pPr indent="0" lvl="0" marL="0" rtl="0" algn="l">
              <a:spcBef>
                <a:spcPts val="1600"/>
              </a:spcBef>
              <a:spcAft>
                <a:spcPts val="0"/>
              </a:spcAft>
              <a:buNone/>
            </a:pPr>
            <a:r>
              <a:rPr lang="ja"/>
              <a:t>           </a:t>
            </a:r>
            <a:r>
              <a:rPr lang="ja"/>
              <a:t>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70" name="Google Shape;7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71" name="Google Shape;71;p15"/>
          <p:cNvSpPr txBox="1"/>
          <p:nvPr/>
        </p:nvSpPr>
        <p:spPr>
          <a:xfrm>
            <a:off x="180925" y="3007025"/>
            <a:ext cx="7628100" cy="2145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ja" sz="1800"/>
              <a:t>トポロジーの分類を語表現によって表現する研究</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ja" sz="1800"/>
              <a:t>           </a:t>
            </a:r>
            <a:r>
              <a:rPr lang="ja" sz="1800">
                <a:solidFill>
                  <a:srgbClr val="434343"/>
                </a:solidFill>
              </a:rPr>
              <a:t>○ 区別しにくい流線の位相構造を記号列による分類可能</a:t>
            </a:r>
            <a:endParaRPr sz="1800">
              <a:solidFill>
                <a:srgbClr val="434343"/>
              </a:solidFill>
            </a:endParaRPr>
          </a:p>
          <a:p>
            <a:pPr indent="0" lvl="0" marL="0" rtl="0" algn="l">
              <a:spcBef>
                <a:spcPts val="0"/>
              </a:spcBef>
              <a:spcAft>
                <a:spcPts val="0"/>
              </a:spcAft>
              <a:buNone/>
            </a:pPr>
            <a:r>
              <a:t/>
            </a:r>
            <a:endParaRPr sz="1800">
              <a:solidFill>
                <a:srgbClr val="434343"/>
              </a:solidFill>
            </a:endParaRPr>
          </a:p>
          <a:p>
            <a:pPr indent="0" lvl="0" marL="0" rtl="0" algn="l">
              <a:spcBef>
                <a:spcPts val="0"/>
              </a:spcBef>
              <a:spcAft>
                <a:spcPts val="0"/>
              </a:spcAft>
              <a:buNone/>
            </a:pPr>
            <a:r>
              <a:rPr lang="ja" sz="1800">
                <a:solidFill>
                  <a:srgbClr val="434343"/>
                </a:solidFill>
              </a:rPr>
              <a:t>           × １つの語表現に流線パターンが複数存在</a:t>
            </a:r>
            <a:endParaRPr sz="1800">
              <a:solidFill>
                <a:srgbClr val="434343"/>
              </a:solidFill>
            </a:endParaRPr>
          </a:p>
          <a:p>
            <a:pPr indent="0" lvl="0" marL="0" rtl="0" algn="l">
              <a:spcBef>
                <a:spcPts val="0"/>
              </a:spcBef>
              <a:spcAft>
                <a:spcPts val="0"/>
              </a:spcAft>
              <a:buNone/>
            </a:pPr>
            <a:r>
              <a:t/>
            </a:r>
            <a:endParaRPr sz="1800">
              <a:solidFill>
                <a:srgbClr val="434343"/>
              </a:solidFill>
            </a:endParaRPr>
          </a:p>
          <a:p>
            <a:pPr indent="0" lvl="0" marL="0" rtl="0" algn="l">
              <a:spcBef>
                <a:spcPts val="0"/>
              </a:spcBef>
              <a:spcAft>
                <a:spcPts val="0"/>
              </a:spcAft>
              <a:buNone/>
            </a:pPr>
            <a:r>
              <a:rPr lang="ja" sz="1800">
                <a:solidFill>
                  <a:srgbClr val="434343"/>
                </a:solidFill>
              </a:rPr>
              <a:t>　　　→木表現により多くの流れの向きを表現</a:t>
            </a:r>
            <a:endParaRPr sz="1800">
              <a:solidFill>
                <a:srgbClr val="434343"/>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参考文献</a:t>
            </a:r>
            <a:endParaRPr/>
          </a:p>
        </p:txBody>
      </p:sp>
      <p:sp>
        <p:nvSpPr>
          <p:cNvPr id="336" name="Google Shape;336;p42"/>
          <p:cNvSpPr txBox="1"/>
          <p:nvPr>
            <p:ph idx="1" type="body"/>
          </p:nvPr>
        </p:nvSpPr>
        <p:spPr>
          <a:xfrm>
            <a:off x="311700" y="996450"/>
            <a:ext cx="8520600" cy="31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ja" sz="1600">
                <a:solidFill>
                  <a:schemeClr val="dk1"/>
                </a:solidFill>
              </a:rPr>
              <a:t>[1] Sakajo, T. and Yokoyama, T.: Transitions between streamline topologies of structurally stable </a:t>
            </a:r>
            <a:r>
              <a:rPr lang="ja" sz="1600">
                <a:solidFill>
                  <a:srgbClr val="1D1C1D"/>
                </a:solidFill>
              </a:rPr>
              <a:t>Hamiltonian flows in multiply connected domains</a:t>
            </a:r>
            <a:r>
              <a:rPr lang="ja" sz="1600">
                <a:solidFill>
                  <a:schemeClr val="dk1"/>
                </a:solidFill>
              </a:rPr>
              <a:t>, Physica D: Nonlinear Phenomena, Vol.307, pp.22</a:t>
            </a:r>
            <a:r>
              <a:rPr lang="ja" sz="1600">
                <a:solidFill>
                  <a:srgbClr val="222222"/>
                </a:solidFill>
                <a:highlight>
                  <a:srgbClr val="FFFFFF"/>
                </a:highlight>
              </a:rPr>
              <a:t>–</a:t>
            </a:r>
            <a:r>
              <a:rPr lang="ja" sz="1600">
                <a:solidFill>
                  <a:schemeClr val="dk1"/>
                </a:solidFill>
              </a:rPr>
              <a:t>41 (2015).­­­­­</a:t>
            </a:r>
            <a:endParaRPr sz="1600">
              <a:solidFill>
                <a:schemeClr val="dk1"/>
              </a:solidFill>
            </a:endParaRPr>
          </a:p>
          <a:p>
            <a:pPr indent="0" lvl="0" marL="0" rtl="0" algn="l">
              <a:lnSpc>
                <a:spcPct val="145454"/>
              </a:lnSpc>
              <a:spcBef>
                <a:spcPts val="500"/>
              </a:spcBef>
              <a:spcAft>
                <a:spcPts val="0"/>
              </a:spcAft>
              <a:buClr>
                <a:schemeClr val="dk1"/>
              </a:buClr>
              <a:buSzPts val="1100"/>
              <a:buFont typeface="Arial"/>
              <a:buNone/>
            </a:pPr>
            <a:r>
              <a:rPr lang="ja" sz="1600">
                <a:solidFill>
                  <a:schemeClr val="dk1"/>
                </a:solidFill>
                <a:latin typeface="Times New Roman"/>
                <a:ea typeface="Times New Roman"/>
                <a:cs typeface="Times New Roman"/>
                <a:sym typeface="Times New Roman"/>
              </a:rPr>
              <a:t>[2]加藤舞，内藤綾香：多重連結領域上の安定非圧縮流の解析，南山大学2018年度卒業論文(2019)．</a:t>
            </a:r>
            <a:endParaRPr sz="1600">
              <a:solidFill>
                <a:schemeClr val="dk1"/>
              </a:solidFill>
              <a:latin typeface="Times New Roman"/>
              <a:ea typeface="Times New Roman"/>
              <a:cs typeface="Times New Roman"/>
              <a:sym typeface="Times New Roman"/>
            </a:endParaRPr>
          </a:p>
          <a:p>
            <a:pPr indent="0" lvl="0" marL="0" rtl="0" algn="l">
              <a:lnSpc>
                <a:spcPct val="145454"/>
              </a:lnSpc>
              <a:spcBef>
                <a:spcPts val="500"/>
              </a:spcBef>
              <a:spcAft>
                <a:spcPts val="0"/>
              </a:spcAft>
              <a:buClr>
                <a:schemeClr val="dk1"/>
              </a:buClr>
              <a:buSzPts val="1100"/>
              <a:buFont typeface="Arial"/>
              <a:buNone/>
            </a:pPr>
            <a:r>
              <a:rPr lang="ja" sz="1600">
                <a:solidFill>
                  <a:schemeClr val="dk1"/>
                </a:solidFill>
                <a:latin typeface="Times New Roman"/>
                <a:ea typeface="Times New Roman"/>
                <a:cs typeface="Times New Roman"/>
                <a:sym typeface="Times New Roman"/>
              </a:rPr>
              <a:t>[3]坂上貴之，横山知郎，澤村陽一：二次元多重領域内における構造安定な非圧縮流れの文字表現アルゴリズム，数理解析研究所講究録，Vol.1900，pp.11</a:t>
            </a:r>
            <a:r>
              <a:rPr lang="ja" sz="1600">
                <a:solidFill>
                  <a:srgbClr val="222222"/>
                </a:solidFill>
                <a:highlight>
                  <a:srgbClr val="FFFFFF"/>
                </a:highlight>
              </a:rPr>
              <a:t>–</a:t>
            </a:r>
            <a:r>
              <a:rPr lang="ja" sz="1600">
                <a:solidFill>
                  <a:schemeClr val="dk1"/>
                </a:solidFill>
                <a:latin typeface="Times New Roman"/>
                <a:ea typeface="Times New Roman"/>
                <a:cs typeface="Times New Roman"/>
                <a:sym typeface="Times New Roman"/>
              </a:rPr>
              <a:t>25(2014)．</a:t>
            </a:r>
            <a:endParaRPr sz="1600">
              <a:solidFill>
                <a:schemeClr val="dk1"/>
              </a:solidFill>
              <a:latin typeface="Times New Roman"/>
              <a:ea typeface="Times New Roman"/>
              <a:cs typeface="Times New Roman"/>
              <a:sym typeface="Times New Roman"/>
            </a:endParaRPr>
          </a:p>
          <a:p>
            <a:pPr indent="0" lvl="0" marL="0" rtl="0" algn="l">
              <a:lnSpc>
                <a:spcPct val="145454"/>
              </a:lnSpc>
              <a:spcBef>
                <a:spcPts val="500"/>
              </a:spcBef>
              <a:spcAft>
                <a:spcPts val="0"/>
              </a:spcAft>
              <a:buClr>
                <a:schemeClr val="dk1"/>
              </a:buClr>
              <a:buSzPts val="1100"/>
              <a:buFont typeface="Arial"/>
              <a:buNone/>
            </a:pPr>
            <a:r>
              <a:rPr lang="ja" sz="1600">
                <a:solidFill>
                  <a:schemeClr val="dk1"/>
                </a:solidFill>
                <a:latin typeface="Times New Roman"/>
                <a:ea typeface="Times New Roman"/>
                <a:cs typeface="Times New Roman"/>
                <a:sym typeface="Times New Roman"/>
              </a:rPr>
              <a:t>[4]内藤綾香，加藤舞，横山哲郎ほか：</a:t>
            </a:r>
            <a:r>
              <a:rPr lang="ja" sz="1600">
                <a:solidFill>
                  <a:srgbClr val="1D1C1D"/>
                </a:solidFill>
                <a:latin typeface="Times New Roman"/>
                <a:ea typeface="Times New Roman"/>
                <a:cs typeface="Times New Roman"/>
                <a:sym typeface="Times New Roman"/>
              </a:rPr>
              <a:t>円板上の非圧縮流の反転の解析</a:t>
            </a:r>
            <a:r>
              <a:rPr lang="ja" sz="1600">
                <a:solidFill>
                  <a:schemeClr val="dk1"/>
                </a:solidFill>
                <a:latin typeface="Times New Roman"/>
                <a:ea typeface="Times New Roman"/>
                <a:cs typeface="Times New Roman"/>
                <a:sym typeface="Times New Roman"/>
              </a:rPr>
              <a:t>，情報処理学会　第81回全国大会講演論文集，pp.319</a:t>
            </a:r>
            <a:r>
              <a:rPr lang="ja" sz="1600">
                <a:solidFill>
                  <a:srgbClr val="222222"/>
                </a:solidFill>
                <a:highlight>
                  <a:srgbClr val="FFFFFF"/>
                </a:highlight>
              </a:rPr>
              <a:t>–</a:t>
            </a:r>
            <a:r>
              <a:rPr lang="ja" sz="1600">
                <a:solidFill>
                  <a:schemeClr val="dk1"/>
                </a:solidFill>
                <a:latin typeface="Times New Roman"/>
                <a:ea typeface="Times New Roman"/>
                <a:cs typeface="Times New Roman"/>
                <a:sym typeface="Times New Roman"/>
              </a:rPr>
              <a:t>320(2019)．</a:t>
            </a:r>
            <a:endParaRPr sz="1600">
              <a:solidFill>
                <a:schemeClr val="dk1"/>
              </a:solidFill>
              <a:latin typeface="Times New Roman"/>
              <a:ea typeface="Times New Roman"/>
              <a:cs typeface="Times New Roman"/>
              <a:sym typeface="Times New Roman"/>
            </a:endParaRPr>
          </a:p>
          <a:p>
            <a:pPr indent="0" lvl="0" marL="0" rtl="0" algn="l">
              <a:lnSpc>
                <a:spcPct val="145454"/>
              </a:lnSpc>
              <a:spcBef>
                <a:spcPts val="500"/>
              </a:spcBef>
              <a:spcAft>
                <a:spcPts val="0"/>
              </a:spcAft>
              <a:buClr>
                <a:schemeClr val="dk1"/>
              </a:buClr>
              <a:buSzPts val="1100"/>
              <a:buFont typeface="Arial"/>
              <a:buNone/>
            </a:pPr>
            <a:r>
              <a:rPr lang="ja" sz="1600">
                <a:solidFill>
                  <a:schemeClr val="dk1"/>
                </a:solidFill>
                <a:latin typeface="Times New Roman"/>
                <a:ea typeface="Times New Roman"/>
                <a:cs typeface="Times New Roman"/>
                <a:sym typeface="Times New Roman"/>
              </a:rPr>
              <a:t>[5]横山哲郎，横山知郎：ハミルトン曲面流に対応する流れの向きを考慮した極大語の列挙アルゴリズム，電子情報通信学会論文誌D，Vol.J101-D，No.8，pp.1220</a:t>
            </a:r>
            <a:r>
              <a:rPr lang="ja" sz="1600">
                <a:solidFill>
                  <a:srgbClr val="222222"/>
                </a:solidFill>
                <a:highlight>
                  <a:srgbClr val="FFFFFF"/>
                </a:highlight>
              </a:rPr>
              <a:t>–</a:t>
            </a:r>
            <a:r>
              <a:rPr lang="ja" sz="1600">
                <a:solidFill>
                  <a:schemeClr val="dk1"/>
                </a:solidFill>
                <a:latin typeface="Times New Roman"/>
                <a:ea typeface="Times New Roman"/>
                <a:cs typeface="Times New Roman"/>
                <a:sym typeface="Times New Roman"/>
              </a:rPr>
              <a:t>1222(2018)．</a:t>
            </a:r>
            <a:endParaRPr sz="1600">
              <a:solidFill>
                <a:schemeClr val="dk1"/>
              </a:solidFill>
              <a:latin typeface="Times New Roman"/>
              <a:ea typeface="Times New Roman"/>
              <a:cs typeface="Times New Roman"/>
              <a:sym typeface="Times New Roman"/>
            </a:endParaRPr>
          </a:p>
          <a:p>
            <a:pPr indent="0" lvl="0" marL="0" rtl="0" algn="l">
              <a:spcBef>
                <a:spcPts val="2600"/>
              </a:spcBef>
              <a:spcAft>
                <a:spcPts val="0"/>
              </a:spcAft>
              <a:buClr>
                <a:schemeClr val="dk1"/>
              </a:buClr>
              <a:buSzPts val="1100"/>
              <a:buFont typeface="Arial"/>
              <a:buNone/>
            </a:pPr>
            <a:r>
              <a:t/>
            </a:r>
            <a:endParaRPr sz="1600">
              <a:solidFill>
                <a:schemeClr val="dk1"/>
              </a:solidFill>
            </a:endParaRPr>
          </a:p>
          <a:p>
            <a:pPr indent="0" lvl="0" marL="0" rtl="0" algn="l">
              <a:spcBef>
                <a:spcPts val="260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0" lvl="0" marL="0" rtl="0" algn="l">
              <a:lnSpc>
                <a:spcPct val="90000"/>
              </a:lnSpc>
              <a:spcBef>
                <a:spcPts val="800"/>
              </a:spcBef>
              <a:spcAft>
                <a:spcPts val="0"/>
              </a:spcAft>
              <a:buClr>
                <a:schemeClr val="dk1"/>
              </a:buClr>
              <a:buSzPts val="1100"/>
              <a:buFont typeface="Arial"/>
              <a:buNone/>
            </a:pPr>
            <a:r>
              <a:t/>
            </a:r>
            <a:endParaRPr>
              <a:solidFill>
                <a:schemeClr val="dk1"/>
              </a:solidFill>
              <a:latin typeface="Meiryo"/>
              <a:ea typeface="Meiryo"/>
              <a:cs typeface="Meiryo"/>
              <a:sym typeface="Meiryo"/>
            </a:endParaRPr>
          </a:p>
        </p:txBody>
      </p:sp>
      <p:sp>
        <p:nvSpPr>
          <p:cNvPr id="337" name="Google Shape;337;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質疑応答</a:t>
            </a:r>
            <a:endParaRPr/>
          </a:p>
        </p:txBody>
      </p:sp>
      <p:sp>
        <p:nvSpPr>
          <p:cNvPr id="343" name="Google Shape;343;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44" name="Google Shape;344;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ja" sz="2200">
                <a:latin typeface="Times New Roman"/>
                <a:ea typeface="Times New Roman"/>
                <a:cs typeface="Times New Roman"/>
                <a:sym typeface="Times New Roman"/>
              </a:rPr>
              <a:t>bΦ+(b++{b++{l,l},c-(l,l)},c-(l,l))を描画した場合</a:t>
            </a:r>
            <a:endParaRPr b="1" sz="2200">
              <a:latin typeface="Times New Roman"/>
              <a:ea typeface="Times New Roman"/>
              <a:cs typeface="Times New Roman"/>
              <a:sym typeface="Times New Roman"/>
            </a:endParaRPr>
          </a:p>
          <a:p>
            <a:pPr indent="0" lvl="0" marL="0" rtl="0" algn="l">
              <a:spcBef>
                <a:spcPts val="0"/>
              </a:spcBef>
              <a:spcAft>
                <a:spcPts val="0"/>
              </a:spcAft>
              <a:buNone/>
            </a:pPr>
            <a:r>
              <a:t/>
            </a:r>
            <a:endParaRPr b="1" sz="2200">
              <a:latin typeface="Times New Roman"/>
              <a:ea typeface="Times New Roman"/>
              <a:cs typeface="Times New Roman"/>
              <a:sym typeface="Times New Roman"/>
            </a:endParaRPr>
          </a:p>
        </p:txBody>
      </p:sp>
      <p:sp>
        <p:nvSpPr>
          <p:cNvPr id="350" name="Google Shape;350;p44"/>
          <p:cNvSpPr txBox="1"/>
          <p:nvPr>
            <p:ph idx="1" type="body"/>
          </p:nvPr>
        </p:nvSpPr>
        <p:spPr>
          <a:xfrm>
            <a:off x="311700" y="1152475"/>
            <a:ext cx="4097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200">
              <a:solidFill>
                <a:schemeClr val="dk1"/>
              </a:solidFill>
              <a:latin typeface="Times New Roman"/>
              <a:ea typeface="Times New Roman"/>
              <a:cs typeface="Times New Roman"/>
              <a:sym typeface="Times New Roman"/>
            </a:endParaRPr>
          </a:p>
        </p:txBody>
      </p:sp>
      <p:sp>
        <p:nvSpPr>
          <p:cNvPr id="351" name="Google Shape;351;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352" name="Google Shape;352;p44"/>
          <p:cNvPicPr preferRelativeResize="0"/>
          <p:nvPr/>
        </p:nvPicPr>
        <p:blipFill>
          <a:blip r:embed="rId3">
            <a:alphaModFix/>
          </a:blip>
          <a:stretch>
            <a:fillRect/>
          </a:stretch>
        </p:blipFill>
        <p:spPr>
          <a:xfrm>
            <a:off x="5033139" y="1246825"/>
            <a:ext cx="3379787" cy="34163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45"/>
          <p:cNvSpPr txBox="1"/>
          <p:nvPr>
            <p:ph type="title"/>
          </p:nvPr>
        </p:nvSpPr>
        <p:spPr>
          <a:xfrm>
            <a:off x="311700" y="332150"/>
            <a:ext cx="8520600" cy="5727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lang="ja" sz="2400"/>
              <a:t>MATLAB</a:t>
            </a:r>
            <a:r>
              <a:rPr lang="ja" sz="2400"/>
              <a:t>を</a:t>
            </a:r>
            <a:r>
              <a:rPr lang="ja" sz="2400"/>
              <a:t>使った流れの作図　吸い込み＆湧き出し</a:t>
            </a:r>
            <a:endParaRPr sz="2400"/>
          </a:p>
        </p:txBody>
      </p:sp>
      <p:sp>
        <p:nvSpPr>
          <p:cNvPr id="358" name="Google Shape;358;p45"/>
          <p:cNvSpPr txBox="1"/>
          <p:nvPr>
            <p:ph idx="1" type="body"/>
          </p:nvPr>
        </p:nvSpPr>
        <p:spPr>
          <a:xfrm>
            <a:off x="311700" y="1090175"/>
            <a:ext cx="2042400" cy="4869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ja"/>
              <a:t>吸い込み</a:t>
            </a:r>
            <a:r>
              <a:rPr lang="ja"/>
              <a:t>　- log(z) </a:t>
            </a:r>
            <a:endParaRPr/>
          </a:p>
          <a:p>
            <a:pPr indent="0" lvl="0" marL="0" rtl="0" algn="l">
              <a:spcBef>
                <a:spcPts val="1600"/>
              </a:spcBef>
              <a:spcAft>
                <a:spcPts val="1600"/>
              </a:spcAft>
              <a:buNone/>
            </a:pPr>
            <a:r>
              <a:t/>
            </a:r>
            <a:endParaRPr/>
          </a:p>
        </p:txBody>
      </p:sp>
      <p:pic>
        <p:nvPicPr>
          <p:cNvPr id="359" name="Google Shape;359;p45"/>
          <p:cNvPicPr preferRelativeResize="0"/>
          <p:nvPr/>
        </p:nvPicPr>
        <p:blipFill>
          <a:blip r:embed="rId3">
            <a:alphaModFix/>
          </a:blip>
          <a:stretch>
            <a:fillRect/>
          </a:stretch>
        </p:blipFill>
        <p:spPr>
          <a:xfrm>
            <a:off x="700156" y="1661525"/>
            <a:ext cx="3122795" cy="3251975"/>
          </a:xfrm>
          <a:prstGeom prst="rect">
            <a:avLst/>
          </a:prstGeom>
          <a:noFill/>
          <a:ln>
            <a:noFill/>
          </a:ln>
        </p:spPr>
      </p:pic>
      <p:sp>
        <p:nvSpPr>
          <p:cNvPr id="360" name="Google Shape;360;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361" name="Google Shape;361;p45"/>
          <p:cNvSpPr txBox="1"/>
          <p:nvPr/>
        </p:nvSpPr>
        <p:spPr>
          <a:xfrm>
            <a:off x="4724475" y="1090175"/>
            <a:ext cx="2042400" cy="486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ja" sz="1800">
                <a:solidFill>
                  <a:schemeClr val="dk2"/>
                </a:solidFill>
              </a:rPr>
              <a:t>湧き出し</a:t>
            </a:r>
            <a:r>
              <a:rPr lang="ja" sz="1800">
                <a:solidFill>
                  <a:schemeClr val="dk2"/>
                </a:solidFill>
              </a:rPr>
              <a:t>　log(z)</a:t>
            </a:r>
            <a:endParaRPr/>
          </a:p>
        </p:txBody>
      </p:sp>
      <p:pic>
        <p:nvPicPr>
          <p:cNvPr id="362" name="Google Shape;362;p45"/>
          <p:cNvPicPr preferRelativeResize="0"/>
          <p:nvPr/>
        </p:nvPicPr>
        <p:blipFill>
          <a:blip r:embed="rId4">
            <a:alphaModFix/>
          </a:blip>
          <a:stretch>
            <a:fillRect/>
          </a:stretch>
        </p:blipFill>
        <p:spPr>
          <a:xfrm>
            <a:off x="5001700" y="1661525"/>
            <a:ext cx="3334500" cy="3251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2400"/>
              <a:t>目的：</a:t>
            </a:r>
            <a:r>
              <a:rPr lang="ja" sz="2400">
                <a:solidFill>
                  <a:schemeClr val="dk2"/>
                </a:solidFill>
              </a:rPr>
              <a:t>二次元非圧縮流れのトポロジーの可視化</a:t>
            </a:r>
            <a:endParaRPr/>
          </a:p>
        </p:txBody>
      </p:sp>
      <p:sp>
        <p:nvSpPr>
          <p:cNvPr id="77" name="Google Shape;77;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78" name="Google Shape;78;p16"/>
          <p:cNvSpPr txBox="1"/>
          <p:nvPr/>
        </p:nvSpPr>
        <p:spPr>
          <a:xfrm>
            <a:off x="432500" y="1353975"/>
            <a:ext cx="8175300" cy="12879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ja" sz="2400"/>
              <a:t>・トポロジカルな流れの可視化の研究は行われていない</a:t>
            </a:r>
            <a:endParaRPr sz="2400"/>
          </a:p>
          <a:p>
            <a:pPr indent="0" lvl="0" marL="0" rtl="0" algn="l">
              <a:spcBef>
                <a:spcPts val="0"/>
              </a:spcBef>
              <a:spcAft>
                <a:spcPts val="0"/>
              </a:spcAft>
              <a:buNone/>
            </a:pPr>
            <a:r>
              <a:rPr lang="ja" sz="2400"/>
              <a:t>・人間の手で流れを</a:t>
            </a:r>
            <a:r>
              <a:rPr lang="ja" sz="2400"/>
              <a:t>作図するのは</a:t>
            </a:r>
            <a:r>
              <a:rPr b="1" lang="ja" sz="2400">
                <a:solidFill>
                  <a:srgbClr val="980000"/>
                </a:solidFill>
              </a:rPr>
              <a:t>時間がかかる</a:t>
            </a:r>
            <a:endParaRPr b="1" sz="2400">
              <a:solidFill>
                <a:srgbClr val="980000"/>
              </a:solidFill>
            </a:endParaRPr>
          </a:p>
          <a:p>
            <a:pPr indent="0" lvl="0" marL="0" rtl="0" algn="l">
              <a:spcBef>
                <a:spcPts val="0"/>
              </a:spcBef>
              <a:spcAft>
                <a:spcPts val="0"/>
              </a:spcAft>
              <a:buNone/>
            </a:pPr>
            <a:r>
              <a:rPr lang="ja" sz="2400">
                <a:solidFill>
                  <a:schemeClr val="dk1"/>
                </a:solidFill>
              </a:rPr>
              <a:t>・木文法で表現された流れは</a:t>
            </a:r>
            <a:r>
              <a:rPr b="1" lang="ja" sz="2400">
                <a:solidFill>
                  <a:srgbClr val="980000"/>
                </a:solidFill>
              </a:rPr>
              <a:t>形状の把握が難しい</a:t>
            </a:r>
            <a:endParaRPr b="1" sz="2400">
              <a:solidFill>
                <a:srgbClr val="980000"/>
              </a:solidFill>
            </a:endParaRPr>
          </a:p>
          <a:p>
            <a:pPr indent="0" lvl="0" marL="0" rtl="0" algn="l">
              <a:spcBef>
                <a:spcPts val="0"/>
              </a:spcBef>
              <a:spcAft>
                <a:spcPts val="0"/>
              </a:spcAft>
              <a:buNone/>
            </a:pPr>
            <a:r>
              <a:t/>
            </a:r>
            <a:endParaRPr sz="2400"/>
          </a:p>
        </p:txBody>
      </p:sp>
      <p:sp>
        <p:nvSpPr>
          <p:cNvPr id="79" name="Google Shape;79;p16"/>
          <p:cNvSpPr txBox="1"/>
          <p:nvPr/>
        </p:nvSpPr>
        <p:spPr>
          <a:xfrm>
            <a:off x="395000" y="3277375"/>
            <a:ext cx="8250300" cy="1059300"/>
          </a:xfrm>
          <a:prstGeom prst="rect">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ja" sz="2600">
                <a:solidFill>
                  <a:schemeClr val="dk1"/>
                </a:solidFill>
              </a:rPr>
              <a:t>トポロジカルな流れの可視化の手法を考え、複雑な流れの形状把握が容易になることを目指す</a:t>
            </a:r>
            <a:endParaRPr b="1" sz="2600">
              <a:solidFill>
                <a:srgbClr val="980000"/>
              </a:solidFill>
            </a:endParaRPr>
          </a:p>
        </p:txBody>
      </p:sp>
      <p:sp>
        <p:nvSpPr>
          <p:cNvPr id="80" name="Google Shape;80;p16"/>
          <p:cNvSpPr/>
          <p:nvPr/>
        </p:nvSpPr>
        <p:spPr>
          <a:xfrm>
            <a:off x="3289700" y="2571750"/>
            <a:ext cx="2460900" cy="787500"/>
          </a:xfrm>
          <a:prstGeom prst="downArrow">
            <a:avLst>
              <a:gd fmla="val 50000" name="adj1"/>
              <a:gd fmla="val 50000" name="adj2"/>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ja"/>
              <a:t>アプローチ</a:t>
            </a:r>
            <a:endParaRPr b="1"/>
          </a:p>
        </p:txBody>
      </p:sp>
      <p:sp>
        <p:nvSpPr>
          <p:cNvPr id="86" name="Google Shape;86;p17"/>
          <p:cNvSpPr txBox="1"/>
          <p:nvPr>
            <p:ph idx="1" type="body"/>
          </p:nvPr>
        </p:nvSpPr>
        <p:spPr>
          <a:xfrm>
            <a:off x="311700" y="1152475"/>
            <a:ext cx="8520600" cy="3416400"/>
          </a:xfrm>
          <a:prstGeom prst="rect">
            <a:avLst/>
          </a:prstGeom>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ja" sz="2600">
                <a:solidFill>
                  <a:schemeClr val="dk1"/>
                </a:solidFill>
              </a:rPr>
              <a:t>[1]木文法→[2]関数化→[3]可視化の手順で可視化を行う</a:t>
            </a:r>
            <a:endParaRPr sz="2600">
              <a:solidFill>
                <a:schemeClr val="dk1"/>
              </a:solidFill>
            </a:endParaRPr>
          </a:p>
          <a:p>
            <a:pPr indent="0" lvl="0" marL="0" rtl="0" algn="l">
              <a:lnSpc>
                <a:spcPct val="100000"/>
              </a:lnSpc>
              <a:spcBef>
                <a:spcPts val="0"/>
              </a:spcBef>
              <a:spcAft>
                <a:spcPts val="0"/>
              </a:spcAft>
              <a:buNone/>
            </a:pPr>
            <a:r>
              <a:t/>
            </a:r>
            <a:endParaRPr sz="2600">
              <a:solidFill>
                <a:schemeClr val="dk1"/>
              </a:solidFill>
            </a:endParaRPr>
          </a:p>
          <a:p>
            <a:pPr indent="0" lvl="0" marL="0" rtl="0" algn="l">
              <a:lnSpc>
                <a:spcPct val="100000"/>
              </a:lnSpc>
              <a:spcBef>
                <a:spcPts val="0"/>
              </a:spcBef>
              <a:spcAft>
                <a:spcPts val="0"/>
              </a:spcAft>
              <a:buNone/>
            </a:pPr>
            <a:r>
              <a:rPr lang="ja" sz="2600">
                <a:solidFill>
                  <a:schemeClr val="dk1"/>
                </a:solidFill>
                <a:highlight>
                  <a:srgbClr val="F4CCCC"/>
                </a:highlight>
              </a:rPr>
              <a:t>[</a:t>
            </a:r>
            <a:r>
              <a:rPr lang="ja" sz="2600">
                <a:solidFill>
                  <a:srgbClr val="FF0000"/>
                </a:solidFill>
                <a:highlight>
                  <a:srgbClr val="F4CCCC"/>
                </a:highlight>
              </a:rPr>
              <a:t>1</a:t>
            </a:r>
            <a:r>
              <a:rPr lang="ja" sz="2600">
                <a:solidFill>
                  <a:schemeClr val="dk1"/>
                </a:solidFill>
                <a:highlight>
                  <a:srgbClr val="F4CCCC"/>
                </a:highlight>
              </a:rPr>
              <a:t>]木文法は既存の研究のものを使用する</a:t>
            </a:r>
            <a:endParaRPr sz="2600">
              <a:solidFill>
                <a:schemeClr val="dk1"/>
              </a:solidFill>
              <a:highlight>
                <a:srgbClr val="F4CCCC"/>
              </a:highlight>
            </a:endParaRPr>
          </a:p>
          <a:p>
            <a:pPr indent="0" lvl="0" marL="0" rtl="0" algn="l">
              <a:lnSpc>
                <a:spcPct val="100000"/>
              </a:lnSpc>
              <a:spcBef>
                <a:spcPts val="0"/>
              </a:spcBef>
              <a:spcAft>
                <a:spcPts val="0"/>
              </a:spcAft>
              <a:buNone/>
            </a:pPr>
            <a:r>
              <a:t/>
            </a:r>
            <a:endParaRPr sz="2600">
              <a:solidFill>
                <a:schemeClr val="dk1"/>
              </a:solidFill>
            </a:endParaRPr>
          </a:p>
          <a:p>
            <a:pPr indent="0" lvl="0" marL="0" rtl="0" algn="l">
              <a:lnSpc>
                <a:spcPct val="100000"/>
              </a:lnSpc>
              <a:spcBef>
                <a:spcPts val="0"/>
              </a:spcBef>
              <a:spcAft>
                <a:spcPts val="0"/>
              </a:spcAft>
              <a:buNone/>
            </a:pPr>
            <a:r>
              <a:rPr lang="ja" sz="2600">
                <a:solidFill>
                  <a:schemeClr val="dk1"/>
                </a:solidFill>
                <a:highlight>
                  <a:srgbClr val="CFE2F3"/>
                </a:highlight>
              </a:rPr>
              <a:t>[</a:t>
            </a:r>
            <a:r>
              <a:rPr lang="ja" sz="2600">
                <a:solidFill>
                  <a:srgbClr val="0000FF"/>
                </a:solidFill>
                <a:highlight>
                  <a:srgbClr val="CFE2F3"/>
                </a:highlight>
              </a:rPr>
              <a:t>2</a:t>
            </a:r>
            <a:r>
              <a:rPr lang="ja" sz="2600">
                <a:solidFill>
                  <a:schemeClr val="dk1"/>
                </a:solidFill>
                <a:highlight>
                  <a:srgbClr val="CFE2F3"/>
                </a:highlight>
              </a:rPr>
              <a:t>]木文法を関数に変換する</a:t>
            </a:r>
            <a:endParaRPr sz="2600">
              <a:solidFill>
                <a:schemeClr val="dk1"/>
              </a:solidFill>
              <a:highlight>
                <a:srgbClr val="CFE2F3"/>
              </a:highlight>
            </a:endParaRPr>
          </a:p>
          <a:p>
            <a:pPr indent="0" lvl="0" marL="0" rtl="0" algn="l">
              <a:lnSpc>
                <a:spcPct val="100000"/>
              </a:lnSpc>
              <a:spcBef>
                <a:spcPts val="0"/>
              </a:spcBef>
              <a:spcAft>
                <a:spcPts val="0"/>
              </a:spcAft>
              <a:buNone/>
            </a:pPr>
            <a:r>
              <a:t/>
            </a:r>
            <a:endParaRPr sz="2600">
              <a:solidFill>
                <a:schemeClr val="dk1"/>
              </a:solidFill>
            </a:endParaRPr>
          </a:p>
          <a:p>
            <a:pPr indent="0" lvl="0" marL="0" rtl="0" algn="l">
              <a:lnSpc>
                <a:spcPct val="100000"/>
              </a:lnSpc>
              <a:spcBef>
                <a:spcPts val="0"/>
              </a:spcBef>
              <a:spcAft>
                <a:spcPts val="0"/>
              </a:spcAft>
              <a:buNone/>
            </a:pPr>
            <a:r>
              <a:rPr lang="ja" sz="2600">
                <a:solidFill>
                  <a:schemeClr val="dk1"/>
                </a:solidFill>
                <a:highlight>
                  <a:srgbClr val="D9EAD3"/>
                </a:highlight>
              </a:rPr>
              <a:t>[</a:t>
            </a:r>
            <a:r>
              <a:rPr lang="ja" sz="2600">
                <a:solidFill>
                  <a:srgbClr val="6AA84F"/>
                </a:solidFill>
                <a:highlight>
                  <a:srgbClr val="D9EAD3"/>
                </a:highlight>
              </a:rPr>
              <a:t>3</a:t>
            </a:r>
            <a:r>
              <a:rPr lang="ja" sz="2600">
                <a:solidFill>
                  <a:schemeClr val="dk1"/>
                </a:solidFill>
                <a:highlight>
                  <a:srgbClr val="D9EAD3"/>
                </a:highlight>
              </a:rPr>
              <a:t>]二次元非圧縮流のトポロジーの可視化</a:t>
            </a:r>
            <a:endParaRPr sz="2600">
              <a:solidFill>
                <a:schemeClr val="dk1"/>
              </a:solidFill>
              <a:highlight>
                <a:srgbClr val="D9EAD3"/>
              </a:highlight>
            </a:endParaRPr>
          </a:p>
          <a:p>
            <a:pPr indent="0" lvl="0" marL="0" rtl="0" algn="l">
              <a:lnSpc>
                <a:spcPct val="100000"/>
              </a:lnSpc>
              <a:spcBef>
                <a:spcPts val="0"/>
              </a:spcBef>
              <a:spcAft>
                <a:spcPts val="0"/>
              </a:spcAft>
              <a:buClr>
                <a:schemeClr val="dk1"/>
              </a:buClr>
              <a:buSzPts val="1100"/>
              <a:buFont typeface="Arial"/>
              <a:buNone/>
            </a:pPr>
            <a:r>
              <a:t/>
            </a:r>
            <a:endParaRPr sz="2600">
              <a:solidFill>
                <a:schemeClr val="dk1"/>
              </a:solidFill>
            </a:endParaRPr>
          </a:p>
        </p:txBody>
      </p:sp>
      <p:sp>
        <p:nvSpPr>
          <p:cNvPr id="87" name="Google Shape;87;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8"/>
          <p:cNvSpPr txBox="1"/>
          <p:nvPr>
            <p:ph type="title"/>
          </p:nvPr>
        </p:nvSpPr>
        <p:spPr>
          <a:xfrm>
            <a:off x="500550" y="445025"/>
            <a:ext cx="8520600" cy="572700"/>
          </a:xfrm>
          <a:prstGeom prst="rect">
            <a:avLst/>
          </a:prstGeom>
          <a:solidFill>
            <a:srgbClr val="F4CCCC"/>
          </a:solidFill>
        </p:spPr>
        <p:txBody>
          <a:bodyPr anchorCtr="0" anchor="t" bIns="91425" lIns="91425" spcFirstLastPara="1" rIns="91425" wrap="square" tIns="91425">
            <a:noAutofit/>
          </a:bodyPr>
          <a:lstStyle/>
          <a:p>
            <a:pPr indent="0" lvl="0" marL="0" rtl="0" algn="ctr">
              <a:spcBef>
                <a:spcPts val="0"/>
              </a:spcBef>
              <a:spcAft>
                <a:spcPts val="0"/>
              </a:spcAft>
              <a:buNone/>
            </a:pPr>
            <a:r>
              <a:rPr lang="ja">
                <a:highlight>
                  <a:srgbClr val="F4CCCC"/>
                </a:highlight>
              </a:rPr>
              <a:t>[1]</a:t>
            </a:r>
            <a:r>
              <a:rPr lang="ja">
                <a:highlight>
                  <a:srgbClr val="F4CCCC"/>
                </a:highlight>
              </a:rPr>
              <a:t>初期パターン</a:t>
            </a:r>
            <a:endParaRPr>
              <a:highlight>
                <a:srgbClr val="F4CCCC"/>
              </a:highlight>
            </a:endParaRPr>
          </a:p>
        </p:txBody>
      </p:sp>
      <p:sp>
        <p:nvSpPr>
          <p:cNvPr id="93" name="Google Shape;93;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94" name="Google Shape;94;p18"/>
          <p:cNvPicPr preferRelativeResize="0"/>
          <p:nvPr/>
        </p:nvPicPr>
        <p:blipFill>
          <a:blip r:embed="rId4">
            <a:alphaModFix/>
          </a:blip>
          <a:stretch>
            <a:fillRect/>
          </a:stretch>
        </p:blipFill>
        <p:spPr>
          <a:xfrm>
            <a:off x="4923125" y="1751026"/>
            <a:ext cx="3732525" cy="1339298"/>
          </a:xfrm>
          <a:prstGeom prst="rect">
            <a:avLst/>
          </a:prstGeom>
          <a:noFill/>
          <a:ln>
            <a:noFill/>
          </a:ln>
        </p:spPr>
      </p:pic>
      <p:sp>
        <p:nvSpPr>
          <p:cNvPr id="95" name="Google Shape;95;p18"/>
          <p:cNvSpPr txBox="1"/>
          <p:nvPr/>
        </p:nvSpPr>
        <p:spPr>
          <a:xfrm>
            <a:off x="241050" y="1183550"/>
            <a:ext cx="6991500" cy="572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Char char="●"/>
            </a:pPr>
            <a:r>
              <a:rPr lang="ja" sz="1800">
                <a:solidFill>
                  <a:srgbClr val="434343"/>
                </a:solidFill>
              </a:rPr>
              <a:t>Mが0個または1個の構造安定な流れの初期構造となるもの</a:t>
            </a:r>
            <a:endParaRPr sz="1800">
              <a:solidFill>
                <a:srgbClr val="434343"/>
              </a:solidFill>
            </a:endParaRPr>
          </a:p>
        </p:txBody>
      </p:sp>
      <p:sp>
        <p:nvSpPr>
          <p:cNvPr id="96" name="Google Shape;96;p18"/>
          <p:cNvSpPr txBox="1"/>
          <p:nvPr/>
        </p:nvSpPr>
        <p:spPr>
          <a:xfrm>
            <a:off x="718750" y="1922063"/>
            <a:ext cx="6829200" cy="99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ja" sz="1800">
                <a:solidFill>
                  <a:schemeClr val="dk2"/>
                </a:solidFill>
              </a:rPr>
              <a:t>M=0のとき　</a:t>
            </a:r>
            <a:r>
              <a:rPr lang="ja" sz="1800"/>
              <a:t>パターンI,II</a:t>
            </a:r>
            <a:r>
              <a:rPr lang="ja" sz="1800">
                <a:solidFill>
                  <a:schemeClr val="dk2"/>
                </a:solidFill>
              </a:rPr>
              <a:t>が存在</a:t>
            </a:r>
            <a:endParaRPr sz="1800">
              <a:solidFill>
                <a:schemeClr val="dk2"/>
              </a:solidFill>
            </a:endParaRPr>
          </a:p>
          <a:p>
            <a:pPr indent="0" lvl="0" marL="0" rtl="0" algn="l">
              <a:lnSpc>
                <a:spcPct val="115000"/>
              </a:lnSpc>
              <a:spcBef>
                <a:spcPts val="1600"/>
              </a:spcBef>
              <a:spcAft>
                <a:spcPts val="1600"/>
              </a:spcAft>
              <a:buClr>
                <a:schemeClr val="dk1"/>
              </a:buClr>
              <a:buSzPts val="1100"/>
              <a:buFont typeface="Arial"/>
              <a:buNone/>
            </a:pPr>
            <a:r>
              <a:rPr lang="ja" sz="1800">
                <a:solidFill>
                  <a:schemeClr val="dk2"/>
                </a:solidFill>
              </a:rPr>
              <a:t>M=1のとき    </a:t>
            </a:r>
            <a:r>
              <a:rPr lang="ja" sz="1800"/>
              <a:t>パターンO</a:t>
            </a:r>
            <a:r>
              <a:rPr lang="ja" sz="1800">
                <a:solidFill>
                  <a:schemeClr val="dk2"/>
                </a:solidFill>
              </a:rPr>
              <a:t>が存在</a:t>
            </a:r>
            <a:endParaRPr/>
          </a:p>
        </p:txBody>
      </p:sp>
      <p:sp>
        <p:nvSpPr>
          <p:cNvPr id="97" name="Google Shape;97;p18"/>
          <p:cNvSpPr txBox="1"/>
          <p:nvPr/>
        </p:nvSpPr>
        <p:spPr>
          <a:xfrm>
            <a:off x="241050" y="3090325"/>
            <a:ext cx="7556400" cy="501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Char char="●"/>
            </a:pPr>
            <a:r>
              <a:rPr lang="ja" sz="1800">
                <a:solidFill>
                  <a:srgbClr val="434343"/>
                </a:solidFill>
              </a:rPr>
              <a:t>初期パターンに木文法の構成要素を対応</a:t>
            </a:r>
            <a:endParaRPr sz="1800">
              <a:solidFill>
                <a:srgbClr val="434343"/>
              </a:solidFill>
            </a:endParaRPr>
          </a:p>
        </p:txBody>
      </p:sp>
      <p:sp>
        <p:nvSpPr>
          <p:cNvPr id="98" name="Google Shape;98;p18"/>
          <p:cNvSpPr txBox="1"/>
          <p:nvPr/>
        </p:nvSpPr>
        <p:spPr>
          <a:xfrm>
            <a:off x="718750" y="3666025"/>
            <a:ext cx="6289200" cy="147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rgbClr val="434343"/>
                </a:solidFill>
              </a:rPr>
              <a:t>パターンI     </a:t>
            </a:r>
            <a:r>
              <a:rPr lang="ja" sz="1800"/>
              <a:t>  {aφ (a2)}</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ja" sz="1800">
                <a:solidFill>
                  <a:srgbClr val="434343"/>
                </a:solidFill>
              </a:rPr>
              <a:t>パターンII      </a:t>
            </a:r>
            <a:r>
              <a:rPr lang="ja" sz="1800"/>
              <a:t>{</a:t>
            </a:r>
            <a:r>
              <a:rPr lang="ja" sz="1800">
                <a:solidFill>
                  <a:schemeClr val="dk1"/>
                </a:solidFill>
              </a:rPr>
              <a:t>aφ(a+), aφ(a-)</a:t>
            </a:r>
            <a:r>
              <a:rPr lang="ja" sz="1800"/>
              <a:t>}</a:t>
            </a:r>
            <a:endParaRPr sz="1800"/>
          </a:p>
          <a:p>
            <a:pPr indent="0" lvl="0" marL="0" rtl="0" algn="l">
              <a:spcBef>
                <a:spcPts val="0"/>
              </a:spcBef>
              <a:spcAft>
                <a:spcPts val="0"/>
              </a:spcAft>
              <a:buNone/>
            </a:pPr>
            <a:r>
              <a:t/>
            </a:r>
            <a:endParaRPr sz="1800">
              <a:solidFill>
                <a:srgbClr val="434343"/>
              </a:solidFill>
            </a:endParaRPr>
          </a:p>
          <a:p>
            <a:pPr indent="0" lvl="0" marL="0" rtl="0" algn="l">
              <a:spcBef>
                <a:spcPts val="0"/>
              </a:spcBef>
              <a:spcAft>
                <a:spcPts val="0"/>
              </a:spcAft>
              <a:buClr>
                <a:schemeClr val="dk1"/>
              </a:buClr>
              <a:buSzPts val="1100"/>
              <a:buFont typeface="Arial"/>
              <a:buNone/>
            </a:pPr>
            <a:r>
              <a:rPr lang="ja" sz="1800">
                <a:solidFill>
                  <a:srgbClr val="434343"/>
                </a:solidFill>
              </a:rPr>
              <a:t>パターンO    </a:t>
            </a:r>
            <a:r>
              <a:rPr lang="ja" sz="1800"/>
              <a:t> {bφ+, bφ-}</a:t>
            </a:r>
            <a:endParaRPr sz="1800"/>
          </a:p>
        </p:txBody>
      </p:sp>
      <p:pic>
        <p:nvPicPr>
          <p:cNvPr id="99" name="Google Shape;99;p18"/>
          <p:cNvPicPr preferRelativeResize="0"/>
          <p:nvPr/>
        </p:nvPicPr>
        <p:blipFill>
          <a:blip r:embed="rId5">
            <a:alphaModFix/>
          </a:blip>
          <a:stretch>
            <a:fillRect/>
          </a:stretch>
        </p:blipFill>
        <p:spPr>
          <a:xfrm>
            <a:off x="5161000" y="3272875"/>
            <a:ext cx="3494650" cy="1783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84325" y="299725"/>
            <a:ext cx="8520600" cy="572700"/>
          </a:xfrm>
          <a:prstGeom prst="rect">
            <a:avLst/>
          </a:prstGeom>
          <a:solidFill>
            <a:srgbClr val="F4CCCC"/>
          </a:solidFill>
        </p:spPr>
        <p:txBody>
          <a:bodyPr anchorCtr="0" anchor="t" bIns="91425" lIns="91425" spcFirstLastPara="1" rIns="91425" wrap="square" tIns="91425">
            <a:noAutofit/>
          </a:bodyPr>
          <a:lstStyle/>
          <a:p>
            <a:pPr indent="0" lvl="0" marL="0" rtl="0" algn="ctr">
              <a:spcBef>
                <a:spcPts val="0"/>
              </a:spcBef>
              <a:spcAft>
                <a:spcPts val="0"/>
              </a:spcAft>
              <a:buNone/>
            </a:pPr>
            <a:r>
              <a:rPr lang="ja">
                <a:highlight>
                  <a:srgbClr val="F4CCCC"/>
                </a:highlight>
              </a:rPr>
              <a:t>[1]5つの</a:t>
            </a:r>
            <a:r>
              <a:rPr lang="ja">
                <a:highlight>
                  <a:srgbClr val="F4CCCC"/>
                </a:highlight>
              </a:rPr>
              <a:t>操作</a:t>
            </a:r>
            <a:endParaRPr>
              <a:highlight>
                <a:srgbClr val="F4CCCC"/>
              </a:highlight>
            </a:endParaRPr>
          </a:p>
        </p:txBody>
      </p:sp>
      <p:sp>
        <p:nvSpPr>
          <p:cNvPr id="105" name="Google Shape;105;p19"/>
          <p:cNvSpPr txBox="1"/>
          <p:nvPr>
            <p:ph idx="1" type="body"/>
          </p:nvPr>
        </p:nvSpPr>
        <p:spPr>
          <a:xfrm>
            <a:off x="311700" y="1059625"/>
            <a:ext cx="8520600" cy="1385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ja"/>
              <a:t>構造安定な流れの流線にMを一つとそれに伴う流線を追加することで新たに構造安定な流れを生み出す操作</a:t>
            </a:r>
            <a:endParaRPr/>
          </a:p>
          <a:p>
            <a:pPr indent="0" lvl="0" marL="0" rtl="0" algn="l">
              <a:spcBef>
                <a:spcPts val="1600"/>
              </a:spcBef>
              <a:spcAft>
                <a:spcPts val="0"/>
              </a:spcAft>
              <a:buClr>
                <a:schemeClr val="dk1"/>
              </a:buClr>
              <a:buSzPts val="1100"/>
              <a:buFont typeface="Arial"/>
              <a:buNone/>
            </a:pPr>
            <a:r>
              <a:rPr lang="ja"/>
              <a:t>　　</a:t>
            </a:r>
            <a:r>
              <a:rPr lang="ja">
                <a:solidFill>
                  <a:srgbClr val="000000"/>
                </a:solidFill>
              </a:rPr>
              <a:t>A0, A2, B0, B2, C</a:t>
            </a:r>
            <a:r>
              <a:rPr lang="ja"/>
              <a:t>の5つの操作が存在</a:t>
            </a:r>
            <a:endParaRPr sz="1400">
              <a:solidFill>
                <a:schemeClr val="dk1"/>
              </a:solidFill>
            </a:endParaRPr>
          </a:p>
          <a:p>
            <a:pPr indent="0" lvl="0" marL="0" rtl="0" algn="l">
              <a:spcBef>
                <a:spcPts val="1600"/>
              </a:spcBef>
              <a:spcAft>
                <a:spcPts val="1600"/>
              </a:spcAft>
              <a:buNone/>
            </a:pPr>
            <a:r>
              <a:t/>
            </a:r>
            <a:endParaRPr/>
          </a:p>
        </p:txBody>
      </p:sp>
      <p:sp>
        <p:nvSpPr>
          <p:cNvPr id="106" name="Google Shape;10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107" name="Google Shape;107;p19"/>
          <p:cNvSpPr txBox="1"/>
          <p:nvPr/>
        </p:nvSpPr>
        <p:spPr>
          <a:xfrm>
            <a:off x="384325" y="2571750"/>
            <a:ext cx="6930600" cy="483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Char char="●"/>
            </a:pPr>
            <a:r>
              <a:rPr lang="ja" sz="1800">
                <a:solidFill>
                  <a:srgbClr val="434343"/>
                </a:solidFill>
              </a:rPr>
              <a:t>5つの操作の木文法での表現</a:t>
            </a:r>
            <a:endParaRPr sz="1800">
              <a:solidFill>
                <a:srgbClr val="434343"/>
              </a:solidFill>
            </a:endParaRPr>
          </a:p>
          <a:p>
            <a:pPr indent="0" lvl="0" marL="0" rtl="0" algn="l">
              <a:spcBef>
                <a:spcPts val="0"/>
              </a:spcBef>
              <a:spcAft>
                <a:spcPts val="0"/>
              </a:spcAft>
              <a:buNone/>
            </a:pPr>
            <a:r>
              <a:t/>
            </a:r>
            <a:endParaRPr sz="1800">
              <a:solidFill>
                <a:srgbClr val="434343"/>
              </a:solidFill>
            </a:endParaRPr>
          </a:p>
          <a:p>
            <a:pPr indent="0" lvl="0" marL="0" rtl="0" algn="l">
              <a:spcBef>
                <a:spcPts val="0"/>
              </a:spcBef>
              <a:spcAft>
                <a:spcPts val="0"/>
              </a:spcAft>
              <a:buNone/>
            </a:pPr>
            <a:r>
              <a:rPr lang="ja" sz="1800">
                <a:solidFill>
                  <a:srgbClr val="434343"/>
                </a:solidFill>
              </a:rPr>
              <a:t>　　</a:t>
            </a:r>
            <a:endParaRPr sz="1800">
              <a:solidFill>
                <a:srgbClr val="434343"/>
              </a:solidFill>
            </a:endParaRPr>
          </a:p>
        </p:txBody>
      </p:sp>
      <p:sp>
        <p:nvSpPr>
          <p:cNvPr id="108" name="Google Shape;108;p19"/>
          <p:cNvSpPr txBox="1"/>
          <p:nvPr/>
        </p:nvSpPr>
        <p:spPr>
          <a:xfrm>
            <a:off x="771300" y="3054750"/>
            <a:ext cx="3225600" cy="1875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ja" sz="1800"/>
              <a:t>A0     {a+, a-}</a:t>
            </a:r>
            <a:endParaRPr sz="1800"/>
          </a:p>
          <a:p>
            <a:pPr indent="0" lvl="0" marL="0" rtl="0" algn="l">
              <a:lnSpc>
                <a:spcPct val="150000"/>
              </a:lnSpc>
              <a:spcBef>
                <a:spcPts val="0"/>
              </a:spcBef>
              <a:spcAft>
                <a:spcPts val="0"/>
              </a:spcAft>
              <a:buNone/>
            </a:pPr>
            <a:r>
              <a:rPr lang="ja" sz="1800"/>
              <a:t>A2     {a2}</a:t>
            </a:r>
            <a:endParaRPr sz="1800"/>
          </a:p>
          <a:p>
            <a:pPr indent="0" lvl="0" marL="0" rtl="0" algn="l">
              <a:lnSpc>
                <a:spcPct val="150000"/>
              </a:lnSpc>
              <a:spcBef>
                <a:spcPts val="0"/>
              </a:spcBef>
              <a:spcAft>
                <a:spcPts val="0"/>
              </a:spcAft>
              <a:buClr>
                <a:schemeClr val="dk1"/>
              </a:buClr>
              <a:buSzPts val="1100"/>
              <a:buFont typeface="Arial"/>
              <a:buNone/>
            </a:pPr>
            <a:r>
              <a:rPr lang="ja" sz="1800">
                <a:solidFill>
                  <a:schemeClr val="dk1"/>
                </a:solidFill>
              </a:rPr>
              <a:t>B0     {b++, b--, b+-, b-+}</a:t>
            </a:r>
            <a:endParaRPr sz="1800">
              <a:solidFill>
                <a:schemeClr val="dk1"/>
              </a:solidFill>
            </a:endParaRPr>
          </a:p>
          <a:p>
            <a:pPr indent="0" lvl="0" marL="0" rtl="0" algn="l">
              <a:lnSpc>
                <a:spcPct val="150000"/>
              </a:lnSpc>
              <a:spcBef>
                <a:spcPts val="0"/>
              </a:spcBef>
              <a:spcAft>
                <a:spcPts val="0"/>
              </a:spcAft>
              <a:buNone/>
            </a:pPr>
            <a:r>
              <a:rPr lang="ja" sz="1800">
                <a:solidFill>
                  <a:schemeClr val="dk1"/>
                </a:solidFill>
              </a:rPr>
              <a:t>B2     {β+{c+}, β-{c-}}</a:t>
            </a:r>
            <a:endParaRPr sz="1800">
              <a:solidFill>
                <a:schemeClr val="dk1"/>
              </a:solidFill>
            </a:endParaRPr>
          </a:p>
          <a:p>
            <a:pPr indent="0" lvl="0" marL="0" rtl="0" algn="l">
              <a:lnSpc>
                <a:spcPct val="150000"/>
              </a:lnSpc>
              <a:spcBef>
                <a:spcPts val="0"/>
              </a:spcBef>
              <a:spcAft>
                <a:spcPts val="0"/>
              </a:spcAft>
              <a:buNone/>
            </a:pPr>
            <a:r>
              <a:rPr lang="ja" sz="1800">
                <a:solidFill>
                  <a:schemeClr val="dk1"/>
                </a:solidFill>
              </a:rPr>
              <a:t>C       {c+, c-}</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p:txBody>
      </p:sp>
      <p:pic>
        <p:nvPicPr>
          <p:cNvPr id="109" name="Google Shape;109;p19"/>
          <p:cNvPicPr preferRelativeResize="0"/>
          <p:nvPr/>
        </p:nvPicPr>
        <p:blipFill>
          <a:blip r:embed="rId3">
            <a:alphaModFix/>
          </a:blip>
          <a:stretch>
            <a:fillRect/>
          </a:stretch>
        </p:blipFill>
        <p:spPr>
          <a:xfrm>
            <a:off x="4907750" y="2721113"/>
            <a:ext cx="3924550" cy="2208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459550"/>
            <a:ext cx="8520600" cy="572700"/>
          </a:xfrm>
          <a:prstGeom prst="rect">
            <a:avLst/>
          </a:prstGeom>
          <a:solidFill>
            <a:srgbClr val="F4CCCC"/>
          </a:solidFill>
        </p:spPr>
        <p:txBody>
          <a:bodyPr anchorCtr="0" anchor="t" bIns="91425" lIns="91425" spcFirstLastPara="1" rIns="91425" wrap="square" tIns="91425">
            <a:noAutofit/>
          </a:bodyPr>
          <a:lstStyle/>
          <a:p>
            <a:pPr indent="0" lvl="0" marL="0" rtl="0" algn="ctr">
              <a:spcBef>
                <a:spcPts val="0"/>
              </a:spcBef>
              <a:spcAft>
                <a:spcPts val="0"/>
              </a:spcAft>
              <a:buNone/>
            </a:pPr>
            <a:r>
              <a:rPr lang="ja">
                <a:highlight>
                  <a:srgbClr val="F4CCCC"/>
                </a:highlight>
              </a:rPr>
              <a:t>[1]</a:t>
            </a:r>
            <a:r>
              <a:rPr lang="ja">
                <a:highlight>
                  <a:srgbClr val="F4CCCC"/>
                </a:highlight>
              </a:rPr>
              <a:t>木文法</a:t>
            </a:r>
            <a:endParaRPr sz="1800">
              <a:highlight>
                <a:srgbClr val="F4CCCC"/>
              </a:highlight>
            </a:endParaRPr>
          </a:p>
        </p:txBody>
      </p:sp>
      <p:sp>
        <p:nvSpPr>
          <p:cNvPr id="115" name="Google Shape;115;p20"/>
          <p:cNvSpPr txBox="1"/>
          <p:nvPr>
            <p:ph idx="1" type="body"/>
          </p:nvPr>
        </p:nvSpPr>
        <p:spPr>
          <a:xfrm>
            <a:off x="5172575" y="1432178"/>
            <a:ext cx="4305600" cy="214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木表現と流線図の例</a:t>
            </a:r>
            <a:endParaRPr/>
          </a:p>
          <a:p>
            <a:pPr indent="0" lvl="0" marL="0" rtl="0" algn="l">
              <a:spcBef>
                <a:spcPts val="1600"/>
              </a:spcBef>
              <a:spcAft>
                <a:spcPts val="1600"/>
              </a:spcAft>
              <a:buNone/>
            </a:pPr>
            <a:r>
              <a:rPr lang="ja"/>
              <a:t>b++{b+-(l, l), β{λ}}</a:t>
            </a:r>
            <a:endParaRPr/>
          </a:p>
        </p:txBody>
      </p:sp>
      <p:sp>
        <p:nvSpPr>
          <p:cNvPr id="116" name="Google Shape;116;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117" name="Google Shape;117;p20"/>
          <p:cNvPicPr preferRelativeResize="0"/>
          <p:nvPr/>
        </p:nvPicPr>
        <p:blipFill>
          <a:blip r:embed="rId3">
            <a:alphaModFix/>
          </a:blip>
          <a:stretch>
            <a:fillRect/>
          </a:stretch>
        </p:blipFill>
        <p:spPr>
          <a:xfrm>
            <a:off x="190838" y="1748175"/>
            <a:ext cx="4305524" cy="3005475"/>
          </a:xfrm>
          <a:prstGeom prst="rect">
            <a:avLst/>
          </a:prstGeom>
          <a:noFill/>
          <a:ln>
            <a:noFill/>
          </a:ln>
        </p:spPr>
      </p:pic>
      <p:sp>
        <p:nvSpPr>
          <p:cNvPr id="118" name="Google Shape;118;p20"/>
          <p:cNvSpPr txBox="1"/>
          <p:nvPr/>
        </p:nvSpPr>
        <p:spPr>
          <a:xfrm>
            <a:off x="1402194" y="1175475"/>
            <a:ext cx="18828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t>生成規則</a:t>
            </a:r>
            <a:endParaRPr sz="1800"/>
          </a:p>
        </p:txBody>
      </p:sp>
      <p:pic>
        <p:nvPicPr>
          <p:cNvPr id="119" name="Google Shape;119;p20"/>
          <p:cNvPicPr preferRelativeResize="0"/>
          <p:nvPr/>
        </p:nvPicPr>
        <p:blipFill rotWithShape="1">
          <a:blip r:embed="rId3">
            <a:alphaModFix/>
          </a:blip>
          <a:srcRect b="77437" l="32394" r="4161" t="14344"/>
          <a:stretch/>
        </p:blipFill>
        <p:spPr>
          <a:xfrm>
            <a:off x="1402200" y="2164425"/>
            <a:ext cx="2731600" cy="247000"/>
          </a:xfrm>
          <a:prstGeom prst="rect">
            <a:avLst/>
          </a:prstGeom>
          <a:noFill/>
          <a:ln>
            <a:noFill/>
          </a:ln>
        </p:spPr>
      </p:pic>
      <p:pic>
        <p:nvPicPr>
          <p:cNvPr id="120" name="Google Shape;120;p20"/>
          <p:cNvPicPr preferRelativeResize="0"/>
          <p:nvPr/>
        </p:nvPicPr>
        <p:blipFill>
          <a:blip r:embed="rId4">
            <a:alphaModFix/>
          </a:blip>
          <a:stretch>
            <a:fillRect/>
          </a:stretch>
        </p:blipFill>
        <p:spPr>
          <a:xfrm>
            <a:off x="5274275" y="3128900"/>
            <a:ext cx="1699999" cy="1828175"/>
          </a:xfrm>
          <a:prstGeom prst="rect">
            <a:avLst/>
          </a:prstGeom>
          <a:noFill/>
          <a:ln>
            <a:noFill/>
          </a:ln>
        </p:spPr>
      </p:pic>
      <p:sp>
        <p:nvSpPr>
          <p:cNvPr id="121" name="Google Shape;121;p20"/>
          <p:cNvSpPr/>
          <p:nvPr/>
        </p:nvSpPr>
        <p:spPr>
          <a:xfrm>
            <a:off x="5673825" y="2571750"/>
            <a:ext cx="697500" cy="3198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311700" y="415975"/>
            <a:ext cx="8520600" cy="572700"/>
          </a:xfrm>
          <a:prstGeom prst="rect">
            <a:avLst/>
          </a:prstGeom>
          <a:solidFill>
            <a:srgbClr val="F4CCCC"/>
          </a:solidFill>
        </p:spPr>
        <p:txBody>
          <a:bodyPr anchorCtr="0" anchor="t" bIns="91425" lIns="91425" spcFirstLastPara="1" rIns="91425" wrap="square" tIns="91425">
            <a:noAutofit/>
          </a:bodyPr>
          <a:lstStyle/>
          <a:p>
            <a:pPr indent="0" lvl="0" marL="0" rtl="0" algn="ctr">
              <a:spcBef>
                <a:spcPts val="0"/>
              </a:spcBef>
              <a:spcAft>
                <a:spcPts val="0"/>
              </a:spcAft>
              <a:buNone/>
            </a:pPr>
            <a:r>
              <a:rPr lang="ja">
                <a:highlight>
                  <a:srgbClr val="F4CCCC"/>
                </a:highlight>
              </a:rPr>
              <a:t>[1]</a:t>
            </a:r>
            <a:r>
              <a:rPr lang="ja">
                <a:highlight>
                  <a:srgbClr val="F4CCCC"/>
                </a:highlight>
              </a:rPr>
              <a:t>木表現の列挙</a:t>
            </a:r>
            <a:endParaRPr>
              <a:highlight>
                <a:srgbClr val="F4CCCC"/>
              </a:highlight>
            </a:endParaRPr>
          </a:p>
        </p:txBody>
      </p:sp>
      <p:sp>
        <p:nvSpPr>
          <p:cNvPr id="127" name="Google Shape;127;p21"/>
          <p:cNvSpPr txBox="1"/>
          <p:nvPr>
            <p:ph idx="1" type="body"/>
          </p:nvPr>
        </p:nvSpPr>
        <p:spPr>
          <a:xfrm>
            <a:off x="500550" y="1246825"/>
            <a:ext cx="8520600" cy="57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ja"/>
              <a:t>流れの構造は再帰的に構成可能, 木の葉のなり得るB系から実行</a:t>
            </a:r>
            <a:endParaRPr/>
          </a:p>
          <a:p>
            <a:pPr indent="0" lvl="0" marL="0" rtl="0" algn="l">
              <a:spcBef>
                <a:spcPts val="1600"/>
              </a:spcBef>
              <a:spcAft>
                <a:spcPts val="1600"/>
              </a:spcAft>
              <a:buNone/>
            </a:pPr>
            <a:r>
              <a:rPr lang="ja"/>
              <a:t>        </a:t>
            </a:r>
            <a:endParaRPr/>
          </a:p>
        </p:txBody>
      </p:sp>
      <p:sp>
        <p:nvSpPr>
          <p:cNvPr id="128" name="Google Shape;128;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129" name="Google Shape;129;p21"/>
          <p:cNvSpPr txBox="1"/>
          <p:nvPr/>
        </p:nvSpPr>
        <p:spPr>
          <a:xfrm>
            <a:off x="742650" y="1819525"/>
            <a:ext cx="7729800" cy="11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rgbClr val="434343"/>
                </a:solidFill>
              </a:rPr>
              <a:t>問題点 : 重複の発生</a:t>
            </a:r>
            <a:endParaRPr sz="1800">
              <a:solidFill>
                <a:srgbClr val="434343"/>
              </a:solidFill>
            </a:endParaRPr>
          </a:p>
          <a:p>
            <a:pPr indent="0" lvl="0" marL="0" rtl="0" algn="l">
              <a:spcBef>
                <a:spcPts val="0"/>
              </a:spcBef>
              <a:spcAft>
                <a:spcPts val="0"/>
              </a:spcAft>
              <a:buNone/>
            </a:pPr>
            <a:r>
              <a:t/>
            </a:r>
            <a:endParaRPr sz="1800">
              <a:solidFill>
                <a:srgbClr val="434343"/>
              </a:solidFill>
            </a:endParaRPr>
          </a:p>
          <a:p>
            <a:pPr indent="0" lvl="0" marL="0" rtl="0" algn="l">
              <a:spcBef>
                <a:spcPts val="0"/>
              </a:spcBef>
              <a:spcAft>
                <a:spcPts val="0"/>
              </a:spcAft>
              <a:buNone/>
            </a:pPr>
            <a:r>
              <a:rPr lang="ja" sz="1800">
                <a:solidFill>
                  <a:srgbClr val="434343"/>
                </a:solidFill>
              </a:rPr>
              <a:t>               B系には全く同じ構造の重複と同一視できる重複が存在</a:t>
            </a:r>
            <a:endParaRPr sz="1800">
              <a:solidFill>
                <a:srgbClr val="434343"/>
              </a:solidFill>
            </a:endParaRPr>
          </a:p>
        </p:txBody>
      </p:sp>
      <p:sp>
        <p:nvSpPr>
          <p:cNvPr id="130" name="Google Shape;130;p21"/>
          <p:cNvSpPr txBox="1"/>
          <p:nvPr/>
        </p:nvSpPr>
        <p:spPr>
          <a:xfrm>
            <a:off x="887525" y="3011125"/>
            <a:ext cx="4170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t> b++{b++{l, l}, l}    b++{l, b++{l, l}}</a:t>
            </a:r>
            <a:endParaRPr sz="1800"/>
          </a:p>
        </p:txBody>
      </p:sp>
      <p:pic>
        <p:nvPicPr>
          <p:cNvPr id="131" name="Google Shape;131;p21"/>
          <p:cNvPicPr preferRelativeResize="0"/>
          <p:nvPr/>
        </p:nvPicPr>
        <p:blipFill>
          <a:blip r:embed="rId3">
            <a:alphaModFix/>
          </a:blip>
          <a:stretch>
            <a:fillRect/>
          </a:stretch>
        </p:blipFill>
        <p:spPr>
          <a:xfrm>
            <a:off x="1170825" y="3423467"/>
            <a:ext cx="2907151" cy="1633350"/>
          </a:xfrm>
          <a:prstGeom prst="rect">
            <a:avLst/>
          </a:prstGeom>
          <a:noFill/>
          <a:ln>
            <a:noFill/>
          </a:ln>
        </p:spPr>
      </p:pic>
      <p:sp>
        <p:nvSpPr>
          <p:cNvPr id="132" name="Google Shape;132;p21"/>
          <p:cNvSpPr txBox="1"/>
          <p:nvPr/>
        </p:nvSpPr>
        <p:spPr>
          <a:xfrm>
            <a:off x="4346100" y="3951900"/>
            <a:ext cx="4242300" cy="11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rgbClr val="434343"/>
                </a:solidFill>
              </a:rPr>
              <a:t>同一視でき重複とみなされる木表現</a:t>
            </a:r>
            <a:endParaRPr sz="1800">
              <a:solidFill>
                <a:srgbClr val="43434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