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58" r:id="rId4"/>
    <p:sldId id="266" r:id="rId5"/>
    <p:sldId id="263" r:id="rId6"/>
    <p:sldId id="259" r:id="rId7"/>
    <p:sldId id="262" r:id="rId8"/>
    <p:sldId id="265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DC292821-2642-4800-98A3-8A67D3094FD4}">
          <p14:sldIdLst>
            <p14:sldId id="257"/>
            <p14:sldId id="261"/>
            <p14:sldId id="258"/>
            <p14:sldId id="266"/>
            <p14:sldId id="263"/>
            <p14:sldId id="259"/>
            <p14:sldId id="262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E852ED-DFB1-4A3E-8018-8048B238A049}" v="2156" dt="2020-09-21T08:10:14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2A36D-5350-49D4-83A0-EF63FB51016C}" type="datetimeFigureOut">
              <a:rPr kumimoji="1" lang="en-US"/>
              <a:t>9/21/2020</a:t>
            </a:fld>
            <a:endParaRPr kumimoji="1"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/>
              <a:t>Click to edit Master text styles</a:t>
            </a:r>
          </a:p>
          <a:p>
            <a:pPr lvl="1"/>
            <a:r>
              <a:rPr kumimoji="1" lang="en-US"/>
              <a:t>Second level</a:t>
            </a:r>
          </a:p>
          <a:p>
            <a:pPr lvl="2"/>
            <a:r>
              <a:rPr kumimoji="1" lang="en-US"/>
              <a:t>Third level</a:t>
            </a:r>
          </a:p>
          <a:p>
            <a:pPr lvl="3"/>
            <a:r>
              <a:rPr kumimoji="1" lang="en-US"/>
              <a:t>Fourth level</a:t>
            </a:r>
          </a:p>
          <a:p>
            <a:pPr lvl="4"/>
            <a:r>
              <a:rPr kumimoji="1"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42098-FAE9-4397-9654-FDF9E3EEFFEF}" type="slidenum">
              <a:rPr kumimoji="1" lang="en-US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203571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以下の例を用いて分岐網羅させようとしていることを説明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144910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A10915-36E0-408B-AA3D-D62C0C28F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B1D6AB-2C2E-4624-8F12-AA2CA55CF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71E8A3-7CBC-4335-A42C-3E9A4F656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0AECAA-3093-4EE4-AF78-7DECCB96C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15E1E0-26A8-4A3A-95AF-637DE879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20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600C-0781-4503-8108-EF2E34119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7054AE-6A7E-40BF-A2E4-924634AFE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5E11A-747C-4037-A0FE-82054C6A9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13D5EC-1827-44C4-AEF1-A9DFA734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E89C03-B852-4F2F-99A5-7760DCB8B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57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19174F-4333-4886-BF40-0F4332121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D025BB-FFFF-4760-863A-B014D6607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FF9FD7-BAC1-4175-A855-0A1E6AFF1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0C9900-55BB-4EAD-9040-85ED0141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80368E-4343-482E-8069-140B1E4D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67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6BA5DC-0C4D-470D-A7AF-0A9635CC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1F55CA-8C5B-4186-BCA8-B8A504F3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9589E5-AD17-4795-B9F0-4DFCD3D3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38BB7B-2F5F-4E86-85EF-E5A86AFC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149E14-E7CF-454A-BE17-C5905A42D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93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2D31F3-B4F3-4CBC-8509-DAEBB141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12A374-7E8C-4E0E-B817-5D87D9C14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6F4AE6-CBCD-405C-AE71-5D0ACE0B2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7DA4FF-45EC-47DA-BF23-C6522558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0CE4AF-F3BA-4C5D-9106-B2C8C6F4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06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EA6EE3-B541-4C25-B752-5FC180A3F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7329A7-E12F-4119-BE54-32FA49DEF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6277ABC-103A-4049-AE04-2C95073B0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45C948-C643-4816-A207-08B6338D5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2C7517-8822-4501-80EF-812EBF5DB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EBE5D8-3067-405A-B24F-F9DA704B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47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3C3B0B-CBCF-46D5-A607-77A66435D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416478-DEA7-42EE-AD78-2B141FFA4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A637D7-7218-4EA5-94A2-A1CE53DD3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FA794BF-1DD9-4713-86CB-14208A9C8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6B633D3-30E9-4EF0-9EDA-2AF2D4F209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A2C7B7C-7D80-4631-91A5-932EF0DEE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1781960-4C3B-4BE5-A41D-AF4C64009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7C835F-7A9A-4ECE-8E7D-1EAB3EEE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9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380343-05EF-4120-8562-9C0363838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38A538-BF00-4628-9B4D-7DA0C2721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8E2E8D4-820C-4BC7-A8A0-13FCA9EC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0B774B-268F-4DD1-BF65-313EC015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79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BAF881A-3A68-4B77-8BC7-14890E350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18CD69-72F2-4E75-BFE1-7AE7A395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CD4340-3160-4456-A9AB-881381497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97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36DB3E-2786-4FCF-A777-11FC124A0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90941D-0EB5-44D4-9066-491E18C3A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9FB371-69B4-47E1-ACAC-D218F41D5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3F15DF-AC08-410D-8F4B-96F1C78F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E3E38E-47F1-445A-A6AF-3CD81288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54188B-DFBD-49DD-AFCD-8657281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4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40C83-04AC-4892-A733-8306E9243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BB6354D-8A58-4260-A107-ACF5E4E48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BEB10A-34B3-49D0-9AFE-5901EFA4A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A34183-620E-4B6D-B21A-3EC6821C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2E3243-BC64-4F49-B5D7-DDEBCB385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8A43CD-CA91-45CC-9110-FD68CBF6C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34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136A09E-3CBD-46B9-92CD-51B396E26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34EDF8-03F8-4F8B-89AD-97E83E8CC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8E017E-EDE7-4165-9937-B381204478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3671CF-D498-476E-B2A4-D5BDA171C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4606E3-20CA-485C-8407-1C2BAF56A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79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AB183E0-79BD-447F-A3D2-66CBD7BF9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ea typeface="游ゴシック Light"/>
              </a:rPr>
              <a:t>単体テストとは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0776409-DB5C-45D8-BF47-C4EA18C685FB}"/>
              </a:ext>
            </a:extLst>
          </p:cNvPr>
          <p:cNvSpPr txBox="1"/>
          <p:nvPr/>
        </p:nvSpPr>
        <p:spPr>
          <a:xfrm>
            <a:off x="655320" y="1965960"/>
            <a:ext cx="10515600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開発者自身が 作成する</a:t>
            </a:r>
            <a:endParaRPr kumimoji="1" lang="en-US" altLang="ja-JP" sz="2800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altLang="en-US" sz="2800" dirty="0"/>
              <a:t>モジュール（例：クラス、メソッド、関数）を対象とする</a:t>
            </a:r>
            <a:endParaRPr lang="en-US" altLang="ja-JP" sz="2800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>
                <a:ea typeface="游ゴシック"/>
              </a:rPr>
              <a:t>自動化されてい</a:t>
            </a:r>
            <a:r>
              <a:rPr lang="ja-JP" altLang="en-US" sz="2800">
                <a:ea typeface="游ゴシック"/>
              </a:rPr>
              <a:t>る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sz="2800">
                <a:ea typeface="+mn-lt"/>
                <a:cs typeface="+mn-lt"/>
              </a:rPr>
              <a:t>ロジックの 不グアイを たくさん とりのぞける</a:t>
            </a:r>
            <a:endParaRPr lang="en-US" altLang="ja-JP" sz="2800">
              <a:ea typeface="+mn-lt"/>
              <a:cs typeface="+mn-lt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sz="2800">
                <a:ea typeface="+mn-lt"/>
                <a:cs typeface="+mn-lt"/>
              </a:rPr>
              <a:t>ホワイトボックステスト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sz="2800">
                <a:ea typeface="+mn-lt"/>
                <a:cs typeface="+mn-lt"/>
              </a:rPr>
              <a:t>結合テスト、総合テスト と つづく</a:t>
            </a:r>
            <a:endParaRPr lang="en-US" sz="2800">
              <a:ea typeface="+mn-lt"/>
              <a:cs typeface="+mn-lt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endParaRPr lang="ja-JP" sz="2800" dirty="0">
              <a:ea typeface="游ゴシック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endParaRPr lang="ja-JP" altLang="en-US" sz="280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6344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CD184-B628-4058-BDD0-6ABF242B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+mj-lt"/>
                <a:cs typeface="+mj-lt"/>
              </a:rPr>
              <a:t>ROOPL++</a:t>
            </a:r>
            <a:r>
              <a:rPr lang="ja-JP" altLang="en-US" sz="3600">
                <a:ea typeface="+mj-lt"/>
                <a:cs typeface="+mj-lt"/>
              </a:rPr>
              <a:t>インタプリタ開発における単体テスト</a:t>
            </a:r>
            <a:endParaRPr lang="en-US" sz="3600" dirty="0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9108F-C3B2-4C2C-8AD2-57A4CFD7E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ea typeface="+mn-lt"/>
                <a:cs typeface="+mn-lt"/>
              </a:rPr>
              <a:t>ホワイトボックステスト</a:t>
            </a:r>
            <a:endParaRPr lang="ja-JP" altLang="en-US" dirty="0">
              <a:ea typeface="+mn-lt"/>
              <a:cs typeface="+mn-lt"/>
            </a:endParaRPr>
          </a:p>
          <a:p>
            <a:pPr lvl="1"/>
            <a:r>
              <a:rPr lang="ja-JP" altLang="en-US">
                <a:ea typeface="+mn-lt"/>
                <a:cs typeface="+mn-lt"/>
              </a:rPr>
              <a:t>命令網羅</a:t>
            </a:r>
          </a:p>
          <a:p>
            <a:pPr lvl="1"/>
            <a:r>
              <a:rPr lang="ja-JP">
                <a:ea typeface="+mn-lt"/>
                <a:cs typeface="+mn-lt"/>
              </a:rPr>
              <a:t>分岐網羅が目標</a:t>
            </a:r>
            <a:endParaRPr lang="ja-JP" altLang="en-US">
              <a:ea typeface="+mn-lt"/>
              <a:cs typeface="+mn-lt"/>
            </a:endParaRPr>
          </a:p>
          <a:p>
            <a:pPr lvl="2"/>
            <a:r>
              <a:rPr lang="ja-JP" altLang="en-US">
                <a:ea typeface="+mn-lt"/>
                <a:cs typeface="+mn-lt"/>
              </a:rPr>
              <a:t>ソースコードのロジックに着目</a:t>
            </a:r>
            <a:endParaRPr lang="ja-JP" sz="2400" dirty="0">
              <a:ea typeface="+mn-lt"/>
              <a:cs typeface="+mn-lt"/>
            </a:endParaRPr>
          </a:p>
          <a:p>
            <a:pPr lvl="2"/>
            <a:r>
              <a:rPr lang="ja-JP" altLang="en-US">
                <a:ea typeface="+mn-lt"/>
                <a:cs typeface="+mn-lt"/>
              </a:rPr>
              <a:t>すべての構文要素のすべての振る舞いのテスト</a:t>
            </a:r>
          </a:p>
          <a:p>
            <a:r>
              <a:rPr lang="ja-JP" altLang="en-US">
                <a:ea typeface="+mn-lt"/>
                <a:cs typeface="+mn-lt"/>
              </a:rPr>
              <a:t>単体テストの自動化</a:t>
            </a:r>
            <a:r>
              <a:rPr lang="en-US" altLang="ja-JP" dirty="0">
                <a:ea typeface="+mn-lt"/>
                <a:cs typeface="+mn-lt"/>
              </a:rPr>
              <a:t> </a:t>
            </a:r>
            <a:endParaRPr lang="en-US" dirty="0">
              <a:ea typeface="游ゴシック"/>
            </a:endParaRPr>
          </a:p>
          <a:p>
            <a:pPr lvl="1"/>
            <a:r>
              <a:rPr lang="ja-JP" altLang="en-US">
                <a:ea typeface="+mn-lt"/>
                <a:cs typeface="+mn-lt"/>
              </a:rPr>
              <a:t>単体テストフレームワーク</a:t>
            </a:r>
            <a:r>
              <a:rPr lang="en-US" dirty="0">
                <a:ea typeface="+mn-lt"/>
                <a:cs typeface="+mn-lt"/>
              </a:rPr>
              <a:t> OUnit </a:t>
            </a:r>
          </a:p>
          <a:p>
            <a:pPr lvl="2"/>
            <a:r>
              <a:rPr lang="en-US" dirty="0">
                <a:ea typeface="游ゴシック"/>
              </a:rPr>
              <a:t>Haskell</a:t>
            </a:r>
            <a:r>
              <a:rPr lang="ja-JP" altLang="en-US">
                <a:ea typeface="游ゴシック"/>
              </a:rPr>
              <a:t>の</a:t>
            </a:r>
            <a:r>
              <a:rPr lang="ja-JP">
                <a:ea typeface="+mn-lt"/>
                <a:cs typeface="+mn-lt"/>
              </a:rPr>
              <a:t>HUnitをベース</a:t>
            </a:r>
            <a:endParaRPr lang="ja-JP" altLang="en-US">
              <a:ea typeface="+mn-lt"/>
              <a:cs typeface="+mn-lt"/>
            </a:endParaRPr>
          </a:p>
          <a:p>
            <a:pPr lvl="2"/>
            <a:r>
              <a:rPr lang="ja-JP" altLang="en-US">
                <a:ea typeface="游ゴシック"/>
              </a:rPr>
              <a:t>JUnitに類似</a:t>
            </a:r>
          </a:p>
          <a:p>
            <a:pPr lvl="1"/>
            <a:r>
              <a:rPr lang="ja-JP" altLang="en-US">
                <a:ea typeface="游ゴシック"/>
              </a:rPr>
              <a:t>テストケースを記述</a:t>
            </a: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3640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806FF2-30A5-4C2E-9C27-2FED92C63699}"/>
              </a:ext>
            </a:extLst>
          </p:cNvPr>
          <p:cNvSpPr txBox="1"/>
          <p:nvPr/>
        </p:nvSpPr>
        <p:spPr>
          <a:xfrm>
            <a:off x="844062" y="562708"/>
            <a:ext cx="10185009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4400" dirty="0"/>
              <a:t>テストする部分</a:t>
            </a:r>
            <a:endParaRPr lang="en-US" altLang="ja-JP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41379A-0362-48B4-9241-F1CA784F7A8D}"/>
              </a:ext>
            </a:extLst>
          </p:cNvPr>
          <p:cNvSpPr txBox="1"/>
          <p:nvPr/>
        </p:nvSpPr>
        <p:spPr>
          <a:xfrm>
            <a:off x="695359" y="1744394"/>
            <a:ext cx="5636479" cy="489364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altLang="ja-JP" sz="2400" dirty="0">
                <a:ea typeface="游ゴシック"/>
              </a:rPr>
              <a:t>src/eval.ml </a:t>
            </a:r>
            <a:r>
              <a:rPr lang="ja-JP" altLang="en-US" sz="2400" dirty="0">
                <a:ea typeface="游ゴシック"/>
              </a:rPr>
              <a:t>内の関数</a:t>
            </a:r>
            <a:endParaRPr lang="en-US" altLang="ja-JP" sz="2400" dirty="0">
              <a:ea typeface="游ゴシック"/>
            </a:endParaRPr>
          </a:p>
          <a:p>
            <a:r>
              <a:rPr lang="ja-JP" altLang="en-US" sz="2400">
                <a:ea typeface="+mn-lt"/>
                <a:cs typeface="+mn-lt"/>
              </a:rPr>
              <a:t>・環境</a:t>
            </a:r>
          </a:p>
          <a:p>
            <a:r>
              <a:rPr lang="en-US" altLang="ja-JP" sz="2400" dirty="0">
                <a:ea typeface="+mn-lt"/>
                <a:cs typeface="+mn-lt"/>
              </a:rPr>
              <a:t>　・</a:t>
            </a:r>
            <a:r>
              <a:rPr lang="en-US" altLang="ja-JP" sz="2400" dirty="0" err="1">
                <a:ea typeface="+mn-lt"/>
                <a:cs typeface="+mn-lt"/>
              </a:rPr>
              <a:t>ext_envs</a:t>
            </a:r>
            <a:r>
              <a:rPr lang="ja-JP" altLang="en-US" sz="2400">
                <a:ea typeface="+mn-lt"/>
                <a:cs typeface="+mn-lt"/>
              </a:rPr>
              <a:t>：環境の拡張</a:t>
            </a:r>
            <a:endParaRPr lang="ja-JP"/>
          </a:p>
          <a:p>
            <a:r>
              <a:rPr lang="ja-JP" altLang="en-US" sz="2400">
                <a:ea typeface="+mn-lt"/>
                <a:cs typeface="+mn-lt"/>
              </a:rPr>
              <a:t>　</a:t>
            </a:r>
            <a:r>
              <a:rPr lang="ja-JP" sz="2400">
                <a:ea typeface="+mn-lt"/>
                <a:cs typeface="+mn-lt"/>
              </a:rPr>
              <a:t>・</a:t>
            </a:r>
            <a:r>
              <a:rPr lang="en-US" altLang="ja-JP" sz="2400" dirty="0" err="1">
                <a:ea typeface="+mn-lt"/>
                <a:cs typeface="+mn-lt"/>
              </a:rPr>
              <a:t>lookup_envs</a:t>
            </a:r>
            <a:r>
              <a:rPr lang="ja-JP" sz="2400">
                <a:ea typeface="+mn-lt"/>
                <a:cs typeface="+mn-lt"/>
              </a:rPr>
              <a:t>：環境のルックアップ</a:t>
            </a:r>
          </a:p>
          <a:p>
            <a:r>
              <a:rPr lang="ja-JP" sz="2400">
                <a:ea typeface="+mn-lt"/>
                <a:cs typeface="+mn-lt"/>
              </a:rPr>
              <a:t>・</a:t>
            </a:r>
            <a:r>
              <a:rPr lang="ja-JP" altLang="en-US" sz="2400">
                <a:ea typeface="+mn-lt"/>
                <a:cs typeface="+mn-lt"/>
              </a:rPr>
              <a:t>スト</a:t>
            </a:r>
            <a:r>
              <a:rPr lang="ja-JP" sz="2400">
                <a:ea typeface="+mn-lt"/>
                <a:cs typeface="+mn-lt"/>
              </a:rPr>
              <a:t>ア</a:t>
            </a:r>
            <a:endParaRPr lang="ja-JP" sz="2400" dirty="0">
              <a:ea typeface="+mn-lt"/>
              <a:cs typeface="+mn-lt"/>
            </a:endParaRPr>
          </a:p>
          <a:p>
            <a:r>
              <a:rPr lang="ja-JP" sz="2400">
                <a:ea typeface="+mn-lt"/>
                <a:cs typeface="+mn-lt"/>
              </a:rPr>
              <a:t>　・</a:t>
            </a:r>
            <a:r>
              <a:rPr lang="en-US" altLang="ja-JP" sz="2400" dirty="0" err="1">
                <a:ea typeface="+mn-lt"/>
                <a:cs typeface="+mn-lt"/>
              </a:rPr>
              <a:t>ext_st</a:t>
            </a:r>
            <a:r>
              <a:rPr lang="ja-JP" altLang="en-US" sz="2400">
                <a:ea typeface="+mn-lt"/>
                <a:cs typeface="+mn-lt"/>
              </a:rPr>
              <a:t>：ストアの拡張</a:t>
            </a:r>
            <a:endParaRPr lang="ja-JP" sz="2400">
              <a:ea typeface="+mn-lt"/>
              <a:cs typeface="+mn-lt"/>
            </a:endParaRPr>
          </a:p>
          <a:p>
            <a:r>
              <a:rPr lang="ja-JP" sz="2400">
                <a:ea typeface="+mn-lt"/>
                <a:cs typeface="+mn-lt"/>
              </a:rPr>
              <a:t>　・lookup_st：ストアのルックアップ</a:t>
            </a:r>
          </a:p>
          <a:p>
            <a:r>
              <a:rPr lang="ja-JP" altLang="en-US" sz="2400">
                <a:ea typeface="+mn-lt"/>
                <a:cs typeface="+mn-lt"/>
              </a:rPr>
              <a:t>・マップ</a:t>
            </a:r>
            <a:endParaRPr lang="ja-JP" altLang="en-US" sz="2400" dirty="0">
              <a:ea typeface="+mn-lt"/>
              <a:cs typeface="+mn-lt"/>
            </a:endParaRPr>
          </a:p>
          <a:p>
            <a:r>
              <a:rPr lang="ja-JP" sz="2400">
                <a:ea typeface="+mn-lt"/>
                <a:cs typeface="+mn-lt"/>
              </a:rPr>
              <a:t>　・</a:t>
            </a:r>
            <a:r>
              <a:rPr lang="en-US" sz="2400" dirty="0" err="1">
                <a:ea typeface="+mn-lt"/>
                <a:cs typeface="+mn-lt"/>
              </a:rPr>
              <a:t>ext_map</a:t>
            </a:r>
            <a:r>
              <a:rPr lang="en-US" sz="2400" dirty="0">
                <a:ea typeface="+mn-lt"/>
                <a:cs typeface="+mn-lt"/>
              </a:rPr>
              <a:t>：</a:t>
            </a:r>
            <a:r>
              <a:rPr lang="ja-JP" altLang="en-US" sz="2400">
                <a:ea typeface="+mn-lt"/>
                <a:cs typeface="+mn-lt"/>
              </a:rPr>
              <a:t>マップの拡張</a:t>
            </a:r>
            <a:endParaRPr lang="ja-JP" altLang="en-US" sz="2400" dirty="0">
              <a:ea typeface="+mn-lt"/>
              <a:cs typeface="+mn-lt"/>
            </a:endParaRPr>
          </a:p>
          <a:p>
            <a:r>
              <a:rPr lang="ja-JP" altLang="en-US" sz="2400">
                <a:ea typeface="+mn-lt"/>
                <a:cs typeface="+mn-lt"/>
              </a:rPr>
              <a:t>・評価器</a:t>
            </a:r>
            <a:endParaRPr lang="ja-JP" altLang="en-US" sz="2400" dirty="0">
              <a:ea typeface="+mn-lt"/>
              <a:cs typeface="+mn-lt"/>
            </a:endParaRPr>
          </a:p>
          <a:p>
            <a:r>
              <a:rPr lang="ja-JP" altLang="en-US" sz="2400">
                <a:ea typeface="游ゴシック"/>
              </a:rPr>
              <a:t>　・</a:t>
            </a:r>
            <a:r>
              <a:rPr lang="en-US" altLang="ja-JP" sz="2400" dirty="0" err="1">
                <a:ea typeface="游ゴシック"/>
              </a:rPr>
              <a:t>eval_exp</a:t>
            </a:r>
            <a:r>
              <a:rPr lang="ja-JP" altLang="en-US" sz="2400">
                <a:ea typeface="游ゴシック"/>
              </a:rPr>
              <a:t>：式の評価</a:t>
            </a:r>
            <a:endParaRPr lang="en-US" altLang="ja-JP" sz="2400" dirty="0">
              <a:ea typeface="游ゴシック"/>
            </a:endParaRPr>
          </a:p>
          <a:p>
            <a:r>
              <a:rPr lang="ja-JP" altLang="en-US" sz="2400">
                <a:ea typeface="游ゴシック"/>
              </a:rPr>
              <a:t>　</a:t>
            </a:r>
            <a:r>
              <a:rPr kumimoji="1" lang="ja-JP" altLang="en-US" sz="2400">
                <a:ea typeface="游ゴシック"/>
              </a:rPr>
              <a:t>・</a:t>
            </a:r>
            <a:r>
              <a:rPr lang="en-US" altLang="ja-JP" sz="2400" dirty="0" err="1">
                <a:ea typeface="游ゴシック"/>
              </a:rPr>
              <a:t>eval_state</a:t>
            </a:r>
            <a:r>
              <a:rPr lang="ja-JP" altLang="en-US" sz="2400">
                <a:ea typeface="游ゴシック"/>
              </a:rPr>
              <a:t>：文の実行</a:t>
            </a:r>
            <a:endParaRPr lang="ja-JP" altLang="en-US" sz="2400" dirty="0">
              <a:ea typeface="游ゴシック"/>
            </a:endParaRPr>
          </a:p>
          <a:p>
            <a:r>
              <a:rPr lang="ja-JP" altLang="en-US" sz="2400">
                <a:ea typeface="+mn-lt"/>
                <a:cs typeface="+mn-lt"/>
              </a:rPr>
              <a:t>　・</a:t>
            </a:r>
            <a:r>
              <a:rPr lang="ja-JP" sz="2400">
                <a:ea typeface="+mn-lt"/>
                <a:cs typeface="+mn-lt"/>
              </a:rPr>
              <a:t>eval_prog：</a:t>
            </a:r>
            <a:r>
              <a:rPr lang="ja-JP" altLang="en-US" sz="2400">
                <a:ea typeface="+mn-lt"/>
                <a:cs typeface="+mn-lt"/>
              </a:rPr>
              <a:t>プログラム</a:t>
            </a:r>
            <a:r>
              <a:rPr lang="ja-JP" sz="2400">
                <a:ea typeface="+mn-lt"/>
                <a:cs typeface="+mn-lt"/>
              </a:rPr>
              <a:t>の</a:t>
            </a:r>
            <a:r>
              <a:rPr lang="ja-JP" altLang="en-US" sz="2400">
                <a:ea typeface="+mn-lt"/>
                <a:cs typeface="+mn-lt"/>
              </a:rPr>
              <a:t>実行</a:t>
            </a:r>
            <a:endParaRPr lang="ja-JP" sz="2400">
              <a:ea typeface="+mn-lt"/>
              <a:cs typeface="+mn-lt"/>
            </a:endParaRPr>
          </a:p>
        </p:txBody>
      </p:sp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D7F667B5-1223-4178-A3BB-9CB9A49BE51F}"/>
              </a:ext>
            </a:extLst>
          </p:cNvPr>
          <p:cNvSpPr txBox="1"/>
          <p:nvPr/>
        </p:nvSpPr>
        <p:spPr>
          <a:xfrm>
            <a:off x="6869916" y="1712972"/>
            <a:ext cx="4575291" cy="193899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altLang="ja-JP" sz="2400" dirty="0" err="1">
                <a:ea typeface="+mn-lt"/>
                <a:cs typeface="+mn-lt"/>
              </a:rPr>
              <a:t>src</a:t>
            </a:r>
            <a:r>
              <a:rPr lang="en-US" altLang="ja-JP" sz="2400" dirty="0">
                <a:ea typeface="+mn-lt"/>
                <a:cs typeface="+mn-lt"/>
              </a:rPr>
              <a:t>/</a:t>
            </a:r>
            <a:r>
              <a:rPr lang="ja-JP" sz="2400">
                <a:ea typeface="+mn-lt"/>
                <a:cs typeface="+mn-lt"/>
              </a:rPr>
              <a:t>invert</a:t>
            </a:r>
            <a:r>
              <a:rPr lang="en-US" altLang="ja-JP" sz="2400" dirty="0">
                <a:ea typeface="+mn-lt"/>
                <a:cs typeface="+mn-lt"/>
              </a:rPr>
              <a:t>.ml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ja-JP" sz="2400">
                <a:ea typeface="+mn-lt"/>
                <a:cs typeface="+mn-lt"/>
              </a:rPr>
              <a:t>内の関数</a:t>
            </a:r>
            <a:endParaRPr lang="en-US" sz="2400" dirty="0">
              <a:ea typeface="+mn-lt"/>
              <a:cs typeface="+mn-lt"/>
            </a:endParaRPr>
          </a:p>
          <a:p>
            <a:r>
              <a:rPr lang="ja-JP" altLang="en-US" sz="2400">
                <a:ea typeface="+mn-lt"/>
                <a:cs typeface="+mn-lt"/>
              </a:rPr>
              <a:t>・invert：プログラム逆変換器</a:t>
            </a:r>
          </a:p>
          <a:p>
            <a:endParaRPr lang="ja-JP" altLang="en-US" sz="2400" dirty="0">
              <a:ea typeface="+mn-lt"/>
              <a:cs typeface="+mn-lt"/>
            </a:endParaRPr>
          </a:p>
          <a:p>
            <a:r>
              <a:rPr lang="en-US" altLang="ja-JP" sz="2400" dirty="0" err="1">
                <a:ea typeface="+mn-lt"/>
                <a:cs typeface="+mn-lt"/>
              </a:rPr>
              <a:t>src</a:t>
            </a:r>
            <a:r>
              <a:rPr lang="en-US" altLang="ja-JP" sz="2400" dirty="0">
                <a:ea typeface="+mn-lt"/>
                <a:cs typeface="+mn-lt"/>
              </a:rPr>
              <a:t>/pr</a:t>
            </a:r>
            <a:r>
              <a:rPr lang="ja-JP" sz="2400">
                <a:ea typeface="+mn-lt"/>
                <a:cs typeface="+mn-lt"/>
              </a:rPr>
              <a:t>in</a:t>
            </a:r>
            <a:r>
              <a:rPr lang="en-US" altLang="ja-JP" sz="2400" dirty="0">
                <a:ea typeface="+mn-lt"/>
                <a:cs typeface="+mn-lt"/>
              </a:rPr>
              <a:t>t.ml </a:t>
            </a:r>
            <a:r>
              <a:rPr lang="ja-JP" sz="2400">
                <a:ea typeface="+mn-lt"/>
                <a:cs typeface="+mn-lt"/>
              </a:rPr>
              <a:t>内の関数</a:t>
            </a:r>
            <a:endParaRPr lang="ja-JP" sz="2400">
              <a:ea typeface="游ゴシック"/>
            </a:endParaRPr>
          </a:p>
          <a:p>
            <a:r>
              <a:rPr lang="ja-JP" sz="2400">
                <a:ea typeface="+mn-lt"/>
                <a:cs typeface="+mn-lt"/>
              </a:rPr>
              <a:t>・print_result：</a:t>
            </a:r>
            <a:r>
              <a:rPr lang="ja-JP" altLang="en-US" sz="2400">
                <a:ea typeface="+mn-lt"/>
                <a:cs typeface="+mn-lt"/>
              </a:rPr>
              <a:t>実行結果の表示</a:t>
            </a:r>
            <a:endParaRPr lang="ja-JP" sz="24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1322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EAC6C-64FC-4E79-BCFA-B379D1F31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環境・ストアのテスト</a:t>
            </a:r>
            <a:endParaRPr kumimoji="1"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99E97-D1BB-4C4C-8526-7406EF3DE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>
                <a:ea typeface="游ゴシック"/>
              </a:rPr>
              <a:t>仕様</a:t>
            </a: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>
                <a:ea typeface="游ゴシック"/>
              </a:rPr>
              <a:t>テスト</a:t>
            </a: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>
                <a:ea typeface="游ゴシック"/>
              </a:rPr>
              <a:t>　γ[x |-&gt; l](x) = l</a:t>
            </a:r>
            <a:endParaRPr lang="ja-JP"/>
          </a:p>
          <a:p>
            <a:pPr>
              <a:buNone/>
            </a:pPr>
            <a:r>
              <a:rPr lang="ja-JP" altLang="en-US">
                <a:ea typeface="+mn-lt"/>
                <a:cs typeface="+mn-lt"/>
              </a:rPr>
              <a:t>　</a:t>
            </a:r>
            <a:r>
              <a:rPr lang="ja-JP">
                <a:ea typeface="+mn-lt"/>
                <a:cs typeface="+mn-lt"/>
              </a:rPr>
              <a:t>γ[x</a:t>
            </a:r>
            <a:r>
              <a:rPr lang="en-US" altLang="ja-JP" dirty="0">
                <a:ea typeface="+mn-lt"/>
                <a:cs typeface="+mn-lt"/>
              </a:rPr>
              <a:t>'</a:t>
            </a:r>
            <a:r>
              <a:rPr lang="ja-JP">
                <a:ea typeface="+mn-lt"/>
                <a:cs typeface="+mn-lt"/>
              </a:rPr>
              <a:t> |-&gt; l](x) = </a:t>
            </a:r>
            <a:r>
              <a:rPr lang="en-US" altLang="ja-JP" dirty="0">
                <a:ea typeface="+mn-lt"/>
                <a:cs typeface="+mn-lt"/>
              </a:rPr>
              <a:t>γ(x)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if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x</a:t>
            </a:r>
            <a:r>
              <a:rPr lang="ja-JP">
                <a:ea typeface="+mn-lt"/>
                <a:cs typeface="+mn-lt"/>
              </a:rPr>
              <a:t> ≠ </a:t>
            </a:r>
            <a:r>
              <a:rPr lang="en-US" altLang="ja-JP" dirty="0">
                <a:ea typeface="+mn-lt"/>
                <a:cs typeface="+mn-lt"/>
              </a:rPr>
              <a:t>x'</a:t>
            </a:r>
            <a:endParaRPr lang="ja-JP" alt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altLang="ja-JP" dirty="0">
                <a:ea typeface="+mn-lt"/>
                <a:cs typeface="+mn-lt"/>
              </a:rPr>
              <a:t>　μ[x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|-&gt;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l](x)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=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l</a:t>
            </a:r>
          </a:p>
          <a:p>
            <a:pPr>
              <a:buNone/>
            </a:pPr>
            <a:r>
              <a:rPr lang="en-US" altLang="ja-JP" dirty="0">
                <a:ea typeface="+mn-lt"/>
                <a:cs typeface="+mn-lt"/>
              </a:rPr>
              <a:t>　μ[x</a:t>
            </a:r>
            <a:r>
              <a:rPr lang="en-US" dirty="0">
                <a:ea typeface="+mn-lt"/>
                <a:cs typeface="+mn-lt"/>
              </a:rPr>
              <a:t>'</a:t>
            </a:r>
            <a:r>
              <a:rPr lang="ja-JP" dirty="0">
                <a:ea typeface="+mn-lt"/>
                <a:cs typeface="+mn-lt"/>
              </a:rPr>
              <a:t> </a:t>
            </a:r>
            <a:r>
              <a:rPr lang="en-US" altLang="ja-JP" dirty="0">
                <a:ea typeface="+mn-lt"/>
                <a:cs typeface="+mn-lt"/>
              </a:rPr>
              <a:t>|-&gt;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l](x)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=</a:t>
            </a:r>
            <a:r>
              <a:rPr lang="ja-JP" dirty="0">
                <a:ea typeface="+mn-lt"/>
                <a:cs typeface="+mn-lt"/>
              </a:rPr>
              <a:t> </a:t>
            </a:r>
            <a:r>
              <a:rPr lang="en-US" altLang="ja-JP" dirty="0">
                <a:ea typeface="+mn-lt"/>
                <a:cs typeface="+mn-lt"/>
              </a:rPr>
              <a:t>μ(x)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if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x</a:t>
            </a:r>
            <a:r>
              <a:rPr lang="ja-JP">
                <a:ea typeface="+mn-lt"/>
                <a:cs typeface="+mn-lt"/>
              </a:rPr>
              <a:t> ≠ </a:t>
            </a:r>
            <a:r>
              <a:rPr lang="en-US" altLang="ja-JP" dirty="0">
                <a:ea typeface="+mn-lt"/>
                <a:cs typeface="+mn-lt"/>
              </a:rPr>
              <a:t>x'</a:t>
            </a:r>
            <a:endParaRPr lang="ja-JP" altLang="en-US" dirty="0">
              <a:ea typeface="+mn-lt"/>
              <a:cs typeface="+mn-lt"/>
            </a:endParaRPr>
          </a:p>
          <a:p>
            <a:pPr>
              <a:buNone/>
            </a:pPr>
            <a:endParaRPr lang="ja-JP" dirty="0">
              <a:ea typeface="+mn-lt"/>
              <a:cs typeface="+mn-lt"/>
            </a:endParaRPr>
          </a:p>
        </p:txBody>
      </p:sp>
      <p:pic>
        <p:nvPicPr>
          <p:cNvPr id="5" name="Picture 5" descr="A close up of a clock&#10;&#10;Description automatically generated">
            <a:extLst>
              <a:ext uri="{FF2B5EF4-FFF2-40B4-BE49-F238E27FC236}">
                <a16:creationId xmlns:a16="http://schemas.microsoft.com/office/drawing/2014/main" id="{EB3D875B-13B8-4A37-8088-1EE56A5DD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868" y="1777547"/>
            <a:ext cx="3267693" cy="128410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D52852E-E565-40FE-BD5A-16F54E21E7B2}"/>
              </a:ext>
            </a:extLst>
          </p:cNvPr>
          <p:cNvSpPr/>
          <p:nvPr/>
        </p:nvSpPr>
        <p:spPr>
          <a:xfrm>
            <a:off x="6872139" y="1832728"/>
            <a:ext cx="4807668" cy="3927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ADA824A-4A8E-499C-BF29-365C4F653897}"/>
              </a:ext>
            </a:extLst>
          </p:cNvPr>
          <p:cNvCxnSpPr/>
          <p:nvPr/>
        </p:nvCxnSpPr>
        <p:spPr>
          <a:xfrm>
            <a:off x="7234973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A7A1836-B9BC-4035-A9F1-AE8883D31D15}"/>
              </a:ext>
            </a:extLst>
          </p:cNvPr>
          <p:cNvCxnSpPr>
            <a:cxnSpLocks/>
          </p:cNvCxnSpPr>
          <p:nvPr/>
        </p:nvCxnSpPr>
        <p:spPr>
          <a:xfrm>
            <a:off x="7596334" y="184991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D3741BC-9AE4-49D7-8BCA-0CEECD24DBC3}"/>
              </a:ext>
            </a:extLst>
          </p:cNvPr>
          <p:cNvCxnSpPr>
            <a:cxnSpLocks/>
          </p:cNvCxnSpPr>
          <p:nvPr/>
        </p:nvCxnSpPr>
        <p:spPr>
          <a:xfrm>
            <a:off x="7981262" y="1834199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AD55937-1F85-4E95-BB07-34FF317F5459}"/>
              </a:ext>
            </a:extLst>
          </p:cNvPr>
          <p:cNvCxnSpPr>
            <a:cxnSpLocks/>
          </p:cNvCxnSpPr>
          <p:nvPr/>
        </p:nvCxnSpPr>
        <p:spPr>
          <a:xfrm>
            <a:off x="8342623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6E8BC19-68B8-4B85-8553-CD746A156732}"/>
              </a:ext>
            </a:extLst>
          </p:cNvPr>
          <p:cNvCxnSpPr>
            <a:cxnSpLocks/>
          </p:cNvCxnSpPr>
          <p:nvPr/>
        </p:nvCxnSpPr>
        <p:spPr>
          <a:xfrm>
            <a:off x="8719695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383E4B4-C55E-4161-9067-B3575C974449}"/>
              </a:ext>
            </a:extLst>
          </p:cNvPr>
          <p:cNvCxnSpPr>
            <a:cxnSpLocks/>
          </p:cNvCxnSpPr>
          <p:nvPr/>
        </p:nvCxnSpPr>
        <p:spPr>
          <a:xfrm>
            <a:off x="9081056" y="18420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3F29066-9794-453A-8D2D-E111C0245DC6}"/>
              </a:ext>
            </a:extLst>
          </p:cNvPr>
          <p:cNvCxnSpPr>
            <a:cxnSpLocks/>
          </p:cNvCxnSpPr>
          <p:nvPr/>
        </p:nvCxnSpPr>
        <p:spPr>
          <a:xfrm>
            <a:off x="9465984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660BBC7-9D1D-415E-B606-16A569B28F46}"/>
              </a:ext>
            </a:extLst>
          </p:cNvPr>
          <p:cNvCxnSpPr>
            <a:cxnSpLocks/>
          </p:cNvCxnSpPr>
          <p:nvPr/>
        </p:nvCxnSpPr>
        <p:spPr>
          <a:xfrm>
            <a:off x="9827345" y="184991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7F81305-4ECB-40F7-B10F-067DD6FC03F2}"/>
              </a:ext>
            </a:extLst>
          </p:cNvPr>
          <p:cNvCxnSpPr>
            <a:cxnSpLocks/>
          </p:cNvCxnSpPr>
          <p:nvPr/>
        </p:nvCxnSpPr>
        <p:spPr>
          <a:xfrm>
            <a:off x="10196561" y="1834200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A32FF20-3CE4-416B-AEF2-974CF6BB18B8}"/>
              </a:ext>
            </a:extLst>
          </p:cNvPr>
          <p:cNvCxnSpPr>
            <a:cxnSpLocks/>
          </p:cNvCxnSpPr>
          <p:nvPr/>
        </p:nvCxnSpPr>
        <p:spPr>
          <a:xfrm>
            <a:off x="10557922" y="18420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313A1F8-6B0E-475A-AA9A-80AFF2538447}"/>
              </a:ext>
            </a:extLst>
          </p:cNvPr>
          <p:cNvCxnSpPr>
            <a:cxnSpLocks/>
          </p:cNvCxnSpPr>
          <p:nvPr/>
        </p:nvCxnSpPr>
        <p:spPr>
          <a:xfrm>
            <a:off x="10942850" y="1826344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03001EA-9DC0-471F-AB5F-629D77FA4DC2}"/>
              </a:ext>
            </a:extLst>
          </p:cNvPr>
          <p:cNvCxnSpPr>
            <a:cxnSpLocks/>
          </p:cNvCxnSpPr>
          <p:nvPr/>
        </p:nvCxnSpPr>
        <p:spPr>
          <a:xfrm>
            <a:off x="11304211" y="1834200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5B465946-457D-4469-9F62-098EB0C5A651}"/>
              </a:ext>
            </a:extLst>
          </p:cNvPr>
          <p:cNvSpPr/>
          <p:nvPr/>
        </p:nvSpPr>
        <p:spPr>
          <a:xfrm>
            <a:off x="6872139" y="2665429"/>
            <a:ext cx="4807668" cy="3927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8BEA02C-24E3-47AB-A307-152F60DFE33D}"/>
              </a:ext>
            </a:extLst>
          </p:cNvPr>
          <p:cNvCxnSpPr>
            <a:cxnSpLocks/>
          </p:cNvCxnSpPr>
          <p:nvPr/>
        </p:nvCxnSpPr>
        <p:spPr>
          <a:xfrm>
            <a:off x="7234973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613AF1D-701A-434F-B945-B65E9FC0AEE8}"/>
              </a:ext>
            </a:extLst>
          </p:cNvPr>
          <p:cNvCxnSpPr>
            <a:cxnSpLocks/>
          </p:cNvCxnSpPr>
          <p:nvPr/>
        </p:nvCxnSpPr>
        <p:spPr>
          <a:xfrm>
            <a:off x="7596334" y="2682612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FCF2663-6818-4630-B36D-53D8E6BF5A14}"/>
              </a:ext>
            </a:extLst>
          </p:cNvPr>
          <p:cNvCxnSpPr>
            <a:cxnSpLocks/>
          </p:cNvCxnSpPr>
          <p:nvPr/>
        </p:nvCxnSpPr>
        <p:spPr>
          <a:xfrm>
            <a:off x="7981262" y="2666900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1C82CF3-D6E1-4A7E-828D-690309E24681}"/>
              </a:ext>
            </a:extLst>
          </p:cNvPr>
          <p:cNvCxnSpPr>
            <a:cxnSpLocks/>
          </p:cNvCxnSpPr>
          <p:nvPr/>
        </p:nvCxnSpPr>
        <p:spPr>
          <a:xfrm>
            <a:off x="8342623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3C9E045-96D7-4C99-A74D-4279E6627A1E}"/>
              </a:ext>
            </a:extLst>
          </p:cNvPr>
          <p:cNvCxnSpPr>
            <a:cxnSpLocks/>
          </p:cNvCxnSpPr>
          <p:nvPr/>
        </p:nvCxnSpPr>
        <p:spPr>
          <a:xfrm>
            <a:off x="8719695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ABFA80C-813A-44D2-97A4-75D2EB01C357}"/>
              </a:ext>
            </a:extLst>
          </p:cNvPr>
          <p:cNvCxnSpPr>
            <a:cxnSpLocks/>
          </p:cNvCxnSpPr>
          <p:nvPr/>
        </p:nvCxnSpPr>
        <p:spPr>
          <a:xfrm>
            <a:off x="9081056" y="2674757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8EBF0E1-ED95-440E-94B6-1CAFBD4FF67C}"/>
              </a:ext>
            </a:extLst>
          </p:cNvPr>
          <p:cNvCxnSpPr>
            <a:cxnSpLocks/>
          </p:cNvCxnSpPr>
          <p:nvPr/>
        </p:nvCxnSpPr>
        <p:spPr>
          <a:xfrm>
            <a:off x="9465984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5590CBE-A380-4D55-8D82-46E692F57297}"/>
              </a:ext>
            </a:extLst>
          </p:cNvPr>
          <p:cNvCxnSpPr>
            <a:cxnSpLocks/>
          </p:cNvCxnSpPr>
          <p:nvPr/>
        </p:nvCxnSpPr>
        <p:spPr>
          <a:xfrm>
            <a:off x="9827345" y="2682612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161BA16-A85A-4F7F-A0F0-548D1CC65FDA}"/>
              </a:ext>
            </a:extLst>
          </p:cNvPr>
          <p:cNvCxnSpPr>
            <a:cxnSpLocks/>
          </p:cNvCxnSpPr>
          <p:nvPr/>
        </p:nvCxnSpPr>
        <p:spPr>
          <a:xfrm>
            <a:off x="10196561" y="266690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8DFD0A6-F01B-4BBF-8757-E80C5118E07A}"/>
              </a:ext>
            </a:extLst>
          </p:cNvPr>
          <p:cNvCxnSpPr>
            <a:cxnSpLocks/>
          </p:cNvCxnSpPr>
          <p:nvPr/>
        </p:nvCxnSpPr>
        <p:spPr>
          <a:xfrm>
            <a:off x="10557922" y="2674757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CB1C111-E7A6-4665-8932-FAC436D5D349}"/>
              </a:ext>
            </a:extLst>
          </p:cNvPr>
          <p:cNvCxnSpPr>
            <a:cxnSpLocks/>
          </p:cNvCxnSpPr>
          <p:nvPr/>
        </p:nvCxnSpPr>
        <p:spPr>
          <a:xfrm>
            <a:off x="10942850" y="265904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9D15ECF-22D2-4E0E-BF9C-DC4D01D55134}"/>
              </a:ext>
            </a:extLst>
          </p:cNvPr>
          <p:cNvCxnSpPr>
            <a:cxnSpLocks/>
          </p:cNvCxnSpPr>
          <p:nvPr/>
        </p:nvCxnSpPr>
        <p:spPr>
          <a:xfrm>
            <a:off x="11304211" y="266690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F0C234A-0B44-4EB4-A510-470C10B05E95}"/>
              </a:ext>
            </a:extLst>
          </p:cNvPr>
          <p:cNvSpPr txBox="1"/>
          <p:nvPr/>
        </p:nvSpPr>
        <p:spPr>
          <a:xfrm>
            <a:off x="5921408" y="2708438"/>
            <a:ext cx="95210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ストア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16CA765-D854-4955-8102-ED0C64AA8D43}"/>
              </a:ext>
            </a:extLst>
          </p:cNvPr>
          <p:cNvSpPr txBox="1"/>
          <p:nvPr/>
        </p:nvSpPr>
        <p:spPr>
          <a:xfrm>
            <a:off x="5921408" y="1836459"/>
            <a:ext cx="95210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環境</a:t>
            </a:r>
            <a:endParaRPr lang="ja-JP" altLang="en-US" dirty="0">
              <a:ea typeface="游ゴシック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D9223A9-C02B-48D9-806D-FEC6A5FACA02}"/>
              </a:ext>
            </a:extLst>
          </p:cNvPr>
          <p:cNvCxnSpPr/>
          <p:nvPr/>
        </p:nvCxnSpPr>
        <p:spPr>
          <a:xfrm flipH="1">
            <a:off x="8175888" y="2017826"/>
            <a:ext cx="1065229" cy="631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82F17629-4F6D-43CD-A794-41579466B27A}"/>
              </a:ext>
            </a:extLst>
          </p:cNvPr>
          <p:cNvSpPr txBox="1"/>
          <p:nvPr/>
        </p:nvSpPr>
        <p:spPr>
          <a:xfrm>
            <a:off x="9121612" y="1517322"/>
            <a:ext cx="3864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latin typeface="Courier New"/>
                <a:cs typeface="Courier New"/>
              </a:rPr>
              <a:t>x</a:t>
            </a:r>
            <a:endParaRPr lang="en-US" dirty="0">
              <a:latin typeface="Courier New"/>
              <a:ea typeface="游ゴシック"/>
              <a:cs typeface="Courier New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1C07D09-033E-4A5D-A151-40E61AF46F76}"/>
              </a:ext>
            </a:extLst>
          </p:cNvPr>
          <p:cNvSpPr txBox="1"/>
          <p:nvPr/>
        </p:nvSpPr>
        <p:spPr>
          <a:xfrm>
            <a:off x="7998251" y="2656394"/>
            <a:ext cx="3864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latin typeface="Courier New"/>
                <a:cs typeface="Courier New"/>
              </a:rPr>
              <a:t>3</a:t>
            </a:r>
            <a:endParaRPr lang="en-US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F05A8F9-CFFE-40E9-BA38-4A13A9AAF6B7}"/>
              </a:ext>
            </a:extLst>
          </p:cNvPr>
          <p:cNvSpPr txBox="1"/>
          <p:nvPr/>
        </p:nvSpPr>
        <p:spPr>
          <a:xfrm>
            <a:off x="6788478" y="2475713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0B21BC9-5626-4FC2-A4E4-0E2816FDB50C}"/>
              </a:ext>
            </a:extLst>
          </p:cNvPr>
          <p:cNvSpPr txBox="1"/>
          <p:nvPr/>
        </p:nvSpPr>
        <p:spPr>
          <a:xfrm>
            <a:off x="7173406" y="2460002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0x2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8A24E6A-BEF0-417D-9AF2-F23E96F7A6C5}"/>
              </a:ext>
            </a:extLst>
          </p:cNvPr>
          <p:cNvSpPr txBox="1"/>
          <p:nvPr/>
        </p:nvSpPr>
        <p:spPr>
          <a:xfrm>
            <a:off x="7558334" y="2460002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0x3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DAC0CDD-8D34-4E05-B989-DB10C05EB4A6}"/>
              </a:ext>
            </a:extLst>
          </p:cNvPr>
          <p:cNvSpPr txBox="1"/>
          <p:nvPr/>
        </p:nvSpPr>
        <p:spPr>
          <a:xfrm>
            <a:off x="7966829" y="2444291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38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9220E-8B9F-488B-A93C-15F07875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式の表現</a:t>
            </a:r>
            <a:endParaRPr lang="en-US" altLang="ja-JP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164AC-8EB7-40E2-881C-92E930FE2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674" y="1904181"/>
            <a:ext cx="591217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>
                <a:ea typeface="游ゴシック" panose="020F0502020204030204"/>
              </a:rPr>
              <a:t>プログラム（式）</a:t>
            </a:r>
            <a:endParaRPr lang="en-US" dirty="0">
              <a:ea typeface="游ゴシック" panose="020F0502020204030204"/>
            </a:endParaRPr>
          </a:p>
          <a:p>
            <a:pPr marL="0" indent="0">
              <a:buNone/>
            </a:pPr>
            <a:r>
              <a:rPr lang="en-US" dirty="0">
                <a:ea typeface="游ゴシック" panose="020F0502020204030204"/>
              </a:rPr>
              <a:t>a[5 * y]</a:t>
            </a:r>
            <a:endParaRPr lang="en-US" dirty="0"/>
          </a:p>
          <a:p>
            <a:pPr marL="0" indent="0">
              <a:buNone/>
            </a:pPr>
            <a:r>
              <a:rPr lang="en-US" dirty="0">
                <a:ea typeface="游ゴシック" panose="020F0502020204030204"/>
              </a:rPr>
              <a:t>⇒</a:t>
            </a:r>
          </a:p>
          <a:p>
            <a:pPr marL="0" indent="0">
              <a:buNone/>
            </a:pPr>
            <a:r>
              <a:rPr lang="ja-JP" altLang="en-US">
                <a:ea typeface="游ゴシック" panose="020F0502020204030204"/>
              </a:rPr>
              <a:t>構文木</a:t>
            </a:r>
            <a:endParaRPr lang="en-US" dirty="0">
              <a:ea typeface="游ゴシック" panose="020F0502020204030204"/>
            </a:endParaRPr>
          </a:p>
          <a:p>
            <a:pPr marL="0" indent="0">
              <a:buNone/>
            </a:pPr>
            <a:r>
              <a:rPr lang="en-US" sz="2000" dirty="0" err="1">
                <a:latin typeface="Courier New"/>
                <a:ea typeface="游ゴシック" panose="020F0502020204030204"/>
                <a:cs typeface="Courier New"/>
              </a:rPr>
              <a:t>ArrayElement</a:t>
            </a: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("a",</a:t>
            </a:r>
            <a:br>
              <a:rPr lang="en-US" sz="2000" dirty="0">
                <a:latin typeface="Courier New"/>
                <a:ea typeface="游ゴシック" panose="020F0502020204030204"/>
                <a:cs typeface="Courier New"/>
              </a:rPr>
            </a:b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             Binary(Mul,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                    Const 5,</a:t>
            </a:r>
            <a:br>
              <a:rPr lang="en-US" sz="2000" dirty="0">
                <a:latin typeface="Courier New"/>
                <a:ea typeface="游ゴシック" panose="020F0502020204030204"/>
                <a:cs typeface="Courier New"/>
              </a:rPr>
            </a:b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                    Var "y")</a:t>
            </a:r>
            <a:endParaRPr lang="en-US" sz="2000" dirty="0">
              <a:latin typeface="Courier New"/>
              <a:cs typeface="Courier New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A008FA-C9EC-48FD-B198-9895E07996F9}"/>
              </a:ext>
            </a:extLst>
          </p:cNvPr>
          <p:cNvSpPr txBox="1"/>
          <p:nvPr/>
        </p:nvSpPr>
        <p:spPr>
          <a:xfrm>
            <a:off x="804421" y="1904214"/>
            <a:ext cx="5170601" cy="2400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2400">
                <a:latin typeface="Courier New"/>
                <a:ea typeface="+mn-lt"/>
                <a:cs typeface="+mn-lt"/>
              </a:rPr>
              <a:t>データ型</a:t>
            </a:r>
            <a:endParaRPr lang="en-US" dirty="0">
              <a:latin typeface="Courier New"/>
              <a:ea typeface="+mn-lt"/>
              <a:cs typeface="+mn-lt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type exp =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Const of int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Var of id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</a:t>
            </a:r>
            <a:r>
              <a:rPr lang="en-US" dirty="0" err="1">
                <a:latin typeface="Courier New"/>
                <a:ea typeface="+mn-lt"/>
                <a:cs typeface="+mn-lt"/>
              </a:rPr>
              <a:t>ArrayElement</a:t>
            </a:r>
            <a:r>
              <a:rPr lang="en-US" dirty="0">
                <a:latin typeface="Courier New"/>
                <a:ea typeface="+mn-lt"/>
                <a:cs typeface="+mn-lt"/>
              </a:rPr>
              <a:t> of id * exp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Nil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Binary of </a:t>
            </a:r>
            <a:r>
              <a:rPr lang="en-US" dirty="0" err="1">
                <a:latin typeface="Courier New"/>
                <a:ea typeface="+mn-lt"/>
                <a:cs typeface="+mn-lt"/>
              </a:rPr>
              <a:t>binOp</a:t>
            </a:r>
            <a:r>
              <a:rPr lang="en-US" dirty="0">
                <a:latin typeface="Courier New"/>
                <a:ea typeface="+mn-lt"/>
                <a:cs typeface="+mn-lt"/>
              </a:rPr>
              <a:t> * exp * exp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Dot of exp * exp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3091EB-5E9C-41F0-9AA3-699F3E6EB908}"/>
              </a:ext>
            </a:extLst>
          </p:cNvPr>
          <p:cNvSpPr txBox="1"/>
          <p:nvPr/>
        </p:nvSpPr>
        <p:spPr>
          <a:xfrm>
            <a:off x="804421" y="4865802"/>
            <a:ext cx="763728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2400">
                <a:ea typeface="游ゴシック"/>
              </a:rPr>
              <a:t>・全データをテストすることは不可能</a:t>
            </a:r>
            <a:endParaRPr lang="ja-JP" altLang="en-US" sz="2400" dirty="0">
              <a:ea typeface="游ゴシック"/>
            </a:endParaRPr>
          </a:p>
          <a:p>
            <a:r>
              <a:rPr lang="ja-JP" altLang="en-US" sz="2400">
                <a:ea typeface="游ゴシック"/>
              </a:rPr>
              <a:t>・データ型の全コンストラクタをテストしたい</a:t>
            </a:r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045449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8ACEFD-C142-42FE-8C57-CB853EE9E497}"/>
              </a:ext>
            </a:extLst>
          </p:cNvPr>
          <p:cNvSpPr txBox="1"/>
          <p:nvPr/>
        </p:nvSpPr>
        <p:spPr>
          <a:xfrm>
            <a:off x="1828800" y="984738"/>
            <a:ext cx="32704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err="1">
                <a:latin typeface="+mj-ea"/>
                <a:ea typeface="+mj-ea"/>
              </a:rPr>
              <a:t>OUnit</a:t>
            </a:r>
            <a:r>
              <a:rPr lang="ja-JP" altLang="en-US" sz="4400" dirty="0">
                <a:latin typeface="+mj-ea"/>
                <a:ea typeface="+mj-ea"/>
              </a:rPr>
              <a:t>の記法</a:t>
            </a:r>
            <a:endParaRPr kumimoji="1" lang="ja-JP" altLang="en-US" sz="4400" dirty="0">
              <a:latin typeface="+mj-ea"/>
              <a:ea typeface="+mj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B913F2-1361-44CA-9C04-1B746F84A793}"/>
              </a:ext>
            </a:extLst>
          </p:cNvPr>
          <p:cNvSpPr txBox="1"/>
          <p:nvPr/>
        </p:nvSpPr>
        <p:spPr>
          <a:xfrm>
            <a:off x="773723" y="2335237"/>
            <a:ext cx="116480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/>
              <a:t>let tests = "test suite for eval.ml" &gt;::: </a:t>
            </a:r>
          </a:p>
          <a:p>
            <a:r>
              <a:rPr kumimoji="1" lang="ja-JP" altLang="en-US" sz="3200" dirty="0"/>
              <a:t>テストケースのリストを作成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2400" dirty="0"/>
              <a:t>"Const 1" &gt;:: (fun _ -&gt; </a:t>
            </a:r>
            <a:r>
              <a:rPr lang="en-US" altLang="ja-JP" sz="2400" dirty="0" err="1"/>
              <a:t>assert_equal</a:t>
            </a:r>
            <a:r>
              <a:rPr lang="en-US" altLang="ja-JP" sz="2400" dirty="0"/>
              <a:t> (</a:t>
            </a:r>
            <a:r>
              <a:rPr lang="en-US" altLang="ja-JP" sz="2400" dirty="0" err="1"/>
              <a:t>IntVal</a:t>
            </a:r>
            <a:r>
              <a:rPr lang="en-US" altLang="ja-JP" sz="2400" dirty="0"/>
              <a:t> 1) (</a:t>
            </a:r>
            <a:r>
              <a:rPr lang="en-US" altLang="ja-JP" sz="2400" dirty="0" err="1"/>
              <a:t>eval_exp</a:t>
            </a:r>
            <a:r>
              <a:rPr lang="en-US" altLang="ja-JP" sz="2400" dirty="0"/>
              <a:t> (Const 1) [] </a:t>
            </a:r>
            <a:r>
              <a:rPr lang="en-US" altLang="ja-JP" sz="2400"/>
              <a:t>[]) );</a:t>
            </a:r>
            <a:endParaRPr lang="en-US" altLang="ja-JP" sz="24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65721C08-D224-4003-96D0-50B6D4FE5B4A}"/>
              </a:ext>
            </a:extLst>
          </p:cNvPr>
          <p:cNvSpPr/>
          <p:nvPr/>
        </p:nvSpPr>
        <p:spPr>
          <a:xfrm>
            <a:off x="1011810" y="4332449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ea typeface="游ゴシック"/>
              </a:rPr>
              <a:t>ラベル</a:t>
            </a:r>
            <a:endParaRPr lang="en-US">
              <a:ea typeface="游ゴシック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747DFA77-2767-49A6-AC5B-6083A8F52E96}"/>
              </a:ext>
            </a:extLst>
          </p:cNvPr>
          <p:cNvSpPr/>
          <p:nvPr/>
        </p:nvSpPr>
        <p:spPr>
          <a:xfrm>
            <a:off x="6196552" y="4332449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dirty="0">
                <a:ea typeface="游ゴシック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3444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7D92-9618-43B6-96DD-9561A428B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文の実行のテスト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D3129-6386-4B36-ADE3-25D2D5BB7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02283"/>
            <a:ext cx="10515600" cy="17746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游ゴシック" panose="020F0502020204030204"/>
              </a:rPr>
              <a:t>x -= 1  =  inv[[ x += 1 ]]　</a:t>
            </a:r>
            <a:r>
              <a:rPr lang="ja-JP" altLang="en-US">
                <a:ea typeface="游ゴシック" panose="020F0502020204030204"/>
              </a:rPr>
              <a:t>をテストしている</a:t>
            </a:r>
            <a:endParaRPr lang="ja-JP" altLang="en-US" dirty="0">
              <a:ea typeface="游ゴシック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53B60-1A6B-40FB-B644-B78E211F67F8}"/>
              </a:ext>
            </a:extLst>
          </p:cNvPr>
          <p:cNvSpPr txBox="1"/>
          <p:nvPr/>
        </p:nvSpPr>
        <p:spPr>
          <a:xfrm>
            <a:off x="733720" y="2626936"/>
            <a:ext cx="1051245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/>
                <a:ea typeface="+mn-lt"/>
                <a:cs typeface="+mn-lt"/>
              </a:rPr>
              <a:t>"x += 1"  &gt;:: (fun _ -&gt; </a:t>
            </a:r>
            <a:endParaRPr lang="en-US" sz="2800">
              <a:ea typeface="游ゴシック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</a:t>
            </a:r>
            <a:r>
              <a:rPr lang="en-US" dirty="0" err="1">
                <a:latin typeface="Courier New"/>
                <a:ea typeface="+mn-lt"/>
                <a:cs typeface="+mn-lt"/>
              </a:rPr>
              <a:t>assert_equal</a:t>
            </a:r>
            <a:r>
              <a:rPr lang="en-US" dirty="0">
                <a:latin typeface="Courier New"/>
                <a:ea typeface="+mn-lt"/>
                <a:cs typeface="+mn-lt"/>
              </a:rPr>
              <a:t> 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 None), </a:t>
            </a:r>
            <a:r>
              <a:rPr lang="en-US" dirty="0" err="1">
                <a:latin typeface="Courier New"/>
                <a:ea typeface="+mn-lt"/>
                <a:cs typeface="+mn-lt"/>
              </a:rPr>
              <a:t>ModSub</a:t>
            </a:r>
            <a:r>
              <a:rPr lang="en-US" dirty="0">
                <a:latin typeface="Courier New"/>
                <a:ea typeface="+mn-lt"/>
                <a:cs typeface="+mn-lt"/>
              </a:rPr>
              <a:t>, Const 1)]</a:t>
            </a:r>
            <a:endParaRPr lang="en-US" sz="2800">
              <a:latin typeface="游ゴシック" panose="020F0502020204030204"/>
              <a:ea typeface="+mn-lt"/>
              <a:cs typeface="+mn-lt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             (invert 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 </a:t>
            </a:r>
            <a:r>
              <a:rPr lang="en-US" dirty="0" err="1">
                <a:latin typeface="Courier New"/>
                <a:ea typeface="+mn-lt"/>
                <a:cs typeface="+mn-lt"/>
              </a:rPr>
              <a:t>ModAdd</a:t>
            </a:r>
            <a:r>
              <a:rPr lang="en-US" dirty="0">
                <a:latin typeface="Courier New"/>
                <a:ea typeface="+mn-lt"/>
                <a:cs typeface="+mn-lt"/>
              </a:rPr>
              <a:t>, Const 1)]) );</a:t>
            </a:r>
            <a:endParaRPr lang="en-US" sz="2800">
              <a:ea typeface="游ゴシック"/>
            </a:endParaRPr>
          </a:p>
          <a:p>
            <a:pPr algn="l"/>
            <a:endParaRPr lang="en-US" dirty="0">
              <a:latin typeface="Courier New"/>
              <a:ea typeface="游ゴシック"/>
              <a:cs typeface="Courier New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C9D441BF-24AB-4F03-BB02-A655681CBE88}"/>
              </a:ext>
            </a:extLst>
          </p:cNvPr>
          <p:cNvSpPr/>
          <p:nvPr/>
        </p:nvSpPr>
        <p:spPr>
          <a:xfrm>
            <a:off x="1035377" y="1983603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ea typeface="游ゴシック"/>
              </a:rPr>
              <a:t>ラベル</a:t>
            </a:r>
            <a:endParaRPr lang="en-US">
              <a:ea typeface="游ゴシック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F4BF807-F3E2-4809-9A1A-2A0FB37A41E4}"/>
              </a:ext>
            </a:extLst>
          </p:cNvPr>
          <p:cNvSpPr/>
          <p:nvPr/>
        </p:nvSpPr>
        <p:spPr>
          <a:xfrm>
            <a:off x="8286160" y="2266408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dirty="0">
                <a:ea typeface="游ゴシック"/>
              </a:rPr>
              <a:t>1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62E2FE67-E0F2-40D7-BF5F-FD231F5BFC71}"/>
              </a:ext>
            </a:extLst>
          </p:cNvPr>
          <p:cNvSpPr/>
          <p:nvPr/>
        </p:nvSpPr>
        <p:spPr>
          <a:xfrm>
            <a:off x="6872139" y="2234985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>
                <a:latin typeface="Courier New"/>
                <a:ea typeface="游ゴシック"/>
                <a:cs typeface="Courier New"/>
              </a:rPr>
              <a:t>＋＝</a:t>
            </a:r>
          </a:p>
        </p:txBody>
      </p:sp>
    </p:spTree>
    <p:extLst>
      <p:ext uri="{BB962C8B-B14F-4D97-AF65-F5344CB8AC3E}">
        <p14:creationId xmlns:p14="http://schemas.microsoft.com/office/powerpoint/2010/main" val="851992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CE43C-70EA-40C9-874B-C78DCC5F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分岐網羅（if文の例）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FF0B3-3017-4F83-AE49-31A28A903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>
                <a:ea typeface="游ゴシック"/>
              </a:rPr>
              <a:t>if文の条件が成り立つ場合と成り立たない場合をテスト</a:t>
            </a:r>
            <a:endParaRPr lang="ja-JP" altLang="en-US" dirty="0">
              <a:ea typeface="游ゴシック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9D0F23-A251-4A8E-938D-5583659F28ED}"/>
              </a:ext>
            </a:extLst>
          </p:cNvPr>
          <p:cNvSpPr txBox="1"/>
          <p:nvPr/>
        </p:nvSpPr>
        <p:spPr>
          <a:xfrm>
            <a:off x="835232" y="2517569"/>
            <a:ext cx="10571017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/>
                <a:ea typeface="+mn-lt"/>
                <a:cs typeface="+mn-lt"/>
              </a:rPr>
              <a:t>      "if x = 0 then x += 1 else x -= 1 fi x = 1"    &gt;:: (fun _ -&gt;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       </a:t>
            </a:r>
            <a:r>
              <a:rPr lang="en-US" dirty="0" err="1">
                <a:latin typeface="Courier New"/>
                <a:ea typeface="+mn-lt"/>
                <a:cs typeface="+mn-lt"/>
              </a:rPr>
              <a:t>assert_equal</a:t>
            </a:r>
            <a:r>
              <a:rPr lang="en-US" dirty="0">
                <a:latin typeface="Courier New"/>
                <a:ea typeface="+mn-lt"/>
                <a:cs typeface="+mn-lt"/>
              </a:rPr>
              <a:t> [(1, </a:t>
            </a:r>
            <a:r>
              <a:rPr lang="en-US" dirty="0" err="1">
                <a:latin typeface="Courier New"/>
                <a:ea typeface="+mn-lt"/>
                <a:cs typeface="+mn-lt"/>
              </a:rPr>
              <a:t>IntVal</a:t>
            </a:r>
            <a:r>
              <a:rPr lang="en-US" dirty="0">
                <a:latin typeface="Courier New"/>
                <a:ea typeface="+mn-lt"/>
                <a:cs typeface="+mn-lt"/>
              </a:rPr>
              <a:t> 1)]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         (</a:t>
            </a:r>
            <a:r>
              <a:rPr lang="en-US" dirty="0" err="1">
                <a:latin typeface="Courier New"/>
                <a:ea typeface="+mn-lt"/>
                <a:cs typeface="+mn-lt"/>
              </a:rPr>
              <a:t>eval_state</a:t>
            </a:r>
            <a:r>
              <a:rPr lang="en-US" dirty="0">
                <a:latin typeface="Courier New"/>
                <a:ea typeface="+mn-lt"/>
                <a:cs typeface="+mn-lt"/>
              </a:rPr>
              <a:t> [Conditional(Binary(Eq, Var "x", Const 0), 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dirty="0" err="1">
                <a:latin typeface="Courier New"/>
                <a:ea typeface="+mn-lt"/>
                <a:cs typeface="+mn-lt"/>
              </a:rPr>
              <a:t>ModAdd</a:t>
            </a:r>
            <a:r>
              <a:rPr lang="en-US" dirty="0">
                <a:latin typeface="Courier New"/>
                <a:ea typeface="+mn-lt"/>
                <a:cs typeface="+mn-lt"/>
              </a:rPr>
              <a:t>, Const 1)], 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dirty="0" err="1">
                <a:latin typeface="Courier New"/>
                <a:ea typeface="+mn-lt"/>
                <a:cs typeface="+mn-lt"/>
              </a:rPr>
              <a:t>ModSub</a:t>
            </a:r>
            <a:r>
              <a:rPr lang="en-US" dirty="0">
                <a:latin typeface="Courier New"/>
                <a:ea typeface="+mn-lt"/>
                <a:cs typeface="+mn-lt"/>
              </a:rPr>
              <a:t>, Const 1)], Binary(Eq, Var "x", Const 1))] [("x", 1)] [] [(1, </a:t>
            </a:r>
            <a:r>
              <a:rPr lang="en-US" dirty="0" err="1">
                <a:latin typeface="Courier New"/>
                <a:ea typeface="+mn-lt"/>
                <a:cs typeface="+mn-lt"/>
              </a:rPr>
              <a:t>IntVal</a:t>
            </a:r>
            <a:r>
              <a:rPr lang="en-US" dirty="0">
                <a:latin typeface="Courier New"/>
                <a:ea typeface="+mn-lt"/>
                <a:cs typeface="+mn-lt"/>
              </a:rPr>
              <a:t> 0)]) );</a:t>
            </a:r>
            <a:endParaRPr lang="en-US" dirty="0">
              <a:latin typeface="Courier New"/>
              <a:cs typeface="Courier New"/>
            </a:endParaRP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     "if x = 0 then x += 1 else x -= 1 fi x = 1(true)"    &gt;:: (fun _ -&gt;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       </a:t>
            </a:r>
            <a:r>
              <a:rPr lang="en-US" dirty="0" err="1">
                <a:latin typeface="Courier New"/>
                <a:ea typeface="+mn-lt"/>
                <a:cs typeface="+mn-lt"/>
              </a:rPr>
              <a:t>assert_equal</a:t>
            </a:r>
            <a:r>
              <a:rPr lang="en-US" dirty="0">
                <a:latin typeface="Courier New"/>
                <a:ea typeface="+mn-lt"/>
                <a:cs typeface="+mn-lt"/>
              </a:rPr>
              <a:t> [(1, </a:t>
            </a:r>
            <a:r>
              <a:rPr lang="en-US" dirty="0" err="1">
                <a:latin typeface="Courier New"/>
                <a:ea typeface="+mn-lt"/>
                <a:cs typeface="+mn-lt"/>
              </a:rPr>
              <a:t>IntVal</a:t>
            </a:r>
            <a:r>
              <a:rPr lang="en-US" dirty="0">
                <a:latin typeface="Courier New"/>
                <a:ea typeface="+mn-lt"/>
                <a:cs typeface="+mn-lt"/>
              </a:rPr>
              <a:t> 0)]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         (</a:t>
            </a:r>
            <a:r>
              <a:rPr lang="en-US" dirty="0" err="1">
                <a:latin typeface="Courier New"/>
                <a:ea typeface="+mn-lt"/>
                <a:cs typeface="+mn-lt"/>
              </a:rPr>
              <a:t>eval_state</a:t>
            </a:r>
            <a:r>
              <a:rPr lang="en-US" dirty="0">
                <a:latin typeface="Courier New"/>
                <a:ea typeface="+mn-lt"/>
                <a:cs typeface="+mn-lt"/>
              </a:rPr>
              <a:t> [Conditional(Binary(Eq, Var "x", Const 0), 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dirty="0" err="1">
                <a:latin typeface="Courier New"/>
                <a:ea typeface="+mn-lt"/>
                <a:cs typeface="+mn-lt"/>
              </a:rPr>
              <a:t>ModAdd</a:t>
            </a:r>
            <a:r>
              <a:rPr lang="en-US" dirty="0">
                <a:latin typeface="Courier New"/>
                <a:ea typeface="+mn-lt"/>
                <a:cs typeface="+mn-lt"/>
              </a:rPr>
              <a:t>, Const 1)], 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dirty="0" err="1">
                <a:latin typeface="Courier New"/>
                <a:ea typeface="+mn-lt"/>
                <a:cs typeface="+mn-lt"/>
              </a:rPr>
              <a:t>ModSub</a:t>
            </a:r>
            <a:r>
              <a:rPr lang="en-US" dirty="0">
                <a:latin typeface="Courier New"/>
                <a:ea typeface="+mn-lt"/>
                <a:cs typeface="+mn-lt"/>
              </a:rPr>
              <a:t>, Const 1)], Binary(Eq, Var "x", Const 1))] [("x", 1)] [] [(1, </a:t>
            </a:r>
            <a:r>
              <a:rPr lang="en-US" dirty="0" err="1">
                <a:latin typeface="Courier New"/>
                <a:ea typeface="+mn-lt"/>
                <a:cs typeface="+mn-lt"/>
              </a:rPr>
              <a:t>IntVal</a:t>
            </a:r>
            <a:r>
              <a:rPr lang="en-US" dirty="0">
                <a:latin typeface="Courier New"/>
                <a:ea typeface="+mn-lt"/>
                <a:cs typeface="+mn-lt"/>
              </a:rPr>
              <a:t> 1)]) );      </a:t>
            </a:r>
            <a:endParaRPr lang="en-US">
              <a:latin typeface="Courier New"/>
              <a:cs typeface="Courier New"/>
            </a:endParaRPr>
          </a:p>
          <a:p>
            <a:pPr algn="l"/>
            <a:endParaRPr lang="en-US" dirty="0">
              <a:latin typeface="Courier New"/>
              <a:ea typeface="游ゴシック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21076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141</Words>
  <Application>Microsoft Office PowerPoint</Application>
  <PresentationFormat>Widescreen</PresentationFormat>
  <Paragraphs>22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テーマ</vt:lpstr>
      <vt:lpstr>単体テストとは</vt:lpstr>
      <vt:lpstr>ROOPL++インタプリタ開発における単体テスト</vt:lpstr>
      <vt:lpstr>PowerPoint Presentation</vt:lpstr>
      <vt:lpstr>環境・ストアのテスト</vt:lpstr>
      <vt:lpstr>式の表現</vt:lpstr>
      <vt:lpstr>PowerPoint Presentation</vt:lpstr>
      <vt:lpstr>文の実行のテスト</vt:lpstr>
      <vt:lpstr>分岐網羅（if文の例）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テスト</dc:title>
  <dc:creator>Reiki</dc:creator>
  <cp:lastModifiedBy>jenna hewer</cp:lastModifiedBy>
  <cp:revision>407</cp:revision>
  <dcterms:created xsi:type="dcterms:W3CDTF">2020-09-10T06:26:04Z</dcterms:created>
  <dcterms:modified xsi:type="dcterms:W3CDTF">2020-09-21T08:10:42Z</dcterms:modified>
</cp:coreProperties>
</file>