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  <p:sldId id="283" r:id="rId20"/>
    <p:sldId id="282" r:id="rId21"/>
    <p:sldId id="280" r:id="rId22"/>
    <p:sldId id="274" r:id="rId23"/>
    <p:sldId id="284" r:id="rId24"/>
    <p:sldId id="276" r:id="rId25"/>
    <p:sldId id="277" r:id="rId26"/>
    <p:sldId id="278" r:id="rId27"/>
    <p:sldId id="279" r:id="rId2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08"/>
    <p:restoredTop sz="94672"/>
  </p:normalViewPr>
  <p:slideViewPr>
    <p:cSldViewPr snapToGrid="0" snapToObjects="1" showGuides="1">
      <p:cViewPr varScale="1">
        <p:scale>
          <a:sx n="110" d="100"/>
          <a:sy n="110" d="100"/>
        </p:scale>
        <p:origin x="192" y="18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06BA9B-3997-EE41-828C-29D7159771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C234AF9-54F6-E04C-A0A8-F80DFA5445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EE2BAB-2A91-4441-A3BF-1DF0DDE7A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9232-AC77-C14E-B856-8AEC36273F46}" type="datetimeFigureOut">
              <a:rPr kumimoji="1" lang="ja-JP" altLang="en-US" smtClean="0"/>
              <a:t>2020/10/14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108DBD-5A15-6A4C-9BEF-331621D0B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060CC05-0AFD-EE4C-AA0B-04EBF3A1A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0ED15-639F-EF4E-A276-47EAD4371B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8725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85A06D-32CB-2841-8539-E9B64A8FC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DCC695D-ABFC-7D48-8D09-040597FD02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9E88004-AB92-2248-99E1-97BF9BC57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9232-AC77-C14E-B856-8AEC36273F46}" type="datetimeFigureOut">
              <a:rPr kumimoji="1" lang="ja-JP" altLang="en-US" smtClean="0"/>
              <a:t>2020/10/14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3CF726-84A1-2D48-8AF2-6C7BEDE74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E85A5D-03AA-FE40-8747-C50A14E44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0ED15-639F-EF4E-A276-47EAD4371B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526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E0B9588-9311-A74D-9D4C-C75CA2C671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47EAB4A-B7E5-054B-B469-2988C637B1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8AE7F5-6479-A14A-9830-038147644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9232-AC77-C14E-B856-8AEC36273F46}" type="datetimeFigureOut">
              <a:rPr kumimoji="1" lang="ja-JP" altLang="en-US" smtClean="0"/>
              <a:t>2020/10/14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81DF56-6FB4-0A4F-A07C-5B5096100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B924157-7276-284B-9000-F311442C8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0ED15-639F-EF4E-A276-47EAD4371B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689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AB9A35-52F7-3542-BD9E-32905E46A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8A4DF49-FD6B-E840-8875-64DBC7FE60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B980354-9CB9-034D-90DA-E5691AEA1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9232-AC77-C14E-B856-8AEC36273F46}" type="datetimeFigureOut">
              <a:rPr kumimoji="1" lang="ja-JP" altLang="en-US" smtClean="0"/>
              <a:t>2020/10/14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C80CB4-B86D-1D4B-A2A5-2E32A363B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3B76B7-44A4-604E-83F8-1276D899A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0ED15-639F-EF4E-A276-47EAD4371B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0556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6D2E71-876D-E24E-9667-D14FEA766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119A8F-E725-6345-B764-0D53233C3B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A5EA313-BC97-084E-B408-A227BF504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9232-AC77-C14E-B856-8AEC36273F46}" type="datetimeFigureOut">
              <a:rPr kumimoji="1" lang="ja-JP" altLang="en-US" smtClean="0"/>
              <a:t>2020/10/14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BAFD240-913A-1E42-B4C5-EC825EA28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6FA53ED-B6AB-9C42-916D-1B9A17F1C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0ED15-639F-EF4E-A276-47EAD4371B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29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76B978-2580-464B-898C-046780D4B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D90F0D-5330-8548-88A7-0149992C0C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5D23451-C5AA-7042-AADE-C4C30C4CCB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6D73580-CE33-F04F-8BD6-156BB23B7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9232-AC77-C14E-B856-8AEC36273F46}" type="datetimeFigureOut">
              <a:rPr kumimoji="1" lang="ja-JP" altLang="en-US" smtClean="0"/>
              <a:t>2020/10/14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06FCC1E-90D5-FD4F-BD6D-F5316B915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5568ADE-40BF-A44B-9285-0DA91F837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0ED15-639F-EF4E-A276-47EAD4371B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2920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6EF2AF-F853-B248-9A85-DDDADDA9A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40DC6B0-5FBF-F642-969B-CD9AF5D312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1D70557-627C-1245-A57B-7A80277EBD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DBB395B-1F87-D346-BB72-B766106F04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46F71FC-40E3-234D-9B10-4A3DA86D7B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682B240-0DBE-5648-8D61-253FBAE57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9232-AC77-C14E-B856-8AEC36273F46}" type="datetimeFigureOut">
              <a:rPr kumimoji="1" lang="ja-JP" altLang="en-US" smtClean="0"/>
              <a:t>2020/10/14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A1F10AC-B69E-C642-8437-13D22E03E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1EE2881-C5B2-9B40-B739-0BBADB421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0ED15-639F-EF4E-A276-47EAD4371B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4297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5285D1-103F-1C4E-B712-C41FF17A4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5DB2474-65DB-F145-824A-6B377DB1B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9232-AC77-C14E-B856-8AEC36273F46}" type="datetimeFigureOut">
              <a:rPr kumimoji="1" lang="ja-JP" altLang="en-US" smtClean="0"/>
              <a:t>2020/10/14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5282557-B784-BB43-971C-ABA7563FA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BBBCE5D-E453-9D47-A9EF-34FDDB1D8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0ED15-639F-EF4E-A276-47EAD4371B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0126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F4ED498-AAE3-1745-9218-A5BADC0F7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9232-AC77-C14E-B856-8AEC36273F46}" type="datetimeFigureOut">
              <a:rPr kumimoji="1" lang="ja-JP" altLang="en-US" smtClean="0"/>
              <a:t>2020/10/14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5C66641-FFAF-F147-9DB7-F26A213E6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C45E05A-13AF-2541-9DE6-5DADF0C6A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0ED15-639F-EF4E-A276-47EAD4371B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3853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7D0961-D413-C34F-8408-50D1A7038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BA8D06E-BDC1-6546-A6DA-7E2E656124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E469112-7366-5948-8769-D49B2819C5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78476A6-B229-B34D-81E7-726C11B34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9232-AC77-C14E-B856-8AEC36273F46}" type="datetimeFigureOut">
              <a:rPr kumimoji="1" lang="ja-JP" altLang="en-US" smtClean="0"/>
              <a:t>2020/10/14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2B1C707-1583-1642-B142-DA69C1B2A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F0C2EE8-F37C-BD4B-B235-F8D8275AE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0ED15-639F-EF4E-A276-47EAD4371B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8062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FE61D8-7179-6840-9FC7-FDDC289B0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4907C5A-8D09-984B-B244-3B8CF4EB9A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A33CA20-650B-3643-AF4E-6D4455AC00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144FC54-B1DE-324D-A054-921A6FA33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9232-AC77-C14E-B856-8AEC36273F46}" type="datetimeFigureOut">
              <a:rPr kumimoji="1" lang="ja-JP" altLang="en-US" smtClean="0"/>
              <a:t>2020/10/14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A574A69-66D7-B94B-A2C9-B076A0822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3625F7A-A07F-3B46-8AF6-A8AE930F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0ED15-639F-EF4E-A276-47EAD4371B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6546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22E6D5A-9757-4449-A22B-8D2FB9EA1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7073F59-C2C7-134E-A3AE-A896020D97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C70A88C-F14A-E64A-94F1-A016467952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D9232-AC77-C14E-B856-8AEC36273F46}" type="datetimeFigureOut">
              <a:rPr kumimoji="1" lang="ja-JP" altLang="en-US" smtClean="0"/>
              <a:t>2020/10/14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FC570AE-81CC-BC49-9ABA-5C94EFD1A1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991E923-E90D-E54A-8B5B-E73B3578BE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0ED15-639F-EF4E-A276-47EAD4371B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1417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reversible-computation-2020.github.io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6FF53302-56D3-6046-AB2C-074C308BF8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ja-JP" altLang="en-US" sz="4800"/>
              <a:t>論文紹介</a:t>
            </a:r>
            <a:br>
              <a:rPr lang="en-US" altLang="ja-JP" sz="4800" dirty="0"/>
            </a:br>
            <a:r>
              <a:rPr lang="ja-JP" altLang="en-US" sz="2400"/>
              <a:t>森田 憲一</a:t>
            </a:r>
            <a:r>
              <a:rPr lang="en-US" altLang="ja-JP" sz="2400" dirty="0"/>
              <a:t>: </a:t>
            </a:r>
            <a:r>
              <a:rPr lang="ja-JP" altLang="en-US" sz="2400"/>
              <a:t>可逆コンピューティング </a:t>
            </a:r>
            <a:r>
              <a:rPr lang="en-US" altLang="ja-JP" sz="2400" dirty="0"/>
              <a:t>: </a:t>
            </a:r>
            <a:r>
              <a:rPr lang="ja-JP" altLang="en-US" sz="2400"/>
              <a:t>ビリヤードボールでコンピュータが作れるか</a:t>
            </a:r>
            <a:r>
              <a:rPr lang="en-US" altLang="ja-JP" sz="2400" dirty="0"/>
              <a:t>?, </a:t>
            </a:r>
            <a:r>
              <a:rPr lang="ja-JP" altLang="en-US" sz="2400"/>
              <a:t>情報処理</a:t>
            </a:r>
            <a:r>
              <a:rPr lang="en-US" altLang="ja-JP" sz="2400" dirty="0"/>
              <a:t>, </a:t>
            </a:r>
            <a:r>
              <a:rPr lang="en" altLang="ja-JP" sz="2400" dirty="0"/>
              <a:t>Vol.53, No.5, pp.496–502(2012).</a:t>
            </a:r>
            <a:endParaRPr lang="ja-JP" altLang="en-US"/>
          </a:p>
        </p:txBody>
      </p:sp>
      <p:sp>
        <p:nvSpPr>
          <p:cNvPr id="5" name="字幕 4">
            <a:extLst>
              <a:ext uri="{FF2B5EF4-FFF2-40B4-BE49-F238E27FC236}">
                <a16:creationId xmlns:a16="http://schemas.microsoft.com/office/drawing/2014/main" id="{657F329E-757C-074F-837D-B320E1FFA9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altLang="ja-JP" dirty="0"/>
          </a:p>
          <a:p>
            <a:r>
              <a:rPr lang="en-US" altLang="ja-JP" dirty="0"/>
              <a:t>2020</a:t>
            </a:r>
            <a:r>
              <a:rPr lang="ja-JP" altLang="en-US"/>
              <a:t>年</a:t>
            </a:r>
            <a:r>
              <a:rPr lang="en-US" altLang="ja-JP" dirty="0"/>
              <a:t>Q3</a:t>
            </a:r>
            <a:r>
              <a:rPr lang="ja-JP" altLang="en-US"/>
              <a:t>　</a:t>
            </a:r>
            <a:r>
              <a:rPr lang="en-US" altLang="ja-JP" dirty="0"/>
              <a:t>3</a:t>
            </a:r>
            <a:r>
              <a:rPr lang="ja-JP" altLang="en-US"/>
              <a:t>年ゼミ</a:t>
            </a:r>
            <a:endParaRPr lang="en-US" altLang="ja-JP" dirty="0"/>
          </a:p>
          <a:p>
            <a:r>
              <a:rPr lang="ja-JP" altLang="en-US"/>
              <a:t>横山哲郎</a:t>
            </a:r>
          </a:p>
        </p:txBody>
      </p:sp>
    </p:spTree>
    <p:extLst>
      <p:ext uri="{BB962C8B-B14F-4D97-AF65-F5344CB8AC3E}">
        <p14:creationId xmlns:p14="http://schemas.microsoft.com/office/powerpoint/2010/main" val="3675742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793D37-2193-D349-B548-81257D432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ロータリー素子は</a:t>
            </a:r>
            <a:r>
              <a:rPr kumimoji="1" lang="en-US" altLang="ja-JP" dirty="0"/>
              <a:t>RSM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8458CEB-0120-2641-9A2D-44C0158153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12740" y="1825625"/>
            <a:ext cx="3541059" cy="4351338"/>
          </a:xfrm>
        </p:spPr>
        <p:txBody>
          <a:bodyPr/>
          <a:lstStyle/>
          <a:p>
            <a:r>
              <a:rPr kumimoji="1" lang="ja-JP" altLang="en-US"/>
              <a:t>出力をもつような有限オートマトン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B6B01D47-925B-884C-AC67-1CD3364289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360449"/>
            <a:ext cx="6974541" cy="5002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861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495CB7-79A7-7740-B3ED-A91A0DA75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ビリヤードボールで</a:t>
            </a:r>
            <a:br>
              <a:rPr kumimoji="1" lang="en-US" altLang="ja-JP" dirty="0"/>
            </a:br>
            <a:r>
              <a:rPr kumimoji="1" lang="ja-JP" altLang="en-US"/>
              <a:t>可逆論理素子を実現する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1168CB5-F8C8-D849-9AD1-BABE62A768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/>
              <a:t>ビリヤードボールモデル</a:t>
            </a:r>
            <a:br>
              <a:rPr lang="en-US" altLang="ja-JP" dirty="0"/>
            </a:br>
            <a:r>
              <a:rPr lang="en-US" altLang="ja-JP" dirty="0"/>
              <a:t>(</a:t>
            </a:r>
            <a:r>
              <a:rPr kumimoji="1" lang="en-US" altLang="ja-JP" dirty="0"/>
              <a:t>BBM)</a:t>
            </a:r>
          </a:p>
          <a:p>
            <a:pPr lvl="1"/>
            <a:r>
              <a:rPr lang="ja-JP" altLang="en-US"/>
              <a:t>弾性衝突する理想的な</a:t>
            </a:r>
            <a:br>
              <a:rPr lang="en-US" altLang="ja-JP" dirty="0"/>
            </a:br>
            <a:r>
              <a:rPr lang="ja-JP" altLang="en-US"/>
              <a:t>ボールと反射板からなる</a:t>
            </a:r>
            <a:endParaRPr lang="en-US" altLang="ja-JP" dirty="0"/>
          </a:p>
          <a:p>
            <a:r>
              <a:rPr kumimoji="1" lang="en-US" altLang="ja-JP" dirty="0"/>
              <a:t>BBM</a:t>
            </a:r>
            <a:r>
              <a:rPr kumimoji="1" lang="ja-JP" altLang="en-US"/>
              <a:t>で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AND, NOT</a:t>
            </a:r>
            <a:r>
              <a:rPr kumimoji="1" lang="ja-JP" altLang="en-US"/>
              <a:t>を実現可</a:t>
            </a:r>
            <a:endParaRPr kumimoji="1" lang="en-US" altLang="ja-JP" dirty="0"/>
          </a:p>
          <a:p>
            <a:pPr lvl="1"/>
            <a:r>
              <a:rPr lang="ja-JP" altLang="en-US"/>
              <a:t>フレドキンゲートが実現可</a:t>
            </a:r>
            <a:endParaRPr lang="en-US" altLang="ja-JP" dirty="0"/>
          </a:p>
          <a:p>
            <a:r>
              <a:rPr kumimoji="1" lang="ja-JP" altLang="en-US"/>
              <a:t>ロータリー素子は</a:t>
            </a:r>
            <a:br>
              <a:rPr kumimoji="1" lang="en-US" altLang="ja-JP" dirty="0"/>
            </a:br>
            <a:r>
              <a:rPr kumimoji="1" lang="ja-JP" altLang="en-US"/>
              <a:t>フレドキンゲートと</a:t>
            </a:r>
            <a:br>
              <a:rPr kumimoji="1" lang="en-US" altLang="ja-JP" dirty="0"/>
            </a:br>
            <a:r>
              <a:rPr kumimoji="1" lang="ja-JP" altLang="en-US"/>
              <a:t>信号の遅延（記憶素子）で実現可</a:t>
            </a:r>
            <a:endParaRPr kumimoji="1" lang="en-US" altLang="ja-JP" dirty="0"/>
          </a:p>
          <a:p>
            <a:r>
              <a:rPr lang="ja-JP" altLang="en-US"/>
              <a:t>これとは別に，ロータリー素子を直接的に</a:t>
            </a:r>
            <a:r>
              <a:rPr lang="en-US" altLang="ja-JP" dirty="0"/>
              <a:t>BBM</a:t>
            </a:r>
            <a:r>
              <a:rPr lang="ja-JP" altLang="en-US"/>
              <a:t>で実現可</a:t>
            </a:r>
            <a:endParaRPr kumimoji="1" lang="en-US" altLang="ja-JP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B79B603F-2DAF-6747-93D2-F76DC33F4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5034" y="1690688"/>
            <a:ext cx="6348475" cy="3366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5151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70E21B-C3C7-894A-B03A-6F1DB0D7E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54BEC08-DE5C-1E40-924B-5336D6DB8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FFDDAD36-A4D4-E24F-A190-86F8B7BFD4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993" y="422999"/>
            <a:ext cx="5420683" cy="4803907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74351D46-6086-3548-B88B-07296DE02C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3551" y="423000"/>
            <a:ext cx="5450251" cy="4803907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43F0D10-5ECE-0A4A-ADB5-A07E80F1DBA8}"/>
              </a:ext>
            </a:extLst>
          </p:cNvPr>
          <p:cNvSpPr txBox="1"/>
          <p:nvPr/>
        </p:nvSpPr>
        <p:spPr>
          <a:xfrm>
            <a:off x="838198" y="5428527"/>
            <a:ext cx="24112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/>
              <a:t>Ｈと</a:t>
            </a:r>
            <a:r>
              <a:rPr lang="en-US" altLang="ja-JP" dirty="0"/>
              <a:t>V</a:t>
            </a:r>
            <a:r>
              <a:rPr lang="ja-JP" altLang="en-US"/>
              <a:t>は静止ボールを</a:t>
            </a:r>
            <a:br>
              <a:rPr lang="en-US" altLang="ja-JP" dirty="0"/>
            </a:br>
            <a:r>
              <a:rPr lang="ja-JP" altLang="en-US"/>
              <a:t>置く位置</a:t>
            </a:r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B63DAFA-829E-9049-BA05-CD825624E841}"/>
              </a:ext>
            </a:extLst>
          </p:cNvPr>
          <p:cNvSpPr txBox="1"/>
          <p:nvPr/>
        </p:nvSpPr>
        <p:spPr>
          <a:xfrm>
            <a:off x="7166658" y="5428527"/>
            <a:ext cx="2759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/>
              <a:t>状態が</a:t>
            </a:r>
            <a:r>
              <a:rPr kumimoji="1" lang="en-US" altLang="ja-JP" dirty="0"/>
              <a:t>V</a:t>
            </a:r>
            <a:r>
              <a:rPr kumimoji="1" lang="ja-JP" altLang="en-US"/>
              <a:t>で入力が</a:t>
            </a:r>
            <a:r>
              <a:rPr kumimoji="1" lang="en-US" altLang="ja-JP" dirty="0"/>
              <a:t>s</a:t>
            </a:r>
            <a:r>
              <a:rPr kumimoji="1" lang="ja-JP" altLang="en-US"/>
              <a:t>の場合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64C6CD83-D6A2-F14E-B65F-0AF7B45124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64618" y="4964911"/>
            <a:ext cx="1950818" cy="1410389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6918D8C0-EBB5-824F-BBDB-61441D185D3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42568" y="5195465"/>
            <a:ext cx="2731407" cy="1448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7620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8EE0FC-592A-D04A-866F-F3FD8885B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CAAD188-22B5-6143-AA68-514526A36F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BEFB363-4D0D-9245-8367-BAA1FDE843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0819" y="0"/>
            <a:ext cx="6130361" cy="6858000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609899FF-A73B-A74B-8290-7685EED26D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61180" y="1690688"/>
            <a:ext cx="2469341" cy="1700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0947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3397D2-E901-F24B-BCE2-FAF5125DB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41658C5-1A6B-5840-9197-11FFE705F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一般に複数のボールの遅延時間の調整は困難</a:t>
            </a:r>
            <a:endParaRPr kumimoji="1" lang="en-US" altLang="ja-JP" dirty="0"/>
          </a:p>
          <a:p>
            <a:r>
              <a:rPr kumimoji="1" lang="ja-JP" altLang="en-US"/>
              <a:t>森田の方法では，</a:t>
            </a:r>
            <a:br>
              <a:rPr kumimoji="1" lang="en-US" altLang="ja-JP" dirty="0"/>
            </a:br>
            <a:r>
              <a:rPr kumimoji="1" lang="en-US" altLang="ja-JP" dirty="0"/>
              <a:t>2</a:t>
            </a:r>
            <a:r>
              <a:rPr kumimoji="1" lang="ja-JP" altLang="en-US"/>
              <a:t>つのボールのタイミングを考慮する必要があるのは，それらが衝突してから再衝突するまでの間だけ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056363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914EDF-A8D1-EB47-B4C9-E04109228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ビリヤードボールで</a:t>
            </a:r>
            <a:br>
              <a:rPr lang="en-US" altLang="ja-JP" dirty="0"/>
            </a:br>
            <a:r>
              <a:rPr lang="ja-JP" altLang="en-US"/>
              <a:t>可逆計算機ができるか？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F76344-FCE9-A241-8B72-B90302C431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機械的な仕組みで実現するのは不可能</a:t>
            </a:r>
            <a:endParaRPr kumimoji="1" lang="en-US" altLang="ja-JP" dirty="0"/>
          </a:p>
          <a:p>
            <a:pPr lvl="1"/>
            <a:r>
              <a:rPr kumimoji="1" lang="ja-JP" altLang="en-US"/>
              <a:t>ボールや反射板に無限の精度を要求</a:t>
            </a:r>
            <a:endParaRPr kumimoji="1" lang="en-US" altLang="ja-JP" dirty="0"/>
          </a:p>
          <a:p>
            <a:pPr lvl="1"/>
            <a:r>
              <a:rPr lang="ja-JP" altLang="en-US"/>
              <a:t>摩擦のない環境が必要</a:t>
            </a:r>
            <a:endParaRPr lang="en-US" altLang="ja-JP" dirty="0"/>
          </a:p>
          <a:p>
            <a:r>
              <a:rPr kumimoji="1" lang="ja-JP" altLang="en-US"/>
              <a:t>何らかの物理的状態</a:t>
            </a:r>
            <a:r>
              <a:rPr kumimoji="1" lang="en-US" altLang="ja-JP" dirty="0"/>
              <a:t>(</a:t>
            </a:r>
            <a:r>
              <a:rPr kumimoji="1" lang="ja-JP" altLang="en-US"/>
              <a:t>例．量子的状態）での実現法の可能性</a:t>
            </a:r>
          </a:p>
        </p:txBody>
      </p:sp>
    </p:spTree>
    <p:extLst>
      <p:ext uri="{BB962C8B-B14F-4D97-AF65-F5344CB8AC3E}">
        <p14:creationId xmlns:p14="http://schemas.microsoft.com/office/powerpoint/2010/main" val="36471220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D58C63-4DC6-044E-B63C-21A38FE6F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可逆論理回路を構成する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A8FDFD0-6CF5-4B4F-936C-8A6BAAABAB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可逆論理回路では線の分岐</a:t>
            </a:r>
            <a:r>
              <a:rPr kumimoji="1" lang="en-US" altLang="ja-JP" dirty="0"/>
              <a:t>/</a:t>
            </a:r>
            <a:r>
              <a:rPr kumimoji="1" lang="ja-JP" altLang="en-US"/>
              <a:t>併合が不可能</a:t>
            </a:r>
            <a:endParaRPr kumimoji="1" lang="en-US" altLang="ja-JP" dirty="0"/>
          </a:p>
          <a:p>
            <a:r>
              <a:rPr lang="ja-JP" altLang="en-US"/>
              <a:t>通常：論理回路＝組合せ論理回路＋純粋な記憶素子</a:t>
            </a:r>
            <a:endParaRPr lang="en-US" altLang="ja-JP" dirty="0"/>
          </a:p>
          <a:p>
            <a:pPr lvl="1"/>
            <a:r>
              <a:rPr kumimoji="1" lang="ja-JP" altLang="en-US"/>
              <a:t>現在の電子回路技術の標準</a:t>
            </a:r>
            <a:endParaRPr kumimoji="1" lang="en-US" altLang="ja-JP" dirty="0"/>
          </a:p>
          <a:p>
            <a:r>
              <a:rPr lang="ja-JP" altLang="en-US"/>
              <a:t>記憶つき可逆論理素子</a:t>
            </a:r>
            <a:endParaRPr lang="en-US" altLang="ja-JP" dirty="0"/>
          </a:p>
          <a:p>
            <a:pPr lvl="1"/>
            <a:r>
              <a:rPr kumimoji="1" lang="ja-JP" altLang="en-US"/>
              <a:t>新しい考え方の可能性を提示</a:t>
            </a:r>
            <a:endParaRPr kumimoji="1" lang="en-US" altLang="ja-JP" dirty="0"/>
          </a:p>
          <a:p>
            <a:pPr lvl="1"/>
            <a:r>
              <a:rPr lang="en-US" altLang="ja-JP" dirty="0"/>
              <a:t>RSM</a:t>
            </a:r>
            <a:r>
              <a:rPr lang="ja-JP" altLang="en-US"/>
              <a:t>や</a:t>
            </a:r>
            <a:r>
              <a:rPr lang="en-US" altLang="ja-JP" dirty="0"/>
              <a:t>RTM</a:t>
            </a:r>
            <a:r>
              <a:rPr lang="ja-JP" altLang="en-US"/>
              <a:t>の構成法⇒考案が容易，簡潔な構成</a:t>
            </a:r>
            <a:endParaRPr lang="en-US" altLang="ja-JP" dirty="0"/>
          </a:p>
          <a:p>
            <a:pPr lvl="1"/>
            <a:r>
              <a:rPr lang="ja-JP" altLang="en-US"/>
              <a:t>可逆的な物理現象で直接実現する方法の可能性</a:t>
            </a:r>
          </a:p>
          <a:p>
            <a:pPr lvl="1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16900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244E68-5336-594D-9AC2-EC680D997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57F2836-AD08-5442-B1D1-12F59D02A1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2C94478-860A-9546-878E-15D69E7872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073" y="1825625"/>
            <a:ext cx="6755433" cy="4351338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C3891521-FBCD-084A-8C29-6B912CA74F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841500"/>
            <a:ext cx="3760167" cy="214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9176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14FF1D-BDD6-3B49-A128-B65076DAD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可逆論理素子で</a:t>
            </a:r>
            <a:r>
              <a:rPr kumimoji="1" lang="en-US" altLang="ja-JP" dirty="0"/>
              <a:t>RTM</a:t>
            </a:r>
            <a:r>
              <a:rPr kumimoji="1" lang="ja-JP" altLang="en-US"/>
              <a:t>を作る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92FF39E-093A-4043-8901-41BD453F0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ja-JP" altLang="en-US"/>
              <a:t>チューリング機械</a:t>
            </a:r>
            <a:r>
              <a:rPr kumimoji="1" lang="en-US" altLang="ja-JP" dirty="0"/>
              <a:t>(TM)</a:t>
            </a:r>
          </a:p>
          <a:p>
            <a:pPr lvl="1"/>
            <a:r>
              <a:rPr lang="ja-JP" altLang="en-US"/>
              <a:t>最も古典的な計算機の理論モデル</a:t>
            </a:r>
            <a:endParaRPr lang="en-US" altLang="ja-JP" dirty="0"/>
          </a:p>
          <a:p>
            <a:pPr lvl="1"/>
            <a:r>
              <a:rPr kumimoji="1" lang="ja-JP" altLang="en-US"/>
              <a:t>ます目に区切られた無限調のテープ</a:t>
            </a:r>
            <a:endParaRPr kumimoji="1" lang="en-US" altLang="ja-JP" dirty="0"/>
          </a:p>
          <a:p>
            <a:pPr lvl="1"/>
            <a:r>
              <a:rPr lang="ja-JP" altLang="en-US"/>
              <a:t>ます目上の記号を読み書きするためのヘッドを持つ有限制御部</a:t>
            </a:r>
            <a:endParaRPr lang="en-US" altLang="ja-JP" dirty="0"/>
          </a:p>
          <a:p>
            <a:r>
              <a:rPr kumimoji="1" lang="ja-JP" altLang="en-US"/>
              <a:t>可逆チューリング機械</a:t>
            </a:r>
            <a:r>
              <a:rPr kumimoji="1" lang="en-US" altLang="ja-JP" dirty="0"/>
              <a:t>(RTM)</a:t>
            </a:r>
          </a:p>
          <a:p>
            <a:pPr lvl="1"/>
            <a:r>
              <a:rPr lang="ja-JP" altLang="en-US"/>
              <a:t>それのどの計算状況（機械全体の状態）も直前の時刻の計算状況を高々</a:t>
            </a:r>
            <a:r>
              <a:rPr lang="en-US" altLang="ja-JP" dirty="0"/>
              <a:t>1</a:t>
            </a:r>
            <a:r>
              <a:rPr lang="ja-JP" altLang="en-US"/>
              <a:t>つしか持たない</a:t>
            </a:r>
            <a:endParaRPr lang="en-US" altLang="ja-JP" dirty="0"/>
          </a:p>
          <a:p>
            <a:pPr lvl="1"/>
            <a:r>
              <a:rPr kumimoji="1" lang="ja-JP" altLang="en-US"/>
              <a:t>時間の逆方向に決定的なチューリング機械</a:t>
            </a:r>
            <a:endParaRPr kumimoji="1" lang="en-US" altLang="ja-JP" dirty="0"/>
          </a:p>
          <a:p>
            <a:r>
              <a:rPr kumimoji="1" lang="en-US" altLang="ja-JP" dirty="0"/>
              <a:t>RTM</a:t>
            </a:r>
            <a:r>
              <a:rPr kumimoji="1" lang="ja-JP" altLang="en-US"/>
              <a:t>の性質</a:t>
            </a:r>
            <a:endParaRPr kumimoji="1" lang="en-US" altLang="ja-JP" dirty="0"/>
          </a:p>
          <a:p>
            <a:pPr lvl="1"/>
            <a:r>
              <a:rPr lang="ja-JP" altLang="en-US"/>
              <a:t>任意の</a:t>
            </a:r>
            <a:r>
              <a:rPr lang="en-US" altLang="ja-JP" dirty="0"/>
              <a:t>TM</a:t>
            </a:r>
            <a:r>
              <a:rPr lang="ja-JP" altLang="en-US"/>
              <a:t>を</a:t>
            </a:r>
            <a:r>
              <a:rPr lang="en-US" altLang="ja-JP" dirty="0"/>
              <a:t>RTM</a:t>
            </a:r>
            <a:r>
              <a:rPr lang="ja-JP" altLang="en-US"/>
              <a:t>でシミュレートできる</a:t>
            </a:r>
            <a:br>
              <a:rPr lang="en-US" altLang="ja-JP" dirty="0"/>
            </a:br>
            <a:r>
              <a:rPr lang="ja-JP" altLang="en-US"/>
              <a:t>⇔ 可逆性の制約を課しても計算能力が「下がらない」</a:t>
            </a:r>
            <a:br>
              <a:rPr lang="en-US" altLang="ja-JP" dirty="0"/>
            </a:br>
            <a:r>
              <a:rPr lang="ja-JP" altLang="en-US"/>
              <a:t>（厳密には単射な計算可能関数のみが計算できる）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1851148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EA9FEB-4FE5-D84C-B9F8-B0CA887AE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例．</a:t>
            </a:r>
            <a:r>
              <a:rPr kumimoji="1" lang="en-US" altLang="ja-JP" dirty="0"/>
              <a:t>RTM </a:t>
            </a:r>
            <a:r>
              <a:rPr kumimoji="1" lang="en-US" altLang="ja-JP" dirty="0" err="1"/>
              <a:t>T</a:t>
            </a:r>
            <a:r>
              <a:rPr kumimoji="1" lang="en-US" altLang="ja-JP" baseline="-25000" dirty="0" err="1"/>
              <a:t>parity</a:t>
            </a:r>
            <a:endParaRPr kumimoji="1" lang="ja-JP" altLang="en-US" baseline="-2500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2B29C2D-D61C-1E4E-9EE2-AF65901EA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記号</a:t>
            </a:r>
            <a:r>
              <a:rPr lang="en-US" altLang="ja-JP" dirty="0"/>
              <a:t>1</a:t>
            </a:r>
            <a:r>
              <a:rPr lang="ja-JP" altLang="en-US"/>
              <a:t>が</a:t>
            </a:r>
            <a:r>
              <a:rPr lang="en-US" altLang="ja-JP" dirty="0"/>
              <a:t>n</a:t>
            </a:r>
            <a:r>
              <a:rPr lang="ja-JP" altLang="en-US"/>
              <a:t>個並んだ列</a:t>
            </a:r>
            <a:r>
              <a:rPr lang="en-US" altLang="ja-JP" dirty="0"/>
              <a:t>(</a:t>
            </a:r>
            <a:r>
              <a:rPr lang="ja-JP" altLang="en-US"/>
              <a:t>非負整数</a:t>
            </a:r>
            <a:r>
              <a:rPr lang="en-US" altLang="ja-JP" dirty="0"/>
              <a:t>n</a:t>
            </a:r>
            <a:r>
              <a:rPr lang="ja-JP" altLang="en-US"/>
              <a:t>の単進表現</a:t>
            </a:r>
            <a:r>
              <a:rPr lang="en-US" altLang="ja-JP" dirty="0"/>
              <a:t>)</a:t>
            </a:r>
            <a:r>
              <a:rPr lang="ja-JP" altLang="en-US"/>
              <a:t>の偶奇を返す</a:t>
            </a:r>
            <a:endParaRPr lang="en-US" altLang="ja-JP" dirty="0"/>
          </a:p>
          <a:p>
            <a:pPr lvl="1"/>
            <a:r>
              <a:rPr lang="ja-JP" altLang="en-US"/>
              <a:t>偶数→受理状態</a:t>
            </a:r>
            <a:r>
              <a:rPr lang="en" altLang="ja-JP" i="1" dirty="0" err="1"/>
              <a:t>q</a:t>
            </a:r>
            <a:r>
              <a:rPr lang="en" altLang="ja-JP" baseline="-25000" dirty="0" err="1"/>
              <a:t>acc</a:t>
            </a:r>
            <a:r>
              <a:rPr lang="en" altLang="ja-JP" baseline="-25000" dirty="0"/>
              <a:t> </a:t>
            </a:r>
            <a:r>
              <a:rPr lang="ja-JP" altLang="en-US"/>
              <a:t>，奇数→拒否状態</a:t>
            </a:r>
            <a:r>
              <a:rPr lang="en" altLang="ja-JP" i="1" dirty="0" err="1"/>
              <a:t>q</a:t>
            </a:r>
            <a:r>
              <a:rPr lang="en" altLang="ja-JP" baseline="-25000" dirty="0" err="1"/>
              <a:t>rej</a:t>
            </a:r>
            <a:endParaRPr lang="en-US" altLang="ja-JP" dirty="0"/>
          </a:p>
          <a:p>
            <a:r>
              <a:rPr lang="ja-JP" altLang="en-US"/>
              <a:t>記号列を左から右方向に読んでいき，</a:t>
            </a:r>
            <a:br>
              <a:rPr lang="en-US" altLang="ja-JP" dirty="0"/>
            </a:br>
            <a:r>
              <a:rPr lang="ja-JP" altLang="en-US"/>
              <a:t>記号</a:t>
            </a:r>
            <a:r>
              <a:rPr lang="en-US" altLang="ja-JP" dirty="0"/>
              <a:t>1</a:t>
            </a:r>
            <a:r>
              <a:rPr lang="ja-JP" altLang="en-US"/>
              <a:t>を</a:t>
            </a:r>
            <a:r>
              <a:rPr lang="en-US" altLang="ja-JP" dirty="0"/>
              <a:t>0</a:t>
            </a:r>
            <a:r>
              <a:rPr lang="ja-JP" altLang="en-US"/>
              <a:t>に，</a:t>
            </a:r>
            <a:r>
              <a:rPr lang="en-US" altLang="ja-JP" dirty="0"/>
              <a:t>0</a:t>
            </a:r>
            <a:r>
              <a:rPr lang="ja-JP" altLang="en-US"/>
              <a:t>を</a:t>
            </a:r>
            <a:r>
              <a:rPr lang="en-US" altLang="ja-JP" dirty="0"/>
              <a:t>1</a:t>
            </a:r>
            <a:r>
              <a:rPr lang="ja-JP" altLang="en-US"/>
              <a:t>に書き換える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/>
              <a:t>動作を定める</a:t>
            </a:r>
            <a:r>
              <a:rPr lang="en-US" altLang="ja-JP" dirty="0"/>
              <a:t>5</a:t>
            </a:r>
            <a:r>
              <a:rPr lang="ja-JP" altLang="en-US"/>
              <a:t>項組</a:t>
            </a:r>
            <a:br>
              <a:rPr lang="en" altLang="ja-JP" dirty="0"/>
            </a:br>
            <a:r>
              <a:rPr lang="en" altLang="ja-JP" sz="2000" dirty="0"/>
              <a:t>{[</a:t>
            </a:r>
            <a:r>
              <a:rPr lang="en" altLang="ja-JP" sz="2000" i="1" dirty="0"/>
              <a:t>q</a:t>
            </a:r>
            <a:r>
              <a:rPr lang="en" altLang="ja-JP" sz="2000" baseline="-25000" dirty="0"/>
              <a:t>0</a:t>
            </a:r>
            <a:r>
              <a:rPr lang="en" altLang="ja-JP" sz="2000" dirty="0"/>
              <a:t>, 0, 1, </a:t>
            </a:r>
            <a:r>
              <a:rPr lang="en" altLang="ja-JP" sz="2000" i="1" dirty="0"/>
              <a:t>R</a:t>
            </a:r>
            <a:r>
              <a:rPr lang="en" altLang="ja-JP" sz="2000" dirty="0"/>
              <a:t>, </a:t>
            </a:r>
            <a:r>
              <a:rPr lang="en" altLang="ja-JP" sz="2000" i="1" dirty="0"/>
              <a:t>q</a:t>
            </a:r>
            <a:r>
              <a:rPr lang="en" altLang="ja-JP" sz="2000" baseline="-25000" dirty="0"/>
              <a:t>1</a:t>
            </a:r>
            <a:r>
              <a:rPr lang="en" altLang="ja-JP" sz="2000" dirty="0"/>
              <a:t>], [</a:t>
            </a:r>
            <a:r>
              <a:rPr lang="en" altLang="ja-JP" sz="2000" i="1" dirty="0"/>
              <a:t>q</a:t>
            </a:r>
            <a:r>
              <a:rPr lang="en" altLang="ja-JP" sz="2000" baseline="-25000" dirty="0"/>
              <a:t>1</a:t>
            </a:r>
            <a:r>
              <a:rPr lang="en" altLang="ja-JP" sz="2000" dirty="0"/>
              <a:t>, 0, 1, </a:t>
            </a:r>
            <a:r>
              <a:rPr lang="en" altLang="ja-JP" sz="2000" i="1" dirty="0"/>
              <a:t>L</a:t>
            </a:r>
            <a:r>
              <a:rPr lang="en" altLang="ja-JP" sz="2000" dirty="0"/>
              <a:t>, </a:t>
            </a:r>
            <a:r>
              <a:rPr lang="en" altLang="ja-JP" sz="2000" i="1" dirty="0" err="1"/>
              <a:t>q</a:t>
            </a:r>
            <a:r>
              <a:rPr lang="en" altLang="ja-JP" sz="2000" baseline="-25000" dirty="0" err="1"/>
              <a:t>acc</a:t>
            </a:r>
            <a:r>
              <a:rPr lang="en" altLang="ja-JP" sz="2000" dirty="0"/>
              <a:t>], [</a:t>
            </a:r>
            <a:r>
              <a:rPr lang="en" altLang="ja-JP" sz="2000" i="1" dirty="0"/>
              <a:t>q</a:t>
            </a:r>
            <a:r>
              <a:rPr lang="en" altLang="ja-JP" sz="2000" baseline="-25000" dirty="0"/>
              <a:t>1</a:t>
            </a:r>
            <a:r>
              <a:rPr lang="en" altLang="ja-JP" sz="2000" dirty="0"/>
              <a:t>, 1, 0, </a:t>
            </a:r>
            <a:r>
              <a:rPr lang="en" altLang="ja-JP" sz="2000" i="1" dirty="0"/>
              <a:t>R</a:t>
            </a:r>
            <a:r>
              <a:rPr lang="en" altLang="ja-JP" sz="2000" dirty="0"/>
              <a:t>, </a:t>
            </a:r>
            <a:r>
              <a:rPr lang="en" altLang="ja-JP" sz="2000" i="1" dirty="0"/>
              <a:t>q</a:t>
            </a:r>
            <a:r>
              <a:rPr lang="en" altLang="ja-JP" sz="2000" baseline="-25000" dirty="0"/>
              <a:t>2</a:t>
            </a:r>
            <a:r>
              <a:rPr lang="en" altLang="ja-JP" sz="2000" dirty="0"/>
              <a:t>], [</a:t>
            </a:r>
            <a:r>
              <a:rPr lang="en" altLang="ja-JP" sz="2000" i="1" dirty="0"/>
              <a:t>q</a:t>
            </a:r>
            <a:r>
              <a:rPr lang="en" altLang="ja-JP" sz="2000" baseline="-25000" dirty="0"/>
              <a:t>2</a:t>
            </a:r>
            <a:r>
              <a:rPr lang="en" altLang="ja-JP" sz="2000" dirty="0"/>
              <a:t>, 0, 1, </a:t>
            </a:r>
            <a:r>
              <a:rPr lang="en" altLang="ja-JP" sz="2000" i="1" dirty="0"/>
              <a:t>L</a:t>
            </a:r>
            <a:r>
              <a:rPr lang="en" altLang="ja-JP" sz="2000" dirty="0"/>
              <a:t>, </a:t>
            </a:r>
            <a:r>
              <a:rPr lang="en" altLang="ja-JP" sz="2000" i="1" dirty="0" err="1"/>
              <a:t>q</a:t>
            </a:r>
            <a:r>
              <a:rPr lang="en" altLang="ja-JP" sz="2000" baseline="-25000" dirty="0" err="1"/>
              <a:t>rej</a:t>
            </a:r>
            <a:r>
              <a:rPr lang="en" altLang="ja-JP" sz="2000" dirty="0"/>
              <a:t>],[</a:t>
            </a:r>
            <a:r>
              <a:rPr lang="en" altLang="ja-JP" sz="2000" i="1" dirty="0"/>
              <a:t>q</a:t>
            </a:r>
            <a:r>
              <a:rPr lang="en" altLang="ja-JP" sz="2000" baseline="-25000" dirty="0"/>
              <a:t>2</a:t>
            </a:r>
            <a:r>
              <a:rPr lang="en" altLang="ja-JP" sz="2000" dirty="0"/>
              <a:t>, 1, 0, </a:t>
            </a:r>
            <a:r>
              <a:rPr lang="en" altLang="ja-JP" sz="2000" i="1" dirty="0"/>
              <a:t>R</a:t>
            </a:r>
            <a:r>
              <a:rPr lang="en" altLang="ja-JP" sz="2000" dirty="0"/>
              <a:t>, </a:t>
            </a:r>
            <a:r>
              <a:rPr lang="en" altLang="ja-JP" sz="2000" i="1" dirty="0"/>
              <a:t>q</a:t>
            </a:r>
            <a:r>
              <a:rPr lang="en" altLang="ja-JP" sz="2000" baseline="-25000" dirty="0"/>
              <a:t>1</a:t>
            </a:r>
            <a:r>
              <a:rPr lang="en" altLang="ja-JP" sz="2000" dirty="0"/>
              <a:t>]}</a:t>
            </a:r>
          </a:p>
          <a:p>
            <a:endParaRPr kumimoji="1" lang="en-US" altLang="ja-JP" dirty="0"/>
          </a:p>
          <a:p>
            <a:r>
              <a:rPr lang="en-US" altLang="ja-JP" dirty="0"/>
              <a:t>RTM </a:t>
            </a:r>
            <a:r>
              <a:rPr lang="en-US" altLang="ja-JP" dirty="0" err="1"/>
              <a:t>T</a:t>
            </a:r>
            <a:r>
              <a:rPr lang="en-US" altLang="ja-JP" baseline="-25000" dirty="0" err="1"/>
              <a:t>parity</a:t>
            </a:r>
            <a:r>
              <a:rPr lang="ja-JP" altLang="en-US" baseline="-25000"/>
              <a:t> </a:t>
            </a:r>
            <a:r>
              <a:rPr lang="ja-JP" altLang="en-US"/>
              <a:t>はロータリー素子で実現可能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35814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39CF4B-15B2-EF46-9A09-6816FDC19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紹介する解説記事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89C4FCD-2F7A-EE43-822A-BE08FF99E6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/>
              <a:t>森田 憲一</a:t>
            </a:r>
            <a:r>
              <a:rPr lang="en-US" altLang="ja-JP" dirty="0"/>
              <a:t>: </a:t>
            </a:r>
            <a:r>
              <a:rPr lang="ja-JP" altLang="en-US"/>
              <a:t>可逆コンピューティング </a:t>
            </a:r>
            <a:r>
              <a:rPr lang="en-US" altLang="ja-JP" dirty="0"/>
              <a:t>: </a:t>
            </a:r>
            <a:r>
              <a:rPr lang="ja-JP" altLang="en-US"/>
              <a:t>ビリヤードボールでコンピュータが作れるか</a:t>
            </a:r>
            <a:r>
              <a:rPr lang="en-US" altLang="ja-JP" dirty="0"/>
              <a:t>?, </a:t>
            </a:r>
            <a:r>
              <a:rPr lang="ja-JP" altLang="en-US"/>
              <a:t>情報処理</a:t>
            </a:r>
            <a:r>
              <a:rPr lang="en-US" altLang="ja-JP" dirty="0"/>
              <a:t>, </a:t>
            </a:r>
            <a:r>
              <a:rPr lang="en" altLang="ja-JP" dirty="0"/>
              <a:t>Vol.53, No.5, pp.496–502(2012).</a:t>
            </a:r>
          </a:p>
          <a:p>
            <a:r>
              <a:rPr lang="ja-JP" altLang="en-US"/>
              <a:t>「情報処理」に掲載</a:t>
            </a:r>
            <a:endParaRPr lang="en-US" altLang="ja-JP" dirty="0"/>
          </a:p>
          <a:p>
            <a:pPr lvl="1"/>
            <a:r>
              <a:rPr lang="ja-JP" altLang="en-US"/>
              <a:t>情報処理学会の会員に毎月送付される雑誌</a:t>
            </a:r>
            <a:endParaRPr lang="en-US" altLang="ja-JP" dirty="0"/>
          </a:p>
          <a:p>
            <a:r>
              <a:rPr lang="ja-JP" altLang="en-US"/>
              <a:t>解説記事</a:t>
            </a:r>
            <a:endParaRPr lang="en-US" altLang="ja-JP" dirty="0"/>
          </a:p>
          <a:p>
            <a:pPr lvl="1"/>
            <a:r>
              <a:rPr lang="ja-JP" altLang="en-US"/>
              <a:t>前提知識の無くても理解できるように意図された記事</a:t>
            </a:r>
            <a:endParaRPr lang="en" altLang="ja-JP" dirty="0"/>
          </a:p>
        </p:txBody>
      </p:sp>
    </p:spTree>
    <p:extLst>
      <p:ext uri="{BB962C8B-B14F-4D97-AF65-F5344CB8AC3E}">
        <p14:creationId xmlns:p14="http://schemas.microsoft.com/office/powerpoint/2010/main" val="24099785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14FF1D-BDD6-3B49-A128-B65076DAD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例</a:t>
            </a:r>
            <a:r>
              <a:rPr kumimoji="1" lang="en-US" altLang="ja-JP" dirty="0"/>
              <a:t>. </a:t>
            </a:r>
            <a:r>
              <a:rPr kumimoji="1" lang="ja-JP" altLang="en-US"/>
              <a:t>記号列</a:t>
            </a:r>
            <a:r>
              <a:rPr kumimoji="1" lang="en-US" altLang="ja-JP" dirty="0"/>
              <a:t>”11”</a:t>
            </a:r>
            <a:r>
              <a:rPr kumimoji="1" lang="ja-JP" altLang="en-US"/>
              <a:t>が与えたとき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92FF39E-093A-4043-8901-41BD453F0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DA8EC8E0-BDA9-7C4B-938C-683D5334D9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200" y="2077244"/>
            <a:ext cx="10261600" cy="3848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0570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3B670A-088D-1C43-8ADF-43362787E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6307BA9-86C0-D84D-AB3D-F1C13BFD5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1714745C-897A-F74F-97FC-146745C454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8621"/>
            <a:ext cx="12192000" cy="6260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914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EC8F24-4C14-C840-8857-0C088B67E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可逆計算の展望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DD49788-467C-C64D-8300-01EA265F6A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可逆計算の研究は</a:t>
            </a:r>
            <a:r>
              <a:rPr kumimoji="1" lang="en-US" altLang="ja-JP" dirty="0"/>
              <a:t>1960</a:t>
            </a:r>
            <a:r>
              <a:rPr kumimoji="1" lang="ja-JP" altLang="en-US"/>
              <a:t>年頃から；</a:t>
            </a:r>
            <a:r>
              <a:rPr lang="ja-JP" altLang="en-US"/>
              <a:t>未だに発展途上</a:t>
            </a:r>
            <a:endParaRPr lang="en-US" altLang="ja-JP" dirty="0"/>
          </a:p>
          <a:p>
            <a:r>
              <a:rPr lang="ja-JP" altLang="en-US"/>
              <a:t>研究分野が近い量子計算は</a:t>
            </a:r>
            <a:r>
              <a:rPr lang="en-US" altLang="ja-JP" dirty="0"/>
              <a:t>1990</a:t>
            </a:r>
            <a:r>
              <a:rPr lang="ja-JP" altLang="en-US"/>
              <a:t>年代後半から脚光を浴びた</a:t>
            </a:r>
            <a:endParaRPr lang="en-US" altLang="ja-JP" dirty="0"/>
          </a:p>
          <a:p>
            <a:r>
              <a:rPr lang="ja-JP" altLang="en-US"/>
              <a:t>特に理論面では地道な研究が続く</a:t>
            </a:r>
            <a:endParaRPr lang="en-US" altLang="ja-JP" dirty="0"/>
          </a:p>
          <a:p>
            <a:r>
              <a:rPr lang="en-US" altLang="ja-JP" dirty="0"/>
              <a:t>2009</a:t>
            </a:r>
            <a:r>
              <a:rPr lang="ja-JP" altLang="en-US"/>
              <a:t>年から国際集会が毎年開催</a:t>
            </a:r>
            <a:endParaRPr lang="en-US" altLang="ja-JP" dirty="0"/>
          </a:p>
          <a:p>
            <a:pPr lvl="1"/>
            <a:r>
              <a:rPr lang="en-US" altLang="ja-JP" dirty="0">
                <a:hlinkClick r:id="rId2"/>
              </a:rPr>
              <a:t>https://reversible-computation-2020.github.io/</a:t>
            </a:r>
            <a:endParaRPr lang="en-US" altLang="ja-JP" dirty="0"/>
          </a:p>
          <a:p>
            <a:r>
              <a:rPr lang="en-US" altLang="ja-JP" dirty="0"/>
              <a:t>2021</a:t>
            </a:r>
            <a:r>
              <a:rPr lang="ja-JP" altLang="en-US"/>
              <a:t>年</a:t>
            </a:r>
            <a:r>
              <a:rPr lang="en-US" altLang="ja-JP" dirty="0"/>
              <a:t>7</a:t>
            </a:r>
            <a:r>
              <a:rPr lang="ja-JP" altLang="en-US"/>
              <a:t>月に名古屋で開催予定（横山が議長）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466714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A48F19-4303-5547-8A4F-0B02EA1AF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現在のコンピュータと可逆コンピュータ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D052FD9-B6F1-F64E-82C9-042B87AE25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/>
              <a:t>現在のコンピュータ</a:t>
            </a:r>
            <a:endParaRPr kumimoji="1" lang="en-US" altLang="ja-JP" dirty="0"/>
          </a:p>
          <a:p>
            <a:pPr lvl="1"/>
            <a:r>
              <a:rPr lang="en-US" altLang="ja-JP" dirty="0"/>
              <a:t>AND, OR, NOT</a:t>
            </a:r>
            <a:r>
              <a:rPr lang="ja-JP" altLang="en-US"/>
              <a:t>といった演算を基礎</a:t>
            </a:r>
            <a:endParaRPr lang="en-US" altLang="ja-JP" dirty="0"/>
          </a:p>
          <a:p>
            <a:pPr lvl="1"/>
            <a:r>
              <a:rPr kumimoji="1" lang="ja-JP" altLang="en-US"/>
              <a:t>古代ギリシャのストア派やメガラ派の時代から知られている概念</a:t>
            </a:r>
            <a:endParaRPr kumimoji="1" lang="en-US" altLang="ja-JP" dirty="0"/>
          </a:p>
          <a:p>
            <a:pPr lvl="1"/>
            <a:r>
              <a:rPr lang="ja-JP" altLang="en-US"/>
              <a:t>人の思考過程の分析から出てきたもの</a:t>
            </a:r>
            <a:endParaRPr lang="en-US" altLang="ja-JP" dirty="0"/>
          </a:p>
          <a:p>
            <a:pPr lvl="1"/>
            <a:r>
              <a:rPr kumimoji="1" lang="ja-JP" altLang="en-US"/>
              <a:t>人にとって考えやすいもの</a:t>
            </a:r>
            <a:endParaRPr kumimoji="1" lang="en-US" altLang="ja-JP" dirty="0"/>
          </a:p>
          <a:p>
            <a:pPr lvl="1"/>
            <a:r>
              <a:rPr lang="ja-JP" altLang="en-US"/>
              <a:t>短所：自然界の法則を直接的には反映していない</a:t>
            </a:r>
            <a:endParaRPr lang="en-US" altLang="ja-JP" dirty="0"/>
          </a:p>
          <a:p>
            <a:r>
              <a:rPr kumimoji="1" lang="ja-JP" altLang="en-US"/>
              <a:t>可逆コンピュータ</a:t>
            </a:r>
            <a:endParaRPr kumimoji="1" lang="en-US" altLang="ja-JP" dirty="0"/>
          </a:p>
          <a:p>
            <a:pPr lvl="1"/>
            <a:r>
              <a:rPr lang="ja-JP" altLang="en-US"/>
              <a:t>物理的可逆性という自然界の法則を反映した演算・走査に基礎</a:t>
            </a:r>
            <a:endParaRPr lang="en-US" altLang="ja-JP" dirty="0"/>
          </a:p>
          <a:p>
            <a:pPr lvl="1"/>
            <a:r>
              <a:rPr kumimoji="1" lang="ja-JP" altLang="en-US"/>
              <a:t>新しいアイディアを考え出すことが必要</a:t>
            </a:r>
            <a:endParaRPr kumimoji="1" lang="en-US" altLang="ja-JP" dirty="0"/>
          </a:p>
          <a:p>
            <a:pPr lvl="1"/>
            <a:r>
              <a:rPr lang="ja-JP" altLang="en-US"/>
              <a:t>将来の計算システムを 考えるための新たな視野を開き，</a:t>
            </a:r>
            <a:br>
              <a:rPr lang="en-US" altLang="ja-JP" dirty="0"/>
            </a:br>
            <a:r>
              <a:rPr lang="ja-JP" altLang="en-US"/>
              <a:t>知的好奇心を呼び起こしてくれる領域</a:t>
            </a:r>
          </a:p>
        </p:txBody>
      </p:sp>
    </p:spTree>
    <p:extLst>
      <p:ext uri="{BB962C8B-B14F-4D97-AF65-F5344CB8AC3E}">
        <p14:creationId xmlns:p14="http://schemas.microsoft.com/office/powerpoint/2010/main" val="10178780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AFAEDC-F23B-DA48-8CEC-5D2A8B932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/>
              <a:t>参考文献</a:t>
            </a:r>
            <a:br>
              <a:rPr lang="en-US" altLang="ja-JP" dirty="0"/>
            </a:br>
            <a:r>
              <a:rPr lang="ja-JP" altLang="en-US"/>
              <a:t>（本テーマを選択した人は各自で要調査）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9FA0068-F7F3-0A40-A366-8B06B2E75A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" altLang="ja-JP" dirty="0"/>
              <a:t>1)Bennett, C. H. : Logical Reversibility of Computation, IBM J. Res. Dev., Vol.17, pp.525-532 (1973).</a:t>
            </a:r>
          </a:p>
          <a:p>
            <a:pPr marL="0" indent="0">
              <a:buNone/>
            </a:pPr>
            <a:endParaRPr lang="en" altLang="ja-JP" dirty="0"/>
          </a:p>
          <a:p>
            <a:r>
              <a:rPr lang="en" altLang="ja-JP" dirty="0"/>
              <a:t>IBM</a:t>
            </a:r>
            <a:r>
              <a:rPr lang="ja-JP" altLang="en-US"/>
              <a:t>の研究者の執筆した可逆計算の基本文献の</a:t>
            </a:r>
            <a:r>
              <a:rPr lang="en-US" altLang="ja-JP" dirty="0"/>
              <a:t>1</a:t>
            </a:r>
            <a:r>
              <a:rPr lang="ja-JP" altLang="en-US"/>
              <a:t>つ</a:t>
            </a:r>
            <a:endParaRPr lang="en-US" altLang="ja-JP" dirty="0"/>
          </a:p>
          <a:p>
            <a:r>
              <a:rPr lang="ja-JP" altLang="en-US"/>
              <a:t>知っておくべきこと</a:t>
            </a:r>
            <a:endParaRPr lang="en-US" altLang="ja-JP" dirty="0"/>
          </a:p>
          <a:p>
            <a:pPr lvl="1"/>
            <a:r>
              <a:rPr lang="ja-JP" altLang="en-US"/>
              <a:t>可逆チューリング機械</a:t>
            </a:r>
            <a:endParaRPr lang="en-US" altLang="ja-JP" dirty="0"/>
          </a:p>
          <a:p>
            <a:pPr lvl="1"/>
            <a:r>
              <a:rPr lang="en" altLang="ja-JP" dirty="0"/>
              <a:t>Bennett</a:t>
            </a:r>
            <a:r>
              <a:rPr lang="ja-JP" altLang="en-US"/>
              <a:t>の可逆シミュレーション法</a:t>
            </a:r>
            <a:r>
              <a:rPr lang="en-US" altLang="ja-JP" dirty="0"/>
              <a:t>(</a:t>
            </a:r>
            <a:r>
              <a:rPr lang="ja-JP" altLang="en-US"/>
              <a:t>非単射と単射の場合の両方</a:t>
            </a:r>
            <a:r>
              <a:rPr lang="en-US" altLang="ja-JP" dirty="0"/>
              <a:t>)</a:t>
            </a:r>
            <a:endParaRPr lang="en" altLang="ja-JP" dirty="0"/>
          </a:p>
        </p:txBody>
      </p:sp>
    </p:spTree>
    <p:extLst>
      <p:ext uri="{BB962C8B-B14F-4D97-AF65-F5344CB8AC3E}">
        <p14:creationId xmlns:p14="http://schemas.microsoft.com/office/powerpoint/2010/main" val="20350863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31FB01-FC8C-484B-97DB-3C49C91CD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7D15F47-CD95-0442-BDBD-3914F3734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" altLang="ja-JP" dirty="0"/>
              <a:t>2) Fredkin, E. and Toffoli, T. : Conservative Logic, Int. J. </a:t>
            </a:r>
            <a:r>
              <a:rPr lang="en" altLang="ja-JP" dirty="0" err="1"/>
              <a:t>Theoret</a:t>
            </a:r>
            <a:r>
              <a:rPr lang="en" altLang="ja-JP" dirty="0"/>
              <a:t>. Phys., Vol.21, pp.219-253 (1982).</a:t>
            </a:r>
          </a:p>
          <a:p>
            <a:pPr marL="0" indent="0">
              <a:buNone/>
            </a:pPr>
            <a:endParaRPr lang="en" altLang="ja-JP" dirty="0"/>
          </a:p>
          <a:p>
            <a:r>
              <a:rPr lang="ja-JP" altLang="en-US"/>
              <a:t>可逆回路の基本文献の</a:t>
            </a:r>
            <a:r>
              <a:rPr lang="en-US" altLang="ja-JP" dirty="0"/>
              <a:t>1</a:t>
            </a:r>
            <a:r>
              <a:rPr lang="ja-JP" altLang="en-US"/>
              <a:t>つ</a:t>
            </a:r>
            <a:endParaRPr lang="en-US" altLang="ja-JP" dirty="0"/>
          </a:p>
          <a:p>
            <a:r>
              <a:rPr lang="ja-JP" altLang="en-US"/>
              <a:t>知っておくべきこと</a:t>
            </a:r>
            <a:endParaRPr lang="en-US" altLang="ja-JP" dirty="0"/>
          </a:p>
          <a:p>
            <a:pPr lvl="1"/>
            <a:r>
              <a:rPr lang="ja-JP" altLang="en-US"/>
              <a:t>著者らの名前から命名された</a:t>
            </a:r>
            <a:r>
              <a:rPr lang="en-US" altLang="ja-JP" dirty="0"/>
              <a:t>Fredkin</a:t>
            </a:r>
            <a:r>
              <a:rPr lang="ja-JP" altLang="en-US"/>
              <a:t>ゲートと</a:t>
            </a:r>
            <a:r>
              <a:rPr lang="en-US" altLang="ja-JP" dirty="0"/>
              <a:t>Toffoli</a:t>
            </a:r>
            <a:r>
              <a:rPr lang="ja-JP" altLang="en-US"/>
              <a:t>ゲート</a:t>
            </a:r>
            <a:endParaRPr lang="en-US" altLang="ja-JP" dirty="0"/>
          </a:p>
          <a:p>
            <a:pPr lvl="1"/>
            <a:r>
              <a:rPr lang="ja-JP" altLang="en-US"/>
              <a:t>任意の非可逆回路の埋込み方法</a:t>
            </a:r>
            <a:endParaRPr lang="en" altLang="ja-JP" dirty="0"/>
          </a:p>
        </p:txBody>
      </p:sp>
    </p:spTree>
    <p:extLst>
      <p:ext uri="{BB962C8B-B14F-4D97-AF65-F5344CB8AC3E}">
        <p14:creationId xmlns:p14="http://schemas.microsoft.com/office/powerpoint/2010/main" val="8345207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4EDB5C-DF24-C047-9A8C-974C6C63D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BC251A0-C2AE-8D47-8825-BF695093B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" altLang="ja-JP" dirty="0"/>
              <a:t>3)</a:t>
            </a:r>
            <a:r>
              <a:rPr lang="en" altLang="ja-JP" dirty="0" err="1"/>
              <a:t>Landauer</a:t>
            </a:r>
            <a:r>
              <a:rPr lang="en" altLang="ja-JP" dirty="0"/>
              <a:t>, R. : Irreversibility and Heat Generation in the Computing Process, IBM J. Res. Dev., Vol.5, pp.183-191 (1961).</a:t>
            </a:r>
          </a:p>
          <a:p>
            <a:pPr marL="0" indent="0">
              <a:buNone/>
            </a:pPr>
            <a:endParaRPr lang="en" altLang="ja-JP" dirty="0"/>
          </a:p>
          <a:p>
            <a:pPr marL="0" indent="0">
              <a:buNone/>
            </a:pPr>
            <a:r>
              <a:rPr lang="ja-JP" altLang="en-US"/>
              <a:t>ランダウアの原理についても言及されている</a:t>
            </a:r>
            <a:endParaRPr lang="en-US" altLang="ja-JP" dirty="0"/>
          </a:p>
          <a:p>
            <a:pPr marL="0" indent="0">
              <a:buNone/>
            </a:pPr>
            <a:endParaRPr lang="en" altLang="ja-JP" dirty="0"/>
          </a:p>
          <a:p>
            <a:pPr marL="0" indent="0">
              <a:buNone/>
            </a:pPr>
            <a:r>
              <a:rPr lang="en" altLang="ja-JP" dirty="0"/>
              <a:t>4)Morita, K. : Reversible Computing and Cellular Automata ̶ A Survey, </a:t>
            </a:r>
            <a:r>
              <a:rPr lang="en" altLang="ja-JP" dirty="0" err="1"/>
              <a:t>Theoret</a:t>
            </a:r>
            <a:r>
              <a:rPr lang="en" altLang="ja-JP" dirty="0"/>
              <a:t>. </a:t>
            </a:r>
            <a:r>
              <a:rPr lang="en" altLang="ja-JP" dirty="0" err="1"/>
              <a:t>Comput</a:t>
            </a:r>
            <a:r>
              <a:rPr lang="en" altLang="ja-JP" dirty="0"/>
              <a:t>. Sci., Vol.395, No.1, pp.101-131 (2008).</a:t>
            </a:r>
          </a:p>
          <a:p>
            <a:pPr marL="0" indent="0">
              <a:buNone/>
            </a:pPr>
            <a:endParaRPr lang="en" altLang="ja-JP" dirty="0"/>
          </a:p>
          <a:p>
            <a:pPr marL="0" indent="0">
              <a:buNone/>
            </a:pPr>
            <a:r>
              <a:rPr lang="ja-JP" altLang="en-US"/>
              <a:t>可逆計算と可逆セルオートマトンの調査論文</a:t>
            </a:r>
            <a:endParaRPr lang="en" altLang="ja-JP" dirty="0"/>
          </a:p>
        </p:txBody>
      </p:sp>
    </p:spTree>
    <p:extLst>
      <p:ext uri="{BB962C8B-B14F-4D97-AF65-F5344CB8AC3E}">
        <p14:creationId xmlns:p14="http://schemas.microsoft.com/office/powerpoint/2010/main" val="23477842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1932C3-AD4C-2944-8D0E-D781F3E5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B8913AC-EC40-024F-A857-74084C213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" altLang="ja-JP" dirty="0"/>
              <a:t>5)Morita, K. : Constructing a Reversible Turing Machine by a Rotary Element, a Reversible Logic Element with Memory, Hiroshima University Institutional Repository, http://</a:t>
            </a:r>
            <a:r>
              <a:rPr lang="en" altLang="ja-JP" dirty="0" err="1"/>
              <a:t>ir.lib.hiroshima-u.ac.jp</a:t>
            </a:r>
            <a:r>
              <a:rPr lang="en" altLang="ja-JP" dirty="0"/>
              <a:t>/00029224 (2010).</a:t>
            </a:r>
          </a:p>
          <a:p>
            <a:pPr marL="0" indent="0">
              <a:buNone/>
            </a:pPr>
            <a:endParaRPr lang="en" altLang="ja-JP" dirty="0"/>
          </a:p>
          <a:p>
            <a:pPr marL="0" indent="0">
              <a:buNone/>
            </a:pPr>
            <a:r>
              <a:rPr lang="ja-JP" altLang="en-US"/>
              <a:t>ロータリー素子で可逆チューリング機械を構成する方法</a:t>
            </a:r>
            <a:endParaRPr lang="en" altLang="ja-JP" dirty="0"/>
          </a:p>
          <a:p>
            <a:pPr marL="0" indent="0">
              <a:buNone/>
            </a:pPr>
            <a:endParaRPr lang="en" altLang="ja-JP" dirty="0"/>
          </a:p>
          <a:p>
            <a:pPr marL="0" indent="0">
              <a:buNone/>
            </a:pPr>
            <a:r>
              <a:rPr lang="en" altLang="ja-JP" dirty="0"/>
              <a:t>6) </a:t>
            </a:r>
            <a:r>
              <a:rPr lang="ja-JP" altLang="en-US"/>
              <a:t>森田憲一</a:t>
            </a:r>
            <a:r>
              <a:rPr lang="en-US" altLang="ja-JP" dirty="0"/>
              <a:t>: </a:t>
            </a:r>
            <a:r>
              <a:rPr lang="ja-JP" altLang="en-US"/>
              <a:t>可逆計算</a:t>
            </a:r>
            <a:r>
              <a:rPr lang="en-US" altLang="ja-JP" dirty="0"/>
              <a:t>(</a:t>
            </a:r>
            <a:r>
              <a:rPr lang="ja-JP" altLang="en-US"/>
              <a:t>ナチュラルコンピューティング・シリ ーズ第 </a:t>
            </a:r>
            <a:r>
              <a:rPr lang="en-US" altLang="ja-JP" dirty="0"/>
              <a:t>5 </a:t>
            </a:r>
            <a:r>
              <a:rPr lang="ja-JP" altLang="en-US"/>
              <a:t>巻</a:t>
            </a:r>
            <a:r>
              <a:rPr lang="en-US" altLang="ja-JP" dirty="0"/>
              <a:t>)</a:t>
            </a:r>
            <a:r>
              <a:rPr lang="ja-JP" altLang="en-US"/>
              <a:t>，近代科学社，東京 </a:t>
            </a:r>
            <a:r>
              <a:rPr lang="en-US" altLang="ja-JP" dirty="0"/>
              <a:t>(2012).</a:t>
            </a:r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ja-JP" altLang="en-US"/>
              <a:t>日本語で読むことができる可逆計算のテキスト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8435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05EA77-43D0-7740-A7E2-D3BFBA941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可逆的な計算システム</a:t>
            </a:r>
            <a:endParaRPr lang="en-US" altLang="ja-JP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880DF32-2C44-D745-A4E4-0E9EB5C46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そのシステムのどの状態も，</a:t>
            </a:r>
            <a:br>
              <a:rPr lang="en-US" altLang="ja-JP" dirty="0"/>
            </a:br>
            <a:r>
              <a:rPr lang="ja-JP" altLang="en-US"/>
              <a:t>直前の時刻にとり得る状態を</a:t>
            </a:r>
            <a:r>
              <a:rPr lang="ja-JP" altLang="en-US">
                <a:solidFill>
                  <a:srgbClr val="C00000"/>
                </a:solidFill>
              </a:rPr>
              <a:t>高々</a:t>
            </a:r>
            <a:r>
              <a:rPr lang="en-US" altLang="ja-JP" dirty="0"/>
              <a:t>1</a:t>
            </a:r>
            <a:r>
              <a:rPr lang="ja-JP" altLang="en-US"/>
              <a:t>つしかもたないシステム</a:t>
            </a:r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r>
              <a:rPr lang="ja-JP" altLang="en-US"/>
              <a:t>物理的可逆性と密接な関わり</a:t>
            </a:r>
            <a:endParaRPr lang="en-US" altLang="ja-JP" dirty="0"/>
          </a:p>
          <a:p>
            <a:r>
              <a:rPr lang="ja-JP" altLang="en-US"/>
              <a:t>エネルギー消費の問題に関係</a:t>
            </a:r>
            <a:endParaRPr lang="en-US" altLang="ja-JP" dirty="0"/>
          </a:p>
          <a:p>
            <a:pPr lvl="1"/>
            <a:r>
              <a:rPr lang="en-US" altLang="ja-JP" dirty="0"/>
              <a:t>IBM</a:t>
            </a:r>
            <a:r>
              <a:rPr lang="ja-JP" altLang="en-US"/>
              <a:t>の研究者</a:t>
            </a:r>
            <a:r>
              <a:rPr lang="en-US" altLang="ja-JP" dirty="0"/>
              <a:t> </a:t>
            </a:r>
            <a:r>
              <a:rPr lang="en-US" altLang="ja-JP" dirty="0" err="1"/>
              <a:t>Landauer</a:t>
            </a:r>
            <a:r>
              <a:rPr lang="ja-JP" altLang="en-US"/>
              <a:t> が指摘</a:t>
            </a:r>
            <a:endParaRPr lang="en-US" altLang="ja-JP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13BD9C0D-F669-E84B-810E-02EA2E6554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2211" y="2682130"/>
            <a:ext cx="5567577" cy="1493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704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FDE1C4-948B-6644-BF74-DBF86128D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/>
              <a:t>Landauer</a:t>
            </a:r>
            <a:r>
              <a:rPr kumimoji="1" lang="ja-JP" altLang="en-US"/>
              <a:t>の原理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63AC74C-4B45-6A4A-9C4F-971E2961D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非可逆な演算の実行 ⇒ 熱の発生</a:t>
            </a:r>
            <a:endParaRPr kumimoji="1" lang="en-US" altLang="ja-JP" dirty="0"/>
          </a:p>
          <a:p>
            <a:r>
              <a:rPr lang="en-US" altLang="ja-JP" dirty="0"/>
              <a:t>1</a:t>
            </a:r>
            <a:r>
              <a:rPr lang="ja-JP" altLang="en-US"/>
              <a:t>ビットの情報が消去</a:t>
            </a:r>
            <a:br>
              <a:rPr lang="en-US" altLang="ja-JP" dirty="0"/>
            </a:br>
            <a:r>
              <a:rPr lang="ja-JP" altLang="en-US"/>
              <a:t>⇒ </a:t>
            </a:r>
            <a:r>
              <a:rPr lang="en-US" altLang="ja-JP" dirty="0" err="1"/>
              <a:t>kT</a:t>
            </a:r>
            <a:r>
              <a:rPr lang="en-US" altLang="ja-JP" dirty="0"/>
              <a:t> ln 2</a:t>
            </a:r>
            <a:r>
              <a:rPr lang="ja-JP" altLang="en-US"/>
              <a:t>のエネルギーが熱として計算機の外部に放出</a:t>
            </a:r>
            <a:br>
              <a:rPr lang="en-US" altLang="ja-JP" dirty="0"/>
            </a:br>
            <a:r>
              <a:rPr lang="en-US" altLang="ja-JP" dirty="0"/>
              <a:t>(k: </a:t>
            </a:r>
            <a:r>
              <a:rPr lang="ja-JP" altLang="en-US"/>
              <a:t>ボルツマン定数</a:t>
            </a:r>
            <a:r>
              <a:rPr lang="en-US" altLang="ja-JP" dirty="0"/>
              <a:t>, T:</a:t>
            </a:r>
            <a:r>
              <a:rPr lang="ja-JP" altLang="en-US"/>
              <a:t>絶対温度</a:t>
            </a:r>
            <a:r>
              <a:rPr lang="en-US" altLang="ja-JP" dirty="0"/>
              <a:t>)</a:t>
            </a:r>
          </a:p>
          <a:p>
            <a:r>
              <a:rPr lang="ja-JP" altLang="en-US"/>
              <a:t>可逆的な演算では情報が消去されない</a:t>
            </a:r>
            <a:br>
              <a:rPr lang="en-US" altLang="ja-JP" dirty="0"/>
            </a:br>
            <a:r>
              <a:rPr lang="ja-JP" altLang="en-US"/>
              <a:t>⇒ 理想的な状況下ではエネルギー消費は</a:t>
            </a:r>
            <a:r>
              <a:rPr lang="en-US" altLang="ja-JP" dirty="0"/>
              <a:t>0</a:t>
            </a:r>
          </a:p>
          <a:p>
            <a:pPr marL="0" indent="0">
              <a:buNone/>
            </a:pPr>
            <a:r>
              <a:rPr lang="en-US" altLang="ja-JP" dirty="0"/>
              <a:t>※</a:t>
            </a:r>
            <a:r>
              <a:rPr lang="ja-JP" altLang="en-US"/>
              <a:t> 現在の計算機は情報の消去によらない</a:t>
            </a:r>
            <a:br>
              <a:rPr lang="en-US" altLang="ja-JP" dirty="0"/>
            </a:br>
            <a:r>
              <a:rPr lang="ja-JP" altLang="en-US"/>
              <a:t>エネルギー消費が非常に大きい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399477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E26B20-3102-6646-BADB-4FC3201B2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>
                <a:solidFill>
                  <a:srgbClr val="0070C0"/>
                </a:solidFill>
              </a:rPr>
              <a:t>微細化</a:t>
            </a:r>
            <a:r>
              <a:rPr kumimoji="1" lang="ja-JP" altLang="en-US"/>
              <a:t>に伴い可逆性が重要に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817C596-7372-954C-9F00-F38C42128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現在の電子素子</a:t>
            </a:r>
            <a:r>
              <a:rPr kumimoji="1" lang="en-US" altLang="ja-JP" dirty="0"/>
              <a:t>: </a:t>
            </a:r>
            <a:br>
              <a:rPr kumimoji="1" lang="en-US" altLang="ja-JP" dirty="0"/>
            </a:br>
            <a:r>
              <a:rPr kumimoji="1" lang="ja-JP" altLang="en-US"/>
              <a:t>論理値の</a:t>
            </a:r>
            <a:r>
              <a:rPr kumimoji="1" lang="en-US" altLang="ja-JP" dirty="0"/>
              <a:t>0</a:t>
            </a:r>
            <a:r>
              <a:rPr kumimoji="1" lang="ja-JP" altLang="en-US"/>
              <a:t>と</a:t>
            </a:r>
            <a:r>
              <a:rPr kumimoji="1" lang="en-US" altLang="ja-JP" dirty="0"/>
              <a:t>1</a:t>
            </a:r>
            <a:r>
              <a:rPr kumimoji="1" lang="ja-JP" altLang="en-US"/>
              <a:t>が多数の電子の平均的振舞いによって表現・区別</a:t>
            </a:r>
            <a:br>
              <a:rPr lang="en-US" altLang="ja-JP" dirty="0"/>
            </a:br>
            <a:r>
              <a:rPr lang="ja-JP" altLang="en-US"/>
              <a:t>⇒</a:t>
            </a:r>
            <a:r>
              <a:rPr lang="en-US" altLang="ja-JP" dirty="0"/>
              <a:t>1</a:t>
            </a:r>
            <a:r>
              <a:rPr lang="ja-JP" altLang="en-US"/>
              <a:t>つの巨視的状態 に 膨大な微視的状態が対応</a:t>
            </a:r>
            <a:endParaRPr lang="en-US" altLang="ja-JP" dirty="0"/>
          </a:p>
          <a:p>
            <a:r>
              <a:rPr kumimoji="1" lang="ja-JP" altLang="en-US"/>
              <a:t>計算機素子は急速に微細化</a:t>
            </a:r>
            <a:br>
              <a:rPr kumimoji="1" lang="en-US" altLang="ja-JP" dirty="0"/>
            </a:br>
            <a:r>
              <a:rPr kumimoji="1" lang="ja-JP" altLang="en-US"/>
              <a:t>⇒将来的には論理的状態を少数個の微視的状態で実現可能に</a:t>
            </a:r>
            <a:endParaRPr kumimoji="1" lang="en-US" altLang="ja-JP" dirty="0"/>
          </a:p>
          <a:p>
            <a:r>
              <a:rPr lang="ja-JP" altLang="en-US"/>
              <a:t>微細化が進むと可逆性が</a:t>
            </a:r>
            <a:r>
              <a:rPr lang="ja-JP" altLang="en-US">
                <a:solidFill>
                  <a:srgbClr val="0070C0"/>
                </a:solidFill>
              </a:rPr>
              <a:t>エネルギー消費削減の鍵</a:t>
            </a:r>
            <a:r>
              <a:rPr lang="ja-JP" altLang="en-US"/>
              <a:t>に</a:t>
            </a:r>
            <a:endParaRPr lang="en-US" altLang="ja-JP" dirty="0"/>
          </a:p>
          <a:p>
            <a:r>
              <a:rPr kumimoji="1" lang="ja-JP" altLang="en-US"/>
              <a:t>微視的世界の物理法則</a:t>
            </a:r>
            <a:r>
              <a:rPr kumimoji="1" lang="en-US" altLang="ja-JP" dirty="0"/>
              <a:t>(</a:t>
            </a:r>
            <a:r>
              <a:rPr kumimoji="1" lang="ja-JP" altLang="en-US"/>
              <a:t>量子力学など</a:t>
            </a:r>
            <a:r>
              <a:rPr kumimoji="1" lang="en-US" altLang="ja-JP" dirty="0"/>
              <a:t>)</a:t>
            </a:r>
            <a:r>
              <a:rPr kumimoji="1" lang="ja-JP" altLang="en-US"/>
              <a:t>は可逆的</a:t>
            </a:r>
            <a:endParaRPr kumimoji="1" lang="en-US" altLang="ja-JP" dirty="0"/>
          </a:p>
          <a:p>
            <a:pPr lvl="1"/>
            <a:r>
              <a:rPr lang="ja-JP" altLang="en-US"/>
              <a:t>自然法則が計算機に与える制約は？</a:t>
            </a:r>
            <a:endParaRPr lang="en-US" altLang="ja-JP" dirty="0"/>
          </a:p>
          <a:p>
            <a:pPr lvl="1"/>
            <a:r>
              <a:rPr kumimoji="1" lang="ja-JP" altLang="en-US">
                <a:solidFill>
                  <a:srgbClr val="0070C0"/>
                </a:solidFill>
              </a:rPr>
              <a:t>可逆性は微細化の鍵</a:t>
            </a:r>
            <a:endParaRPr kumimoji="1" lang="en-US" altLang="ja-JP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872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C62BF2-3C27-BC49-9CB5-FB9EDFDF4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可逆計算の理論的計算モデル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B0B5DF-6B16-7C44-8A77-0E491DB441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構成</a:t>
            </a:r>
            <a:endParaRPr kumimoji="1" lang="en-US" altLang="ja-JP" dirty="0"/>
          </a:p>
          <a:p>
            <a:pPr lvl="1"/>
            <a:r>
              <a:rPr kumimoji="1" lang="ja-JP" altLang="en-US"/>
              <a:t>可逆的な計算機構←可逆的な論理素子←可逆的な物理システム</a:t>
            </a:r>
            <a:endParaRPr kumimoji="1" lang="en-US" altLang="ja-JP" dirty="0"/>
          </a:p>
          <a:p>
            <a:pPr lvl="1"/>
            <a:r>
              <a:rPr lang="ja-JP" altLang="en-US"/>
              <a:t>具体的には：</a:t>
            </a:r>
            <a:br>
              <a:rPr lang="en-US" altLang="ja-JP" dirty="0"/>
            </a:br>
            <a:r>
              <a:rPr lang="ja-JP" altLang="en-US" sz="2000"/>
              <a:t>可逆チューリング機械</a:t>
            </a:r>
            <a:r>
              <a:rPr lang="en-US" altLang="ja-JP" sz="2000" dirty="0"/>
              <a:t>(RTM)</a:t>
            </a:r>
            <a:r>
              <a:rPr lang="ja-JP" altLang="en-US" sz="2000"/>
              <a:t>←可逆論理素子←ビリヤードモデル</a:t>
            </a:r>
            <a:r>
              <a:rPr lang="en-US" altLang="ja-JP" sz="2000" dirty="0"/>
              <a:t>(BBM)</a:t>
            </a:r>
            <a:endParaRPr lang="en-US" altLang="ja-JP" dirty="0"/>
          </a:p>
          <a:p>
            <a:endParaRPr kumimoji="1" lang="en-US" altLang="ja-JP" dirty="0"/>
          </a:p>
          <a:p>
            <a:r>
              <a:rPr kumimoji="1" lang="ja-JP" altLang="en-US"/>
              <a:t>実用的な可逆計算機を実現する道のりは長い</a:t>
            </a:r>
            <a:endParaRPr kumimoji="1" lang="en-US" altLang="ja-JP" dirty="0"/>
          </a:p>
          <a:p>
            <a:r>
              <a:rPr lang="ja-JP" altLang="en-US"/>
              <a:t>可逆計算の世界における新しい設計のアイディアが</a:t>
            </a:r>
            <a:br>
              <a:rPr lang="en-US" altLang="ja-JP" dirty="0"/>
            </a:br>
            <a:r>
              <a:rPr lang="ja-JP" altLang="en-US"/>
              <a:t>あり得るのかを説明する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04561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EDD868-D408-9A42-B596-522B6CA99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可逆論理素子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513B6A-A563-194F-AD14-E195898D84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可逆論理素子 ⇔ その演算・動作を表現する関数が単射</a:t>
            </a:r>
            <a:endParaRPr kumimoji="1" lang="en-US" altLang="ja-JP" dirty="0"/>
          </a:p>
          <a:p>
            <a:pPr lvl="1"/>
            <a:r>
              <a:rPr lang="ja-JP" altLang="en-US"/>
              <a:t>例：論理ゲート</a:t>
            </a:r>
            <a:r>
              <a:rPr lang="en-US" altLang="ja-JP" dirty="0"/>
              <a:t>NOT, </a:t>
            </a:r>
            <a:r>
              <a:rPr lang="ja-JP" altLang="en-US"/>
              <a:t>フレドキンゲート，トフォリゲート</a:t>
            </a:r>
            <a:endParaRPr lang="en-US" altLang="ja-JP" dirty="0"/>
          </a:p>
          <a:p>
            <a:pPr lvl="1"/>
            <a:r>
              <a:rPr kumimoji="1" lang="ja-JP" altLang="en-US"/>
              <a:t>反例：</a:t>
            </a:r>
            <a:r>
              <a:rPr kumimoji="1" lang="en-US" altLang="ja-JP" dirty="0"/>
              <a:t>AND</a:t>
            </a:r>
            <a:r>
              <a:rPr kumimoji="1" lang="ja-JP" altLang="en-US"/>
              <a:t>ゲート</a:t>
            </a:r>
            <a:r>
              <a:rPr lang="ja-JP" altLang="en-US"/>
              <a:t>　出力</a:t>
            </a:r>
            <a:r>
              <a:rPr lang="en-US" altLang="ja-JP" dirty="0"/>
              <a:t>0</a:t>
            </a:r>
            <a:r>
              <a:rPr lang="ja-JP" altLang="en-US"/>
              <a:t>←入力</a:t>
            </a:r>
            <a:r>
              <a:rPr lang="en-US" altLang="ja-JP" dirty="0"/>
              <a:t>(0,0),(0,1),(1,0)</a:t>
            </a:r>
            <a:endParaRPr kumimoji="1"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3325FC45-47DF-3842-891A-4C028C9AC4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0555" y="3152775"/>
            <a:ext cx="8420100" cy="334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864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F87DC8-0FBF-C64C-B0CA-8DC70E301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フレドキンゲートと</a:t>
            </a:r>
            <a:br>
              <a:rPr lang="en-US" altLang="ja-JP" dirty="0"/>
            </a:br>
            <a:r>
              <a:rPr lang="ja-JP" altLang="en-US"/>
              <a:t>トフォリゲートは万能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5AB049-1A4D-EA45-A41D-15D129130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AND, OR, NOT</a:t>
            </a:r>
            <a:r>
              <a:rPr kumimoji="1" lang="ja-JP" altLang="en-US"/>
              <a:t>からなる非可逆な論理回路を埋込み可能</a:t>
            </a:r>
            <a:endParaRPr kumimoji="1" lang="en-US" altLang="ja-JP" dirty="0"/>
          </a:p>
          <a:p>
            <a:r>
              <a:rPr lang="ja-JP" altLang="en-US"/>
              <a:t>任意の可逆順序機械</a:t>
            </a:r>
            <a:r>
              <a:rPr lang="en-US" altLang="ja-JP" dirty="0"/>
              <a:t>(RSM)</a:t>
            </a:r>
            <a:r>
              <a:rPr lang="ja-JP" altLang="en-US"/>
              <a:t>や</a:t>
            </a:r>
            <a:r>
              <a:rPr lang="en-US" altLang="ja-JP" dirty="0"/>
              <a:t>RTM</a:t>
            </a:r>
            <a:r>
              <a:rPr lang="ja-JP" altLang="en-US"/>
              <a:t>を</a:t>
            </a:r>
            <a:br>
              <a:rPr lang="en-US" altLang="ja-JP" dirty="0"/>
            </a:br>
            <a:r>
              <a:rPr lang="ja-JP" altLang="en-US"/>
              <a:t>これらゲートと記憶素子だけで構成可能</a:t>
            </a:r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kumimoji="1" lang="ja-JP" altLang="en-US"/>
              <a:t>（各自確認してみることを推奨）</a:t>
            </a:r>
          </a:p>
        </p:txBody>
      </p:sp>
    </p:spTree>
    <p:extLst>
      <p:ext uri="{BB962C8B-B14F-4D97-AF65-F5344CB8AC3E}">
        <p14:creationId xmlns:p14="http://schemas.microsoft.com/office/powerpoint/2010/main" val="1271539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ED3B9A-36F4-F648-9F1D-AE302E9FD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ロータリー素子</a:t>
            </a:r>
            <a:br>
              <a:rPr kumimoji="1" lang="en-US" altLang="ja-JP" dirty="0"/>
            </a:br>
            <a:r>
              <a:rPr kumimoji="1" lang="ja-JP" altLang="en-US"/>
              <a:t>「記憶素子つき可逆論理回路」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51A214E-5602-D546-AC21-F6E06FECF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8555C903-4696-4D4D-92E4-769B5FF7EF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982" y="1798491"/>
            <a:ext cx="5486035" cy="4973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093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1428</TotalTime>
  <Words>1518</Words>
  <Application>Microsoft Macintosh PowerPoint</Application>
  <PresentationFormat>ワイド画面</PresentationFormat>
  <Paragraphs>140</Paragraphs>
  <Slides>27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27</vt:i4>
      </vt:variant>
    </vt:vector>
  </HeadingPairs>
  <TitlesOfParts>
    <vt:vector size="31" baseType="lpstr">
      <vt:lpstr>游ゴシック</vt:lpstr>
      <vt:lpstr>游ゴシック Light</vt:lpstr>
      <vt:lpstr>Arial</vt:lpstr>
      <vt:lpstr>Office テーマ</vt:lpstr>
      <vt:lpstr>論文紹介 森田 憲一: 可逆コンピューティング : ビリヤードボールでコンピュータが作れるか?, 情報処理, Vol.53, No.5, pp.496–502(2012).</vt:lpstr>
      <vt:lpstr>紹介する解説記事</vt:lpstr>
      <vt:lpstr>可逆的な計算システム</vt:lpstr>
      <vt:lpstr>Landauerの原理</vt:lpstr>
      <vt:lpstr>微細化に伴い可逆性が重要に</vt:lpstr>
      <vt:lpstr>可逆計算の理論的計算モデル</vt:lpstr>
      <vt:lpstr>可逆論理素子</vt:lpstr>
      <vt:lpstr>フレドキンゲートと トフォリゲートは万能</vt:lpstr>
      <vt:lpstr>ロータリー素子 「記憶素子つき可逆論理回路」</vt:lpstr>
      <vt:lpstr>ロータリー素子はRSM</vt:lpstr>
      <vt:lpstr>ビリヤードボールで 可逆論理素子を実現する</vt:lpstr>
      <vt:lpstr>PowerPoint プレゼンテーション</vt:lpstr>
      <vt:lpstr>PowerPoint プレゼンテーション</vt:lpstr>
      <vt:lpstr>PowerPoint プレゼンテーション</vt:lpstr>
      <vt:lpstr>ビリヤードボールで 可逆計算機ができるか？</vt:lpstr>
      <vt:lpstr>可逆論理回路を構成する</vt:lpstr>
      <vt:lpstr>例</vt:lpstr>
      <vt:lpstr>可逆論理素子でRTMを作る</vt:lpstr>
      <vt:lpstr>例．RTM Tparity</vt:lpstr>
      <vt:lpstr>例. 記号列”11”が与えたとき</vt:lpstr>
      <vt:lpstr>PowerPoint プレゼンテーション</vt:lpstr>
      <vt:lpstr>可逆計算の展望</vt:lpstr>
      <vt:lpstr>現在のコンピュータと可逆コンピュータ</vt:lpstr>
      <vt:lpstr>参考文献 （本テーマを選択した人は各自で要調査）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tetsuo</dc:creator>
  <cp:lastModifiedBy>tetsuo</cp:lastModifiedBy>
  <cp:revision>151</cp:revision>
  <dcterms:created xsi:type="dcterms:W3CDTF">2020-09-30T02:38:29Z</dcterms:created>
  <dcterms:modified xsi:type="dcterms:W3CDTF">2020-10-14T01:50:31Z</dcterms:modified>
</cp:coreProperties>
</file>