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9" r:id="rId4"/>
    <p:sldId id="305" r:id="rId5"/>
    <p:sldId id="303" r:id="rId6"/>
    <p:sldId id="304" r:id="rId7"/>
    <p:sldId id="260" r:id="rId8"/>
    <p:sldId id="261" r:id="rId9"/>
    <p:sldId id="302" r:id="rId10"/>
    <p:sldId id="262" r:id="rId11"/>
    <p:sldId id="263" r:id="rId12"/>
    <p:sldId id="293" r:id="rId13"/>
    <p:sldId id="294" r:id="rId14"/>
    <p:sldId id="306" r:id="rId15"/>
    <p:sldId id="307" r:id="rId16"/>
    <p:sldId id="295" r:id="rId17"/>
    <p:sldId id="296" r:id="rId18"/>
    <p:sldId id="297" r:id="rId19"/>
    <p:sldId id="298" r:id="rId20"/>
    <p:sldId id="299" r:id="rId21"/>
    <p:sldId id="300" r:id="rId2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FF7A9D93-98AB-4CB2-8EFE-43B28145DB27}" type="datetimeFigureOut">
              <a:rPr kumimoji="1" lang="ja-JP" altLang="en-US" smtClean="0"/>
              <a:t>2019/9/20</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FD8CDF25-E95B-41EA-904A-F8853855AD07}" type="slidenum">
              <a:rPr kumimoji="1" lang="ja-JP" altLang="en-US" smtClean="0"/>
              <a:t>‹#›</a:t>
            </a:fld>
            <a:endParaRPr kumimoji="1" lang="ja-JP" altLang="en-US"/>
          </a:p>
        </p:txBody>
      </p:sp>
    </p:spTree>
    <p:extLst>
      <p:ext uri="{BB962C8B-B14F-4D97-AF65-F5344CB8AC3E}">
        <p14:creationId xmlns:p14="http://schemas.microsoft.com/office/powerpoint/2010/main" val="2401141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888AE0A-60C2-4319-8171-8C63397243EB}" type="datetimeFigureOut">
              <a:rPr kumimoji="1" lang="ja-JP" altLang="en-US" smtClean="0"/>
              <a:t>2019/9/20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0187DD7B-DE0D-4886-BAB7-34A7AD7E3128}" type="slidenum">
              <a:rPr kumimoji="1" lang="ja-JP" altLang="en-US" smtClean="0"/>
              <a:t>‹#›</a:t>
            </a:fld>
            <a:endParaRPr kumimoji="1" lang="ja-JP" altLang="en-US"/>
          </a:p>
        </p:txBody>
      </p:sp>
    </p:spTree>
    <p:extLst>
      <p:ext uri="{BB962C8B-B14F-4D97-AF65-F5344CB8AC3E}">
        <p14:creationId xmlns:p14="http://schemas.microsoft.com/office/powerpoint/2010/main" val="477531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187DD7B-DE0D-4886-BAB7-34A7AD7E3128}" type="slidenum">
              <a:rPr kumimoji="1" lang="ja-JP" altLang="en-US" smtClean="0"/>
              <a:t>1</a:t>
            </a:fld>
            <a:endParaRPr kumimoji="1" lang="ja-JP" altLang="en-US"/>
          </a:p>
        </p:txBody>
      </p:sp>
    </p:spTree>
    <p:extLst>
      <p:ext uri="{BB962C8B-B14F-4D97-AF65-F5344CB8AC3E}">
        <p14:creationId xmlns:p14="http://schemas.microsoft.com/office/powerpoint/2010/main" val="1812098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A7AFA19-6BC3-4316-8A5D-F6C9D23BEE30}" type="datetime1">
              <a:rPr kumimoji="1" lang="ja-JP" altLang="en-US" smtClean="0"/>
              <a:t>2019/9/20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622182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1D30E5-49E8-4FFE-B632-06DCF0964217}" type="datetime1">
              <a:rPr kumimoji="1" lang="ja-JP" altLang="en-US" smtClean="0"/>
              <a:t>2019/9/20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07100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D86CEF-9A70-4891-B1BF-55E3E207FC96}" type="datetime1">
              <a:rPr kumimoji="1" lang="ja-JP" altLang="en-US" smtClean="0"/>
              <a:t>2019/9/20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993954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lstStyle>
            <a:lvl1pPr marL="609570" lvl="0" indent="-457178">
              <a:spcBef>
                <a:spcPts val="0"/>
              </a:spcBef>
              <a:spcAft>
                <a:spcPts val="0"/>
              </a:spcAft>
              <a:buSzPts val="1800"/>
              <a:buChar char="●"/>
              <a:defRPr/>
            </a:lvl1pPr>
            <a:lvl2pPr marL="1219140" lvl="1" indent="-423312">
              <a:spcBef>
                <a:spcPts val="2133"/>
              </a:spcBef>
              <a:spcAft>
                <a:spcPts val="0"/>
              </a:spcAft>
              <a:buSzPts val="1400"/>
              <a:buChar char="○"/>
              <a:defRPr/>
            </a:lvl2pPr>
            <a:lvl3pPr marL="1828709" lvl="2" indent="-423312">
              <a:spcBef>
                <a:spcPts val="2133"/>
              </a:spcBef>
              <a:spcAft>
                <a:spcPts val="0"/>
              </a:spcAft>
              <a:buSzPts val="1400"/>
              <a:buChar char="■"/>
              <a:defRPr/>
            </a:lvl3pPr>
            <a:lvl4pPr marL="2438278" lvl="3" indent="-423312">
              <a:spcBef>
                <a:spcPts val="2133"/>
              </a:spcBef>
              <a:spcAft>
                <a:spcPts val="0"/>
              </a:spcAft>
              <a:buSzPts val="1400"/>
              <a:buChar char="●"/>
              <a:defRPr/>
            </a:lvl4pPr>
            <a:lvl5pPr marL="3047848" lvl="4" indent="-423312">
              <a:spcBef>
                <a:spcPts val="2133"/>
              </a:spcBef>
              <a:spcAft>
                <a:spcPts val="0"/>
              </a:spcAft>
              <a:buSzPts val="1400"/>
              <a:buChar char="○"/>
              <a:defRPr/>
            </a:lvl5pPr>
            <a:lvl6pPr marL="3657418" lvl="5" indent="-423312">
              <a:spcBef>
                <a:spcPts val="2133"/>
              </a:spcBef>
              <a:spcAft>
                <a:spcPts val="0"/>
              </a:spcAft>
              <a:buSzPts val="1400"/>
              <a:buChar char="■"/>
              <a:defRPr/>
            </a:lvl6pPr>
            <a:lvl7pPr marL="4266987" lvl="6" indent="-423312">
              <a:spcBef>
                <a:spcPts val="2133"/>
              </a:spcBef>
              <a:spcAft>
                <a:spcPts val="0"/>
              </a:spcAft>
              <a:buSzPts val="1400"/>
              <a:buChar char="●"/>
              <a:defRPr/>
            </a:lvl7pPr>
            <a:lvl8pPr marL="4876557" lvl="7" indent="-423312">
              <a:spcBef>
                <a:spcPts val="2133"/>
              </a:spcBef>
              <a:spcAft>
                <a:spcPts val="0"/>
              </a:spcAft>
              <a:buSzPts val="1400"/>
              <a:buChar char="○"/>
              <a:defRPr/>
            </a:lvl8pPr>
            <a:lvl9pPr marL="5486126" lvl="8" indent="-423312">
              <a:spcBef>
                <a:spcPts val="2133"/>
              </a:spcBef>
              <a:spcAft>
                <a:spcPts val="2133"/>
              </a:spcAft>
              <a:buSzPts val="1400"/>
              <a:buChar char="■"/>
              <a:defRPr/>
            </a:lvl9pPr>
          </a:lstStyle>
          <a:p>
            <a:endParaRPr/>
          </a:p>
        </p:txBody>
      </p:sp>
      <p:sp>
        <p:nvSpPr>
          <p:cNvPr id="19" name="Shape 1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788241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DD517BB-9905-4AF6-A6FB-C308EDC4D034}" type="datetime1">
              <a:rPr kumimoji="1" lang="ja-JP" altLang="en-US" smtClean="0"/>
              <a:t>2019/9/20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5584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40"/>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33DA31F-EAFB-4419-B7FB-767FF62A16B5}" type="datetime1">
              <a:rPr kumimoji="1" lang="ja-JP" altLang="en-US" smtClean="0"/>
              <a:t>2019/9/20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66544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58F5D24-C905-4D69-AAED-AA6E7A4130B9}" type="datetime1">
              <a:rPr kumimoji="1" lang="ja-JP" altLang="en-US" smtClean="0"/>
              <a:t>2019/9/20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2454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9"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1"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857ED1F-2C44-4D41-B476-ECC064C3E3C4}" type="datetime1">
              <a:rPr kumimoji="1" lang="ja-JP" altLang="en-US" smtClean="0"/>
              <a:t>2019/9/20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0207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6A4837-74CE-4428-9221-706596EEBE19}" type="datetime1">
              <a:rPr kumimoji="1" lang="ja-JP" altLang="en-US" smtClean="0"/>
              <a:t>2019/9/20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15582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432F8A8-11CD-4966-9F4E-A6A9A1B9C9B6}" type="datetime1">
              <a:rPr kumimoji="1" lang="ja-JP" altLang="en-US" smtClean="0"/>
              <a:t>2019/9/20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2263014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9DB04B-6754-4500-9A94-6DBFE846F11B}" type="datetime1">
              <a:rPr kumimoji="1" lang="ja-JP" altLang="en-US" smtClean="0"/>
              <a:t>2019/9/20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828849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B24A8D2-B2FA-4406-BDFC-94BD2DC92343}" type="datetime1">
              <a:rPr kumimoji="1" lang="ja-JP" altLang="en-US" smtClean="0"/>
              <a:t>2019/9/20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375736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94692-8D12-41E2-B929-CF0465078523}" type="datetime1">
              <a:rPr kumimoji="1" lang="ja-JP" altLang="en-US" smtClean="0"/>
              <a:t>2019/9/20</a:t>
            </a:fld>
            <a:endParaRPr kumimoji="1" lang="ja-JP" altLang="en-US"/>
          </a:p>
        </p:txBody>
      </p:sp>
      <p:sp>
        <p:nvSpPr>
          <p:cNvPr id="5" name="フッター プレースホルダー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2E2C2-946C-4E5D-812D-DC06DB1FF7A9}" type="slidenum">
              <a:rPr kumimoji="1" lang="ja-JP" altLang="en-US" smtClean="0"/>
              <a:t>‹#›</a:t>
            </a:fld>
            <a:endParaRPr kumimoji="1" lang="ja-JP" altLang="en-US"/>
          </a:p>
        </p:txBody>
      </p:sp>
    </p:spTree>
    <p:extLst>
      <p:ext uri="{BB962C8B-B14F-4D97-AF65-F5344CB8AC3E}">
        <p14:creationId xmlns:p14="http://schemas.microsoft.com/office/powerpoint/2010/main" val="1529638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可逆探索アルゴリズム</a:t>
            </a:r>
          </a:p>
        </p:txBody>
      </p:sp>
      <p:sp>
        <p:nvSpPr>
          <p:cNvPr id="3" name="サブタイトル 2"/>
          <p:cNvSpPr>
            <a:spLocks noGrp="1"/>
          </p:cNvSpPr>
          <p:nvPr>
            <p:ph type="subTitle" idx="1"/>
          </p:nvPr>
        </p:nvSpPr>
        <p:spPr>
          <a:xfrm>
            <a:off x="5827776" y="4700590"/>
            <a:ext cx="5803392" cy="1655762"/>
          </a:xfrm>
        </p:spPr>
        <p:txBody>
          <a:bodyPr>
            <a:normAutofit lnSpcReduction="10000"/>
          </a:bodyPr>
          <a:lstStyle/>
          <a:p>
            <a:r>
              <a:rPr kumimoji="1" lang="ja-JP" altLang="en-US" dirty="0" smtClean="0"/>
              <a:t>南山大学大学院</a:t>
            </a:r>
            <a:endParaRPr kumimoji="1" lang="en-US" altLang="ja-JP" dirty="0" smtClean="0"/>
          </a:p>
          <a:p>
            <a:r>
              <a:rPr lang="ja-JP" altLang="en-US" dirty="0" smtClean="0"/>
              <a:t>理工学研究科　ソフトウェア工学専攻</a:t>
            </a:r>
            <a:endParaRPr kumimoji="1" lang="en-US" altLang="ja-JP" dirty="0" smtClean="0"/>
          </a:p>
          <a:p>
            <a:r>
              <a:rPr kumimoji="1" lang="en-US" altLang="ja-JP" dirty="0" smtClean="0"/>
              <a:t>M2018SE009</a:t>
            </a:r>
            <a:r>
              <a:rPr kumimoji="1" lang="ja-JP" altLang="en-US" dirty="0"/>
              <a:t>　増田大輝</a:t>
            </a:r>
            <a:endParaRPr kumimoji="1" lang="en-US" altLang="ja-JP" dirty="0"/>
          </a:p>
          <a:p>
            <a:r>
              <a:rPr lang="ja-JP" altLang="en-US" dirty="0"/>
              <a:t>指導教員　　　横山哲郎</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1</a:t>
            </a:fld>
            <a:endParaRPr kumimoji="1" lang="ja-JP" altLang="en-US"/>
          </a:p>
        </p:txBody>
      </p:sp>
    </p:spTree>
    <p:extLst>
      <p:ext uri="{BB962C8B-B14F-4D97-AF65-F5344CB8AC3E}">
        <p14:creationId xmlns:p14="http://schemas.microsoft.com/office/powerpoint/2010/main" val="457971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F27F1CB9-641F-4885-998C-04C129A38777}"/>
              </a:ext>
            </a:extLst>
          </p:cNvPr>
          <p:cNvSpPr>
            <a:spLocks noGrp="1"/>
          </p:cNvSpPr>
          <p:nvPr>
            <p:ph type="title"/>
          </p:nvPr>
        </p:nvSpPr>
        <p:spPr/>
        <p:txBody>
          <a:bodyPr/>
          <a:lstStyle/>
          <a:p>
            <a:r>
              <a:rPr kumimoji="1" lang="ja-JP" altLang="en-US" dirty="0"/>
              <a:t>４．線形探索アルゴリズムの可逆化</a:t>
            </a:r>
          </a:p>
        </p:txBody>
      </p:sp>
      <p:sp>
        <p:nvSpPr>
          <p:cNvPr id="3" name="コンテンツ プレースホルダー 2">
            <a:extLst>
              <a:ext uri="{FF2B5EF4-FFF2-40B4-BE49-F238E27FC236}">
                <a16:creationId xmlns:a16="http://schemas.microsoft.com/office/drawing/2014/main" xmlns="" id="{6620C52A-8188-4478-BDBB-25E5A6D5B15D}"/>
              </a:ext>
            </a:extLst>
          </p:cNvPr>
          <p:cNvSpPr>
            <a:spLocks noGrp="1"/>
          </p:cNvSpPr>
          <p:nvPr>
            <p:ph idx="1"/>
          </p:nvPr>
        </p:nvSpPr>
        <p:spPr/>
        <p:txBody>
          <a:bodyPr/>
          <a:lstStyle/>
          <a:p>
            <a:pPr marL="0" indent="0">
              <a:buNone/>
            </a:pPr>
            <a:r>
              <a:rPr kumimoji="1" lang="ja-JP" altLang="en-US" dirty="0"/>
              <a:t>アプローチ</a:t>
            </a:r>
            <a:endParaRPr kumimoji="1" lang="en-US" altLang="ja-JP" dirty="0"/>
          </a:p>
          <a:p>
            <a:pPr marL="0" indent="0">
              <a:buNone/>
            </a:pPr>
            <a:r>
              <a:rPr lang="ja-JP" altLang="en-US" dirty="0"/>
              <a:t>以前の論文</a:t>
            </a:r>
            <a:r>
              <a:rPr lang="en-US" altLang="ja-JP" dirty="0"/>
              <a:t>[3]</a:t>
            </a:r>
            <a:r>
              <a:rPr lang="ja-JP" altLang="en-US" dirty="0"/>
              <a:t>の効率的な可逆線形探索を基としたプログラムを解析</a:t>
            </a:r>
            <a:endParaRPr kumimoji="1" lang="en-US" altLang="ja-JP" dirty="0"/>
          </a:p>
          <a:p>
            <a:pPr marL="0" indent="0">
              <a:buNone/>
            </a:pPr>
            <a:endParaRPr kumimoji="1" lang="en-US" altLang="ja-JP" dirty="0"/>
          </a:p>
          <a:p>
            <a:pPr marL="0" indent="0">
              <a:buNone/>
            </a:pPr>
            <a:r>
              <a:rPr kumimoji="1" lang="ja-JP" altLang="en-US" dirty="0"/>
              <a:t>視点</a:t>
            </a:r>
            <a:endParaRPr kumimoji="1" lang="en-US" altLang="ja-JP" dirty="0"/>
          </a:p>
          <a:p>
            <a:r>
              <a:rPr kumimoji="1" lang="ja-JP" altLang="en-US" dirty="0"/>
              <a:t>元</a:t>
            </a:r>
            <a:r>
              <a:rPr kumimoji="1" lang="ja-JP" altLang="en-US" dirty="0" smtClean="0"/>
              <a:t>の入出力</a:t>
            </a:r>
            <a:r>
              <a:rPr kumimoji="1" lang="ja-JP" altLang="en-US" dirty="0"/>
              <a:t>以外のメモリ使用量</a:t>
            </a:r>
            <a:endParaRPr kumimoji="1" lang="en-US" altLang="ja-JP" dirty="0"/>
          </a:p>
          <a:p>
            <a:r>
              <a:rPr lang="ja-JP" altLang="en-US" dirty="0"/>
              <a:t>元</a:t>
            </a:r>
            <a:r>
              <a:rPr lang="ja-JP" altLang="en-US" dirty="0" smtClean="0"/>
              <a:t>の入出力</a:t>
            </a:r>
            <a:r>
              <a:rPr lang="ja-JP" altLang="en-US" dirty="0"/>
              <a:t>以外</a:t>
            </a:r>
            <a:r>
              <a:rPr lang="ja-JP" altLang="en-US" dirty="0" smtClean="0"/>
              <a:t>の出力</a:t>
            </a:r>
            <a:endParaRPr lang="en-US" altLang="ja-JP" dirty="0"/>
          </a:p>
          <a:p>
            <a:r>
              <a:rPr kumimoji="1" lang="ja-JP" altLang="en-US" dirty="0"/>
              <a:t>入力ファイルの走査回数</a:t>
            </a:r>
          </a:p>
        </p:txBody>
      </p:sp>
      <p:sp>
        <p:nvSpPr>
          <p:cNvPr id="4" name="テキスト ボックス 3">
            <a:extLst>
              <a:ext uri="{FF2B5EF4-FFF2-40B4-BE49-F238E27FC236}">
                <a16:creationId xmlns:a16="http://schemas.microsoft.com/office/drawing/2014/main" xmlns="" id="{A27DA7DA-E3AC-4668-A0B5-FEC7F62FE09A}"/>
              </a:ext>
            </a:extLst>
          </p:cNvPr>
          <p:cNvSpPr txBox="1"/>
          <p:nvPr/>
        </p:nvSpPr>
        <p:spPr>
          <a:xfrm>
            <a:off x="1681481" y="6311900"/>
            <a:ext cx="7886700" cy="307777"/>
          </a:xfrm>
          <a:prstGeom prst="rect">
            <a:avLst/>
          </a:prstGeom>
          <a:noFill/>
        </p:spPr>
        <p:txBody>
          <a:bodyPr wrap="square" rtlCol="0">
            <a:spAutoFit/>
          </a:bodyPr>
          <a:lstStyle/>
          <a:p>
            <a:r>
              <a:rPr lang="en-US" altLang="ja-JP" sz="1400" dirty="0"/>
              <a:t>[3</a:t>
            </a:r>
            <a:r>
              <a:rPr lang="en-US" altLang="ja-JP" sz="1400" dirty="0"/>
              <a:t>]</a:t>
            </a:r>
            <a:r>
              <a:rPr lang="ja-JP" altLang="en-US" sz="1400" dirty="0"/>
              <a:t>：</a:t>
            </a:r>
            <a:r>
              <a:rPr lang="ja-JP" altLang="ja-JP" sz="1400" dirty="0"/>
              <a:t>家崎雄太，水野竣太郎：可逆線形探索</a:t>
            </a:r>
            <a:r>
              <a:rPr lang="ja-JP" altLang="ja-JP" sz="1400" dirty="0"/>
              <a:t>，南山</a:t>
            </a:r>
            <a:r>
              <a:rPr lang="ja-JP" altLang="ja-JP" sz="1400" dirty="0"/>
              <a:t>大学</a:t>
            </a:r>
            <a:r>
              <a:rPr lang="en-US" altLang="ja-JP" sz="1400" dirty="0"/>
              <a:t>2017</a:t>
            </a:r>
            <a:r>
              <a:rPr lang="ja-JP" altLang="ja-JP" sz="1400" dirty="0"/>
              <a:t>年度卒業論文</a:t>
            </a:r>
            <a:r>
              <a:rPr lang="en-US" altLang="ja-JP" sz="1400" dirty="0"/>
              <a:t>(2018</a:t>
            </a:r>
            <a:r>
              <a:rPr lang="en-US" altLang="ja-JP" sz="1400" dirty="0"/>
              <a:t>).</a:t>
            </a:r>
            <a:endParaRPr lang="ja-JP" altLang="ja-JP" sz="1400" dirty="0"/>
          </a:p>
        </p:txBody>
      </p:sp>
      <p:sp>
        <p:nvSpPr>
          <p:cNvPr id="5" name="スライド番号プレースホルダー 4"/>
          <p:cNvSpPr>
            <a:spLocks noGrp="1"/>
          </p:cNvSpPr>
          <p:nvPr>
            <p:ph type="sldNum" sz="quarter" idx="12"/>
          </p:nvPr>
        </p:nvSpPr>
        <p:spPr/>
        <p:txBody>
          <a:bodyPr/>
          <a:lstStyle/>
          <a:p>
            <a:fld id="{3B22E2C2-946C-4E5D-812D-DC06DB1FF7A9}" type="slidenum">
              <a:rPr kumimoji="1" lang="ja-JP" altLang="en-US" smtClean="0"/>
              <a:t>10</a:t>
            </a:fld>
            <a:endParaRPr kumimoji="1" lang="ja-JP" altLang="en-US"/>
          </a:p>
        </p:txBody>
      </p:sp>
    </p:spTree>
    <p:extLst>
      <p:ext uri="{BB962C8B-B14F-4D97-AF65-F5344CB8AC3E}">
        <p14:creationId xmlns:p14="http://schemas.microsoft.com/office/powerpoint/2010/main" val="3415206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11ED0E91-D4E2-4664-B657-E4622042BEE2}"/>
              </a:ext>
            </a:extLst>
          </p:cNvPr>
          <p:cNvSpPr>
            <a:spLocks noGrp="1"/>
          </p:cNvSpPr>
          <p:nvPr>
            <p:ph type="title"/>
          </p:nvPr>
        </p:nvSpPr>
        <p:spPr/>
        <p:txBody>
          <a:bodyPr/>
          <a:lstStyle/>
          <a:p>
            <a:r>
              <a:rPr kumimoji="1" lang="ja-JP" altLang="en-US" dirty="0"/>
              <a:t>４．線形探索アルゴリズムの可逆化</a:t>
            </a:r>
          </a:p>
        </p:txBody>
      </p:sp>
      <p:sp>
        <p:nvSpPr>
          <p:cNvPr id="3" name="コンテンツ プレースホルダー 2">
            <a:extLst>
              <a:ext uri="{FF2B5EF4-FFF2-40B4-BE49-F238E27FC236}">
                <a16:creationId xmlns:a16="http://schemas.microsoft.com/office/drawing/2014/main" xmlns="" id="{36C93DD1-8EB0-4D71-B37C-5B999046483D}"/>
              </a:ext>
            </a:extLst>
          </p:cNvPr>
          <p:cNvSpPr>
            <a:spLocks noGrp="1"/>
          </p:cNvSpPr>
          <p:nvPr>
            <p:ph idx="1"/>
          </p:nvPr>
        </p:nvSpPr>
        <p:spPr>
          <a:xfrm>
            <a:off x="838200" y="1825626"/>
            <a:ext cx="10515600" cy="4721479"/>
          </a:xfrm>
        </p:spPr>
        <p:txBody>
          <a:bodyPr>
            <a:normAutofit/>
          </a:bodyPr>
          <a:lstStyle/>
          <a:p>
            <a:pPr marL="0" indent="0">
              <a:buNone/>
            </a:pPr>
            <a:r>
              <a:rPr kumimoji="1" lang="ja-JP" altLang="en-US" dirty="0"/>
              <a:t>結果</a:t>
            </a:r>
            <a:endParaRPr kumimoji="1" lang="en-US" altLang="ja-JP" dirty="0"/>
          </a:p>
          <a:p>
            <a:pPr marL="0" indent="0">
              <a:buNone/>
            </a:pPr>
            <a:r>
              <a:rPr lang="ja-JP" altLang="en-US" dirty="0"/>
              <a:t>（元</a:t>
            </a:r>
            <a:r>
              <a:rPr lang="ja-JP" altLang="en-US" dirty="0" smtClean="0"/>
              <a:t>の入出力</a:t>
            </a:r>
            <a:r>
              <a:rPr lang="ja-JP" altLang="en-US" dirty="0"/>
              <a:t>以外のごみ出力が０となるようなアルゴリズム）</a:t>
            </a:r>
            <a:endParaRPr lang="en-US" altLang="ja-JP" dirty="0"/>
          </a:p>
          <a:p>
            <a:pPr marL="0" indent="0">
              <a:buNone/>
            </a:pPr>
            <a:r>
              <a:rPr kumimoji="1" lang="ja-JP" altLang="en-US" dirty="0"/>
              <a:t>配列</a:t>
            </a:r>
            <a:endParaRPr kumimoji="1" lang="en-US" altLang="ja-JP" dirty="0"/>
          </a:p>
          <a:p>
            <a:r>
              <a:rPr kumimoji="1" lang="ja-JP" altLang="en-US" dirty="0"/>
              <a:t>レコードの構造や入出力の変化により入力の走査回数に変化</a:t>
            </a:r>
            <a:endParaRPr kumimoji="1" lang="en-US" altLang="ja-JP" dirty="0"/>
          </a:p>
          <a:p>
            <a:r>
              <a:rPr lang="ja-JP" altLang="en-US" dirty="0"/>
              <a:t>探索の成否が入力の走査回数に</a:t>
            </a:r>
            <a:r>
              <a:rPr lang="ja-JP" altLang="en-US" dirty="0" smtClean="0"/>
              <a:t>影響</a:t>
            </a:r>
            <a:endParaRPr lang="en-US" altLang="ja-JP" dirty="0"/>
          </a:p>
          <a:p>
            <a:pPr marL="0" indent="0">
              <a:buNone/>
            </a:pPr>
            <a:r>
              <a:rPr kumimoji="1" lang="ja-JP" altLang="en-US" dirty="0"/>
              <a:t>リスト</a:t>
            </a:r>
            <a:endParaRPr kumimoji="1" lang="en-US" altLang="ja-JP" dirty="0"/>
          </a:p>
          <a:p>
            <a:r>
              <a:rPr kumimoji="1" lang="ja-JP" altLang="en-US" dirty="0"/>
              <a:t>データの書き換えの有無によってメモリ使用量に</a:t>
            </a:r>
            <a:r>
              <a:rPr kumimoji="1" lang="ja-JP" altLang="en-US" dirty="0" smtClean="0"/>
              <a:t>変化</a:t>
            </a:r>
            <a:endParaRPr kumimoji="1" lang="en-US" altLang="ja-JP" dirty="0" smtClean="0"/>
          </a:p>
          <a:p>
            <a:pPr marL="0" indent="0">
              <a:buNone/>
            </a:pPr>
            <a:r>
              <a:rPr lang="ja-JP" altLang="en-US" dirty="0" smtClean="0"/>
              <a:t>考察</a:t>
            </a:r>
            <a:endParaRPr lang="en-US" altLang="ja-JP" dirty="0" smtClean="0"/>
          </a:p>
          <a:p>
            <a:r>
              <a:rPr kumimoji="1" lang="ja-JP" altLang="en-US" dirty="0" smtClean="0"/>
              <a:t>可逆アルゴリズム特有の影響を考慮する必要性</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11</a:t>
            </a:fld>
            <a:endParaRPr kumimoji="1" lang="ja-JP" altLang="en-US"/>
          </a:p>
        </p:txBody>
      </p:sp>
    </p:spTree>
    <p:extLst>
      <p:ext uri="{BB962C8B-B14F-4D97-AF65-F5344CB8AC3E}">
        <p14:creationId xmlns:p14="http://schemas.microsoft.com/office/powerpoint/2010/main" val="3082242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9954" y="578631"/>
            <a:ext cx="2658340" cy="763600"/>
          </a:xfrm>
        </p:spPr>
        <p:txBody>
          <a:bodyPr>
            <a:normAutofit fontScale="90000"/>
          </a:bodyPr>
          <a:lstStyle/>
          <a:p>
            <a:pPr algn="ctr"/>
            <a:r>
              <a:rPr lang="ja-JP" altLang="en-US" dirty="0"/>
              <a:t>構造</a:t>
            </a:r>
            <a:r>
              <a:rPr kumimoji="1" lang="en-US" altLang="ja-JP" dirty="0"/>
              <a:t/>
            </a:r>
            <a:br>
              <a:rPr kumimoji="1" lang="en-US" altLang="ja-JP" dirty="0"/>
            </a:br>
            <a:r>
              <a:rPr lang="ja-JP" altLang="en-US" dirty="0"/>
              <a:t>配列</a:t>
            </a:r>
            <a:r>
              <a:rPr kumimoji="1" lang="en-US" altLang="ja-JP" dirty="0"/>
              <a:t/>
            </a:r>
            <a:br>
              <a:rPr kumimoji="1" lang="en-US" altLang="ja-JP" dirty="0"/>
            </a:br>
            <a:r>
              <a:rPr kumimoji="1" lang="ja-JP" altLang="en-US" dirty="0"/>
              <a:t>　　</a:t>
            </a:r>
          </a:p>
        </p:txBody>
      </p:sp>
      <p:sp>
        <p:nvSpPr>
          <p:cNvPr id="5" name="タイトル 1"/>
          <p:cNvSpPr txBox="1">
            <a:spLocks/>
          </p:cNvSpPr>
          <p:nvPr/>
        </p:nvSpPr>
        <p:spPr>
          <a:xfrm>
            <a:off x="3178256" y="489605"/>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レコード位置</a:t>
            </a:r>
            <a:r>
              <a:rPr lang="en-US" altLang="ja-JP" sz="3733" dirty="0"/>
              <a:t/>
            </a:r>
            <a:br>
              <a:rPr lang="en-US" altLang="ja-JP" sz="3733" dirty="0"/>
            </a:br>
            <a:r>
              <a:rPr lang="ja-JP" altLang="en-US" sz="3733" dirty="0"/>
              <a:t>　　</a:t>
            </a:r>
          </a:p>
        </p:txBody>
      </p:sp>
      <p:sp>
        <p:nvSpPr>
          <p:cNvPr id="6" name="タイトル 1"/>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有</a:t>
            </a:r>
            <a:r>
              <a:rPr lang="en-US" altLang="ja-JP" sz="3733" dirty="0"/>
              <a:t/>
            </a:r>
            <a:br>
              <a:rPr lang="en-US" altLang="ja-JP" sz="3733" dirty="0"/>
            </a:br>
            <a:r>
              <a:rPr lang="ja-JP" altLang="en-US" sz="3733" dirty="0"/>
              <a:t>　　</a:t>
            </a:r>
          </a:p>
        </p:txBody>
      </p:sp>
      <p:sp>
        <p:nvSpPr>
          <p:cNvPr id="7" name="正方形/長方形 6"/>
          <p:cNvSpPr/>
          <p:nvPr/>
        </p:nvSpPr>
        <p:spPr>
          <a:xfrm>
            <a:off x="259957"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9" name="直線コネクタ 8"/>
          <p:cNvCxnSpPr>
            <a:stCxn id="7" idx="1"/>
            <a:endCxn id="7" idx="3"/>
          </p:cNvCxnSpPr>
          <p:nvPr/>
        </p:nvCxnSpPr>
        <p:spPr>
          <a:xfrm>
            <a:off x="259957"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259956" y="489607"/>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1" name="正方形/長方形 10"/>
          <p:cNvSpPr/>
          <p:nvPr/>
        </p:nvSpPr>
        <p:spPr>
          <a:xfrm>
            <a:off x="3073943" y="489607"/>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graphicFrame>
        <p:nvGraphicFramePr>
          <p:cNvPr id="26" name="表 25"/>
          <p:cNvGraphicFramePr>
            <a:graphicFrameLocks noGrp="1"/>
          </p:cNvGraphicFramePr>
          <p:nvPr>
            <p:extLst/>
          </p:nvPr>
        </p:nvGraphicFramePr>
        <p:xfrm>
          <a:off x="1319193" y="3560694"/>
          <a:ext cx="8128000" cy="823788"/>
        </p:xfrm>
        <a:graphic>
          <a:graphicData uri="http://schemas.openxmlformats.org/drawingml/2006/table">
            <a:tbl>
              <a:tblPr firstRow="1" bandRow="1"/>
              <a:tblGrid>
                <a:gridCol w="1625600">
                  <a:extLst>
                    <a:ext uri="{9D8B030D-6E8A-4147-A177-3AD203B41FA5}">
                      <a16:colId xmlns:a16="http://schemas.microsoft.com/office/drawing/2014/main" xmlns="" val="20000"/>
                    </a:ext>
                  </a:extLst>
                </a:gridCol>
                <a:gridCol w="1625600">
                  <a:extLst>
                    <a:ext uri="{9D8B030D-6E8A-4147-A177-3AD203B41FA5}">
                      <a16:colId xmlns:a16="http://schemas.microsoft.com/office/drawing/2014/main" xmlns="" val="20001"/>
                    </a:ext>
                  </a:extLst>
                </a:gridCol>
                <a:gridCol w="1625600">
                  <a:extLst>
                    <a:ext uri="{9D8B030D-6E8A-4147-A177-3AD203B41FA5}">
                      <a16:colId xmlns:a16="http://schemas.microsoft.com/office/drawing/2014/main" xmlns="" val="20002"/>
                    </a:ext>
                  </a:extLst>
                </a:gridCol>
                <a:gridCol w="1625600">
                  <a:extLst>
                    <a:ext uri="{9D8B030D-6E8A-4147-A177-3AD203B41FA5}">
                      <a16:colId xmlns:a16="http://schemas.microsoft.com/office/drawing/2014/main" xmlns="" val="20003"/>
                    </a:ext>
                  </a:extLst>
                </a:gridCol>
                <a:gridCol w="1625600">
                  <a:extLst>
                    <a:ext uri="{9D8B030D-6E8A-4147-A177-3AD203B41FA5}">
                      <a16:colId xmlns:a16="http://schemas.microsoft.com/office/drawing/2014/main" xmlns=""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5</a:t>
                      </a:r>
                      <a:endParaRPr kumimoji="1" lang="ja-JP" altLang="en-US" sz="4300" dirty="0"/>
                    </a:p>
                  </a:txBody>
                  <a:tcPr marL="121920" marR="121920" marT="60960" marB="60960"/>
                </a:tc>
                <a:tc>
                  <a:txBody>
                    <a:bodyPr/>
                    <a:lstStyle/>
                    <a:p>
                      <a:pPr algn="ctr"/>
                      <a:r>
                        <a:rPr kumimoji="1" lang="en-US" altLang="ja-JP" sz="4300" dirty="0"/>
                        <a:t>8</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a16="http://schemas.microsoft.com/office/drawing/2014/main" xmlns="" val="10000"/>
                  </a:ext>
                </a:extLst>
              </a:tr>
            </a:tbl>
          </a:graphicData>
        </a:graphic>
      </p:graphicFrame>
      <p:graphicFrame>
        <p:nvGraphicFramePr>
          <p:cNvPr id="27" name="表 26"/>
          <p:cNvGraphicFramePr>
            <a:graphicFrameLocks noGrp="1"/>
          </p:cNvGraphicFramePr>
          <p:nvPr>
            <p:extLst/>
          </p:nvPr>
        </p:nvGraphicFramePr>
        <p:xfrm>
          <a:off x="1319193" y="5918635"/>
          <a:ext cx="8128000" cy="823788"/>
        </p:xfrm>
        <a:graphic>
          <a:graphicData uri="http://schemas.openxmlformats.org/drawingml/2006/table">
            <a:tbl>
              <a:tblPr firstRow="1" bandRow="1"/>
              <a:tblGrid>
                <a:gridCol w="1625600">
                  <a:extLst>
                    <a:ext uri="{9D8B030D-6E8A-4147-A177-3AD203B41FA5}">
                      <a16:colId xmlns:a16="http://schemas.microsoft.com/office/drawing/2014/main" xmlns="" val="20000"/>
                    </a:ext>
                  </a:extLst>
                </a:gridCol>
                <a:gridCol w="1625600">
                  <a:extLst>
                    <a:ext uri="{9D8B030D-6E8A-4147-A177-3AD203B41FA5}">
                      <a16:colId xmlns:a16="http://schemas.microsoft.com/office/drawing/2014/main" xmlns="" val="20001"/>
                    </a:ext>
                  </a:extLst>
                </a:gridCol>
                <a:gridCol w="1625600">
                  <a:extLst>
                    <a:ext uri="{9D8B030D-6E8A-4147-A177-3AD203B41FA5}">
                      <a16:colId xmlns:a16="http://schemas.microsoft.com/office/drawing/2014/main" xmlns="" val="20002"/>
                    </a:ext>
                  </a:extLst>
                </a:gridCol>
                <a:gridCol w="1625600">
                  <a:extLst>
                    <a:ext uri="{9D8B030D-6E8A-4147-A177-3AD203B41FA5}">
                      <a16:colId xmlns:a16="http://schemas.microsoft.com/office/drawing/2014/main" xmlns="" val="20003"/>
                    </a:ext>
                  </a:extLst>
                </a:gridCol>
                <a:gridCol w="1625600">
                  <a:extLst>
                    <a:ext uri="{9D8B030D-6E8A-4147-A177-3AD203B41FA5}">
                      <a16:colId xmlns:a16="http://schemas.microsoft.com/office/drawing/2014/main" xmlns=""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6</a:t>
                      </a:r>
                      <a:endParaRPr kumimoji="1" lang="ja-JP" altLang="en-US" sz="4300" dirty="0"/>
                    </a:p>
                  </a:txBody>
                  <a:tcPr marL="121920" marR="121920" marT="60960" marB="60960"/>
                </a:tc>
                <a:tc>
                  <a:txBody>
                    <a:bodyPr/>
                    <a:lstStyle/>
                    <a:p>
                      <a:pPr algn="ctr"/>
                      <a:r>
                        <a:rPr kumimoji="1" lang="en-US" altLang="ja-JP" sz="4300" dirty="0"/>
                        <a:t>9</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a16="http://schemas.microsoft.com/office/drawing/2014/main" xmlns="" val="10000"/>
                  </a:ext>
                </a:extLst>
              </a:tr>
            </a:tbl>
          </a:graphicData>
        </a:graphic>
      </p:graphicFrame>
      <p:sp>
        <p:nvSpPr>
          <p:cNvPr id="28" name="下カーブ矢印 27"/>
          <p:cNvSpPr/>
          <p:nvPr/>
        </p:nvSpPr>
        <p:spPr>
          <a:xfrm>
            <a:off x="2348163"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9" name="テキスト ボックス 28"/>
          <p:cNvSpPr txBox="1"/>
          <p:nvPr/>
        </p:nvSpPr>
        <p:spPr>
          <a:xfrm>
            <a:off x="3327413" y="2145676"/>
            <a:ext cx="1738008" cy="584775"/>
          </a:xfrm>
          <a:prstGeom prst="rect">
            <a:avLst/>
          </a:prstGeom>
          <a:noFill/>
        </p:spPr>
        <p:txBody>
          <a:bodyPr wrap="square" rtlCol="0">
            <a:spAutoFit/>
          </a:bodyPr>
          <a:lstStyle/>
          <a:p>
            <a:r>
              <a:rPr lang="en-US" altLang="ja-JP" sz="3200" dirty="0"/>
              <a:t>Key = 8</a:t>
            </a:r>
            <a:endParaRPr lang="ja-JP" altLang="en-US" sz="3200" dirty="0"/>
          </a:p>
        </p:txBody>
      </p:sp>
      <p:sp>
        <p:nvSpPr>
          <p:cNvPr id="30" name="下カーブ矢印 29"/>
          <p:cNvSpPr/>
          <p:nvPr/>
        </p:nvSpPr>
        <p:spPr>
          <a:xfrm>
            <a:off x="4047262"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3" name="下カーブ矢印 32"/>
          <p:cNvSpPr/>
          <p:nvPr/>
        </p:nvSpPr>
        <p:spPr>
          <a:xfrm>
            <a:off x="2348163"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4" name="下カーブ矢印 33"/>
          <p:cNvSpPr/>
          <p:nvPr/>
        </p:nvSpPr>
        <p:spPr>
          <a:xfrm>
            <a:off x="4047262"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mc:AlternateContent xmlns:mc="http://schemas.openxmlformats.org/markup-compatibility/2006" xmlns:a14="http://schemas.microsoft.com/office/drawing/2010/main">
        <mc:Choice Requires="a14">
          <p:sp>
            <p:nvSpPr>
              <p:cNvPr id="35" name="角丸四角形 34"/>
              <p:cNvSpPr/>
              <p:nvPr/>
            </p:nvSpPr>
            <p:spPr>
              <a:xfrm>
                <a:off x="10043824" y="3359836"/>
                <a:ext cx="1686128"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altLang="ja-JP" sz="3733" i="1">
                              <a:solidFill>
                                <a:schemeClr val="tx1"/>
                              </a:solidFill>
                              <a:latin typeface="Cambria Math" panose="02040503050406030204" pitchFamily="18" charset="0"/>
                            </a:rPr>
                          </m:ctrlPr>
                        </m:sSubPr>
                        <m:e>
                          <m:r>
                            <a:rPr lang="en-US" altLang="ja-JP" sz="3733" i="1">
                              <a:solidFill>
                                <a:schemeClr val="tx1"/>
                              </a:solidFill>
                              <a:latin typeface="Cambria Math" panose="02040503050406030204" pitchFamily="18" charset="0"/>
                            </a:rPr>
                            <m:t>  </m:t>
                          </m:r>
                          <m:r>
                            <m:rPr>
                              <m:sty m:val="p"/>
                            </m:rPr>
                            <a:rPr lang="en-US" altLang="ja-JP" sz="3733" i="1">
                              <a:solidFill>
                                <a:schemeClr val="tx1"/>
                              </a:solidFill>
                              <a:latin typeface="Cambria Math" panose="02040503050406030204" pitchFamily="18" charset="0"/>
                            </a:rPr>
                            <m:t>R</m:t>
                          </m:r>
                        </m:e>
                        <m:sub>
                          <m:r>
                            <a:rPr lang="en-US" altLang="ja-JP" sz="3733" i="1">
                              <a:solidFill>
                                <a:schemeClr val="tx1"/>
                              </a:solidFill>
                              <a:latin typeface="Cambria Math" panose="02040503050406030204" pitchFamily="18" charset="0"/>
                            </a:rPr>
                            <m:t>3</m:t>
                          </m:r>
                        </m:sub>
                      </m:sSub>
                    </m:oMath>
                  </m:oMathPara>
                </a14:m>
                <a:endParaRPr lang="ja-JP" altLang="en-US" sz="3733" dirty="0">
                  <a:solidFill>
                    <a:schemeClr val="tx1"/>
                  </a:solidFill>
                </a:endParaRPr>
              </a:p>
            </p:txBody>
          </p:sp>
        </mc:Choice>
        <mc:Fallback xmlns="">
          <p:sp>
            <p:nvSpPr>
              <p:cNvPr id="35" name="角丸四角形 34"/>
              <p:cNvSpPr>
                <a:spLocks noRot="1" noChangeAspect="1" noMove="1" noResize="1" noEditPoints="1" noAdjustHandles="1" noChangeArrowheads="1" noChangeShapeType="1" noTextEdit="1"/>
              </p:cNvSpPr>
              <p:nvPr/>
            </p:nvSpPr>
            <p:spPr>
              <a:xfrm>
                <a:off x="10043824" y="3359835"/>
                <a:ext cx="1686128" cy="1154349"/>
              </a:xfrm>
              <a:prstGeom prst="roundRect">
                <a:avLst/>
              </a:prstGeom>
              <a:blipFill>
                <a:blip r:embed="rId2"/>
                <a:stretch>
                  <a:fillRect/>
                </a:stretch>
              </a:blipFill>
              <a:ln>
                <a:solidFill>
                  <a:schemeClr val="tx1"/>
                </a:solidFill>
              </a:ln>
            </p:spPr>
            <p:txBody>
              <a:bodyPr/>
              <a:lstStyle/>
              <a:p>
                <a:r>
                  <a:rPr lang="ja-JP" altLang="en-US">
                    <a:noFill/>
                  </a:rPr>
                  <a:t> </a:t>
                </a:r>
              </a:p>
            </p:txBody>
          </p:sp>
        </mc:Fallback>
      </mc:AlternateContent>
      <p:sp>
        <p:nvSpPr>
          <p:cNvPr id="36" name="角丸四角形 35"/>
          <p:cNvSpPr/>
          <p:nvPr/>
        </p:nvSpPr>
        <p:spPr>
          <a:xfrm>
            <a:off x="10043825" y="5588075"/>
            <a:ext cx="1686129"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-1</a:t>
            </a:r>
            <a:endParaRPr lang="ja-JP" altLang="en-US" sz="3733" dirty="0">
              <a:solidFill>
                <a:schemeClr val="tx1"/>
              </a:solidFill>
            </a:endParaRPr>
          </a:p>
        </p:txBody>
      </p:sp>
      <p:sp>
        <p:nvSpPr>
          <p:cNvPr id="37" name="テキスト ボックス 36"/>
          <p:cNvSpPr txBox="1"/>
          <p:nvPr/>
        </p:nvSpPr>
        <p:spPr>
          <a:xfrm>
            <a:off x="9868352" y="2429509"/>
            <a:ext cx="2037073" cy="584775"/>
          </a:xfrm>
          <a:prstGeom prst="rect">
            <a:avLst/>
          </a:prstGeom>
          <a:noFill/>
        </p:spPr>
        <p:txBody>
          <a:bodyPr wrap="square" rtlCol="0">
            <a:spAutoFit/>
          </a:bodyPr>
          <a:lstStyle/>
          <a:p>
            <a:pPr algn="ctr"/>
            <a:r>
              <a:rPr lang="ja-JP" altLang="en-US" sz="3200" dirty="0"/>
              <a:t>出力</a:t>
            </a:r>
            <a:endParaRPr lang="en-US" altLang="ja-JP" sz="3200" dirty="0"/>
          </a:p>
        </p:txBody>
      </p:sp>
      <p:sp>
        <p:nvSpPr>
          <p:cNvPr id="38" name="テキスト ボックス 37"/>
          <p:cNvSpPr txBox="1"/>
          <p:nvPr/>
        </p:nvSpPr>
        <p:spPr>
          <a:xfrm>
            <a:off x="259956" y="2372399"/>
            <a:ext cx="2386520" cy="502766"/>
          </a:xfrm>
          <a:prstGeom prst="rect">
            <a:avLst/>
          </a:prstGeom>
          <a:noFill/>
        </p:spPr>
        <p:txBody>
          <a:bodyPr wrap="square" rtlCol="0">
            <a:spAutoFit/>
          </a:bodyPr>
          <a:lstStyle/>
          <a:p>
            <a:r>
              <a:rPr lang="ja-JP" altLang="en-US" sz="2667" dirty="0"/>
              <a:t>成功時</a:t>
            </a:r>
          </a:p>
        </p:txBody>
      </p:sp>
      <p:sp>
        <p:nvSpPr>
          <p:cNvPr id="39" name="テキスト ボックス 38"/>
          <p:cNvSpPr txBox="1"/>
          <p:nvPr/>
        </p:nvSpPr>
        <p:spPr>
          <a:xfrm>
            <a:off x="259956" y="4825071"/>
            <a:ext cx="2386520" cy="502766"/>
          </a:xfrm>
          <a:prstGeom prst="rect">
            <a:avLst/>
          </a:prstGeom>
          <a:noFill/>
        </p:spPr>
        <p:txBody>
          <a:bodyPr wrap="square" rtlCol="0">
            <a:spAutoFit/>
          </a:bodyPr>
          <a:lstStyle/>
          <a:p>
            <a:r>
              <a:rPr lang="ja-JP" altLang="en-US" sz="2667" dirty="0"/>
              <a:t>失敗時</a:t>
            </a:r>
            <a:r>
              <a:rPr lang="en-US" altLang="ja-JP" sz="2667" dirty="0"/>
              <a:t> </a:t>
            </a:r>
            <a:endParaRPr lang="ja-JP" altLang="en-US" sz="2667" dirty="0"/>
          </a:p>
        </p:txBody>
      </p:sp>
      <p:sp>
        <p:nvSpPr>
          <p:cNvPr id="24" name="テキスト ボックス 23"/>
          <p:cNvSpPr txBox="1"/>
          <p:nvPr/>
        </p:nvSpPr>
        <p:spPr>
          <a:xfrm>
            <a:off x="5897767" y="4999359"/>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7596864" y="5000714"/>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3" name="スライド番号プレースホルダー 2"/>
          <p:cNvSpPr>
            <a:spLocks noGrp="1"/>
          </p:cNvSpPr>
          <p:nvPr>
            <p:ph type="sldNum" idx="12"/>
          </p:nvPr>
        </p:nvSpPr>
        <p:spPr/>
        <p:txBody>
          <a:bodyPr/>
          <a:lstStyle/>
          <a:p>
            <a:fld id="{00000000-1234-1234-1234-123412341234}" type="slidenum">
              <a:rPr lang="en-US" altLang="ja" smtClean="0"/>
              <a:pPr/>
              <a:t>12</a:t>
            </a:fld>
            <a:endParaRPr lang="ja" altLang="en-US"/>
          </a:p>
        </p:txBody>
      </p:sp>
    </p:spTree>
    <p:extLst>
      <p:ext uri="{BB962C8B-B14F-4D97-AF65-F5344CB8AC3E}">
        <p14:creationId xmlns:p14="http://schemas.microsoft.com/office/powerpoint/2010/main" val="2410429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表 25"/>
          <p:cNvGraphicFramePr>
            <a:graphicFrameLocks noGrp="1"/>
          </p:cNvGraphicFramePr>
          <p:nvPr>
            <p:extLst/>
          </p:nvPr>
        </p:nvGraphicFramePr>
        <p:xfrm>
          <a:off x="1319193" y="3560694"/>
          <a:ext cx="8128000" cy="823788"/>
        </p:xfrm>
        <a:graphic>
          <a:graphicData uri="http://schemas.openxmlformats.org/drawingml/2006/table">
            <a:tbl>
              <a:tblPr firstRow="1" bandRow="1"/>
              <a:tblGrid>
                <a:gridCol w="1625600">
                  <a:extLst>
                    <a:ext uri="{9D8B030D-6E8A-4147-A177-3AD203B41FA5}">
                      <a16:colId xmlns:a16="http://schemas.microsoft.com/office/drawing/2014/main" xmlns="" val="20000"/>
                    </a:ext>
                  </a:extLst>
                </a:gridCol>
                <a:gridCol w="1625600">
                  <a:extLst>
                    <a:ext uri="{9D8B030D-6E8A-4147-A177-3AD203B41FA5}">
                      <a16:colId xmlns:a16="http://schemas.microsoft.com/office/drawing/2014/main" xmlns="" val="20001"/>
                    </a:ext>
                  </a:extLst>
                </a:gridCol>
                <a:gridCol w="1625600">
                  <a:extLst>
                    <a:ext uri="{9D8B030D-6E8A-4147-A177-3AD203B41FA5}">
                      <a16:colId xmlns:a16="http://schemas.microsoft.com/office/drawing/2014/main" xmlns="" val="20002"/>
                    </a:ext>
                  </a:extLst>
                </a:gridCol>
                <a:gridCol w="1625600">
                  <a:extLst>
                    <a:ext uri="{9D8B030D-6E8A-4147-A177-3AD203B41FA5}">
                      <a16:colId xmlns:a16="http://schemas.microsoft.com/office/drawing/2014/main" xmlns="" val="20003"/>
                    </a:ext>
                  </a:extLst>
                </a:gridCol>
                <a:gridCol w="1625600">
                  <a:extLst>
                    <a:ext uri="{9D8B030D-6E8A-4147-A177-3AD203B41FA5}">
                      <a16:colId xmlns:a16="http://schemas.microsoft.com/office/drawing/2014/main" xmlns=""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5</a:t>
                      </a:r>
                      <a:endParaRPr kumimoji="1" lang="ja-JP" altLang="en-US" sz="4300" dirty="0"/>
                    </a:p>
                  </a:txBody>
                  <a:tcPr marL="121920" marR="121920" marT="60960" marB="60960"/>
                </a:tc>
                <a:tc>
                  <a:txBody>
                    <a:bodyPr/>
                    <a:lstStyle/>
                    <a:p>
                      <a:pPr algn="ctr"/>
                      <a:r>
                        <a:rPr kumimoji="1" lang="en-US" altLang="ja-JP" sz="4300" dirty="0"/>
                        <a:t>8</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a:t>
                      </a:r>
                      <a:endParaRPr kumimoji="1" lang="ja-JP" altLang="en-US" sz="4300" dirty="0"/>
                    </a:p>
                  </a:txBody>
                  <a:tcPr marL="121920" marR="121920" marT="60960" marB="60960"/>
                </a:tc>
                <a:extLst>
                  <a:ext uri="{0D108BD9-81ED-4DB2-BD59-A6C34878D82A}">
                    <a16:rowId xmlns:a16="http://schemas.microsoft.com/office/drawing/2014/main" xmlns="" val="10000"/>
                  </a:ext>
                </a:extLst>
              </a:tr>
            </a:tbl>
          </a:graphicData>
        </a:graphic>
      </p:graphicFrame>
      <p:graphicFrame>
        <p:nvGraphicFramePr>
          <p:cNvPr id="27" name="表 26"/>
          <p:cNvGraphicFramePr>
            <a:graphicFrameLocks noGrp="1"/>
          </p:cNvGraphicFramePr>
          <p:nvPr>
            <p:extLst/>
          </p:nvPr>
        </p:nvGraphicFramePr>
        <p:xfrm>
          <a:off x="1319193" y="5918635"/>
          <a:ext cx="8128000" cy="823788"/>
        </p:xfrm>
        <a:graphic>
          <a:graphicData uri="http://schemas.openxmlformats.org/drawingml/2006/table">
            <a:tbl>
              <a:tblPr firstRow="1" bandRow="1"/>
              <a:tblGrid>
                <a:gridCol w="1625600">
                  <a:extLst>
                    <a:ext uri="{9D8B030D-6E8A-4147-A177-3AD203B41FA5}">
                      <a16:colId xmlns:a16="http://schemas.microsoft.com/office/drawing/2014/main" xmlns="" val="20000"/>
                    </a:ext>
                  </a:extLst>
                </a:gridCol>
                <a:gridCol w="1625600">
                  <a:extLst>
                    <a:ext uri="{9D8B030D-6E8A-4147-A177-3AD203B41FA5}">
                      <a16:colId xmlns:a16="http://schemas.microsoft.com/office/drawing/2014/main" xmlns="" val="20001"/>
                    </a:ext>
                  </a:extLst>
                </a:gridCol>
                <a:gridCol w="1625600">
                  <a:extLst>
                    <a:ext uri="{9D8B030D-6E8A-4147-A177-3AD203B41FA5}">
                      <a16:colId xmlns:a16="http://schemas.microsoft.com/office/drawing/2014/main" xmlns="" val="20002"/>
                    </a:ext>
                  </a:extLst>
                </a:gridCol>
                <a:gridCol w="1625600">
                  <a:extLst>
                    <a:ext uri="{9D8B030D-6E8A-4147-A177-3AD203B41FA5}">
                      <a16:colId xmlns:a16="http://schemas.microsoft.com/office/drawing/2014/main" xmlns="" val="20003"/>
                    </a:ext>
                  </a:extLst>
                </a:gridCol>
                <a:gridCol w="1625600">
                  <a:extLst>
                    <a:ext uri="{9D8B030D-6E8A-4147-A177-3AD203B41FA5}">
                      <a16:colId xmlns:a16="http://schemas.microsoft.com/office/drawing/2014/main" xmlns="" val="20004"/>
                    </a:ext>
                  </a:extLst>
                </a:gridCol>
              </a:tblGrid>
              <a:tr h="823788">
                <a:tc>
                  <a:txBody>
                    <a:bodyPr/>
                    <a:lstStyle/>
                    <a:p>
                      <a:pPr algn="ctr"/>
                      <a:r>
                        <a:rPr kumimoji="1" lang="en-US" altLang="ja-JP" sz="4300" dirty="0"/>
                        <a:t>3</a:t>
                      </a:r>
                      <a:endParaRPr kumimoji="1" lang="ja-JP" altLang="en-US" sz="4300" dirty="0"/>
                    </a:p>
                  </a:txBody>
                  <a:tcPr marL="121920" marR="121920" marT="60960" marB="60960"/>
                </a:tc>
                <a:tc>
                  <a:txBody>
                    <a:bodyPr/>
                    <a:lstStyle/>
                    <a:p>
                      <a:pPr algn="ctr"/>
                      <a:r>
                        <a:rPr kumimoji="1" lang="en-US" altLang="ja-JP" sz="4300" dirty="0"/>
                        <a:t>6</a:t>
                      </a:r>
                      <a:endParaRPr kumimoji="1" lang="ja-JP" altLang="en-US" sz="4300" dirty="0"/>
                    </a:p>
                  </a:txBody>
                  <a:tcPr marL="121920" marR="121920" marT="60960" marB="60960"/>
                </a:tc>
                <a:tc>
                  <a:txBody>
                    <a:bodyPr/>
                    <a:lstStyle/>
                    <a:p>
                      <a:pPr algn="ctr"/>
                      <a:r>
                        <a:rPr kumimoji="1" lang="en-US" altLang="ja-JP" sz="4300" dirty="0"/>
                        <a:t>13</a:t>
                      </a:r>
                      <a:endParaRPr kumimoji="1" lang="ja-JP" altLang="en-US" sz="4300" dirty="0"/>
                    </a:p>
                  </a:txBody>
                  <a:tcPr marL="121920" marR="121920" marT="60960" marB="60960"/>
                </a:tc>
                <a:tc>
                  <a:txBody>
                    <a:bodyPr/>
                    <a:lstStyle/>
                    <a:p>
                      <a:pPr algn="ctr"/>
                      <a:r>
                        <a:rPr kumimoji="1" lang="en-US" altLang="ja-JP" sz="4300" dirty="0"/>
                        <a:t>11</a:t>
                      </a:r>
                      <a:endParaRPr kumimoji="1" lang="ja-JP" altLang="en-US" sz="4300" dirty="0"/>
                    </a:p>
                  </a:txBody>
                  <a:tcPr marL="121920" marR="121920" marT="60960" marB="60960"/>
                </a:tc>
                <a:tc>
                  <a:txBody>
                    <a:bodyPr/>
                    <a:lstStyle/>
                    <a:p>
                      <a:pPr algn="ctr"/>
                      <a:r>
                        <a:rPr kumimoji="1" lang="en-US" altLang="ja-JP" sz="4300" dirty="0"/>
                        <a:t>12</a:t>
                      </a:r>
                      <a:endParaRPr kumimoji="1" lang="ja-JP" altLang="en-US" sz="4300" dirty="0"/>
                    </a:p>
                  </a:txBody>
                  <a:tcPr marL="121920" marR="121920" marT="60960" marB="60960"/>
                </a:tc>
                <a:extLst>
                  <a:ext uri="{0D108BD9-81ED-4DB2-BD59-A6C34878D82A}">
                    <a16:rowId xmlns:a16="http://schemas.microsoft.com/office/drawing/2014/main" xmlns="" val="10000"/>
                  </a:ext>
                </a:extLst>
              </a:tr>
            </a:tbl>
          </a:graphicData>
        </a:graphic>
      </p:graphicFrame>
      <p:sp>
        <p:nvSpPr>
          <p:cNvPr id="28" name="下カーブ矢印 27"/>
          <p:cNvSpPr/>
          <p:nvPr/>
        </p:nvSpPr>
        <p:spPr>
          <a:xfrm>
            <a:off x="2348163"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9" name="テキスト ボックス 28"/>
          <p:cNvSpPr txBox="1"/>
          <p:nvPr/>
        </p:nvSpPr>
        <p:spPr>
          <a:xfrm>
            <a:off x="3327413" y="2145676"/>
            <a:ext cx="1738008" cy="584775"/>
          </a:xfrm>
          <a:prstGeom prst="rect">
            <a:avLst/>
          </a:prstGeom>
          <a:noFill/>
        </p:spPr>
        <p:txBody>
          <a:bodyPr wrap="square" rtlCol="0">
            <a:spAutoFit/>
          </a:bodyPr>
          <a:lstStyle/>
          <a:p>
            <a:r>
              <a:rPr lang="en-US" altLang="ja-JP" sz="3200" dirty="0"/>
              <a:t>Key = 8</a:t>
            </a:r>
            <a:endParaRPr lang="ja-JP" altLang="en-US" sz="3200" dirty="0"/>
          </a:p>
        </p:txBody>
      </p:sp>
      <p:sp>
        <p:nvSpPr>
          <p:cNvPr id="30" name="下カーブ矢印 29"/>
          <p:cNvSpPr/>
          <p:nvPr/>
        </p:nvSpPr>
        <p:spPr>
          <a:xfrm>
            <a:off x="4047262" y="2905879"/>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3" name="下カーブ矢印 32"/>
          <p:cNvSpPr/>
          <p:nvPr/>
        </p:nvSpPr>
        <p:spPr>
          <a:xfrm>
            <a:off x="5746359"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4" name="下カーブ矢印 33"/>
          <p:cNvSpPr/>
          <p:nvPr/>
        </p:nvSpPr>
        <p:spPr>
          <a:xfrm>
            <a:off x="7445458"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5" name="角丸四角形 34"/>
          <p:cNvSpPr/>
          <p:nvPr/>
        </p:nvSpPr>
        <p:spPr>
          <a:xfrm>
            <a:off x="10043824" y="3359836"/>
            <a:ext cx="1686128"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1</a:t>
            </a:r>
            <a:endParaRPr lang="ja-JP" altLang="en-US" sz="3733" dirty="0">
              <a:solidFill>
                <a:schemeClr val="tx1"/>
              </a:solidFill>
            </a:endParaRPr>
          </a:p>
        </p:txBody>
      </p:sp>
      <p:sp>
        <p:nvSpPr>
          <p:cNvPr id="36" name="角丸四角形 35"/>
          <p:cNvSpPr/>
          <p:nvPr/>
        </p:nvSpPr>
        <p:spPr>
          <a:xfrm>
            <a:off x="10043825" y="5588075"/>
            <a:ext cx="1686129" cy="1154349"/>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733" dirty="0">
                <a:solidFill>
                  <a:schemeClr val="tx1"/>
                </a:solidFill>
              </a:rPr>
              <a:t>0</a:t>
            </a:r>
            <a:endParaRPr lang="ja-JP" altLang="en-US" sz="3733" dirty="0">
              <a:solidFill>
                <a:schemeClr val="tx1"/>
              </a:solidFill>
            </a:endParaRPr>
          </a:p>
        </p:txBody>
      </p:sp>
      <p:sp>
        <p:nvSpPr>
          <p:cNvPr id="37" name="テキスト ボックス 36"/>
          <p:cNvSpPr txBox="1"/>
          <p:nvPr/>
        </p:nvSpPr>
        <p:spPr>
          <a:xfrm>
            <a:off x="9868352" y="2429509"/>
            <a:ext cx="2037073" cy="584775"/>
          </a:xfrm>
          <a:prstGeom prst="rect">
            <a:avLst/>
          </a:prstGeom>
          <a:noFill/>
        </p:spPr>
        <p:txBody>
          <a:bodyPr wrap="square" rtlCol="0">
            <a:spAutoFit/>
          </a:bodyPr>
          <a:lstStyle/>
          <a:p>
            <a:pPr algn="ctr"/>
            <a:r>
              <a:rPr lang="ja-JP" altLang="en-US" sz="3200" dirty="0"/>
              <a:t>出力</a:t>
            </a:r>
            <a:endParaRPr lang="en-US" altLang="ja-JP" sz="3200" dirty="0"/>
          </a:p>
        </p:txBody>
      </p:sp>
      <p:sp>
        <p:nvSpPr>
          <p:cNvPr id="38" name="テキスト ボックス 37"/>
          <p:cNvSpPr txBox="1"/>
          <p:nvPr/>
        </p:nvSpPr>
        <p:spPr>
          <a:xfrm>
            <a:off x="259956" y="2372399"/>
            <a:ext cx="2386520" cy="502766"/>
          </a:xfrm>
          <a:prstGeom prst="rect">
            <a:avLst/>
          </a:prstGeom>
          <a:noFill/>
        </p:spPr>
        <p:txBody>
          <a:bodyPr wrap="square" rtlCol="0">
            <a:spAutoFit/>
          </a:bodyPr>
          <a:lstStyle/>
          <a:p>
            <a:r>
              <a:rPr lang="ja-JP" altLang="en-US" sz="2667" dirty="0"/>
              <a:t>成功時</a:t>
            </a:r>
          </a:p>
        </p:txBody>
      </p:sp>
      <p:sp>
        <p:nvSpPr>
          <p:cNvPr id="39" name="テキスト ボックス 38"/>
          <p:cNvSpPr txBox="1"/>
          <p:nvPr/>
        </p:nvSpPr>
        <p:spPr>
          <a:xfrm>
            <a:off x="259956" y="4825071"/>
            <a:ext cx="2386520" cy="502766"/>
          </a:xfrm>
          <a:prstGeom prst="rect">
            <a:avLst/>
          </a:prstGeom>
          <a:noFill/>
        </p:spPr>
        <p:txBody>
          <a:bodyPr wrap="square" rtlCol="0">
            <a:spAutoFit/>
          </a:bodyPr>
          <a:lstStyle/>
          <a:p>
            <a:r>
              <a:rPr lang="ja-JP" altLang="en-US" sz="2667" dirty="0"/>
              <a:t>失敗時</a:t>
            </a:r>
          </a:p>
        </p:txBody>
      </p:sp>
      <p:sp>
        <p:nvSpPr>
          <p:cNvPr id="22" name="下カーブ矢印 21"/>
          <p:cNvSpPr/>
          <p:nvPr/>
        </p:nvSpPr>
        <p:spPr>
          <a:xfrm>
            <a:off x="2348162"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3" name="下カーブ矢印 22"/>
          <p:cNvSpPr/>
          <p:nvPr/>
        </p:nvSpPr>
        <p:spPr>
          <a:xfrm>
            <a:off x="4047259" y="531522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4" name="テキスト ボックス 23"/>
          <p:cNvSpPr txBox="1"/>
          <p:nvPr/>
        </p:nvSpPr>
        <p:spPr>
          <a:xfrm>
            <a:off x="5923707" y="2556525"/>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7538499" y="2556525"/>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52" name="タイトル 1">
            <a:extLst>
              <a:ext uri="{FF2B5EF4-FFF2-40B4-BE49-F238E27FC236}">
                <a16:creationId xmlns:a16="http://schemas.microsoft.com/office/drawing/2014/main" xmlns="" id="{8DF52201-68B3-434F-80B0-2BF9F1B68605}"/>
              </a:ext>
            </a:extLst>
          </p:cNvPr>
          <p:cNvSpPr>
            <a:spLocks noGrp="1"/>
          </p:cNvSpPr>
          <p:nvPr>
            <p:ph type="title"/>
          </p:nvPr>
        </p:nvSpPr>
        <p:spPr>
          <a:xfrm>
            <a:off x="259954" y="578631"/>
            <a:ext cx="2658340" cy="763600"/>
          </a:xfrm>
        </p:spPr>
        <p:txBody>
          <a:bodyPr>
            <a:normAutofit fontScale="90000"/>
          </a:bodyPr>
          <a:lstStyle/>
          <a:p>
            <a:pPr algn="ctr"/>
            <a:r>
              <a:rPr lang="ja-JP" altLang="en-US" dirty="0"/>
              <a:t>構造</a:t>
            </a:r>
            <a:r>
              <a:rPr kumimoji="1" lang="en-US" altLang="ja-JP" dirty="0"/>
              <a:t/>
            </a:r>
            <a:br>
              <a:rPr kumimoji="1" lang="en-US" altLang="ja-JP" dirty="0"/>
            </a:br>
            <a:r>
              <a:rPr lang="ja-JP" altLang="en-US" dirty="0"/>
              <a:t>配列</a:t>
            </a:r>
            <a:r>
              <a:rPr kumimoji="1" lang="en-US" altLang="ja-JP" dirty="0"/>
              <a:t/>
            </a:r>
            <a:br>
              <a:rPr kumimoji="1" lang="en-US" altLang="ja-JP" dirty="0"/>
            </a:br>
            <a:r>
              <a:rPr kumimoji="1" lang="ja-JP" altLang="en-US" dirty="0"/>
              <a:t>　　</a:t>
            </a:r>
          </a:p>
        </p:txBody>
      </p:sp>
      <p:sp>
        <p:nvSpPr>
          <p:cNvPr id="53" name="タイトル 1">
            <a:extLst>
              <a:ext uri="{FF2B5EF4-FFF2-40B4-BE49-F238E27FC236}">
                <a16:creationId xmlns:a16="http://schemas.microsoft.com/office/drawing/2014/main" xmlns="" id="{5580CA92-4ADA-4CCA-8CA3-E87A19C28F7B}"/>
              </a:ext>
            </a:extLst>
          </p:cNvPr>
          <p:cNvSpPr txBox="1">
            <a:spLocks/>
          </p:cNvSpPr>
          <p:nvPr/>
        </p:nvSpPr>
        <p:spPr>
          <a:xfrm>
            <a:off x="3178256" y="489605"/>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フラグ</a:t>
            </a:r>
            <a:r>
              <a:rPr lang="en-US" altLang="ja-JP" sz="3733" dirty="0"/>
              <a:t/>
            </a:r>
            <a:br>
              <a:rPr lang="en-US" altLang="ja-JP" sz="3733" dirty="0"/>
            </a:br>
            <a:r>
              <a:rPr lang="ja-JP" altLang="en-US" sz="3733" dirty="0"/>
              <a:t>　　</a:t>
            </a:r>
          </a:p>
        </p:txBody>
      </p:sp>
      <p:sp>
        <p:nvSpPr>
          <p:cNvPr id="54" name="タイトル 1">
            <a:extLst>
              <a:ext uri="{FF2B5EF4-FFF2-40B4-BE49-F238E27FC236}">
                <a16:creationId xmlns:a16="http://schemas.microsoft.com/office/drawing/2014/main" xmlns="" id="{43500D27-B378-4FFA-ADCA-F85B64FA1B57}"/>
              </a:ext>
            </a:extLst>
          </p:cNvPr>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無</a:t>
            </a:r>
            <a:r>
              <a:rPr lang="en-US" altLang="ja-JP" sz="3733" dirty="0"/>
              <a:t/>
            </a:r>
            <a:br>
              <a:rPr lang="en-US" altLang="ja-JP" sz="3733" dirty="0"/>
            </a:br>
            <a:r>
              <a:rPr lang="ja-JP" altLang="en-US" sz="3733" dirty="0"/>
              <a:t>　　</a:t>
            </a:r>
          </a:p>
        </p:txBody>
      </p:sp>
      <p:sp>
        <p:nvSpPr>
          <p:cNvPr id="55" name="正方形/長方形 54">
            <a:extLst>
              <a:ext uri="{FF2B5EF4-FFF2-40B4-BE49-F238E27FC236}">
                <a16:creationId xmlns:a16="http://schemas.microsoft.com/office/drawing/2014/main" xmlns="" id="{C172C157-BA5B-4A29-AF44-5F9B26A8D3B3}"/>
              </a:ext>
            </a:extLst>
          </p:cNvPr>
          <p:cNvSpPr/>
          <p:nvPr/>
        </p:nvSpPr>
        <p:spPr>
          <a:xfrm>
            <a:off x="259957"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56" name="直線コネクタ 55">
            <a:extLst>
              <a:ext uri="{FF2B5EF4-FFF2-40B4-BE49-F238E27FC236}">
                <a16:creationId xmlns:a16="http://schemas.microsoft.com/office/drawing/2014/main" xmlns="" id="{2B0800FB-1710-4442-AD66-5B80C1298FC5}"/>
              </a:ext>
            </a:extLst>
          </p:cNvPr>
          <p:cNvCxnSpPr>
            <a:stCxn id="55" idx="1"/>
            <a:endCxn id="55" idx="3"/>
          </p:cNvCxnSpPr>
          <p:nvPr/>
        </p:nvCxnSpPr>
        <p:spPr>
          <a:xfrm>
            <a:off x="259957"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a16="http://schemas.microsoft.com/office/drawing/2014/main" xmlns="" id="{75BA0086-E8FA-412D-8213-AEB40DBD8305}"/>
              </a:ext>
            </a:extLst>
          </p:cNvPr>
          <p:cNvSpPr/>
          <p:nvPr/>
        </p:nvSpPr>
        <p:spPr>
          <a:xfrm>
            <a:off x="259956" y="489607"/>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58" name="正方形/長方形 57">
            <a:extLst>
              <a:ext uri="{FF2B5EF4-FFF2-40B4-BE49-F238E27FC236}">
                <a16:creationId xmlns:a16="http://schemas.microsoft.com/office/drawing/2014/main" xmlns="" id="{89A199A7-BC41-4C63-9A86-8C299969FA39}"/>
              </a:ext>
            </a:extLst>
          </p:cNvPr>
          <p:cNvSpPr/>
          <p:nvPr/>
        </p:nvSpPr>
        <p:spPr>
          <a:xfrm>
            <a:off x="3073943" y="489607"/>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13</a:t>
            </a:fld>
            <a:endParaRPr lang="ja" altLang="en-US"/>
          </a:p>
        </p:txBody>
      </p:sp>
    </p:spTree>
    <p:extLst>
      <p:ext uri="{BB962C8B-B14F-4D97-AF65-F5344CB8AC3E}">
        <p14:creationId xmlns:p14="http://schemas.microsoft.com/office/powerpoint/2010/main" val="1629855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xmlns="" id="{8DF52201-68B3-434F-80B0-2BF9F1B68605}"/>
              </a:ext>
            </a:extLst>
          </p:cNvPr>
          <p:cNvSpPr>
            <a:spLocks noGrp="1"/>
          </p:cNvSpPr>
          <p:nvPr>
            <p:ph type="title"/>
          </p:nvPr>
        </p:nvSpPr>
        <p:spPr>
          <a:xfrm>
            <a:off x="259954" y="578631"/>
            <a:ext cx="2658340" cy="763600"/>
          </a:xfrm>
        </p:spPr>
        <p:txBody>
          <a:bodyPr>
            <a:normAutofit fontScale="90000"/>
          </a:bodyPr>
          <a:lstStyle/>
          <a:p>
            <a:pPr algn="ctr"/>
            <a:r>
              <a:rPr lang="ja-JP" altLang="en-US" dirty="0" smtClean="0"/>
              <a:t>構造</a:t>
            </a:r>
            <a:r>
              <a:rPr lang="en-US" altLang="ja-JP" dirty="0"/>
              <a:t/>
            </a:r>
            <a:br>
              <a:rPr lang="en-US" altLang="ja-JP" dirty="0"/>
            </a:br>
            <a:r>
              <a:rPr lang="ja-JP" altLang="en-US" dirty="0"/>
              <a:t>リスト</a:t>
            </a:r>
            <a:r>
              <a:rPr kumimoji="1" lang="en-US" altLang="ja-JP" dirty="0"/>
              <a:t/>
            </a:r>
            <a:br>
              <a:rPr kumimoji="1" lang="en-US" altLang="ja-JP" dirty="0"/>
            </a:br>
            <a:r>
              <a:rPr kumimoji="1" lang="ja-JP" altLang="en-US" dirty="0"/>
              <a:t>　　</a:t>
            </a:r>
          </a:p>
        </p:txBody>
      </p:sp>
      <p:sp>
        <p:nvSpPr>
          <p:cNvPr id="5" name="タイトル 1">
            <a:extLst>
              <a:ext uri="{FF2B5EF4-FFF2-40B4-BE49-F238E27FC236}">
                <a16:creationId xmlns:a16="http://schemas.microsoft.com/office/drawing/2014/main" xmlns="" id="{5580CA92-4ADA-4CCA-8CA3-E87A19C28F7B}"/>
              </a:ext>
            </a:extLst>
          </p:cNvPr>
          <p:cNvSpPr txBox="1">
            <a:spLocks/>
          </p:cNvSpPr>
          <p:nvPr/>
        </p:nvSpPr>
        <p:spPr>
          <a:xfrm>
            <a:off x="3178256" y="489605"/>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フラグ</a:t>
            </a:r>
            <a:r>
              <a:rPr lang="en-US" altLang="ja-JP" sz="3733" dirty="0"/>
              <a:t/>
            </a:r>
            <a:br>
              <a:rPr lang="en-US" altLang="ja-JP" sz="3733" dirty="0"/>
            </a:br>
            <a:r>
              <a:rPr lang="ja-JP" altLang="en-US" sz="3733" dirty="0"/>
              <a:t>　　</a:t>
            </a:r>
          </a:p>
        </p:txBody>
      </p:sp>
      <p:sp>
        <p:nvSpPr>
          <p:cNvPr id="6" name="タイトル 1">
            <a:extLst>
              <a:ext uri="{FF2B5EF4-FFF2-40B4-BE49-F238E27FC236}">
                <a16:creationId xmlns:a16="http://schemas.microsoft.com/office/drawing/2014/main" xmlns="" id="{43500D27-B378-4FFA-ADCA-F85B64FA1B57}"/>
              </a:ext>
            </a:extLst>
          </p:cNvPr>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無</a:t>
            </a:r>
            <a:r>
              <a:rPr lang="en-US" altLang="ja-JP" sz="3733" dirty="0"/>
              <a:t/>
            </a:r>
            <a:br>
              <a:rPr lang="en-US" altLang="ja-JP" sz="3733" dirty="0"/>
            </a:br>
            <a:r>
              <a:rPr lang="ja-JP" altLang="en-US" sz="3733" dirty="0"/>
              <a:t>　　</a:t>
            </a:r>
          </a:p>
        </p:txBody>
      </p:sp>
      <p:sp>
        <p:nvSpPr>
          <p:cNvPr id="7" name="正方形/長方形 6">
            <a:extLst>
              <a:ext uri="{FF2B5EF4-FFF2-40B4-BE49-F238E27FC236}">
                <a16:creationId xmlns:a16="http://schemas.microsoft.com/office/drawing/2014/main" xmlns="" id="{C172C157-BA5B-4A29-AF44-5F9B26A8D3B3}"/>
              </a:ext>
            </a:extLst>
          </p:cNvPr>
          <p:cNvSpPr/>
          <p:nvPr/>
        </p:nvSpPr>
        <p:spPr>
          <a:xfrm>
            <a:off x="259957"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8" name="直線コネクタ 7">
            <a:extLst>
              <a:ext uri="{FF2B5EF4-FFF2-40B4-BE49-F238E27FC236}">
                <a16:creationId xmlns:a16="http://schemas.microsoft.com/office/drawing/2014/main" xmlns="" id="{2B0800FB-1710-4442-AD66-5B80C1298FC5}"/>
              </a:ext>
            </a:extLst>
          </p:cNvPr>
          <p:cNvCxnSpPr>
            <a:stCxn id="7" idx="1"/>
            <a:endCxn id="7" idx="3"/>
          </p:cNvCxnSpPr>
          <p:nvPr/>
        </p:nvCxnSpPr>
        <p:spPr>
          <a:xfrm>
            <a:off x="259957"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xmlns="" id="{75BA0086-E8FA-412D-8213-AEB40DBD8305}"/>
              </a:ext>
            </a:extLst>
          </p:cNvPr>
          <p:cNvSpPr/>
          <p:nvPr/>
        </p:nvSpPr>
        <p:spPr>
          <a:xfrm>
            <a:off x="259956" y="489607"/>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0" name="正方形/長方形 9">
            <a:extLst>
              <a:ext uri="{FF2B5EF4-FFF2-40B4-BE49-F238E27FC236}">
                <a16:creationId xmlns:a16="http://schemas.microsoft.com/office/drawing/2014/main" xmlns="" id="{89A199A7-BC41-4C63-9A86-8C299969FA39}"/>
              </a:ext>
            </a:extLst>
          </p:cNvPr>
          <p:cNvSpPr/>
          <p:nvPr/>
        </p:nvSpPr>
        <p:spPr>
          <a:xfrm>
            <a:off x="3073943" y="489607"/>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4" name="テキスト ボックス 13"/>
          <p:cNvSpPr txBox="1"/>
          <p:nvPr/>
        </p:nvSpPr>
        <p:spPr>
          <a:xfrm>
            <a:off x="3327413" y="2145676"/>
            <a:ext cx="1738008" cy="584775"/>
          </a:xfrm>
          <a:prstGeom prst="rect">
            <a:avLst/>
          </a:prstGeom>
          <a:noFill/>
        </p:spPr>
        <p:txBody>
          <a:bodyPr wrap="square" rtlCol="0">
            <a:spAutoFit/>
          </a:bodyPr>
          <a:lstStyle/>
          <a:p>
            <a:r>
              <a:rPr lang="en-US" altLang="ja-JP" sz="3200" dirty="0"/>
              <a:t>Key = </a:t>
            </a:r>
            <a:r>
              <a:rPr lang="en-US" altLang="ja-JP" sz="3200" dirty="0"/>
              <a:t>12</a:t>
            </a:r>
            <a:endParaRPr lang="ja-JP" altLang="en-US" sz="3200" dirty="0"/>
          </a:p>
        </p:txBody>
      </p:sp>
      <p:sp>
        <p:nvSpPr>
          <p:cNvPr id="16" name="下カーブ矢印 15"/>
          <p:cNvSpPr/>
          <p:nvPr/>
        </p:nvSpPr>
        <p:spPr>
          <a:xfrm>
            <a:off x="3292049" y="528431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17" name="下カーブ矢印 16"/>
          <p:cNvSpPr/>
          <p:nvPr/>
        </p:nvSpPr>
        <p:spPr>
          <a:xfrm>
            <a:off x="4837840" y="530336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0" name="テキスト ボックス 19"/>
          <p:cNvSpPr txBox="1"/>
          <p:nvPr/>
        </p:nvSpPr>
        <p:spPr>
          <a:xfrm>
            <a:off x="259956" y="2372399"/>
            <a:ext cx="2470827" cy="913199"/>
          </a:xfrm>
          <a:prstGeom prst="rect">
            <a:avLst/>
          </a:prstGeom>
          <a:noFill/>
        </p:spPr>
        <p:txBody>
          <a:bodyPr wrap="square" rtlCol="0">
            <a:spAutoFit/>
          </a:bodyPr>
          <a:lstStyle/>
          <a:p>
            <a:r>
              <a:rPr lang="ja-JP" altLang="en-US" sz="2667" dirty="0"/>
              <a:t>データ書き換え</a:t>
            </a:r>
            <a:r>
              <a:rPr lang="ja-JP" altLang="en-US" sz="2667" dirty="0"/>
              <a:t>有</a:t>
            </a:r>
          </a:p>
        </p:txBody>
      </p:sp>
      <p:sp>
        <p:nvSpPr>
          <p:cNvPr id="21" name="テキスト ボックス 20"/>
          <p:cNvSpPr txBox="1"/>
          <p:nvPr/>
        </p:nvSpPr>
        <p:spPr>
          <a:xfrm>
            <a:off x="259956" y="4825071"/>
            <a:ext cx="2386520" cy="913199"/>
          </a:xfrm>
          <a:prstGeom prst="rect">
            <a:avLst/>
          </a:prstGeom>
          <a:noFill/>
        </p:spPr>
        <p:txBody>
          <a:bodyPr wrap="square" rtlCol="0">
            <a:spAutoFit/>
          </a:bodyPr>
          <a:lstStyle/>
          <a:p>
            <a:r>
              <a:rPr lang="ja-JP" altLang="en-US" sz="2667" dirty="0"/>
              <a:t>データ書き換え</a:t>
            </a:r>
            <a:r>
              <a:rPr lang="ja-JP" altLang="en-US" sz="2667" dirty="0"/>
              <a:t>無</a:t>
            </a:r>
            <a:r>
              <a:rPr lang="en-US" altLang="ja-JP" sz="2667" dirty="0"/>
              <a:t> </a:t>
            </a:r>
            <a:endParaRPr lang="ja-JP" altLang="en-US" sz="2667" dirty="0"/>
          </a:p>
        </p:txBody>
      </p:sp>
      <p:sp>
        <p:nvSpPr>
          <p:cNvPr id="22" name="テキスト ボックス 21"/>
          <p:cNvSpPr txBox="1"/>
          <p:nvPr/>
        </p:nvSpPr>
        <p:spPr>
          <a:xfrm>
            <a:off x="6495405" y="4472367"/>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3" name="テキスト ボックス 22"/>
          <p:cNvSpPr txBox="1"/>
          <p:nvPr/>
        </p:nvSpPr>
        <p:spPr>
          <a:xfrm>
            <a:off x="7866100" y="4498748"/>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4" name="テキスト ボックス 23"/>
          <p:cNvSpPr txBox="1"/>
          <p:nvPr/>
        </p:nvSpPr>
        <p:spPr>
          <a:xfrm>
            <a:off x="3327413" y="4472367"/>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5026511" y="4473722"/>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6" name="下カーブ矢印 25"/>
          <p:cNvSpPr/>
          <p:nvPr/>
        </p:nvSpPr>
        <p:spPr>
          <a:xfrm>
            <a:off x="6228778" y="528431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7" name="下カーブ矢印 26"/>
          <p:cNvSpPr/>
          <p:nvPr/>
        </p:nvSpPr>
        <p:spPr>
          <a:xfrm>
            <a:off x="7619716" y="5269322"/>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0" name="スライド番号プレースホルダー 29"/>
          <p:cNvSpPr>
            <a:spLocks noGrp="1"/>
          </p:cNvSpPr>
          <p:nvPr>
            <p:ph type="sldNum" idx="12"/>
          </p:nvPr>
        </p:nvSpPr>
        <p:spPr/>
        <p:txBody>
          <a:bodyPr/>
          <a:lstStyle/>
          <a:p>
            <a:fld id="{00000000-1234-1234-1234-123412341234}" type="slidenum">
              <a:rPr lang="en-US" altLang="ja" smtClean="0"/>
              <a:pPr/>
              <a:t>14</a:t>
            </a:fld>
            <a:endParaRPr lang="ja" altLang="en-US"/>
          </a:p>
        </p:txBody>
      </p:sp>
      <p:graphicFrame>
        <p:nvGraphicFramePr>
          <p:cNvPr id="31" name="表 30"/>
          <p:cNvGraphicFramePr>
            <a:graphicFrameLocks noGrp="1"/>
          </p:cNvGraphicFramePr>
          <p:nvPr>
            <p:extLst>
              <p:ext uri="{D42A27DB-BD31-4B8C-83A1-F6EECF244321}">
                <p14:modId xmlns:p14="http://schemas.microsoft.com/office/powerpoint/2010/main" val="3807324963"/>
              </p:ext>
            </p:extLst>
          </p:nvPr>
        </p:nvGraphicFramePr>
        <p:xfrm>
          <a:off x="1319193" y="5824256"/>
          <a:ext cx="8128002" cy="975360"/>
        </p:xfrm>
        <a:graphic>
          <a:graphicData uri="http://schemas.openxmlformats.org/drawingml/2006/table">
            <a:tbl>
              <a:tblPr firstRow="1" bandRow="1"/>
              <a:tblGrid>
                <a:gridCol w="1354667"/>
                <a:gridCol w="1354667">
                  <a:extLst>
                    <a:ext uri="{9D8B030D-6E8A-4147-A177-3AD203B41FA5}">
                      <a16:colId xmlns:a16="http://schemas.microsoft.com/office/drawing/2014/main" xmlns="" val="20000"/>
                    </a:ext>
                  </a:extLst>
                </a:gridCol>
                <a:gridCol w="1354667">
                  <a:extLst>
                    <a:ext uri="{9D8B030D-6E8A-4147-A177-3AD203B41FA5}">
                      <a16:colId xmlns:a16="http://schemas.microsoft.com/office/drawing/2014/main" xmlns="" val="20001"/>
                    </a:ext>
                  </a:extLst>
                </a:gridCol>
                <a:gridCol w="1354667">
                  <a:extLst>
                    <a:ext uri="{9D8B030D-6E8A-4147-A177-3AD203B41FA5}">
                      <a16:colId xmlns:a16="http://schemas.microsoft.com/office/drawing/2014/main" xmlns="" val="20002"/>
                    </a:ext>
                  </a:extLst>
                </a:gridCol>
                <a:gridCol w="1354667">
                  <a:extLst>
                    <a:ext uri="{9D8B030D-6E8A-4147-A177-3AD203B41FA5}">
                      <a16:colId xmlns:a16="http://schemas.microsoft.com/office/drawing/2014/main" xmlns="" val="20003"/>
                    </a:ext>
                  </a:extLst>
                </a:gridCol>
                <a:gridCol w="1354667">
                  <a:extLst>
                    <a:ext uri="{9D8B030D-6E8A-4147-A177-3AD203B41FA5}">
                      <a16:colId xmlns:a16="http://schemas.microsoft.com/office/drawing/2014/main" xmlns="" val="20004"/>
                    </a:ext>
                  </a:extLst>
                </a:gridCol>
              </a:tblGrid>
              <a:tr h="439741">
                <a:tc>
                  <a:txBody>
                    <a:bodyPr/>
                    <a:lstStyle/>
                    <a:p>
                      <a:pPr algn="ctr"/>
                      <a:r>
                        <a:rPr kumimoji="1" lang="ja-JP" altLang="en-US" sz="2400" dirty="0" smtClean="0"/>
                        <a:t>レコード</a:t>
                      </a:r>
                      <a:endParaRPr kumimoji="1" lang="ja-JP" altLang="en-US" sz="2400" dirty="0"/>
                    </a:p>
                  </a:txBody>
                  <a:tcPr marL="121920" marR="121920" marT="60960" marB="60960"/>
                </a:tc>
                <a:tc>
                  <a:txBody>
                    <a:bodyPr/>
                    <a:lstStyle/>
                    <a:p>
                      <a:pPr algn="ctr"/>
                      <a:r>
                        <a:rPr kumimoji="1" lang="en-US" altLang="ja-JP" sz="2400" dirty="0"/>
                        <a:t>3</a:t>
                      </a:r>
                      <a:endParaRPr kumimoji="1" lang="ja-JP" altLang="en-US" sz="2400" dirty="0"/>
                    </a:p>
                  </a:txBody>
                  <a:tcPr marL="121920" marR="121920" marT="60960" marB="60960"/>
                </a:tc>
                <a:tc>
                  <a:txBody>
                    <a:bodyPr/>
                    <a:lstStyle/>
                    <a:p>
                      <a:pPr algn="ctr"/>
                      <a:r>
                        <a:rPr kumimoji="1" lang="en-US" altLang="ja-JP" sz="2400" dirty="0"/>
                        <a:t>5</a:t>
                      </a:r>
                      <a:endParaRPr kumimoji="1" lang="ja-JP" altLang="en-US" sz="2400" dirty="0"/>
                    </a:p>
                  </a:txBody>
                  <a:tcPr marL="121920" marR="121920" marT="60960" marB="60960"/>
                </a:tc>
                <a:tc>
                  <a:txBody>
                    <a:bodyPr/>
                    <a:lstStyle/>
                    <a:p>
                      <a:pPr algn="ctr"/>
                      <a:r>
                        <a:rPr kumimoji="1" lang="en-US" altLang="ja-JP" sz="2400" dirty="0"/>
                        <a:t>8</a:t>
                      </a:r>
                      <a:endParaRPr kumimoji="1" lang="ja-JP" altLang="en-US" sz="2400" dirty="0"/>
                    </a:p>
                  </a:txBody>
                  <a:tcPr marL="121920" marR="121920" marT="60960" marB="60960"/>
                </a:tc>
                <a:tc>
                  <a:txBody>
                    <a:bodyPr/>
                    <a:lstStyle/>
                    <a:p>
                      <a:pPr algn="ctr"/>
                      <a:r>
                        <a:rPr kumimoji="1" lang="en-US" altLang="ja-JP" sz="2400" dirty="0"/>
                        <a:t>11</a:t>
                      </a:r>
                      <a:endParaRPr kumimoji="1" lang="ja-JP" altLang="en-US" sz="2400" dirty="0"/>
                    </a:p>
                  </a:txBody>
                  <a:tcPr marL="121920" marR="121920" marT="60960" marB="60960"/>
                </a:tc>
                <a:tc>
                  <a:txBody>
                    <a:bodyPr/>
                    <a:lstStyle/>
                    <a:p>
                      <a:pPr algn="ctr"/>
                      <a:r>
                        <a:rPr kumimoji="1" lang="en-US" altLang="ja-JP" sz="2400" dirty="0"/>
                        <a:t>12</a:t>
                      </a:r>
                      <a:endParaRPr kumimoji="1" lang="ja-JP" altLang="en-US" sz="2400" dirty="0"/>
                    </a:p>
                  </a:txBody>
                  <a:tcPr marL="121920" marR="121920" marT="60960" marB="60960"/>
                </a:tc>
                <a:extLst>
                  <a:ext uri="{0D108BD9-81ED-4DB2-BD59-A6C34878D82A}">
                    <a16:rowId xmlns:a16="http://schemas.microsoft.com/office/drawing/2014/main" xmlns="" val="10000"/>
                  </a:ext>
                </a:extLst>
              </a:tr>
              <a:tr h="439741">
                <a:tc>
                  <a:txBody>
                    <a:bodyPr/>
                    <a:lstStyle/>
                    <a:p>
                      <a:pPr algn="ctr"/>
                      <a:r>
                        <a:rPr kumimoji="1" lang="ja-JP" altLang="en-US" sz="2400" dirty="0" smtClean="0"/>
                        <a:t>ポインタ</a:t>
                      </a:r>
                      <a:endParaRPr kumimoji="1" lang="ja-JP" altLang="en-US" sz="2400" dirty="0"/>
                    </a:p>
                  </a:txBody>
                  <a:tcPr marL="121920" marR="121920" marT="60960" marB="60960"/>
                </a:tc>
                <a:tc>
                  <a:txBody>
                    <a:bodyPr/>
                    <a:lstStyle/>
                    <a:p>
                      <a:pPr algn="ctr"/>
                      <a:r>
                        <a:rPr kumimoji="1" lang="en-US" altLang="ja-JP" sz="2400" dirty="0" smtClean="0"/>
                        <a:t>0</a:t>
                      </a:r>
                      <a:endParaRPr kumimoji="1" lang="ja-JP" altLang="en-US" sz="2400" dirty="0"/>
                    </a:p>
                  </a:txBody>
                  <a:tcPr marL="121920" marR="121920" marT="60960" marB="60960"/>
                </a:tc>
                <a:tc>
                  <a:txBody>
                    <a:bodyPr/>
                    <a:lstStyle/>
                    <a:p>
                      <a:pPr algn="ctr"/>
                      <a:r>
                        <a:rPr kumimoji="1" lang="en-US" altLang="ja-JP" sz="2400" dirty="0" smtClean="0"/>
                        <a:t>1</a:t>
                      </a:r>
                      <a:endParaRPr kumimoji="1" lang="ja-JP" altLang="en-US" sz="2400" dirty="0"/>
                    </a:p>
                  </a:txBody>
                  <a:tcPr marL="121920" marR="121920" marT="60960" marB="60960"/>
                </a:tc>
                <a:tc>
                  <a:txBody>
                    <a:bodyPr/>
                    <a:lstStyle/>
                    <a:p>
                      <a:pPr algn="ctr"/>
                      <a:r>
                        <a:rPr kumimoji="1" lang="en-US" altLang="ja-JP" sz="2400" dirty="0" smtClean="0"/>
                        <a:t>2</a:t>
                      </a:r>
                      <a:endParaRPr kumimoji="1" lang="ja-JP" altLang="en-US" sz="2400" dirty="0"/>
                    </a:p>
                  </a:txBody>
                  <a:tcPr marL="121920" marR="121920" marT="60960" marB="60960"/>
                </a:tc>
                <a:tc>
                  <a:txBody>
                    <a:bodyPr/>
                    <a:lstStyle/>
                    <a:p>
                      <a:pPr algn="ctr"/>
                      <a:r>
                        <a:rPr kumimoji="1" lang="en-US" altLang="ja-JP" sz="2400" dirty="0" smtClean="0"/>
                        <a:t>3</a:t>
                      </a:r>
                      <a:endParaRPr kumimoji="1" lang="ja-JP" altLang="en-US" sz="2400" dirty="0"/>
                    </a:p>
                  </a:txBody>
                  <a:tcPr marL="121920" marR="121920" marT="60960" marB="60960"/>
                </a:tc>
                <a:tc>
                  <a:txBody>
                    <a:bodyPr/>
                    <a:lstStyle/>
                    <a:p>
                      <a:pPr algn="ctr"/>
                      <a:r>
                        <a:rPr kumimoji="1" lang="en-US" altLang="ja-JP" sz="2400" dirty="0" smtClean="0"/>
                        <a:t>4</a:t>
                      </a:r>
                      <a:endParaRPr kumimoji="1" lang="ja-JP" altLang="en-US" sz="2400" dirty="0"/>
                    </a:p>
                  </a:txBody>
                  <a:tcPr marL="121920" marR="121920" marT="60960" marB="60960"/>
                </a:tc>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4274534449"/>
              </p:ext>
            </p:extLst>
          </p:nvPr>
        </p:nvGraphicFramePr>
        <p:xfrm>
          <a:off x="1319193" y="3599052"/>
          <a:ext cx="8128002" cy="975360"/>
        </p:xfrm>
        <a:graphic>
          <a:graphicData uri="http://schemas.openxmlformats.org/drawingml/2006/table">
            <a:tbl>
              <a:tblPr firstRow="1" bandRow="1"/>
              <a:tblGrid>
                <a:gridCol w="1354667"/>
                <a:gridCol w="1354667">
                  <a:extLst>
                    <a:ext uri="{9D8B030D-6E8A-4147-A177-3AD203B41FA5}">
                      <a16:colId xmlns:a16="http://schemas.microsoft.com/office/drawing/2014/main" xmlns="" val="20000"/>
                    </a:ext>
                  </a:extLst>
                </a:gridCol>
                <a:gridCol w="1354667">
                  <a:extLst>
                    <a:ext uri="{9D8B030D-6E8A-4147-A177-3AD203B41FA5}">
                      <a16:colId xmlns:a16="http://schemas.microsoft.com/office/drawing/2014/main" xmlns="" val="20001"/>
                    </a:ext>
                  </a:extLst>
                </a:gridCol>
                <a:gridCol w="1354667">
                  <a:extLst>
                    <a:ext uri="{9D8B030D-6E8A-4147-A177-3AD203B41FA5}">
                      <a16:colId xmlns:a16="http://schemas.microsoft.com/office/drawing/2014/main" xmlns="" val="20002"/>
                    </a:ext>
                  </a:extLst>
                </a:gridCol>
                <a:gridCol w="1354667">
                  <a:extLst>
                    <a:ext uri="{9D8B030D-6E8A-4147-A177-3AD203B41FA5}">
                      <a16:colId xmlns:a16="http://schemas.microsoft.com/office/drawing/2014/main" xmlns="" val="20003"/>
                    </a:ext>
                  </a:extLst>
                </a:gridCol>
                <a:gridCol w="1354667">
                  <a:extLst>
                    <a:ext uri="{9D8B030D-6E8A-4147-A177-3AD203B41FA5}">
                      <a16:colId xmlns:a16="http://schemas.microsoft.com/office/drawing/2014/main" xmlns="" val="20004"/>
                    </a:ext>
                  </a:extLst>
                </a:gridCol>
              </a:tblGrid>
              <a:tr h="439741">
                <a:tc>
                  <a:txBody>
                    <a:bodyPr/>
                    <a:lstStyle/>
                    <a:p>
                      <a:pPr algn="ctr"/>
                      <a:r>
                        <a:rPr kumimoji="1" lang="ja-JP" altLang="en-US" sz="2400" dirty="0" smtClean="0"/>
                        <a:t>レコード</a:t>
                      </a:r>
                      <a:endParaRPr kumimoji="1" lang="ja-JP" altLang="en-US" sz="2400" dirty="0"/>
                    </a:p>
                  </a:txBody>
                  <a:tcPr marL="121920" marR="121920" marT="60960" marB="60960"/>
                </a:tc>
                <a:tc>
                  <a:txBody>
                    <a:bodyPr/>
                    <a:lstStyle/>
                    <a:p>
                      <a:pPr algn="ctr"/>
                      <a:r>
                        <a:rPr kumimoji="1" lang="en-US" altLang="ja-JP" sz="2400" dirty="0"/>
                        <a:t>3</a:t>
                      </a:r>
                      <a:endParaRPr kumimoji="1" lang="ja-JP" altLang="en-US" sz="2400" dirty="0"/>
                    </a:p>
                  </a:txBody>
                  <a:tcPr marL="121920" marR="121920" marT="60960" marB="60960"/>
                </a:tc>
                <a:tc>
                  <a:txBody>
                    <a:bodyPr/>
                    <a:lstStyle/>
                    <a:p>
                      <a:pPr algn="ctr"/>
                      <a:r>
                        <a:rPr kumimoji="1" lang="en-US" altLang="ja-JP" sz="2400" dirty="0"/>
                        <a:t>5</a:t>
                      </a:r>
                      <a:endParaRPr kumimoji="1" lang="ja-JP" altLang="en-US" sz="2400" dirty="0"/>
                    </a:p>
                  </a:txBody>
                  <a:tcPr marL="121920" marR="121920" marT="60960" marB="60960"/>
                </a:tc>
                <a:tc>
                  <a:txBody>
                    <a:bodyPr/>
                    <a:lstStyle/>
                    <a:p>
                      <a:pPr algn="ctr"/>
                      <a:r>
                        <a:rPr kumimoji="1" lang="en-US" altLang="ja-JP" sz="2400" dirty="0"/>
                        <a:t>8</a:t>
                      </a:r>
                      <a:endParaRPr kumimoji="1" lang="ja-JP" altLang="en-US" sz="2400" dirty="0"/>
                    </a:p>
                  </a:txBody>
                  <a:tcPr marL="121920" marR="121920" marT="60960" marB="60960"/>
                </a:tc>
                <a:tc>
                  <a:txBody>
                    <a:bodyPr/>
                    <a:lstStyle/>
                    <a:p>
                      <a:pPr algn="ctr"/>
                      <a:r>
                        <a:rPr kumimoji="1" lang="en-US" altLang="ja-JP" sz="2400" dirty="0"/>
                        <a:t>11</a:t>
                      </a:r>
                      <a:endParaRPr kumimoji="1" lang="ja-JP" altLang="en-US" sz="2400" dirty="0"/>
                    </a:p>
                  </a:txBody>
                  <a:tcPr marL="121920" marR="121920" marT="60960" marB="60960"/>
                </a:tc>
                <a:tc>
                  <a:txBody>
                    <a:bodyPr/>
                    <a:lstStyle/>
                    <a:p>
                      <a:pPr algn="ctr"/>
                      <a:r>
                        <a:rPr kumimoji="1" lang="en-US" altLang="ja-JP" sz="2400" dirty="0"/>
                        <a:t>12</a:t>
                      </a:r>
                      <a:endParaRPr kumimoji="1" lang="ja-JP" altLang="en-US" sz="2400" dirty="0"/>
                    </a:p>
                  </a:txBody>
                  <a:tcPr marL="121920" marR="121920" marT="60960" marB="60960"/>
                </a:tc>
                <a:extLst>
                  <a:ext uri="{0D108BD9-81ED-4DB2-BD59-A6C34878D82A}">
                    <a16:rowId xmlns:a16="http://schemas.microsoft.com/office/drawing/2014/main" xmlns="" val="10000"/>
                  </a:ext>
                </a:extLst>
              </a:tr>
              <a:tr h="439741">
                <a:tc>
                  <a:txBody>
                    <a:bodyPr/>
                    <a:lstStyle/>
                    <a:p>
                      <a:pPr algn="ctr"/>
                      <a:r>
                        <a:rPr kumimoji="1" lang="ja-JP" altLang="en-US" sz="2400" dirty="0" smtClean="0"/>
                        <a:t>ポインタ</a:t>
                      </a:r>
                      <a:endParaRPr kumimoji="1" lang="ja-JP" altLang="en-US" sz="2400" dirty="0"/>
                    </a:p>
                  </a:txBody>
                  <a:tcPr marL="121920" marR="121920" marT="60960" marB="60960"/>
                </a:tc>
                <a:tc>
                  <a:txBody>
                    <a:bodyPr/>
                    <a:lstStyle/>
                    <a:p>
                      <a:pPr algn="ctr"/>
                      <a:r>
                        <a:rPr kumimoji="1" lang="en-US" altLang="ja-JP" sz="2400" dirty="0" smtClean="0"/>
                        <a:t>0</a:t>
                      </a:r>
                      <a:endParaRPr kumimoji="1" lang="ja-JP" altLang="en-US" sz="2400" dirty="0"/>
                    </a:p>
                  </a:txBody>
                  <a:tcPr marL="121920" marR="121920" marT="60960" marB="60960"/>
                </a:tc>
                <a:tc>
                  <a:txBody>
                    <a:bodyPr/>
                    <a:lstStyle/>
                    <a:p>
                      <a:pPr algn="ctr"/>
                      <a:r>
                        <a:rPr kumimoji="1" lang="en-US" altLang="ja-JP" sz="2400" dirty="0" smtClean="0"/>
                        <a:t>1</a:t>
                      </a:r>
                      <a:endParaRPr kumimoji="1" lang="ja-JP" altLang="en-US" sz="2400" dirty="0"/>
                    </a:p>
                  </a:txBody>
                  <a:tcPr marL="121920" marR="121920" marT="60960" marB="60960"/>
                </a:tc>
                <a:tc>
                  <a:txBody>
                    <a:bodyPr/>
                    <a:lstStyle/>
                    <a:p>
                      <a:pPr algn="ctr"/>
                      <a:r>
                        <a:rPr kumimoji="1" lang="en-US" altLang="ja-JP" sz="2400" dirty="0" smtClean="0"/>
                        <a:t>2</a:t>
                      </a:r>
                      <a:endParaRPr kumimoji="1" lang="ja-JP" altLang="en-US" sz="2400" dirty="0"/>
                    </a:p>
                  </a:txBody>
                  <a:tcPr marL="121920" marR="121920" marT="60960" marB="60960"/>
                </a:tc>
                <a:tc>
                  <a:txBody>
                    <a:bodyPr/>
                    <a:lstStyle/>
                    <a:p>
                      <a:pPr algn="ctr"/>
                      <a:r>
                        <a:rPr kumimoji="1" lang="en-US" altLang="ja-JP" sz="2400" dirty="0" smtClean="0"/>
                        <a:t>3</a:t>
                      </a:r>
                      <a:endParaRPr kumimoji="1" lang="ja-JP" altLang="en-US" sz="2400" dirty="0"/>
                    </a:p>
                  </a:txBody>
                  <a:tcPr marL="121920" marR="121920" marT="60960" marB="60960"/>
                </a:tc>
                <a:tc>
                  <a:txBody>
                    <a:bodyPr/>
                    <a:lstStyle/>
                    <a:p>
                      <a:pPr algn="ctr"/>
                      <a:r>
                        <a:rPr kumimoji="1" lang="en-US" altLang="ja-JP" sz="2400" dirty="0" smtClean="0"/>
                        <a:t>4</a:t>
                      </a:r>
                      <a:endParaRPr kumimoji="1" lang="ja-JP" altLang="en-US" sz="2400" dirty="0"/>
                    </a:p>
                  </a:txBody>
                  <a:tcPr marL="121920" marR="121920" marT="60960" marB="60960"/>
                </a:tc>
              </a:tr>
            </a:tbl>
          </a:graphicData>
        </a:graphic>
      </p:graphicFrame>
      <p:sp>
        <p:nvSpPr>
          <p:cNvPr id="40" name="下カーブ矢印 39"/>
          <p:cNvSpPr/>
          <p:nvPr/>
        </p:nvSpPr>
        <p:spPr>
          <a:xfrm>
            <a:off x="3329782" y="300759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1" name="下カーブ矢印 40"/>
          <p:cNvSpPr/>
          <p:nvPr/>
        </p:nvSpPr>
        <p:spPr>
          <a:xfrm>
            <a:off x="4875573" y="302664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2" name="下カーブ矢印 41"/>
          <p:cNvSpPr/>
          <p:nvPr/>
        </p:nvSpPr>
        <p:spPr>
          <a:xfrm>
            <a:off x="6266511" y="300759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3" name="下カーブ矢印 42"/>
          <p:cNvSpPr/>
          <p:nvPr/>
        </p:nvSpPr>
        <p:spPr>
          <a:xfrm>
            <a:off x="7657449" y="299260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Tree>
    <p:extLst>
      <p:ext uri="{BB962C8B-B14F-4D97-AF65-F5344CB8AC3E}">
        <p14:creationId xmlns:p14="http://schemas.microsoft.com/office/powerpoint/2010/main" val="976708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xmlns="" id="{8DF52201-68B3-434F-80B0-2BF9F1B68605}"/>
              </a:ext>
            </a:extLst>
          </p:cNvPr>
          <p:cNvSpPr>
            <a:spLocks noGrp="1"/>
          </p:cNvSpPr>
          <p:nvPr>
            <p:ph type="title"/>
          </p:nvPr>
        </p:nvSpPr>
        <p:spPr>
          <a:xfrm>
            <a:off x="259954" y="578631"/>
            <a:ext cx="2658340" cy="763600"/>
          </a:xfrm>
        </p:spPr>
        <p:txBody>
          <a:bodyPr>
            <a:normAutofit fontScale="90000"/>
          </a:bodyPr>
          <a:lstStyle/>
          <a:p>
            <a:pPr algn="ctr"/>
            <a:r>
              <a:rPr lang="ja-JP" altLang="en-US" dirty="0" smtClean="0"/>
              <a:t>構造</a:t>
            </a:r>
            <a:r>
              <a:rPr lang="en-US" altLang="ja-JP" dirty="0"/>
              <a:t/>
            </a:r>
            <a:br>
              <a:rPr lang="en-US" altLang="ja-JP" dirty="0"/>
            </a:br>
            <a:r>
              <a:rPr lang="ja-JP" altLang="en-US" dirty="0"/>
              <a:t>リスト</a:t>
            </a:r>
            <a:r>
              <a:rPr kumimoji="1" lang="en-US" altLang="ja-JP" dirty="0"/>
              <a:t/>
            </a:r>
            <a:br>
              <a:rPr kumimoji="1" lang="en-US" altLang="ja-JP" dirty="0"/>
            </a:br>
            <a:r>
              <a:rPr kumimoji="1" lang="ja-JP" altLang="en-US" dirty="0"/>
              <a:t>　　</a:t>
            </a:r>
          </a:p>
        </p:txBody>
      </p:sp>
      <p:sp>
        <p:nvSpPr>
          <p:cNvPr id="5" name="タイトル 1">
            <a:extLst>
              <a:ext uri="{FF2B5EF4-FFF2-40B4-BE49-F238E27FC236}">
                <a16:creationId xmlns:a16="http://schemas.microsoft.com/office/drawing/2014/main" xmlns="" id="{5580CA92-4ADA-4CCA-8CA3-E87A19C28F7B}"/>
              </a:ext>
            </a:extLst>
          </p:cNvPr>
          <p:cNvSpPr txBox="1">
            <a:spLocks/>
          </p:cNvSpPr>
          <p:nvPr/>
        </p:nvSpPr>
        <p:spPr>
          <a:xfrm>
            <a:off x="3178256" y="489605"/>
            <a:ext cx="3955363" cy="852625"/>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出力</a:t>
            </a:r>
            <a:endParaRPr lang="en-US" altLang="ja-JP" sz="3733" dirty="0"/>
          </a:p>
          <a:p>
            <a:pPr algn="ctr"/>
            <a:r>
              <a:rPr lang="ja-JP" altLang="en-US" sz="3733" dirty="0"/>
              <a:t>フラグ</a:t>
            </a:r>
            <a:r>
              <a:rPr lang="en-US" altLang="ja-JP" sz="3733" dirty="0"/>
              <a:t/>
            </a:r>
            <a:br>
              <a:rPr lang="en-US" altLang="ja-JP" sz="3733" dirty="0"/>
            </a:br>
            <a:r>
              <a:rPr lang="ja-JP" altLang="en-US" sz="3733" dirty="0"/>
              <a:t>　　</a:t>
            </a:r>
          </a:p>
        </p:txBody>
      </p:sp>
      <p:sp>
        <p:nvSpPr>
          <p:cNvPr id="6" name="タイトル 1">
            <a:extLst>
              <a:ext uri="{FF2B5EF4-FFF2-40B4-BE49-F238E27FC236}">
                <a16:creationId xmlns:a16="http://schemas.microsoft.com/office/drawing/2014/main" xmlns="" id="{43500D27-B378-4FFA-ADCA-F85B64FA1B57}"/>
              </a:ext>
            </a:extLst>
          </p:cNvPr>
          <p:cNvSpPr txBox="1">
            <a:spLocks/>
          </p:cNvSpPr>
          <p:nvPr/>
        </p:nvSpPr>
        <p:spPr>
          <a:xfrm>
            <a:off x="7415003" y="489605"/>
            <a:ext cx="3164180" cy="763600"/>
          </a:xfrm>
          <a:prstGeom prst="rect">
            <a:avLst/>
          </a:prstGeom>
          <a:noFill/>
          <a:ln>
            <a:noFill/>
          </a:ln>
        </p:spPr>
        <p:txBody>
          <a:bodyPr spcFirstLastPara="1" wrap="square" lIns="121900" tIns="121900" rIns="121900" bIns="121900" anchor="t" anchorCtr="0"/>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ja-JP" altLang="en-US" sz="3733" dirty="0"/>
              <a:t>整列</a:t>
            </a:r>
            <a:endParaRPr lang="en-US" altLang="ja-JP" sz="3733" dirty="0"/>
          </a:p>
          <a:p>
            <a:pPr algn="ctr"/>
            <a:r>
              <a:rPr lang="ja-JP" altLang="en-US" sz="3733" dirty="0"/>
              <a:t>無</a:t>
            </a:r>
            <a:r>
              <a:rPr lang="en-US" altLang="ja-JP" sz="3733" dirty="0"/>
              <a:t/>
            </a:r>
            <a:br>
              <a:rPr lang="en-US" altLang="ja-JP" sz="3733" dirty="0"/>
            </a:br>
            <a:r>
              <a:rPr lang="ja-JP" altLang="en-US" sz="3733" dirty="0"/>
              <a:t>　　</a:t>
            </a:r>
          </a:p>
        </p:txBody>
      </p:sp>
      <p:sp>
        <p:nvSpPr>
          <p:cNvPr id="7" name="正方形/長方形 6">
            <a:extLst>
              <a:ext uri="{FF2B5EF4-FFF2-40B4-BE49-F238E27FC236}">
                <a16:creationId xmlns:a16="http://schemas.microsoft.com/office/drawing/2014/main" xmlns="" id="{C172C157-BA5B-4A29-AF44-5F9B26A8D3B3}"/>
              </a:ext>
            </a:extLst>
          </p:cNvPr>
          <p:cNvSpPr/>
          <p:nvPr/>
        </p:nvSpPr>
        <p:spPr>
          <a:xfrm>
            <a:off x="259957" y="499313"/>
            <a:ext cx="10777695" cy="132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cxnSp>
        <p:nvCxnSpPr>
          <p:cNvPr id="8" name="直線コネクタ 7">
            <a:extLst>
              <a:ext uri="{FF2B5EF4-FFF2-40B4-BE49-F238E27FC236}">
                <a16:creationId xmlns:a16="http://schemas.microsoft.com/office/drawing/2014/main" xmlns="" id="{2B0800FB-1710-4442-AD66-5B80C1298FC5}"/>
              </a:ext>
            </a:extLst>
          </p:cNvPr>
          <p:cNvCxnSpPr>
            <a:stCxn id="7" idx="1"/>
            <a:endCxn id="7" idx="3"/>
          </p:cNvCxnSpPr>
          <p:nvPr/>
        </p:nvCxnSpPr>
        <p:spPr>
          <a:xfrm>
            <a:off x="259957" y="1162425"/>
            <a:ext cx="107776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xmlns="" id="{75BA0086-E8FA-412D-8213-AEB40DBD8305}"/>
              </a:ext>
            </a:extLst>
          </p:cNvPr>
          <p:cNvSpPr/>
          <p:nvPr/>
        </p:nvSpPr>
        <p:spPr>
          <a:xfrm>
            <a:off x="259956" y="489607"/>
            <a:ext cx="2813984"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0" name="正方形/長方形 9">
            <a:extLst>
              <a:ext uri="{FF2B5EF4-FFF2-40B4-BE49-F238E27FC236}">
                <a16:creationId xmlns:a16="http://schemas.microsoft.com/office/drawing/2014/main" xmlns="" id="{89A199A7-BC41-4C63-9A86-8C299969FA39}"/>
              </a:ext>
            </a:extLst>
          </p:cNvPr>
          <p:cNvSpPr/>
          <p:nvPr/>
        </p:nvSpPr>
        <p:spPr>
          <a:xfrm>
            <a:off x="3073943" y="489607"/>
            <a:ext cx="4059676" cy="13359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p>
        </p:txBody>
      </p:sp>
      <p:sp>
        <p:nvSpPr>
          <p:cNvPr id="14" name="テキスト ボックス 13"/>
          <p:cNvSpPr txBox="1"/>
          <p:nvPr/>
        </p:nvSpPr>
        <p:spPr>
          <a:xfrm>
            <a:off x="3327413" y="2145676"/>
            <a:ext cx="1738008" cy="584775"/>
          </a:xfrm>
          <a:prstGeom prst="rect">
            <a:avLst/>
          </a:prstGeom>
          <a:noFill/>
        </p:spPr>
        <p:txBody>
          <a:bodyPr wrap="square" rtlCol="0">
            <a:spAutoFit/>
          </a:bodyPr>
          <a:lstStyle/>
          <a:p>
            <a:r>
              <a:rPr lang="en-US" altLang="ja-JP" sz="3200" dirty="0"/>
              <a:t>Key = </a:t>
            </a:r>
            <a:r>
              <a:rPr lang="en-US" altLang="ja-JP" sz="3200" dirty="0"/>
              <a:t>12</a:t>
            </a:r>
            <a:endParaRPr lang="ja-JP" altLang="en-US" sz="3200" dirty="0"/>
          </a:p>
        </p:txBody>
      </p:sp>
      <p:sp>
        <p:nvSpPr>
          <p:cNvPr id="16" name="下カーブ矢印 15"/>
          <p:cNvSpPr/>
          <p:nvPr/>
        </p:nvSpPr>
        <p:spPr>
          <a:xfrm>
            <a:off x="3292049" y="528431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17" name="下カーブ矢印 16"/>
          <p:cNvSpPr/>
          <p:nvPr/>
        </p:nvSpPr>
        <p:spPr>
          <a:xfrm>
            <a:off x="4837840" y="530336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0" name="テキスト ボックス 19"/>
          <p:cNvSpPr txBox="1"/>
          <p:nvPr/>
        </p:nvSpPr>
        <p:spPr>
          <a:xfrm>
            <a:off x="259956" y="2372399"/>
            <a:ext cx="2470827" cy="913199"/>
          </a:xfrm>
          <a:prstGeom prst="rect">
            <a:avLst/>
          </a:prstGeom>
          <a:noFill/>
        </p:spPr>
        <p:txBody>
          <a:bodyPr wrap="square" rtlCol="0">
            <a:spAutoFit/>
          </a:bodyPr>
          <a:lstStyle/>
          <a:p>
            <a:r>
              <a:rPr lang="ja-JP" altLang="en-US" sz="2667" dirty="0"/>
              <a:t>データ書き換え</a:t>
            </a:r>
            <a:r>
              <a:rPr lang="ja-JP" altLang="en-US" sz="2667" dirty="0"/>
              <a:t>有</a:t>
            </a:r>
          </a:p>
        </p:txBody>
      </p:sp>
      <p:sp>
        <p:nvSpPr>
          <p:cNvPr id="21" name="テキスト ボックス 20"/>
          <p:cNvSpPr txBox="1"/>
          <p:nvPr/>
        </p:nvSpPr>
        <p:spPr>
          <a:xfrm>
            <a:off x="259956" y="4825071"/>
            <a:ext cx="2386520" cy="913199"/>
          </a:xfrm>
          <a:prstGeom prst="rect">
            <a:avLst/>
          </a:prstGeom>
          <a:noFill/>
        </p:spPr>
        <p:txBody>
          <a:bodyPr wrap="square" rtlCol="0">
            <a:spAutoFit/>
          </a:bodyPr>
          <a:lstStyle/>
          <a:p>
            <a:r>
              <a:rPr lang="ja-JP" altLang="en-US" sz="2667" dirty="0"/>
              <a:t>データ書き換え</a:t>
            </a:r>
            <a:r>
              <a:rPr lang="ja-JP" altLang="en-US" sz="2667" dirty="0"/>
              <a:t>無</a:t>
            </a:r>
            <a:r>
              <a:rPr lang="en-US" altLang="ja-JP" sz="2667" dirty="0"/>
              <a:t> </a:t>
            </a:r>
            <a:endParaRPr lang="ja-JP" altLang="en-US" sz="2667" dirty="0"/>
          </a:p>
        </p:txBody>
      </p:sp>
      <p:sp>
        <p:nvSpPr>
          <p:cNvPr id="22" name="テキスト ボックス 21"/>
          <p:cNvSpPr txBox="1"/>
          <p:nvPr/>
        </p:nvSpPr>
        <p:spPr>
          <a:xfrm>
            <a:off x="6495405" y="4472367"/>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3" name="テキスト ボックス 22"/>
          <p:cNvSpPr txBox="1"/>
          <p:nvPr/>
        </p:nvSpPr>
        <p:spPr>
          <a:xfrm>
            <a:off x="7866100" y="4498748"/>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4" name="テキスト ボックス 23"/>
          <p:cNvSpPr txBox="1"/>
          <p:nvPr/>
        </p:nvSpPr>
        <p:spPr>
          <a:xfrm>
            <a:off x="3327413" y="4472367"/>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5" name="テキスト ボックス 24"/>
          <p:cNvSpPr txBox="1"/>
          <p:nvPr/>
        </p:nvSpPr>
        <p:spPr>
          <a:xfrm>
            <a:off x="5026511" y="4473722"/>
            <a:ext cx="667413" cy="830997"/>
          </a:xfrm>
          <a:prstGeom prst="rect">
            <a:avLst/>
          </a:prstGeom>
          <a:noFill/>
        </p:spPr>
        <p:txBody>
          <a:bodyPr wrap="square" rtlCol="0">
            <a:spAutoFit/>
          </a:bodyPr>
          <a:lstStyle/>
          <a:p>
            <a:r>
              <a:rPr lang="en-US" altLang="ja-JP" sz="4800" dirty="0"/>
              <a:t>?</a:t>
            </a:r>
            <a:endParaRPr lang="ja-JP" altLang="en-US" sz="4800" dirty="0"/>
          </a:p>
        </p:txBody>
      </p:sp>
      <p:sp>
        <p:nvSpPr>
          <p:cNvPr id="26" name="下カーブ矢印 25"/>
          <p:cNvSpPr/>
          <p:nvPr/>
        </p:nvSpPr>
        <p:spPr>
          <a:xfrm>
            <a:off x="6228778" y="5284314"/>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7" name="下カーブ矢印 26"/>
          <p:cNvSpPr/>
          <p:nvPr/>
        </p:nvSpPr>
        <p:spPr>
          <a:xfrm>
            <a:off x="7619716" y="5269322"/>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30" name="スライド番号プレースホルダー 29"/>
          <p:cNvSpPr>
            <a:spLocks noGrp="1"/>
          </p:cNvSpPr>
          <p:nvPr>
            <p:ph type="sldNum" idx="12"/>
          </p:nvPr>
        </p:nvSpPr>
        <p:spPr/>
        <p:txBody>
          <a:bodyPr/>
          <a:lstStyle/>
          <a:p>
            <a:fld id="{00000000-1234-1234-1234-123412341234}" type="slidenum">
              <a:rPr lang="en-US" altLang="ja" smtClean="0"/>
              <a:pPr/>
              <a:t>15</a:t>
            </a:fld>
            <a:endParaRPr lang="ja" altLang="en-US"/>
          </a:p>
        </p:txBody>
      </p:sp>
      <p:graphicFrame>
        <p:nvGraphicFramePr>
          <p:cNvPr id="31" name="表 30"/>
          <p:cNvGraphicFramePr>
            <a:graphicFrameLocks noGrp="1"/>
          </p:cNvGraphicFramePr>
          <p:nvPr>
            <p:extLst>
              <p:ext uri="{D42A27DB-BD31-4B8C-83A1-F6EECF244321}">
                <p14:modId xmlns:p14="http://schemas.microsoft.com/office/powerpoint/2010/main" val="3807324963"/>
              </p:ext>
            </p:extLst>
          </p:nvPr>
        </p:nvGraphicFramePr>
        <p:xfrm>
          <a:off x="1319193" y="5824256"/>
          <a:ext cx="8128002" cy="975360"/>
        </p:xfrm>
        <a:graphic>
          <a:graphicData uri="http://schemas.openxmlformats.org/drawingml/2006/table">
            <a:tbl>
              <a:tblPr firstRow="1" bandRow="1"/>
              <a:tblGrid>
                <a:gridCol w="1354667"/>
                <a:gridCol w="1354667">
                  <a:extLst>
                    <a:ext uri="{9D8B030D-6E8A-4147-A177-3AD203B41FA5}">
                      <a16:colId xmlns:a16="http://schemas.microsoft.com/office/drawing/2014/main" xmlns="" val="20000"/>
                    </a:ext>
                  </a:extLst>
                </a:gridCol>
                <a:gridCol w="1354667">
                  <a:extLst>
                    <a:ext uri="{9D8B030D-6E8A-4147-A177-3AD203B41FA5}">
                      <a16:colId xmlns:a16="http://schemas.microsoft.com/office/drawing/2014/main" xmlns="" val="20001"/>
                    </a:ext>
                  </a:extLst>
                </a:gridCol>
                <a:gridCol w="1354667">
                  <a:extLst>
                    <a:ext uri="{9D8B030D-6E8A-4147-A177-3AD203B41FA5}">
                      <a16:colId xmlns:a16="http://schemas.microsoft.com/office/drawing/2014/main" xmlns="" val="20002"/>
                    </a:ext>
                  </a:extLst>
                </a:gridCol>
                <a:gridCol w="1354667">
                  <a:extLst>
                    <a:ext uri="{9D8B030D-6E8A-4147-A177-3AD203B41FA5}">
                      <a16:colId xmlns:a16="http://schemas.microsoft.com/office/drawing/2014/main" xmlns="" val="20003"/>
                    </a:ext>
                  </a:extLst>
                </a:gridCol>
                <a:gridCol w="1354667">
                  <a:extLst>
                    <a:ext uri="{9D8B030D-6E8A-4147-A177-3AD203B41FA5}">
                      <a16:colId xmlns:a16="http://schemas.microsoft.com/office/drawing/2014/main" xmlns="" val="20004"/>
                    </a:ext>
                  </a:extLst>
                </a:gridCol>
              </a:tblGrid>
              <a:tr h="439741">
                <a:tc>
                  <a:txBody>
                    <a:bodyPr/>
                    <a:lstStyle/>
                    <a:p>
                      <a:pPr algn="ctr"/>
                      <a:r>
                        <a:rPr kumimoji="1" lang="ja-JP" altLang="en-US" sz="2400" dirty="0" smtClean="0"/>
                        <a:t>レコード</a:t>
                      </a:r>
                      <a:endParaRPr kumimoji="1" lang="ja-JP" altLang="en-US" sz="2400" dirty="0"/>
                    </a:p>
                  </a:txBody>
                  <a:tcPr marL="121920" marR="121920" marT="60960" marB="60960"/>
                </a:tc>
                <a:tc>
                  <a:txBody>
                    <a:bodyPr/>
                    <a:lstStyle/>
                    <a:p>
                      <a:pPr algn="ctr"/>
                      <a:r>
                        <a:rPr kumimoji="1" lang="en-US" altLang="ja-JP" sz="2400" dirty="0"/>
                        <a:t>3</a:t>
                      </a:r>
                      <a:endParaRPr kumimoji="1" lang="ja-JP" altLang="en-US" sz="2400" dirty="0"/>
                    </a:p>
                  </a:txBody>
                  <a:tcPr marL="121920" marR="121920" marT="60960" marB="60960"/>
                </a:tc>
                <a:tc>
                  <a:txBody>
                    <a:bodyPr/>
                    <a:lstStyle/>
                    <a:p>
                      <a:pPr algn="ctr"/>
                      <a:r>
                        <a:rPr kumimoji="1" lang="en-US" altLang="ja-JP" sz="2400" dirty="0"/>
                        <a:t>5</a:t>
                      </a:r>
                      <a:endParaRPr kumimoji="1" lang="ja-JP" altLang="en-US" sz="2400" dirty="0"/>
                    </a:p>
                  </a:txBody>
                  <a:tcPr marL="121920" marR="121920" marT="60960" marB="60960"/>
                </a:tc>
                <a:tc>
                  <a:txBody>
                    <a:bodyPr/>
                    <a:lstStyle/>
                    <a:p>
                      <a:pPr algn="ctr"/>
                      <a:r>
                        <a:rPr kumimoji="1" lang="en-US" altLang="ja-JP" sz="2400" dirty="0"/>
                        <a:t>8</a:t>
                      </a:r>
                      <a:endParaRPr kumimoji="1" lang="ja-JP" altLang="en-US" sz="2400" dirty="0"/>
                    </a:p>
                  </a:txBody>
                  <a:tcPr marL="121920" marR="121920" marT="60960" marB="60960"/>
                </a:tc>
                <a:tc>
                  <a:txBody>
                    <a:bodyPr/>
                    <a:lstStyle/>
                    <a:p>
                      <a:pPr algn="ctr"/>
                      <a:r>
                        <a:rPr kumimoji="1" lang="en-US" altLang="ja-JP" sz="2400" dirty="0"/>
                        <a:t>11</a:t>
                      </a:r>
                      <a:endParaRPr kumimoji="1" lang="ja-JP" altLang="en-US" sz="2400" dirty="0"/>
                    </a:p>
                  </a:txBody>
                  <a:tcPr marL="121920" marR="121920" marT="60960" marB="60960"/>
                </a:tc>
                <a:tc>
                  <a:txBody>
                    <a:bodyPr/>
                    <a:lstStyle/>
                    <a:p>
                      <a:pPr algn="ctr"/>
                      <a:r>
                        <a:rPr kumimoji="1" lang="en-US" altLang="ja-JP" sz="2400" dirty="0"/>
                        <a:t>12</a:t>
                      </a:r>
                      <a:endParaRPr kumimoji="1" lang="ja-JP" altLang="en-US" sz="2400" dirty="0"/>
                    </a:p>
                  </a:txBody>
                  <a:tcPr marL="121920" marR="121920" marT="60960" marB="60960"/>
                </a:tc>
                <a:extLst>
                  <a:ext uri="{0D108BD9-81ED-4DB2-BD59-A6C34878D82A}">
                    <a16:rowId xmlns:a16="http://schemas.microsoft.com/office/drawing/2014/main" xmlns="" val="10000"/>
                  </a:ext>
                </a:extLst>
              </a:tr>
              <a:tr h="439741">
                <a:tc>
                  <a:txBody>
                    <a:bodyPr/>
                    <a:lstStyle/>
                    <a:p>
                      <a:pPr algn="ctr"/>
                      <a:r>
                        <a:rPr kumimoji="1" lang="ja-JP" altLang="en-US" sz="2400" dirty="0" smtClean="0"/>
                        <a:t>ポインタ</a:t>
                      </a:r>
                      <a:endParaRPr kumimoji="1" lang="ja-JP" altLang="en-US" sz="2400" dirty="0"/>
                    </a:p>
                  </a:txBody>
                  <a:tcPr marL="121920" marR="121920" marT="60960" marB="60960"/>
                </a:tc>
                <a:tc>
                  <a:txBody>
                    <a:bodyPr/>
                    <a:lstStyle/>
                    <a:p>
                      <a:pPr algn="ctr"/>
                      <a:r>
                        <a:rPr kumimoji="1" lang="en-US" altLang="ja-JP" sz="2400" dirty="0" smtClean="0"/>
                        <a:t>0</a:t>
                      </a:r>
                      <a:endParaRPr kumimoji="1" lang="ja-JP" altLang="en-US" sz="2400" dirty="0"/>
                    </a:p>
                  </a:txBody>
                  <a:tcPr marL="121920" marR="121920" marT="60960" marB="60960"/>
                </a:tc>
                <a:tc>
                  <a:txBody>
                    <a:bodyPr/>
                    <a:lstStyle/>
                    <a:p>
                      <a:pPr algn="ctr"/>
                      <a:r>
                        <a:rPr kumimoji="1" lang="en-US" altLang="ja-JP" sz="2400" dirty="0" smtClean="0"/>
                        <a:t>1</a:t>
                      </a:r>
                      <a:endParaRPr kumimoji="1" lang="ja-JP" altLang="en-US" sz="2400" dirty="0"/>
                    </a:p>
                  </a:txBody>
                  <a:tcPr marL="121920" marR="121920" marT="60960" marB="60960"/>
                </a:tc>
                <a:tc>
                  <a:txBody>
                    <a:bodyPr/>
                    <a:lstStyle/>
                    <a:p>
                      <a:pPr algn="ctr"/>
                      <a:r>
                        <a:rPr kumimoji="1" lang="en-US" altLang="ja-JP" sz="2400" dirty="0" smtClean="0"/>
                        <a:t>2</a:t>
                      </a:r>
                      <a:endParaRPr kumimoji="1" lang="ja-JP" altLang="en-US" sz="2400" dirty="0"/>
                    </a:p>
                  </a:txBody>
                  <a:tcPr marL="121920" marR="121920" marT="60960" marB="60960"/>
                </a:tc>
                <a:tc>
                  <a:txBody>
                    <a:bodyPr/>
                    <a:lstStyle/>
                    <a:p>
                      <a:pPr algn="ctr"/>
                      <a:r>
                        <a:rPr kumimoji="1" lang="en-US" altLang="ja-JP" sz="2400" dirty="0" smtClean="0"/>
                        <a:t>3</a:t>
                      </a:r>
                      <a:endParaRPr kumimoji="1" lang="ja-JP" altLang="en-US" sz="2400" dirty="0"/>
                    </a:p>
                  </a:txBody>
                  <a:tcPr marL="121920" marR="121920" marT="60960" marB="60960"/>
                </a:tc>
                <a:tc>
                  <a:txBody>
                    <a:bodyPr/>
                    <a:lstStyle/>
                    <a:p>
                      <a:pPr algn="ctr"/>
                      <a:r>
                        <a:rPr kumimoji="1" lang="en-US" altLang="ja-JP" sz="2400" dirty="0" smtClean="0"/>
                        <a:t>4</a:t>
                      </a:r>
                      <a:endParaRPr kumimoji="1" lang="ja-JP" altLang="en-US" sz="2400" dirty="0"/>
                    </a:p>
                  </a:txBody>
                  <a:tcPr marL="121920" marR="121920" marT="60960" marB="60960"/>
                </a:tc>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2103519713"/>
              </p:ext>
            </p:extLst>
          </p:nvPr>
        </p:nvGraphicFramePr>
        <p:xfrm>
          <a:off x="1319193" y="3599052"/>
          <a:ext cx="8128002" cy="975360"/>
        </p:xfrm>
        <a:graphic>
          <a:graphicData uri="http://schemas.openxmlformats.org/drawingml/2006/table">
            <a:tbl>
              <a:tblPr firstRow="1" bandRow="1"/>
              <a:tblGrid>
                <a:gridCol w="1354667"/>
                <a:gridCol w="1354667">
                  <a:extLst>
                    <a:ext uri="{9D8B030D-6E8A-4147-A177-3AD203B41FA5}">
                      <a16:colId xmlns:a16="http://schemas.microsoft.com/office/drawing/2014/main" xmlns="" val="20000"/>
                    </a:ext>
                  </a:extLst>
                </a:gridCol>
                <a:gridCol w="1354667">
                  <a:extLst>
                    <a:ext uri="{9D8B030D-6E8A-4147-A177-3AD203B41FA5}">
                      <a16:colId xmlns:a16="http://schemas.microsoft.com/office/drawing/2014/main" xmlns="" val="20001"/>
                    </a:ext>
                  </a:extLst>
                </a:gridCol>
                <a:gridCol w="1354667">
                  <a:extLst>
                    <a:ext uri="{9D8B030D-6E8A-4147-A177-3AD203B41FA5}">
                      <a16:colId xmlns:a16="http://schemas.microsoft.com/office/drawing/2014/main" xmlns="" val="20002"/>
                    </a:ext>
                  </a:extLst>
                </a:gridCol>
                <a:gridCol w="1354667">
                  <a:extLst>
                    <a:ext uri="{9D8B030D-6E8A-4147-A177-3AD203B41FA5}">
                      <a16:colId xmlns:a16="http://schemas.microsoft.com/office/drawing/2014/main" xmlns="" val="20003"/>
                    </a:ext>
                  </a:extLst>
                </a:gridCol>
                <a:gridCol w="1354667">
                  <a:extLst>
                    <a:ext uri="{9D8B030D-6E8A-4147-A177-3AD203B41FA5}">
                      <a16:colId xmlns:a16="http://schemas.microsoft.com/office/drawing/2014/main" xmlns="" val="20004"/>
                    </a:ext>
                  </a:extLst>
                </a:gridCol>
              </a:tblGrid>
              <a:tr h="439741">
                <a:tc>
                  <a:txBody>
                    <a:bodyPr/>
                    <a:lstStyle/>
                    <a:p>
                      <a:pPr algn="ctr"/>
                      <a:r>
                        <a:rPr kumimoji="1" lang="ja-JP" altLang="en-US" sz="2400" dirty="0" smtClean="0"/>
                        <a:t>レコード</a:t>
                      </a:r>
                      <a:endParaRPr kumimoji="1" lang="ja-JP" altLang="en-US" sz="2400" dirty="0"/>
                    </a:p>
                  </a:txBody>
                  <a:tcPr marL="121920" marR="121920" marT="60960" marB="60960"/>
                </a:tc>
                <a:tc>
                  <a:txBody>
                    <a:bodyPr/>
                    <a:lstStyle/>
                    <a:p>
                      <a:pPr algn="ctr"/>
                      <a:r>
                        <a:rPr kumimoji="1" lang="en-US" altLang="ja-JP" sz="2400" dirty="0"/>
                        <a:t>3</a:t>
                      </a:r>
                      <a:endParaRPr kumimoji="1" lang="ja-JP" altLang="en-US" sz="2400" dirty="0"/>
                    </a:p>
                  </a:txBody>
                  <a:tcPr marL="121920" marR="121920" marT="60960" marB="60960"/>
                </a:tc>
                <a:tc>
                  <a:txBody>
                    <a:bodyPr/>
                    <a:lstStyle/>
                    <a:p>
                      <a:pPr algn="ctr"/>
                      <a:r>
                        <a:rPr kumimoji="1" lang="en-US" altLang="ja-JP" sz="2400" dirty="0"/>
                        <a:t>5</a:t>
                      </a:r>
                      <a:endParaRPr kumimoji="1" lang="ja-JP" altLang="en-US" sz="2400" dirty="0"/>
                    </a:p>
                  </a:txBody>
                  <a:tcPr marL="121920" marR="121920" marT="60960" marB="60960"/>
                </a:tc>
                <a:tc>
                  <a:txBody>
                    <a:bodyPr/>
                    <a:lstStyle/>
                    <a:p>
                      <a:pPr algn="ctr"/>
                      <a:r>
                        <a:rPr kumimoji="1" lang="en-US" altLang="ja-JP" sz="2400" dirty="0"/>
                        <a:t>8</a:t>
                      </a:r>
                      <a:endParaRPr kumimoji="1" lang="ja-JP" altLang="en-US" sz="2400" dirty="0"/>
                    </a:p>
                  </a:txBody>
                  <a:tcPr marL="121920" marR="121920" marT="60960" marB="60960"/>
                </a:tc>
                <a:tc>
                  <a:txBody>
                    <a:bodyPr/>
                    <a:lstStyle/>
                    <a:p>
                      <a:pPr algn="ctr"/>
                      <a:r>
                        <a:rPr kumimoji="1" lang="en-US" altLang="ja-JP" sz="2400" dirty="0"/>
                        <a:t>11</a:t>
                      </a:r>
                      <a:endParaRPr kumimoji="1" lang="ja-JP" altLang="en-US" sz="2400" dirty="0"/>
                    </a:p>
                  </a:txBody>
                  <a:tcPr marL="121920" marR="121920" marT="60960" marB="60960"/>
                </a:tc>
                <a:tc>
                  <a:txBody>
                    <a:bodyPr/>
                    <a:lstStyle/>
                    <a:p>
                      <a:pPr algn="ctr"/>
                      <a:r>
                        <a:rPr kumimoji="1" lang="en-US" altLang="ja-JP" sz="2400" dirty="0"/>
                        <a:t>12</a:t>
                      </a:r>
                      <a:endParaRPr kumimoji="1" lang="ja-JP" altLang="en-US" sz="2400" dirty="0"/>
                    </a:p>
                  </a:txBody>
                  <a:tcPr marL="121920" marR="121920" marT="60960" marB="60960"/>
                </a:tc>
                <a:extLst>
                  <a:ext uri="{0D108BD9-81ED-4DB2-BD59-A6C34878D82A}">
                    <a16:rowId xmlns:a16="http://schemas.microsoft.com/office/drawing/2014/main" xmlns="" val="10000"/>
                  </a:ext>
                </a:extLst>
              </a:tr>
              <a:tr h="439741">
                <a:tc>
                  <a:txBody>
                    <a:bodyPr/>
                    <a:lstStyle/>
                    <a:p>
                      <a:pPr algn="ctr"/>
                      <a:r>
                        <a:rPr kumimoji="1" lang="ja-JP" altLang="en-US" sz="2400" dirty="0" smtClean="0"/>
                        <a:t>ポインタ</a:t>
                      </a:r>
                      <a:endParaRPr kumimoji="1" lang="ja-JP" altLang="en-US" sz="2400" dirty="0"/>
                    </a:p>
                  </a:txBody>
                  <a:tcPr marL="121920" marR="121920" marT="60960" marB="60960"/>
                </a:tc>
                <a:tc>
                  <a:txBody>
                    <a:bodyPr/>
                    <a:lstStyle/>
                    <a:p>
                      <a:pPr algn="ctr"/>
                      <a:r>
                        <a:rPr kumimoji="1" lang="ja-JP" altLang="en-US" sz="2400" dirty="0" smtClean="0"/>
                        <a:t>１</a:t>
                      </a:r>
                      <a:endParaRPr kumimoji="1" lang="ja-JP" altLang="en-US" sz="2400" dirty="0"/>
                    </a:p>
                  </a:txBody>
                  <a:tcPr marL="121920" marR="121920" marT="60960" marB="60960"/>
                </a:tc>
                <a:tc>
                  <a:txBody>
                    <a:bodyPr/>
                    <a:lstStyle/>
                    <a:p>
                      <a:pPr algn="ctr"/>
                      <a:r>
                        <a:rPr kumimoji="1" lang="ja-JP" altLang="en-US" sz="2400" dirty="0" smtClean="0"/>
                        <a:t>２</a:t>
                      </a:r>
                      <a:endParaRPr kumimoji="1" lang="ja-JP" altLang="en-US" sz="2400" dirty="0"/>
                    </a:p>
                  </a:txBody>
                  <a:tcPr marL="121920" marR="121920" marT="60960" marB="60960"/>
                </a:tc>
                <a:tc>
                  <a:txBody>
                    <a:bodyPr/>
                    <a:lstStyle/>
                    <a:p>
                      <a:pPr algn="ctr"/>
                      <a:r>
                        <a:rPr kumimoji="1" lang="ja-JP" altLang="en-US" sz="2400" dirty="0" smtClean="0"/>
                        <a:t>３</a:t>
                      </a:r>
                      <a:endParaRPr kumimoji="1" lang="ja-JP" altLang="en-US" sz="2400" dirty="0"/>
                    </a:p>
                  </a:txBody>
                  <a:tcPr marL="121920" marR="121920" marT="60960" marB="60960"/>
                </a:tc>
                <a:tc>
                  <a:txBody>
                    <a:bodyPr/>
                    <a:lstStyle/>
                    <a:p>
                      <a:pPr algn="ctr"/>
                      <a:r>
                        <a:rPr kumimoji="1" lang="ja-JP" altLang="en-US" sz="2400" dirty="0" smtClean="0"/>
                        <a:t>４</a:t>
                      </a:r>
                      <a:endParaRPr kumimoji="1" lang="ja-JP" altLang="en-US" sz="2400" dirty="0"/>
                    </a:p>
                  </a:txBody>
                  <a:tcPr marL="121920" marR="121920" marT="60960" marB="60960"/>
                </a:tc>
                <a:tc>
                  <a:txBody>
                    <a:bodyPr/>
                    <a:lstStyle/>
                    <a:p>
                      <a:pPr algn="ctr"/>
                      <a:r>
                        <a:rPr kumimoji="1" lang="ja-JP" altLang="en-US" sz="2400" dirty="0" smtClean="0"/>
                        <a:t>０</a:t>
                      </a:r>
                      <a:endParaRPr kumimoji="1" lang="ja-JP" altLang="en-US" sz="2400" dirty="0"/>
                    </a:p>
                  </a:txBody>
                  <a:tcPr marL="121920" marR="121920" marT="60960" marB="60960"/>
                </a:tc>
              </a:tr>
            </a:tbl>
          </a:graphicData>
        </a:graphic>
      </p:graphicFrame>
      <p:sp>
        <p:nvSpPr>
          <p:cNvPr id="40" name="下カーブ矢印 39"/>
          <p:cNvSpPr/>
          <p:nvPr/>
        </p:nvSpPr>
        <p:spPr>
          <a:xfrm>
            <a:off x="3329782" y="300759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1" name="下カーブ矢印 40"/>
          <p:cNvSpPr/>
          <p:nvPr/>
        </p:nvSpPr>
        <p:spPr>
          <a:xfrm>
            <a:off x="4875573" y="302664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2" name="下カーブ矢印 41"/>
          <p:cNvSpPr/>
          <p:nvPr/>
        </p:nvSpPr>
        <p:spPr>
          <a:xfrm>
            <a:off x="6266511" y="3007598"/>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43" name="下カーブ矢印 42"/>
          <p:cNvSpPr/>
          <p:nvPr/>
        </p:nvSpPr>
        <p:spPr>
          <a:xfrm>
            <a:off x="7657449" y="2992606"/>
            <a:ext cx="1102468" cy="453956"/>
          </a:xfrm>
          <a:prstGeom prst="curved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sz="2400">
              <a:solidFill>
                <a:schemeClr val="tx1"/>
              </a:solidFill>
            </a:endParaRPr>
          </a:p>
        </p:txBody>
      </p:sp>
      <p:sp>
        <p:nvSpPr>
          <p:cNvPr id="28" name="左右矢印 27"/>
          <p:cNvSpPr/>
          <p:nvPr/>
        </p:nvSpPr>
        <p:spPr>
          <a:xfrm>
            <a:off x="3623036" y="4202217"/>
            <a:ext cx="755904" cy="1963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左右矢印 28"/>
          <p:cNvSpPr/>
          <p:nvPr/>
        </p:nvSpPr>
        <p:spPr>
          <a:xfrm>
            <a:off x="5026511" y="4234397"/>
            <a:ext cx="755904" cy="1963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左右矢印 31"/>
          <p:cNvSpPr/>
          <p:nvPr/>
        </p:nvSpPr>
        <p:spPr>
          <a:xfrm>
            <a:off x="6368774" y="4225546"/>
            <a:ext cx="755904" cy="1963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左右矢印 32"/>
          <p:cNvSpPr/>
          <p:nvPr/>
        </p:nvSpPr>
        <p:spPr>
          <a:xfrm>
            <a:off x="7708306" y="4234397"/>
            <a:ext cx="755904" cy="1963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90053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BD0190C-AE62-4556-AF3F-8AF7E9DF7041}"/>
              </a:ext>
            </a:extLst>
          </p:cNvPr>
          <p:cNvSpPr>
            <a:spLocks noGrp="1"/>
          </p:cNvSpPr>
          <p:nvPr>
            <p:ph type="title"/>
          </p:nvPr>
        </p:nvSpPr>
        <p:spPr/>
        <p:txBody>
          <a:bodyPr>
            <a:normAutofit fontScale="90000"/>
          </a:bodyPr>
          <a:lstStyle/>
          <a:p>
            <a:r>
              <a:rPr kumimoji="1" lang="ja-JP" altLang="en-US" dirty="0"/>
              <a:t>５．木構造の探索アルゴリズムの</a:t>
            </a:r>
            <a:r>
              <a:rPr kumimoji="1" lang="ja-JP" altLang="en-US" dirty="0" smtClean="0"/>
              <a:t>可逆化（１</a:t>
            </a:r>
            <a:r>
              <a:rPr kumimoji="1" lang="en-US" altLang="ja-JP" dirty="0" smtClean="0"/>
              <a:t>/</a:t>
            </a:r>
            <a:r>
              <a:rPr kumimoji="1" lang="ja-JP" altLang="en-US" dirty="0" smtClean="0"/>
              <a:t>４）</a:t>
            </a:r>
            <a:endParaRPr kumimoji="1" lang="ja-JP" altLang="en-US" dirty="0"/>
          </a:p>
        </p:txBody>
      </p:sp>
      <p:sp>
        <p:nvSpPr>
          <p:cNvPr id="3" name="テキスト プレースホルダー 2">
            <a:extLst>
              <a:ext uri="{FF2B5EF4-FFF2-40B4-BE49-F238E27FC236}">
                <a16:creationId xmlns:a16="http://schemas.microsoft.com/office/drawing/2014/main" xmlns="" id="{446A8960-34FC-4BD4-914D-0024E2FBBC78}"/>
              </a:ext>
            </a:extLst>
          </p:cNvPr>
          <p:cNvSpPr>
            <a:spLocks noGrp="1"/>
          </p:cNvSpPr>
          <p:nvPr>
            <p:ph type="body" idx="1"/>
          </p:nvPr>
        </p:nvSpPr>
        <p:spPr/>
        <p:txBody>
          <a:bodyPr>
            <a:normAutofit lnSpcReduction="10000"/>
          </a:bodyPr>
          <a:lstStyle/>
          <a:p>
            <a:pPr marL="152392" indent="0">
              <a:buNone/>
            </a:pPr>
            <a:r>
              <a:rPr kumimoji="1" lang="ja-JP" altLang="en-US" dirty="0" smtClean="0"/>
              <a:t>木：閉路を持たない単純で連結なグラフ構造</a:t>
            </a:r>
            <a:endParaRPr kumimoji="1" lang="en-US" altLang="ja-JP" dirty="0" smtClean="0"/>
          </a:p>
          <a:p>
            <a:pPr marL="152392" indent="0">
              <a:buNone/>
            </a:pPr>
            <a:endParaRPr kumimoji="1" lang="en-US" altLang="ja-JP" dirty="0"/>
          </a:p>
          <a:p>
            <a:r>
              <a:rPr lang="ja-JP" altLang="en-US" dirty="0"/>
              <a:t>各要素は親子関係を持つ</a:t>
            </a:r>
            <a:endParaRPr lang="en-US" altLang="ja-JP" dirty="0"/>
          </a:p>
          <a:p>
            <a:pPr marL="152392" indent="0">
              <a:buNone/>
            </a:pPr>
            <a:endParaRPr kumimoji="1" lang="en-US" altLang="ja-JP" dirty="0"/>
          </a:p>
          <a:p>
            <a:pPr marL="152392" indent="0">
              <a:buNone/>
            </a:pPr>
            <a:r>
              <a:rPr lang="ja-JP" altLang="en-US" dirty="0"/>
              <a:t>幅優先探索</a:t>
            </a:r>
            <a:endParaRPr lang="en-US" altLang="ja-JP" dirty="0"/>
          </a:p>
          <a:p>
            <a:pPr marL="152392" indent="0">
              <a:buNone/>
            </a:pPr>
            <a:r>
              <a:rPr lang="ja-JP" altLang="ja-JP" dirty="0"/>
              <a:t>根に近い</a:t>
            </a:r>
            <a:r>
              <a:rPr lang="ja-JP" altLang="ja-JP" dirty="0" smtClean="0"/>
              <a:t>節</a:t>
            </a:r>
            <a:r>
              <a:rPr lang="ja-JP" altLang="en-US" dirty="0" smtClean="0"/>
              <a:t>点</a:t>
            </a:r>
            <a:r>
              <a:rPr lang="ja-JP" altLang="ja-JP" dirty="0" smtClean="0"/>
              <a:t>から</a:t>
            </a:r>
            <a:r>
              <a:rPr lang="ja-JP" altLang="ja-JP" dirty="0"/>
              <a:t>順に探索</a:t>
            </a:r>
            <a:endParaRPr lang="en-US" altLang="ja-JP" dirty="0"/>
          </a:p>
          <a:p>
            <a:pPr marL="152392" indent="0">
              <a:buNone/>
            </a:pPr>
            <a:r>
              <a:rPr lang="ja-JP" altLang="en-US" dirty="0"/>
              <a:t>（</a:t>
            </a:r>
            <a:r>
              <a:rPr lang="en-US" altLang="ja-JP" dirty="0"/>
              <a:t>1,2,3,4,5</a:t>
            </a:r>
            <a:r>
              <a:rPr lang="ja-JP" altLang="en-US" dirty="0"/>
              <a:t>の順に探索）</a:t>
            </a:r>
            <a:endParaRPr lang="en-US" altLang="ja-JP" dirty="0"/>
          </a:p>
          <a:p>
            <a:pPr marL="152392" indent="0">
              <a:buNone/>
            </a:pPr>
            <a:endParaRPr kumimoji="1" lang="en-US" altLang="ja-JP" dirty="0"/>
          </a:p>
          <a:p>
            <a:pPr marL="152392" indent="0">
              <a:buNone/>
            </a:pPr>
            <a:r>
              <a:rPr lang="ja-JP" altLang="en-US" dirty="0"/>
              <a:t>深さ優先探索</a:t>
            </a:r>
            <a:endParaRPr lang="en-US" altLang="ja-JP" dirty="0"/>
          </a:p>
          <a:p>
            <a:pPr marL="152392" indent="0">
              <a:buNone/>
            </a:pPr>
            <a:r>
              <a:rPr lang="ja-JP" altLang="en-US" dirty="0"/>
              <a:t>１．</a:t>
            </a:r>
            <a:r>
              <a:rPr lang="ja-JP" altLang="ja-JP" dirty="0"/>
              <a:t>葉に行きつくまで探索</a:t>
            </a:r>
            <a:r>
              <a:rPr lang="ja-JP" altLang="en-US" dirty="0"/>
              <a:t>を継続</a:t>
            </a:r>
            <a:endParaRPr lang="en-US" altLang="ja-JP" dirty="0"/>
          </a:p>
          <a:p>
            <a:pPr marL="152392" indent="0">
              <a:buNone/>
            </a:pPr>
            <a:r>
              <a:rPr lang="ja-JP" altLang="en-US" dirty="0"/>
              <a:t>２</a:t>
            </a:r>
            <a:r>
              <a:rPr lang="ja-JP" altLang="en-US" dirty="0" smtClean="0"/>
              <a:t>．未探索</a:t>
            </a:r>
            <a:r>
              <a:rPr lang="ja-JP" altLang="en-US" dirty="0"/>
              <a:t>の</a:t>
            </a:r>
            <a:r>
              <a:rPr lang="ja-JP" altLang="en-US" dirty="0" smtClean="0"/>
              <a:t>節点へ</a:t>
            </a:r>
            <a:r>
              <a:rPr lang="ja-JP" altLang="en-US" dirty="0"/>
              <a:t>戻り探索を再開</a:t>
            </a:r>
            <a:endParaRPr lang="en-US" altLang="ja-JP" dirty="0"/>
          </a:p>
          <a:p>
            <a:pPr marL="152392" indent="0">
              <a:buNone/>
            </a:pPr>
            <a:r>
              <a:rPr lang="ja-JP" altLang="en-US" dirty="0"/>
              <a:t>（</a:t>
            </a:r>
            <a:r>
              <a:rPr lang="en-US" altLang="ja-JP" dirty="0"/>
              <a:t>1,2,4,5,3</a:t>
            </a:r>
            <a:r>
              <a:rPr lang="ja-JP" altLang="en-US" dirty="0"/>
              <a:t>の順に探索）</a:t>
            </a:r>
            <a:endParaRPr lang="en-US" altLang="ja-JP" dirty="0"/>
          </a:p>
        </p:txBody>
      </p:sp>
      <p:sp>
        <p:nvSpPr>
          <p:cNvPr id="4" name="円/楕円 13">
            <a:extLst>
              <a:ext uri="{FF2B5EF4-FFF2-40B4-BE49-F238E27FC236}">
                <a16:creationId xmlns:a16="http://schemas.microsoft.com/office/drawing/2014/main" xmlns="" id="{DBE77F2B-34B0-49A8-B568-455384E16D86}"/>
              </a:ext>
            </a:extLst>
          </p:cNvPr>
          <p:cNvSpPr/>
          <p:nvPr/>
        </p:nvSpPr>
        <p:spPr>
          <a:xfrm>
            <a:off x="9757157" y="298691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dirty="0"/>
          </a:p>
        </p:txBody>
      </p:sp>
      <p:sp>
        <p:nvSpPr>
          <p:cNvPr id="5" name="円/楕円 14">
            <a:extLst>
              <a:ext uri="{FF2B5EF4-FFF2-40B4-BE49-F238E27FC236}">
                <a16:creationId xmlns:a16="http://schemas.microsoft.com/office/drawing/2014/main" xmlns="" id="{25D91915-B244-46DC-87E4-65E5D2363EE5}"/>
              </a:ext>
            </a:extLst>
          </p:cNvPr>
          <p:cNvSpPr/>
          <p:nvPr/>
        </p:nvSpPr>
        <p:spPr>
          <a:xfrm>
            <a:off x="10557257" y="369933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6" name="円/楕円 15">
            <a:extLst>
              <a:ext uri="{FF2B5EF4-FFF2-40B4-BE49-F238E27FC236}">
                <a16:creationId xmlns:a16="http://schemas.microsoft.com/office/drawing/2014/main" xmlns="" id="{C276A951-2BE9-4017-BAF7-F5A6E03C8AF3}"/>
              </a:ext>
            </a:extLst>
          </p:cNvPr>
          <p:cNvSpPr/>
          <p:nvPr/>
        </p:nvSpPr>
        <p:spPr>
          <a:xfrm>
            <a:off x="8184058" y="447866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7" name="円/楕円 16">
            <a:extLst>
              <a:ext uri="{FF2B5EF4-FFF2-40B4-BE49-F238E27FC236}">
                <a16:creationId xmlns:a16="http://schemas.microsoft.com/office/drawing/2014/main" xmlns="" id="{270E06E8-18E9-4577-B258-ACE2C5AC0B90}"/>
              </a:ext>
            </a:extLst>
          </p:cNvPr>
          <p:cNvSpPr/>
          <p:nvPr/>
        </p:nvSpPr>
        <p:spPr>
          <a:xfrm>
            <a:off x="8957057" y="525799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8" name="円/楕円 17">
            <a:extLst>
              <a:ext uri="{FF2B5EF4-FFF2-40B4-BE49-F238E27FC236}">
                <a16:creationId xmlns:a16="http://schemas.microsoft.com/office/drawing/2014/main" xmlns="" id="{AFB9C397-B89C-471D-AF7E-5928290DF838}"/>
              </a:ext>
            </a:extLst>
          </p:cNvPr>
          <p:cNvSpPr/>
          <p:nvPr/>
        </p:nvSpPr>
        <p:spPr>
          <a:xfrm>
            <a:off x="8984158" y="3699331"/>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9" name="直線コネクタ 8">
            <a:extLst>
              <a:ext uri="{FF2B5EF4-FFF2-40B4-BE49-F238E27FC236}">
                <a16:creationId xmlns:a16="http://schemas.microsoft.com/office/drawing/2014/main" xmlns="" id="{675B2027-D368-490E-BE45-041B92B7DB9C}"/>
              </a:ext>
            </a:extLst>
          </p:cNvPr>
          <p:cNvCxnSpPr>
            <a:stCxn id="4" idx="3"/>
            <a:endCxn id="8" idx="7"/>
          </p:cNvCxnSpPr>
          <p:nvPr/>
        </p:nvCxnSpPr>
        <p:spPr>
          <a:xfrm flipH="1">
            <a:off x="9667085" y="3594999"/>
            <a:ext cx="207243" cy="2086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xmlns="" id="{D4004A6C-509E-4B18-9DC3-8EDEA8E5DE6F}"/>
              </a:ext>
            </a:extLst>
          </p:cNvPr>
          <p:cNvCxnSpPr>
            <a:stCxn id="4" idx="5"/>
            <a:endCxn id="5" idx="1"/>
          </p:cNvCxnSpPr>
          <p:nvPr/>
        </p:nvCxnSpPr>
        <p:spPr>
          <a:xfrm>
            <a:off x="10440084" y="3595000"/>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xmlns="" id="{8CFC7AA0-3A4E-4504-AB73-74DBE35E3FBE}"/>
              </a:ext>
            </a:extLst>
          </p:cNvPr>
          <p:cNvCxnSpPr>
            <a:stCxn id="8" idx="3"/>
            <a:endCxn id="6" idx="7"/>
          </p:cNvCxnSpPr>
          <p:nvPr/>
        </p:nvCxnSpPr>
        <p:spPr>
          <a:xfrm flipH="1">
            <a:off x="8866985" y="4307415"/>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xmlns="" id="{399E998B-24F0-400C-B7E5-A83DE1025EC6}"/>
              </a:ext>
            </a:extLst>
          </p:cNvPr>
          <p:cNvCxnSpPr>
            <a:stCxn id="7" idx="1"/>
            <a:endCxn id="6" idx="5"/>
          </p:cNvCxnSpPr>
          <p:nvPr/>
        </p:nvCxnSpPr>
        <p:spPr>
          <a:xfrm flipH="1" flipV="1">
            <a:off x="8866985" y="5086748"/>
            <a:ext cx="207243" cy="27558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xmlns="" id="{05A0844D-33AD-4A12-8BB3-C161A8A5717E}"/>
              </a:ext>
            </a:extLst>
          </p:cNvPr>
          <p:cNvSpPr txBox="1"/>
          <p:nvPr/>
        </p:nvSpPr>
        <p:spPr>
          <a:xfrm>
            <a:off x="9932671" y="3071779"/>
            <a:ext cx="449071" cy="523220"/>
          </a:xfrm>
          <a:prstGeom prst="rect">
            <a:avLst/>
          </a:prstGeom>
          <a:noFill/>
        </p:spPr>
        <p:txBody>
          <a:bodyPr wrap="square" rtlCol="0">
            <a:spAutoFit/>
          </a:bodyPr>
          <a:lstStyle/>
          <a:p>
            <a:r>
              <a:rPr lang="ja-JP" altLang="en-US" sz="2800" dirty="0"/>
              <a:t>１</a:t>
            </a:r>
          </a:p>
        </p:txBody>
      </p:sp>
      <p:sp>
        <p:nvSpPr>
          <p:cNvPr id="20" name="テキスト ボックス 19">
            <a:extLst>
              <a:ext uri="{FF2B5EF4-FFF2-40B4-BE49-F238E27FC236}">
                <a16:creationId xmlns:a16="http://schemas.microsoft.com/office/drawing/2014/main" xmlns="" id="{3EA4D05C-7969-435C-A19C-B61C9B2C503C}"/>
              </a:ext>
            </a:extLst>
          </p:cNvPr>
          <p:cNvSpPr txBox="1"/>
          <p:nvPr/>
        </p:nvSpPr>
        <p:spPr>
          <a:xfrm>
            <a:off x="9139050" y="5385469"/>
            <a:ext cx="449071" cy="523220"/>
          </a:xfrm>
          <a:prstGeom prst="rect">
            <a:avLst/>
          </a:prstGeom>
          <a:noFill/>
        </p:spPr>
        <p:txBody>
          <a:bodyPr wrap="square" rtlCol="0">
            <a:spAutoFit/>
          </a:bodyPr>
          <a:lstStyle/>
          <a:p>
            <a:r>
              <a:rPr lang="ja-JP" altLang="en-US" sz="2800" dirty="0"/>
              <a:t>５</a:t>
            </a:r>
          </a:p>
        </p:txBody>
      </p:sp>
      <p:sp>
        <p:nvSpPr>
          <p:cNvPr id="21" name="テキスト ボックス 20">
            <a:extLst>
              <a:ext uri="{FF2B5EF4-FFF2-40B4-BE49-F238E27FC236}">
                <a16:creationId xmlns:a16="http://schemas.microsoft.com/office/drawing/2014/main" xmlns="" id="{7DF30B4A-86C5-4832-9A97-6CA0F97A2758}"/>
              </a:ext>
            </a:extLst>
          </p:cNvPr>
          <p:cNvSpPr txBox="1"/>
          <p:nvPr/>
        </p:nvSpPr>
        <p:spPr>
          <a:xfrm>
            <a:off x="8370410" y="4590349"/>
            <a:ext cx="449071" cy="523220"/>
          </a:xfrm>
          <a:prstGeom prst="rect">
            <a:avLst/>
          </a:prstGeom>
          <a:noFill/>
        </p:spPr>
        <p:txBody>
          <a:bodyPr wrap="square" rtlCol="0">
            <a:spAutoFit/>
          </a:bodyPr>
          <a:lstStyle/>
          <a:p>
            <a:r>
              <a:rPr lang="ja-JP" altLang="en-US" sz="2800" dirty="0"/>
              <a:t>４</a:t>
            </a:r>
          </a:p>
        </p:txBody>
      </p:sp>
      <p:sp>
        <p:nvSpPr>
          <p:cNvPr id="22" name="テキスト ボックス 21">
            <a:extLst>
              <a:ext uri="{FF2B5EF4-FFF2-40B4-BE49-F238E27FC236}">
                <a16:creationId xmlns:a16="http://schemas.microsoft.com/office/drawing/2014/main" xmlns="" id="{319BCA9C-C748-44C6-A324-E95AAC638AF7}"/>
              </a:ext>
            </a:extLst>
          </p:cNvPr>
          <p:cNvSpPr txBox="1"/>
          <p:nvPr/>
        </p:nvSpPr>
        <p:spPr>
          <a:xfrm>
            <a:off x="10748442" y="3793925"/>
            <a:ext cx="449071" cy="523220"/>
          </a:xfrm>
          <a:prstGeom prst="rect">
            <a:avLst/>
          </a:prstGeom>
          <a:noFill/>
        </p:spPr>
        <p:txBody>
          <a:bodyPr wrap="square" rtlCol="0">
            <a:spAutoFit/>
          </a:bodyPr>
          <a:lstStyle/>
          <a:p>
            <a:r>
              <a:rPr lang="ja-JP" altLang="en-US" sz="2800" dirty="0"/>
              <a:t>３</a:t>
            </a:r>
          </a:p>
        </p:txBody>
      </p:sp>
      <p:sp>
        <p:nvSpPr>
          <p:cNvPr id="23" name="テキスト ボックス 22">
            <a:extLst>
              <a:ext uri="{FF2B5EF4-FFF2-40B4-BE49-F238E27FC236}">
                <a16:creationId xmlns:a16="http://schemas.microsoft.com/office/drawing/2014/main" xmlns="" id="{C4321251-E72D-4242-B114-D2E3FFDFF927}"/>
              </a:ext>
            </a:extLst>
          </p:cNvPr>
          <p:cNvSpPr txBox="1"/>
          <p:nvPr/>
        </p:nvSpPr>
        <p:spPr>
          <a:xfrm>
            <a:off x="9132571" y="3807288"/>
            <a:ext cx="449071" cy="523220"/>
          </a:xfrm>
          <a:prstGeom prst="rect">
            <a:avLst/>
          </a:prstGeom>
          <a:noFill/>
        </p:spPr>
        <p:txBody>
          <a:bodyPr wrap="square" rtlCol="0">
            <a:spAutoFit/>
          </a:bodyPr>
          <a:lstStyle/>
          <a:p>
            <a:r>
              <a:rPr lang="ja-JP" altLang="en-US" sz="2800" dirty="0"/>
              <a:t>２</a:t>
            </a:r>
          </a:p>
        </p:txBody>
      </p:sp>
      <p:sp>
        <p:nvSpPr>
          <p:cNvPr id="13" name="スライド番号プレースホルダー 12"/>
          <p:cNvSpPr>
            <a:spLocks noGrp="1"/>
          </p:cNvSpPr>
          <p:nvPr>
            <p:ph type="sldNum" idx="12"/>
          </p:nvPr>
        </p:nvSpPr>
        <p:spPr/>
        <p:txBody>
          <a:bodyPr/>
          <a:lstStyle/>
          <a:p>
            <a:fld id="{00000000-1234-1234-1234-123412341234}" type="slidenum">
              <a:rPr lang="en-US" altLang="ja" smtClean="0"/>
              <a:pPr/>
              <a:t>16</a:t>
            </a:fld>
            <a:endParaRPr lang="ja" altLang="en-US"/>
          </a:p>
        </p:txBody>
      </p:sp>
    </p:spTree>
    <p:extLst>
      <p:ext uri="{BB962C8B-B14F-4D97-AF65-F5344CB8AC3E}">
        <p14:creationId xmlns:p14="http://schemas.microsoft.com/office/powerpoint/2010/main" val="895129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xmlns="" id="{C511BEE6-9583-456F-8C3D-EDF73AA6F198}"/>
              </a:ext>
            </a:extLst>
          </p:cNvPr>
          <p:cNvSpPr>
            <a:spLocks noGrp="1"/>
          </p:cNvSpPr>
          <p:nvPr>
            <p:ph type="body" idx="1"/>
          </p:nvPr>
        </p:nvSpPr>
        <p:spPr/>
        <p:txBody>
          <a:bodyPr/>
          <a:lstStyle/>
          <a:p>
            <a:pPr marL="152392" indent="0">
              <a:buNone/>
            </a:pPr>
            <a:r>
              <a:rPr kumimoji="1" lang="ja-JP" altLang="en-US" dirty="0"/>
              <a:t>深さ優先探索の可逆化の課題</a:t>
            </a:r>
            <a:endParaRPr kumimoji="1" lang="en-US" altLang="ja-JP" dirty="0"/>
          </a:p>
          <a:p>
            <a:r>
              <a:rPr kumimoji="1" lang="ja-JP" altLang="en-US" dirty="0"/>
              <a:t>現在の位置情報から次の探索地点が親か子かを一意に定められない</a:t>
            </a:r>
            <a:endParaRPr kumimoji="1" lang="en-US" altLang="ja-JP" dirty="0"/>
          </a:p>
          <a:p>
            <a:pPr marL="152392" indent="0">
              <a:buNone/>
            </a:pPr>
            <a:endParaRPr lang="en-US" altLang="ja-JP" dirty="0"/>
          </a:p>
          <a:p>
            <a:pPr marL="152392" indent="0">
              <a:buNone/>
            </a:pPr>
            <a:endParaRPr kumimoji="1" lang="en-US" altLang="ja-JP" dirty="0"/>
          </a:p>
          <a:p>
            <a:pPr marL="152392" indent="0">
              <a:buNone/>
            </a:pPr>
            <a:r>
              <a:rPr kumimoji="1" lang="ja-JP" altLang="en-US" dirty="0"/>
              <a:t>解決法</a:t>
            </a:r>
            <a:endParaRPr kumimoji="1" lang="en-US" altLang="ja-JP" dirty="0"/>
          </a:p>
          <a:p>
            <a:r>
              <a:rPr lang="ja-JP" altLang="en-US" dirty="0"/>
              <a:t>探索した方向を記憶</a:t>
            </a:r>
            <a:endParaRPr lang="en-US" altLang="ja-JP" dirty="0"/>
          </a:p>
          <a:p>
            <a:r>
              <a:rPr kumimoji="1" lang="ja-JP" altLang="en-US" dirty="0"/>
              <a:t>左側の枝を伝って探索</a:t>
            </a:r>
          </a:p>
        </p:txBody>
      </p:sp>
      <p:sp>
        <p:nvSpPr>
          <p:cNvPr id="4" name="タイトル 1">
            <a:extLst>
              <a:ext uri="{FF2B5EF4-FFF2-40B4-BE49-F238E27FC236}">
                <a16:creationId xmlns:a16="http://schemas.microsoft.com/office/drawing/2014/main" xmlns="" id="{7B5DD02A-5273-412C-BA92-7482DD5C9349}"/>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（２</a:t>
            </a:r>
            <a:r>
              <a:rPr lang="en-US" altLang="ja-JP" dirty="0" smtClean="0"/>
              <a:t>/</a:t>
            </a:r>
            <a:r>
              <a:rPr lang="ja-JP" altLang="en-US" dirty="0"/>
              <a:t>４）</a:t>
            </a:r>
            <a:endParaRPr kumimoji="1" lang="ja-JP" altLang="en-US" dirty="0"/>
          </a:p>
        </p:txBody>
      </p:sp>
      <p:sp>
        <p:nvSpPr>
          <p:cNvPr id="5" name="テキスト ボックス 4">
            <a:extLst>
              <a:ext uri="{FF2B5EF4-FFF2-40B4-BE49-F238E27FC236}">
                <a16:creationId xmlns:a16="http://schemas.microsoft.com/office/drawing/2014/main" xmlns="" id="{2249EAD5-933E-4466-BAA6-320D4F69593B}"/>
              </a:ext>
            </a:extLst>
          </p:cNvPr>
          <p:cNvSpPr txBox="1"/>
          <p:nvPr/>
        </p:nvSpPr>
        <p:spPr>
          <a:xfrm>
            <a:off x="5930901" y="2908300"/>
            <a:ext cx="5753100" cy="3477875"/>
          </a:xfrm>
          <a:prstGeom prst="rect">
            <a:avLst/>
          </a:prstGeom>
          <a:noFill/>
        </p:spPr>
        <p:txBody>
          <a:bodyPr wrap="square" rtlCol="0">
            <a:spAutoFit/>
          </a:bodyPr>
          <a:lstStyle/>
          <a:p>
            <a:r>
              <a:rPr lang="en-US" altLang="ja-JP" sz="2000" dirty="0"/>
              <a:t>procedure </a:t>
            </a:r>
            <a:r>
              <a:rPr lang="en-US" altLang="ja-JP" sz="2000" dirty="0" err="1"/>
              <a:t>func</a:t>
            </a:r>
            <a:r>
              <a:rPr lang="en-US" altLang="ja-JP" sz="2000" dirty="0"/>
              <a:t>(int in[][], int k, int f, int visit)</a:t>
            </a:r>
          </a:p>
          <a:p>
            <a:r>
              <a:rPr lang="en-US" altLang="ja-JP" sz="2000" dirty="0"/>
              <a:t>    if visit != -1 then</a:t>
            </a:r>
          </a:p>
          <a:p>
            <a:r>
              <a:rPr lang="en-US" altLang="ja-JP" sz="2000" dirty="0"/>
              <a:t>        local int temp = visit</a:t>
            </a:r>
          </a:p>
          <a:p>
            <a:r>
              <a:rPr lang="en-US" altLang="ja-JP" sz="2000" dirty="0"/>
              <a:t>        call </a:t>
            </a:r>
            <a:r>
              <a:rPr lang="en-US" altLang="ja-JP" sz="2000" dirty="0" err="1"/>
              <a:t>func</a:t>
            </a:r>
            <a:r>
              <a:rPr lang="en-US" altLang="ja-JP" sz="2000" dirty="0"/>
              <a:t>(in, k, f, in[temp][1])</a:t>
            </a:r>
          </a:p>
          <a:p>
            <a:r>
              <a:rPr lang="en-US" altLang="ja-JP" sz="2000" dirty="0"/>
              <a:t>        call </a:t>
            </a:r>
            <a:r>
              <a:rPr lang="en-US" altLang="ja-JP" sz="2000" dirty="0" err="1"/>
              <a:t>func</a:t>
            </a:r>
            <a:r>
              <a:rPr lang="en-US" altLang="ja-JP" sz="2000" dirty="0"/>
              <a:t>(in, k, f, in[temp][2])</a:t>
            </a:r>
          </a:p>
          <a:p>
            <a:r>
              <a:rPr lang="en-US" altLang="ja-JP" sz="2000" dirty="0"/>
              <a:t>        if in[temp][0] = k then</a:t>
            </a:r>
          </a:p>
          <a:p>
            <a:r>
              <a:rPr lang="en-US" altLang="ja-JP" sz="2000" dirty="0"/>
              <a:t>            f ^= -1</a:t>
            </a:r>
          </a:p>
          <a:p>
            <a:r>
              <a:rPr lang="en-US" altLang="ja-JP" sz="2000" dirty="0"/>
              <a:t>            f ^= temp</a:t>
            </a:r>
          </a:p>
          <a:p>
            <a:r>
              <a:rPr lang="en-US" altLang="ja-JP" sz="2000" dirty="0"/>
              <a:t>        fi in[temp][0] = k</a:t>
            </a:r>
          </a:p>
          <a:p>
            <a:r>
              <a:rPr lang="en-US" altLang="ja-JP" sz="2000" dirty="0"/>
              <a:t>        </a:t>
            </a:r>
            <a:r>
              <a:rPr lang="en-US" altLang="ja-JP" sz="2000" dirty="0" err="1"/>
              <a:t>delocal</a:t>
            </a:r>
            <a:r>
              <a:rPr lang="en-US" altLang="ja-JP" sz="2000" dirty="0"/>
              <a:t> int temp = visit</a:t>
            </a:r>
          </a:p>
          <a:p>
            <a:r>
              <a:rPr lang="en-US" altLang="ja-JP" sz="2000" dirty="0"/>
              <a:t>    fi visit != -1</a:t>
            </a:r>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17</a:t>
            </a:fld>
            <a:endParaRPr lang="ja" altLang="en-US"/>
          </a:p>
        </p:txBody>
      </p:sp>
    </p:spTree>
    <p:extLst>
      <p:ext uri="{BB962C8B-B14F-4D97-AF65-F5344CB8AC3E}">
        <p14:creationId xmlns:p14="http://schemas.microsoft.com/office/powerpoint/2010/main" val="3186030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13">
            <a:extLst>
              <a:ext uri="{FF2B5EF4-FFF2-40B4-BE49-F238E27FC236}">
                <a16:creationId xmlns:a16="http://schemas.microsoft.com/office/drawing/2014/main" xmlns="" id="{7C70CAEE-0D74-40AA-A951-3A6B47149B15}"/>
              </a:ext>
            </a:extLst>
          </p:cNvPr>
          <p:cNvSpPr/>
          <p:nvPr/>
        </p:nvSpPr>
        <p:spPr>
          <a:xfrm>
            <a:off x="9329962" y="232191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5" name="円/楕円 14">
            <a:extLst>
              <a:ext uri="{FF2B5EF4-FFF2-40B4-BE49-F238E27FC236}">
                <a16:creationId xmlns:a16="http://schemas.microsoft.com/office/drawing/2014/main" xmlns="" id="{C8113929-336C-4CF9-8849-4A2DA7F7D7FD}"/>
              </a:ext>
            </a:extLst>
          </p:cNvPr>
          <p:cNvSpPr/>
          <p:nvPr/>
        </p:nvSpPr>
        <p:spPr>
          <a:xfrm>
            <a:off x="10432310" y="319816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6" name="円/楕円 15">
            <a:extLst>
              <a:ext uri="{FF2B5EF4-FFF2-40B4-BE49-F238E27FC236}">
                <a16:creationId xmlns:a16="http://schemas.microsoft.com/office/drawing/2014/main" xmlns="" id="{9299E69D-3A43-4A67-A10E-7125EB154764}"/>
              </a:ext>
            </a:extLst>
          </p:cNvPr>
          <p:cNvSpPr/>
          <p:nvPr/>
        </p:nvSpPr>
        <p:spPr>
          <a:xfrm>
            <a:off x="7523658" y="420833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7" name="円/楕円 16">
            <a:extLst>
              <a:ext uri="{FF2B5EF4-FFF2-40B4-BE49-F238E27FC236}">
                <a16:creationId xmlns:a16="http://schemas.microsoft.com/office/drawing/2014/main" xmlns="" id="{9C015D58-E990-48B3-AD64-C9B6AE29F0AA}"/>
              </a:ext>
            </a:extLst>
          </p:cNvPr>
          <p:cNvSpPr/>
          <p:nvPr/>
        </p:nvSpPr>
        <p:spPr>
          <a:xfrm>
            <a:off x="8386010" y="513629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8" name="円/楕円 17">
            <a:extLst>
              <a:ext uri="{FF2B5EF4-FFF2-40B4-BE49-F238E27FC236}">
                <a16:creationId xmlns:a16="http://schemas.microsoft.com/office/drawing/2014/main" xmlns="" id="{FF6C4960-BDF2-4544-AFE8-17DF421237F3}"/>
              </a:ext>
            </a:extLst>
          </p:cNvPr>
          <p:cNvSpPr/>
          <p:nvPr/>
        </p:nvSpPr>
        <p:spPr>
          <a:xfrm>
            <a:off x="8386010" y="330249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9" name="直線コネクタ 8">
            <a:extLst>
              <a:ext uri="{FF2B5EF4-FFF2-40B4-BE49-F238E27FC236}">
                <a16:creationId xmlns:a16="http://schemas.microsoft.com/office/drawing/2014/main" xmlns="" id="{577BAFCF-7CBD-478C-8F75-37F9579B1A31}"/>
              </a:ext>
            </a:extLst>
          </p:cNvPr>
          <p:cNvCxnSpPr>
            <a:stCxn id="4" idx="3"/>
            <a:endCxn id="8" idx="7"/>
          </p:cNvCxnSpPr>
          <p:nvPr/>
        </p:nvCxnSpPr>
        <p:spPr>
          <a:xfrm flipH="1">
            <a:off x="9068938" y="2930001"/>
            <a:ext cx="378196" cy="47682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xmlns="" id="{E67B9799-4215-4285-9EBE-A14E58D933F7}"/>
              </a:ext>
            </a:extLst>
          </p:cNvPr>
          <p:cNvCxnSpPr>
            <a:stCxn id="4" idx="5"/>
            <a:endCxn id="5" idx="1"/>
          </p:cNvCxnSpPr>
          <p:nvPr/>
        </p:nvCxnSpPr>
        <p:spPr>
          <a:xfrm>
            <a:off x="10012889" y="2930000"/>
            <a:ext cx="536592" cy="37249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xmlns="" id="{0A260764-849E-4DBE-9F7D-96EB65F8267B}"/>
              </a:ext>
            </a:extLst>
          </p:cNvPr>
          <p:cNvCxnSpPr>
            <a:stCxn id="8" idx="3"/>
            <a:endCxn id="6" idx="7"/>
          </p:cNvCxnSpPr>
          <p:nvPr/>
        </p:nvCxnSpPr>
        <p:spPr>
          <a:xfrm flipH="1">
            <a:off x="8206586" y="3910580"/>
            <a:ext cx="296596" cy="40208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xmlns="" id="{35A73B97-2AFB-43F0-949C-EE0D1BCCC279}"/>
              </a:ext>
            </a:extLst>
          </p:cNvPr>
          <p:cNvCxnSpPr>
            <a:stCxn id="7" idx="1"/>
            <a:endCxn id="6" idx="5"/>
          </p:cNvCxnSpPr>
          <p:nvPr/>
        </p:nvCxnSpPr>
        <p:spPr>
          <a:xfrm flipH="1" flipV="1">
            <a:off x="8206586" y="4816418"/>
            <a:ext cx="296596" cy="424207"/>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左カーブ矢印 36">
            <a:extLst>
              <a:ext uri="{FF2B5EF4-FFF2-40B4-BE49-F238E27FC236}">
                <a16:creationId xmlns:a16="http://schemas.microsoft.com/office/drawing/2014/main" xmlns="" id="{5FA32A4B-8DAC-4204-92F3-E637FA413EB1}"/>
              </a:ext>
            </a:extLst>
          </p:cNvPr>
          <p:cNvSpPr/>
          <p:nvPr/>
        </p:nvSpPr>
        <p:spPr>
          <a:xfrm rot="13825998" flipV="1">
            <a:off x="8682195" y="2459046"/>
            <a:ext cx="356815" cy="81145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左カーブ矢印 37">
            <a:extLst>
              <a:ext uri="{FF2B5EF4-FFF2-40B4-BE49-F238E27FC236}">
                <a16:creationId xmlns:a16="http://schemas.microsoft.com/office/drawing/2014/main" xmlns="" id="{967177D8-B5BF-41F4-922A-787DDADBBD4C}"/>
              </a:ext>
            </a:extLst>
          </p:cNvPr>
          <p:cNvSpPr/>
          <p:nvPr/>
        </p:nvSpPr>
        <p:spPr>
          <a:xfrm rot="13152123" flipV="1">
            <a:off x="7728905" y="3458413"/>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左カーブ矢印 38">
            <a:extLst>
              <a:ext uri="{FF2B5EF4-FFF2-40B4-BE49-F238E27FC236}">
                <a16:creationId xmlns:a16="http://schemas.microsoft.com/office/drawing/2014/main" xmlns="" id="{D8F3B395-1966-4A6D-B491-F4B9586BB295}"/>
              </a:ext>
            </a:extLst>
          </p:cNvPr>
          <p:cNvSpPr/>
          <p:nvPr/>
        </p:nvSpPr>
        <p:spPr>
          <a:xfrm rot="8603741" flipV="1">
            <a:off x="7639028" y="5020803"/>
            <a:ext cx="40159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テキスト ボックス 15">
            <a:extLst>
              <a:ext uri="{FF2B5EF4-FFF2-40B4-BE49-F238E27FC236}">
                <a16:creationId xmlns:a16="http://schemas.microsoft.com/office/drawing/2014/main" xmlns="" id="{83F47421-998C-4B2F-894A-ECD0193AD7E1}"/>
              </a:ext>
            </a:extLst>
          </p:cNvPr>
          <p:cNvSpPr txBox="1"/>
          <p:nvPr/>
        </p:nvSpPr>
        <p:spPr>
          <a:xfrm>
            <a:off x="8364832" y="2213969"/>
            <a:ext cx="601429" cy="584775"/>
          </a:xfrm>
          <a:prstGeom prst="rect">
            <a:avLst/>
          </a:prstGeom>
          <a:noFill/>
        </p:spPr>
        <p:txBody>
          <a:bodyPr wrap="square" rtlCol="0">
            <a:spAutoFit/>
          </a:bodyPr>
          <a:lstStyle/>
          <a:p>
            <a:r>
              <a:rPr lang="ja-JP" altLang="en-US" sz="3200" dirty="0"/>
              <a:t>１</a:t>
            </a:r>
          </a:p>
        </p:txBody>
      </p:sp>
      <p:sp>
        <p:nvSpPr>
          <p:cNvPr id="17" name="テキスト ボックス 16">
            <a:extLst>
              <a:ext uri="{FF2B5EF4-FFF2-40B4-BE49-F238E27FC236}">
                <a16:creationId xmlns:a16="http://schemas.microsoft.com/office/drawing/2014/main" xmlns="" id="{3BB57D50-A1D4-4866-B801-ED474C7ACA1A}"/>
              </a:ext>
            </a:extLst>
          </p:cNvPr>
          <p:cNvSpPr txBox="1"/>
          <p:nvPr/>
        </p:nvSpPr>
        <p:spPr>
          <a:xfrm>
            <a:off x="7491299" y="2990209"/>
            <a:ext cx="601429" cy="584775"/>
          </a:xfrm>
          <a:prstGeom prst="rect">
            <a:avLst/>
          </a:prstGeom>
          <a:noFill/>
        </p:spPr>
        <p:txBody>
          <a:bodyPr wrap="square" rtlCol="0">
            <a:spAutoFit/>
          </a:bodyPr>
          <a:lstStyle/>
          <a:p>
            <a:r>
              <a:rPr lang="ja-JP" altLang="en-US" sz="3200" dirty="0"/>
              <a:t>２</a:t>
            </a:r>
          </a:p>
        </p:txBody>
      </p:sp>
      <p:sp>
        <p:nvSpPr>
          <p:cNvPr id="18" name="テキスト ボックス 17">
            <a:extLst>
              <a:ext uri="{FF2B5EF4-FFF2-40B4-BE49-F238E27FC236}">
                <a16:creationId xmlns:a16="http://schemas.microsoft.com/office/drawing/2014/main" xmlns="" id="{0247A573-FB2C-4446-9E1A-1AC1E2A19B63}"/>
              </a:ext>
            </a:extLst>
          </p:cNvPr>
          <p:cNvSpPr txBox="1"/>
          <p:nvPr/>
        </p:nvSpPr>
        <p:spPr>
          <a:xfrm>
            <a:off x="7222943" y="5236729"/>
            <a:ext cx="601429" cy="584775"/>
          </a:xfrm>
          <a:prstGeom prst="rect">
            <a:avLst/>
          </a:prstGeom>
          <a:noFill/>
        </p:spPr>
        <p:txBody>
          <a:bodyPr wrap="square" rtlCol="0">
            <a:spAutoFit/>
          </a:bodyPr>
          <a:lstStyle/>
          <a:p>
            <a:r>
              <a:rPr lang="ja-JP" altLang="en-US" sz="3200" dirty="0"/>
              <a:t>３</a:t>
            </a:r>
          </a:p>
        </p:txBody>
      </p:sp>
      <p:sp>
        <p:nvSpPr>
          <p:cNvPr id="19" name="タイトル 1">
            <a:extLst>
              <a:ext uri="{FF2B5EF4-FFF2-40B4-BE49-F238E27FC236}">
                <a16:creationId xmlns:a16="http://schemas.microsoft.com/office/drawing/2014/main" xmlns="" id="{67772D82-F406-4968-8069-EAB1A039AC79}"/>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（３</a:t>
            </a:r>
            <a:r>
              <a:rPr lang="en-US" altLang="ja-JP" dirty="0" smtClean="0"/>
              <a:t>/</a:t>
            </a:r>
            <a:r>
              <a:rPr lang="ja-JP" altLang="en-US" dirty="0"/>
              <a:t>４）</a:t>
            </a:r>
            <a:endParaRPr kumimoji="1" lang="ja-JP" altLang="en-US" dirty="0"/>
          </a:p>
        </p:txBody>
      </p:sp>
      <p:sp>
        <p:nvSpPr>
          <p:cNvPr id="20" name="左カーブ矢印 38">
            <a:extLst>
              <a:ext uri="{FF2B5EF4-FFF2-40B4-BE49-F238E27FC236}">
                <a16:creationId xmlns:a16="http://schemas.microsoft.com/office/drawing/2014/main" xmlns="" id="{1AE7CF17-39B1-4843-811D-19FCC2311CA3}"/>
              </a:ext>
            </a:extLst>
          </p:cNvPr>
          <p:cNvSpPr/>
          <p:nvPr/>
        </p:nvSpPr>
        <p:spPr>
          <a:xfrm rot="8603741" flipH="1">
            <a:off x="8522035" y="4485230"/>
            <a:ext cx="307431" cy="605201"/>
          </a:xfrm>
          <a:prstGeom prst="curvedLeftArrow">
            <a:avLst>
              <a:gd name="adj1" fmla="val 25000"/>
              <a:gd name="adj2" fmla="val 50000"/>
              <a:gd name="adj3" fmla="val 424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1" name="左カーブ矢印 38">
            <a:extLst>
              <a:ext uri="{FF2B5EF4-FFF2-40B4-BE49-F238E27FC236}">
                <a16:creationId xmlns:a16="http://schemas.microsoft.com/office/drawing/2014/main" xmlns="" id="{E11D6B9F-0AE0-4CDC-A009-C5916ECC988D}"/>
              </a:ext>
            </a:extLst>
          </p:cNvPr>
          <p:cNvSpPr/>
          <p:nvPr/>
        </p:nvSpPr>
        <p:spPr>
          <a:xfrm rot="3078941" flipV="1">
            <a:off x="8693272" y="4016904"/>
            <a:ext cx="401595"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2" name="左カーブ矢印 38">
            <a:extLst>
              <a:ext uri="{FF2B5EF4-FFF2-40B4-BE49-F238E27FC236}">
                <a16:creationId xmlns:a16="http://schemas.microsoft.com/office/drawing/2014/main" xmlns="" id="{B8ACC53C-929A-421C-A5A5-1EBD6C6D52D5}"/>
              </a:ext>
            </a:extLst>
          </p:cNvPr>
          <p:cNvSpPr/>
          <p:nvPr/>
        </p:nvSpPr>
        <p:spPr>
          <a:xfrm rot="3078941" flipV="1">
            <a:off x="9374533" y="3166033"/>
            <a:ext cx="401595"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3" name="左カーブ矢印 38">
            <a:extLst>
              <a:ext uri="{FF2B5EF4-FFF2-40B4-BE49-F238E27FC236}">
                <a16:creationId xmlns:a16="http://schemas.microsoft.com/office/drawing/2014/main" xmlns="" id="{694EB60A-2D93-49BE-8D57-7D527AFAAA2B}"/>
              </a:ext>
            </a:extLst>
          </p:cNvPr>
          <p:cNvSpPr/>
          <p:nvPr/>
        </p:nvSpPr>
        <p:spPr>
          <a:xfrm rot="7510822" flipV="1">
            <a:off x="9885635" y="3167440"/>
            <a:ext cx="401595" cy="689483"/>
          </a:xfrm>
          <a:prstGeom prst="curvedLeftArrow">
            <a:avLst>
              <a:gd name="adj1" fmla="val 25000"/>
              <a:gd name="adj2" fmla="val 50000"/>
              <a:gd name="adj3" fmla="val 313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5" name="テキスト ボックス 34">
            <a:extLst>
              <a:ext uri="{FF2B5EF4-FFF2-40B4-BE49-F238E27FC236}">
                <a16:creationId xmlns:a16="http://schemas.microsoft.com/office/drawing/2014/main" xmlns="" id="{765181DA-B048-4D53-9AF9-9F8B82FE61C1}"/>
              </a:ext>
            </a:extLst>
          </p:cNvPr>
          <p:cNvSpPr txBox="1"/>
          <p:nvPr/>
        </p:nvSpPr>
        <p:spPr>
          <a:xfrm>
            <a:off x="9879826" y="3727891"/>
            <a:ext cx="601429" cy="584775"/>
          </a:xfrm>
          <a:prstGeom prst="rect">
            <a:avLst/>
          </a:prstGeom>
          <a:noFill/>
        </p:spPr>
        <p:txBody>
          <a:bodyPr wrap="square" rtlCol="0">
            <a:spAutoFit/>
          </a:bodyPr>
          <a:lstStyle/>
          <a:p>
            <a:r>
              <a:rPr lang="ja-JP" altLang="en-US" sz="3200" dirty="0"/>
              <a:t>４</a:t>
            </a:r>
          </a:p>
        </p:txBody>
      </p:sp>
      <p:sp>
        <p:nvSpPr>
          <p:cNvPr id="36" name="テキスト ボックス 35">
            <a:extLst>
              <a:ext uri="{FF2B5EF4-FFF2-40B4-BE49-F238E27FC236}">
                <a16:creationId xmlns:a16="http://schemas.microsoft.com/office/drawing/2014/main" xmlns="" id="{057697AC-0437-454E-9369-633C425C032E}"/>
              </a:ext>
            </a:extLst>
          </p:cNvPr>
          <p:cNvSpPr txBox="1"/>
          <p:nvPr/>
        </p:nvSpPr>
        <p:spPr>
          <a:xfrm>
            <a:off x="691399" y="2051240"/>
            <a:ext cx="5753100" cy="3477875"/>
          </a:xfrm>
          <a:prstGeom prst="rect">
            <a:avLst/>
          </a:prstGeom>
          <a:noFill/>
        </p:spPr>
        <p:txBody>
          <a:bodyPr wrap="square" rtlCol="0">
            <a:spAutoFit/>
          </a:bodyPr>
          <a:lstStyle/>
          <a:p>
            <a:r>
              <a:rPr lang="en-US" altLang="ja-JP" sz="2000" dirty="0" smtClean="0"/>
              <a:t>1 procedure </a:t>
            </a:r>
            <a:r>
              <a:rPr lang="en-US" altLang="ja-JP" sz="2000" dirty="0" err="1"/>
              <a:t>func</a:t>
            </a:r>
            <a:r>
              <a:rPr lang="en-US" altLang="ja-JP" sz="2000" dirty="0"/>
              <a:t>(int in[][], int k, int f, int visit)</a:t>
            </a:r>
          </a:p>
          <a:p>
            <a:r>
              <a:rPr lang="en-US" altLang="ja-JP" sz="2000" dirty="0"/>
              <a:t>2</a:t>
            </a:r>
            <a:r>
              <a:rPr lang="en-US" altLang="ja-JP" sz="2000" dirty="0"/>
              <a:t>    if visit != -1 then</a:t>
            </a:r>
          </a:p>
          <a:p>
            <a:r>
              <a:rPr lang="en-US" altLang="ja-JP" sz="2000" dirty="0" smtClean="0"/>
              <a:t>3</a:t>
            </a:r>
            <a:r>
              <a:rPr lang="en-US" altLang="ja-JP" sz="2000" dirty="0"/>
              <a:t>    local </a:t>
            </a:r>
            <a:r>
              <a:rPr lang="en-US" altLang="ja-JP" sz="2000" dirty="0"/>
              <a:t>int temp = visit</a:t>
            </a:r>
          </a:p>
          <a:p>
            <a:r>
              <a:rPr lang="en-US" altLang="ja-JP" sz="2000" dirty="0" smtClean="0"/>
              <a:t>4</a:t>
            </a:r>
            <a:r>
              <a:rPr lang="en-US" altLang="ja-JP" sz="2000" dirty="0"/>
              <a:t>     call </a:t>
            </a:r>
            <a:r>
              <a:rPr lang="en-US" altLang="ja-JP" sz="2000" dirty="0" err="1"/>
              <a:t>func</a:t>
            </a:r>
            <a:r>
              <a:rPr lang="en-US" altLang="ja-JP" sz="2000" dirty="0"/>
              <a:t>(in, k, f, in[temp][1])</a:t>
            </a:r>
          </a:p>
          <a:p>
            <a:r>
              <a:rPr lang="en-US" altLang="ja-JP" sz="2000" dirty="0"/>
              <a:t>5</a:t>
            </a:r>
            <a:r>
              <a:rPr lang="en-US" altLang="ja-JP" sz="2000" dirty="0"/>
              <a:t>     call </a:t>
            </a:r>
            <a:r>
              <a:rPr lang="en-US" altLang="ja-JP" sz="2000" dirty="0" err="1"/>
              <a:t>func</a:t>
            </a:r>
            <a:r>
              <a:rPr lang="en-US" altLang="ja-JP" sz="2000" dirty="0"/>
              <a:t>(in, k, f, in[temp][2])</a:t>
            </a:r>
          </a:p>
          <a:p>
            <a:r>
              <a:rPr lang="en-US" altLang="ja-JP" sz="2000" dirty="0"/>
              <a:t>6</a:t>
            </a:r>
            <a:r>
              <a:rPr lang="en-US" altLang="ja-JP" sz="2000" dirty="0"/>
              <a:t>      if in[temp][0] = k then</a:t>
            </a:r>
          </a:p>
          <a:p>
            <a:r>
              <a:rPr lang="en-US" altLang="ja-JP" sz="2000" dirty="0" smtClean="0"/>
              <a:t>7</a:t>
            </a:r>
            <a:r>
              <a:rPr lang="en-US" altLang="ja-JP" sz="2000" dirty="0"/>
              <a:t>          f ^= -1</a:t>
            </a:r>
          </a:p>
          <a:p>
            <a:r>
              <a:rPr lang="en-US" altLang="ja-JP" sz="2000" dirty="0"/>
              <a:t>8</a:t>
            </a:r>
            <a:r>
              <a:rPr lang="en-US" altLang="ja-JP" sz="2000" dirty="0"/>
              <a:t>          f ^= temp</a:t>
            </a:r>
          </a:p>
          <a:p>
            <a:r>
              <a:rPr lang="en-US" altLang="ja-JP" sz="2000" dirty="0"/>
              <a:t>9</a:t>
            </a:r>
            <a:r>
              <a:rPr lang="en-US" altLang="ja-JP" sz="2000" dirty="0"/>
              <a:t>      fi in[temp][0] = k</a:t>
            </a:r>
          </a:p>
          <a:p>
            <a:r>
              <a:rPr lang="en-US" altLang="ja-JP" sz="2000" dirty="0" smtClean="0"/>
              <a:t>10</a:t>
            </a:r>
            <a:r>
              <a:rPr lang="en-US" altLang="ja-JP" sz="2000" dirty="0"/>
              <a:t>      </a:t>
            </a:r>
            <a:r>
              <a:rPr lang="en-US" altLang="ja-JP" sz="2000" dirty="0" err="1"/>
              <a:t>delocal</a:t>
            </a:r>
            <a:r>
              <a:rPr lang="en-US" altLang="ja-JP" sz="2000" dirty="0"/>
              <a:t> int temp = visit</a:t>
            </a:r>
          </a:p>
          <a:p>
            <a:r>
              <a:rPr lang="en-US" altLang="ja-JP" sz="2000" dirty="0" smtClean="0"/>
              <a:t>11</a:t>
            </a:r>
            <a:r>
              <a:rPr lang="en-US" altLang="ja-JP" sz="2000" dirty="0"/>
              <a:t>   fi visit != -1</a:t>
            </a:r>
          </a:p>
        </p:txBody>
      </p:sp>
      <p:sp>
        <p:nvSpPr>
          <p:cNvPr id="38" name="テキスト ボックス 37">
            <a:extLst>
              <a:ext uri="{FF2B5EF4-FFF2-40B4-BE49-F238E27FC236}">
                <a16:creationId xmlns:a16="http://schemas.microsoft.com/office/drawing/2014/main" xmlns="" id="{8AE7E8F7-1014-4FA9-92FE-2AA7E3A63B31}"/>
              </a:ext>
            </a:extLst>
          </p:cNvPr>
          <p:cNvSpPr txBox="1"/>
          <p:nvPr/>
        </p:nvSpPr>
        <p:spPr>
          <a:xfrm>
            <a:off x="1161908" y="2956950"/>
            <a:ext cx="4362592" cy="338554"/>
          </a:xfrm>
          <a:prstGeom prst="rect">
            <a:avLst/>
          </a:prstGeom>
          <a:noFill/>
          <a:ln>
            <a:solidFill>
              <a:schemeClr val="accent2"/>
            </a:solidFill>
          </a:ln>
        </p:spPr>
        <p:txBody>
          <a:bodyPr wrap="square" rtlCol="0">
            <a:spAutoFit/>
          </a:bodyPr>
          <a:lstStyle/>
          <a:p>
            <a:pPr algn="r"/>
            <a:r>
              <a:rPr lang="ja-JP" altLang="en-US" sz="1600" dirty="0"/>
              <a:t>左の子を探索</a:t>
            </a:r>
          </a:p>
        </p:txBody>
      </p:sp>
      <p:sp>
        <p:nvSpPr>
          <p:cNvPr id="39" name="テキスト ボックス 38">
            <a:extLst>
              <a:ext uri="{FF2B5EF4-FFF2-40B4-BE49-F238E27FC236}">
                <a16:creationId xmlns:a16="http://schemas.microsoft.com/office/drawing/2014/main" xmlns="" id="{560AC5E1-B0E7-4D4F-A462-4DED40EBA37C}"/>
              </a:ext>
            </a:extLst>
          </p:cNvPr>
          <p:cNvSpPr txBox="1"/>
          <p:nvPr/>
        </p:nvSpPr>
        <p:spPr>
          <a:xfrm>
            <a:off x="1161908" y="3303178"/>
            <a:ext cx="4362592" cy="338554"/>
          </a:xfrm>
          <a:prstGeom prst="rect">
            <a:avLst/>
          </a:prstGeom>
          <a:noFill/>
          <a:ln>
            <a:solidFill>
              <a:schemeClr val="accent2"/>
            </a:solidFill>
          </a:ln>
        </p:spPr>
        <p:txBody>
          <a:bodyPr wrap="square" rtlCol="0">
            <a:spAutoFit/>
          </a:bodyPr>
          <a:lstStyle/>
          <a:p>
            <a:pPr algn="r"/>
            <a:r>
              <a:rPr lang="ja-JP" altLang="en-US" sz="1600" dirty="0"/>
              <a:t>右の子を探索</a:t>
            </a:r>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18</a:t>
            </a:fld>
            <a:endParaRPr lang="ja" altLang="en-US"/>
          </a:p>
        </p:txBody>
      </p:sp>
    </p:spTree>
    <p:extLst>
      <p:ext uri="{BB962C8B-B14F-4D97-AF65-F5344CB8AC3E}">
        <p14:creationId xmlns:p14="http://schemas.microsoft.com/office/powerpoint/2010/main" val="3094263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xmlns="" id="{86A0DDBE-87B2-454D-AD08-E625BF7F98DF}"/>
              </a:ext>
            </a:extLst>
          </p:cNvPr>
          <p:cNvSpPr>
            <a:spLocks noGrp="1"/>
          </p:cNvSpPr>
          <p:nvPr>
            <p:ph type="body" idx="1"/>
          </p:nvPr>
        </p:nvSpPr>
        <p:spPr/>
        <p:txBody>
          <a:bodyPr/>
          <a:lstStyle/>
          <a:p>
            <a:pPr marL="152392" indent="0">
              <a:buNone/>
            </a:pPr>
            <a:r>
              <a:rPr kumimoji="1" lang="ja-JP" altLang="en-US" dirty="0"/>
              <a:t>利点</a:t>
            </a:r>
            <a:endParaRPr kumimoji="1" lang="en-US" altLang="ja-JP" dirty="0"/>
          </a:p>
          <a:p>
            <a:r>
              <a:rPr lang="ja-JP" altLang="en-US" dirty="0"/>
              <a:t>漸近的メモリ使用量、ごみ出力量ともに</a:t>
            </a:r>
            <a:r>
              <a:rPr lang="en-US" altLang="ja-JP" dirty="0"/>
              <a:t>O(n)</a:t>
            </a:r>
            <a:r>
              <a:rPr lang="ja-JP" altLang="en-US" dirty="0"/>
              <a:t>から</a:t>
            </a:r>
            <a:r>
              <a:rPr lang="en-US" altLang="ja-JP" dirty="0"/>
              <a:t>O(1)</a:t>
            </a:r>
            <a:r>
              <a:rPr lang="ja-JP" altLang="en-US" dirty="0"/>
              <a:t>に改善</a:t>
            </a:r>
            <a:endParaRPr lang="en-US" altLang="ja-JP" dirty="0"/>
          </a:p>
          <a:p>
            <a:endParaRPr kumimoji="1" lang="en-US" altLang="ja-JP" dirty="0"/>
          </a:p>
          <a:p>
            <a:pPr marL="152392" indent="0">
              <a:buNone/>
            </a:pPr>
            <a:r>
              <a:rPr lang="ja-JP" altLang="en-US" dirty="0"/>
              <a:t>欠点</a:t>
            </a:r>
            <a:endParaRPr lang="en-US" altLang="ja-JP" dirty="0"/>
          </a:p>
          <a:p>
            <a:r>
              <a:rPr kumimoji="1" lang="ja-JP" altLang="en-US" dirty="0"/>
              <a:t>漸近的時間計算量が</a:t>
            </a:r>
            <a:r>
              <a:rPr kumimoji="1" lang="en-US" altLang="ja-JP" dirty="0"/>
              <a:t>O(</a:t>
            </a:r>
            <a:r>
              <a:rPr lang="en-US" altLang="ja-JP" dirty="0"/>
              <a:t>n)</a:t>
            </a:r>
            <a:r>
              <a:rPr lang="ja-JP" altLang="en-US" dirty="0"/>
              <a:t>から</a:t>
            </a:r>
            <a:r>
              <a:rPr lang="en-US" altLang="ja-JP" dirty="0"/>
              <a:t>Θ(n)</a:t>
            </a:r>
            <a:r>
              <a:rPr lang="ja-JP" altLang="en-US" dirty="0"/>
              <a:t>に悪化</a:t>
            </a:r>
            <a:endParaRPr lang="en-US" altLang="ja-JP" dirty="0"/>
          </a:p>
          <a:p>
            <a:endParaRPr lang="en-US" altLang="ja-JP" dirty="0"/>
          </a:p>
          <a:p>
            <a:pPr marL="152392" indent="0">
              <a:buNone/>
            </a:pPr>
            <a:r>
              <a:rPr lang="ja-JP" altLang="en-US" dirty="0"/>
              <a:t>考察</a:t>
            </a:r>
            <a:endParaRPr lang="en-US" altLang="ja-JP" dirty="0"/>
          </a:p>
          <a:p>
            <a:pPr marL="152392" indent="0">
              <a:buNone/>
            </a:pPr>
            <a:r>
              <a:rPr lang="ja-JP" altLang="en-US" dirty="0"/>
              <a:t>深さ優先探索</a:t>
            </a:r>
            <a:endParaRPr lang="en-US" altLang="ja-JP" dirty="0"/>
          </a:p>
          <a:p>
            <a:pPr marL="152392" indent="0">
              <a:buNone/>
            </a:pPr>
            <a:r>
              <a:rPr lang="ja-JP" altLang="en-US" dirty="0"/>
              <a:t>時間的・空間的計算量でトレードオフ関係があることを発見</a:t>
            </a:r>
            <a:endParaRPr lang="en-US" altLang="ja-JP" dirty="0"/>
          </a:p>
          <a:p>
            <a:pPr marL="152392" indent="0">
              <a:buNone/>
            </a:pPr>
            <a:endParaRPr lang="en-US" altLang="ja-JP" dirty="0"/>
          </a:p>
          <a:p>
            <a:pPr marL="152392" indent="0">
              <a:buNone/>
            </a:pPr>
            <a:endParaRPr lang="en-US" altLang="ja-JP" dirty="0"/>
          </a:p>
          <a:p>
            <a:endParaRPr kumimoji="1" lang="en-US" altLang="ja-JP" dirty="0"/>
          </a:p>
          <a:p>
            <a:pPr marL="152392" indent="0">
              <a:buNone/>
            </a:pPr>
            <a:endParaRPr kumimoji="1" lang="ja-JP" altLang="en-US" dirty="0"/>
          </a:p>
        </p:txBody>
      </p:sp>
      <p:sp>
        <p:nvSpPr>
          <p:cNvPr id="4" name="タイトル 1">
            <a:extLst>
              <a:ext uri="{FF2B5EF4-FFF2-40B4-BE49-F238E27FC236}">
                <a16:creationId xmlns:a16="http://schemas.microsoft.com/office/drawing/2014/main" xmlns="" id="{227C4DC5-CEA0-4AED-9995-D1EDF8DBC951}"/>
              </a:ext>
            </a:extLst>
          </p:cNvPr>
          <p:cNvSpPr>
            <a:spLocks noGrp="1"/>
          </p:cNvSpPr>
          <p:nvPr>
            <p:ph type="title"/>
          </p:nvPr>
        </p:nvSpPr>
        <p:spPr>
          <a:xfrm>
            <a:off x="415600" y="593367"/>
            <a:ext cx="11360800" cy="763600"/>
          </a:xfrm>
        </p:spPr>
        <p:txBody>
          <a:bodyPr>
            <a:normAutofit fontScale="90000"/>
          </a:bodyPr>
          <a:lstStyle/>
          <a:p>
            <a:r>
              <a:rPr kumimoji="1" lang="ja-JP" altLang="en-US" dirty="0"/>
              <a:t>５．木構造の探索アルゴリズムの</a:t>
            </a:r>
            <a:r>
              <a:rPr lang="ja-JP" altLang="en-US" dirty="0"/>
              <a:t>可逆化</a:t>
            </a:r>
            <a:r>
              <a:rPr lang="ja-JP" altLang="en-US" dirty="0" smtClean="0"/>
              <a:t>（４</a:t>
            </a:r>
            <a:r>
              <a:rPr lang="en-US" altLang="ja-JP" dirty="0" smtClean="0"/>
              <a:t>/</a:t>
            </a:r>
            <a:r>
              <a:rPr lang="ja-JP" altLang="en-US" dirty="0"/>
              <a:t>４）</a:t>
            </a:r>
            <a:endParaRPr kumimoji="1" lang="ja-JP" altLang="en-US" dirty="0"/>
          </a:p>
        </p:txBody>
      </p:sp>
      <p:sp>
        <p:nvSpPr>
          <p:cNvPr id="2" name="スライド番号プレースホルダー 1"/>
          <p:cNvSpPr>
            <a:spLocks noGrp="1"/>
          </p:cNvSpPr>
          <p:nvPr>
            <p:ph type="sldNum" idx="12"/>
          </p:nvPr>
        </p:nvSpPr>
        <p:spPr/>
        <p:txBody>
          <a:bodyPr/>
          <a:lstStyle/>
          <a:p>
            <a:fld id="{00000000-1234-1234-1234-123412341234}" type="slidenum">
              <a:rPr lang="en-US" altLang="ja" smtClean="0"/>
              <a:pPr/>
              <a:t>19</a:t>
            </a:fld>
            <a:endParaRPr lang="ja" altLang="en-US"/>
          </a:p>
        </p:txBody>
      </p:sp>
    </p:spTree>
    <p:extLst>
      <p:ext uri="{BB962C8B-B14F-4D97-AF65-F5344CB8AC3E}">
        <p14:creationId xmlns:p14="http://schemas.microsoft.com/office/powerpoint/2010/main" val="62428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目次</a:t>
            </a:r>
          </a:p>
        </p:txBody>
      </p:sp>
      <p:sp>
        <p:nvSpPr>
          <p:cNvPr id="3" name="コンテンツ プレースホルダー 2"/>
          <p:cNvSpPr>
            <a:spLocks noGrp="1"/>
          </p:cNvSpPr>
          <p:nvPr>
            <p:ph idx="1"/>
          </p:nvPr>
        </p:nvSpPr>
        <p:spPr/>
        <p:txBody>
          <a:bodyPr/>
          <a:lstStyle/>
          <a:p>
            <a:pPr marL="514338" indent="-514338">
              <a:buFont typeface="+mj-lt"/>
              <a:buAutoNum type="arabicPeriod"/>
            </a:pPr>
            <a:r>
              <a:rPr kumimoji="1" lang="ja-JP" altLang="en-US" dirty="0"/>
              <a:t>はじめに</a:t>
            </a:r>
            <a:endParaRPr kumimoji="1" lang="en-US" altLang="ja-JP" dirty="0"/>
          </a:p>
          <a:p>
            <a:pPr marL="514338" indent="-514338">
              <a:buFont typeface="+mj-lt"/>
              <a:buAutoNum type="arabicPeriod"/>
            </a:pPr>
            <a:r>
              <a:rPr lang="ja-JP" altLang="en-US" dirty="0"/>
              <a:t>研究課題</a:t>
            </a:r>
            <a:endParaRPr kumimoji="1" lang="en-US" altLang="ja-JP" dirty="0"/>
          </a:p>
          <a:p>
            <a:pPr marL="514338" indent="-514338">
              <a:buFont typeface="+mj-lt"/>
              <a:buAutoNum type="arabicPeriod"/>
            </a:pPr>
            <a:r>
              <a:rPr lang="ja-JP" altLang="en-US" dirty="0"/>
              <a:t>関連研究</a:t>
            </a:r>
            <a:endParaRPr lang="en-US" altLang="ja-JP" dirty="0"/>
          </a:p>
          <a:p>
            <a:pPr marL="514338" indent="-514338">
              <a:buFont typeface="+mj-lt"/>
              <a:buAutoNum type="arabicPeriod"/>
            </a:pPr>
            <a:r>
              <a:rPr kumimoji="1" lang="ja-JP" altLang="en-US" dirty="0"/>
              <a:t>線形探索アルゴリズムの可逆化</a:t>
            </a:r>
            <a:endParaRPr kumimoji="1" lang="en-US" altLang="ja-JP" dirty="0"/>
          </a:p>
          <a:p>
            <a:pPr marL="514338" indent="-514338">
              <a:buFont typeface="+mj-lt"/>
              <a:buAutoNum type="arabicPeriod"/>
            </a:pPr>
            <a:r>
              <a:rPr lang="ja-JP" altLang="en-US" dirty="0"/>
              <a:t>木構造の探索アルゴリズムの可逆化</a:t>
            </a:r>
            <a:endParaRPr lang="en-US" altLang="ja-JP" dirty="0"/>
          </a:p>
          <a:p>
            <a:pPr marL="514338" indent="-514338">
              <a:buFont typeface="+mj-lt"/>
              <a:buAutoNum type="arabicPeriod"/>
            </a:pPr>
            <a:r>
              <a:rPr lang="ja-JP" altLang="en-US" dirty="0"/>
              <a:t>今後の課題</a:t>
            </a:r>
            <a:endParaRPr lang="en-US" altLang="ja-JP" dirty="0"/>
          </a:p>
          <a:p>
            <a:pPr marL="514338" indent="-514338">
              <a:buFont typeface="+mj-lt"/>
              <a:buAutoNum type="arabicPeriod"/>
            </a:pPr>
            <a:r>
              <a:rPr lang="ja-JP" altLang="en-US" dirty="0" smtClean="0"/>
              <a:t>おわり</a:t>
            </a:r>
            <a:r>
              <a:rPr lang="ja-JP" altLang="en-US" dirty="0"/>
              <a:t>に</a:t>
            </a:r>
            <a:endParaRPr lang="en-US" altLang="ja-JP" dirty="0"/>
          </a:p>
          <a:p>
            <a:pPr marL="514338" indent="-514338">
              <a:buFont typeface="+mj-lt"/>
              <a:buAutoNum type="arabicPeriod"/>
            </a:pP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2</a:t>
            </a:fld>
            <a:endParaRPr kumimoji="1" lang="ja-JP" altLang="en-US"/>
          </a:p>
        </p:txBody>
      </p:sp>
    </p:spTree>
    <p:extLst>
      <p:ext uri="{BB962C8B-B14F-4D97-AF65-F5344CB8AC3E}">
        <p14:creationId xmlns:p14="http://schemas.microsoft.com/office/powerpoint/2010/main" val="3264214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9828935-2C43-4697-8E04-40F83BA203B7}"/>
              </a:ext>
            </a:extLst>
          </p:cNvPr>
          <p:cNvSpPr>
            <a:spLocks noGrp="1"/>
          </p:cNvSpPr>
          <p:nvPr>
            <p:ph type="title"/>
          </p:nvPr>
        </p:nvSpPr>
        <p:spPr/>
        <p:txBody>
          <a:bodyPr>
            <a:normAutofit fontScale="90000"/>
          </a:bodyPr>
          <a:lstStyle/>
          <a:p>
            <a:r>
              <a:rPr kumimoji="1" lang="ja-JP" altLang="en-US" dirty="0"/>
              <a:t>６．今後の課題</a:t>
            </a:r>
          </a:p>
        </p:txBody>
      </p:sp>
      <p:sp>
        <p:nvSpPr>
          <p:cNvPr id="3" name="テキスト プレースホルダー 2">
            <a:extLst>
              <a:ext uri="{FF2B5EF4-FFF2-40B4-BE49-F238E27FC236}">
                <a16:creationId xmlns:a16="http://schemas.microsoft.com/office/drawing/2014/main" xmlns="" id="{30ECDC38-5726-43D6-8096-F81924FEF395}"/>
              </a:ext>
            </a:extLst>
          </p:cNvPr>
          <p:cNvSpPr>
            <a:spLocks noGrp="1"/>
          </p:cNvSpPr>
          <p:nvPr>
            <p:ph type="body" idx="1"/>
          </p:nvPr>
        </p:nvSpPr>
        <p:spPr/>
        <p:txBody>
          <a:bodyPr/>
          <a:lstStyle/>
          <a:p>
            <a:r>
              <a:rPr lang="ja-JP" altLang="en-US" dirty="0"/>
              <a:t>グ</a:t>
            </a:r>
            <a:r>
              <a:rPr kumimoji="1" lang="ja-JP" altLang="en-US" dirty="0"/>
              <a:t>ラフ探索アルゴリズムの効率的な可逆化</a:t>
            </a:r>
            <a:endParaRPr kumimoji="1" lang="en-US" altLang="ja-JP" dirty="0"/>
          </a:p>
          <a:p>
            <a:r>
              <a:rPr lang="ja-JP" altLang="en-US" dirty="0"/>
              <a:t>グラフ探索アルゴリズムと木構造の探索アルゴリズムを解析</a:t>
            </a:r>
            <a:endParaRPr lang="en-US" altLang="ja-JP" dirty="0"/>
          </a:p>
          <a:p>
            <a:endParaRPr kumimoji="1" lang="en-US" altLang="ja-JP" dirty="0"/>
          </a:p>
          <a:p>
            <a:pPr marL="152392" indent="0">
              <a:buNone/>
            </a:pPr>
            <a:r>
              <a:rPr lang="ja-JP" altLang="en-US" dirty="0"/>
              <a:t>　閉路の有無の可逆アルゴリズムに対する影響度</a:t>
            </a:r>
            <a:endParaRPr kumimoji="1" lang="ja-JP" altLang="en-US" dirty="0"/>
          </a:p>
        </p:txBody>
      </p:sp>
      <p:sp>
        <p:nvSpPr>
          <p:cNvPr id="4" name="円/楕円 13">
            <a:extLst>
              <a:ext uri="{FF2B5EF4-FFF2-40B4-BE49-F238E27FC236}">
                <a16:creationId xmlns:a16="http://schemas.microsoft.com/office/drawing/2014/main" xmlns="" id="{FC3584AF-CC73-4494-BE16-64BF0592708C}"/>
              </a:ext>
            </a:extLst>
          </p:cNvPr>
          <p:cNvSpPr/>
          <p:nvPr/>
        </p:nvSpPr>
        <p:spPr>
          <a:xfrm>
            <a:off x="3767718" y="361429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5" name="円/楕円 14">
            <a:extLst>
              <a:ext uri="{FF2B5EF4-FFF2-40B4-BE49-F238E27FC236}">
                <a16:creationId xmlns:a16="http://schemas.microsoft.com/office/drawing/2014/main" xmlns="" id="{EA861BB9-F3C3-42BA-9B08-E9A1910A9471}"/>
              </a:ext>
            </a:extLst>
          </p:cNvPr>
          <p:cNvSpPr/>
          <p:nvPr/>
        </p:nvSpPr>
        <p:spPr>
          <a:xfrm>
            <a:off x="4567818" y="432671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6" name="円/楕円 15">
            <a:extLst>
              <a:ext uri="{FF2B5EF4-FFF2-40B4-BE49-F238E27FC236}">
                <a16:creationId xmlns:a16="http://schemas.microsoft.com/office/drawing/2014/main" xmlns="" id="{AD187500-B3F0-4D3C-8B4C-DFC186C34719}"/>
              </a:ext>
            </a:extLst>
          </p:cNvPr>
          <p:cNvSpPr/>
          <p:nvPr/>
        </p:nvSpPr>
        <p:spPr>
          <a:xfrm>
            <a:off x="2194619" y="510604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7" name="円/楕円 16">
            <a:extLst>
              <a:ext uri="{FF2B5EF4-FFF2-40B4-BE49-F238E27FC236}">
                <a16:creationId xmlns:a16="http://schemas.microsoft.com/office/drawing/2014/main" xmlns="" id="{B74B5062-E9C6-4DC6-8D05-331D99F23A96}"/>
              </a:ext>
            </a:extLst>
          </p:cNvPr>
          <p:cNvSpPr/>
          <p:nvPr/>
        </p:nvSpPr>
        <p:spPr>
          <a:xfrm>
            <a:off x="2967618" y="588537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8" name="円/楕円 17">
            <a:extLst>
              <a:ext uri="{FF2B5EF4-FFF2-40B4-BE49-F238E27FC236}">
                <a16:creationId xmlns:a16="http://schemas.microsoft.com/office/drawing/2014/main" xmlns="" id="{9B3700D8-11AB-4381-A936-0F5AAB7E9C2E}"/>
              </a:ext>
            </a:extLst>
          </p:cNvPr>
          <p:cNvSpPr/>
          <p:nvPr/>
        </p:nvSpPr>
        <p:spPr>
          <a:xfrm>
            <a:off x="2994719" y="4326711"/>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9" name="直線コネクタ 8">
            <a:extLst>
              <a:ext uri="{FF2B5EF4-FFF2-40B4-BE49-F238E27FC236}">
                <a16:creationId xmlns:a16="http://schemas.microsoft.com/office/drawing/2014/main" xmlns="" id="{123DFB6F-2FAF-4B8E-8554-CCE4567D28D4}"/>
              </a:ext>
            </a:extLst>
          </p:cNvPr>
          <p:cNvCxnSpPr>
            <a:stCxn id="4" idx="3"/>
            <a:endCxn id="8" idx="7"/>
          </p:cNvCxnSpPr>
          <p:nvPr/>
        </p:nvCxnSpPr>
        <p:spPr>
          <a:xfrm flipH="1">
            <a:off x="3677647" y="4222379"/>
            <a:ext cx="207243" cy="2086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xmlns="" id="{79716645-295D-4FB3-A83E-7759D179AF32}"/>
              </a:ext>
            </a:extLst>
          </p:cNvPr>
          <p:cNvCxnSpPr>
            <a:stCxn id="4" idx="5"/>
            <a:endCxn id="5" idx="1"/>
          </p:cNvCxnSpPr>
          <p:nvPr/>
        </p:nvCxnSpPr>
        <p:spPr>
          <a:xfrm>
            <a:off x="4450645" y="4222380"/>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xmlns="" id="{14CEDAE7-A65D-4377-90B9-92B59244FB82}"/>
              </a:ext>
            </a:extLst>
          </p:cNvPr>
          <p:cNvCxnSpPr>
            <a:stCxn id="8" idx="3"/>
            <a:endCxn id="6" idx="7"/>
          </p:cNvCxnSpPr>
          <p:nvPr/>
        </p:nvCxnSpPr>
        <p:spPr>
          <a:xfrm flipH="1">
            <a:off x="2877547" y="4934795"/>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xmlns="" id="{5DCB08A2-6DA6-4CFC-B904-947B490805C4}"/>
              </a:ext>
            </a:extLst>
          </p:cNvPr>
          <p:cNvCxnSpPr>
            <a:stCxn id="7" idx="1"/>
            <a:endCxn id="6" idx="5"/>
          </p:cNvCxnSpPr>
          <p:nvPr/>
        </p:nvCxnSpPr>
        <p:spPr>
          <a:xfrm flipH="1" flipV="1">
            <a:off x="2877547" y="5714128"/>
            <a:ext cx="207243" cy="27558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円/楕円 39">
            <a:extLst>
              <a:ext uri="{FF2B5EF4-FFF2-40B4-BE49-F238E27FC236}">
                <a16:creationId xmlns:a16="http://schemas.microsoft.com/office/drawing/2014/main" xmlns="" id="{B32FDA0F-1AAF-4A9F-BA65-172AFF3BD3D5}"/>
              </a:ext>
            </a:extLst>
          </p:cNvPr>
          <p:cNvSpPr/>
          <p:nvPr/>
        </p:nvSpPr>
        <p:spPr>
          <a:xfrm>
            <a:off x="8997595" y="388714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7" name="円/楕円 40">
            <a:extLst>
              <a:ext uri="{FF2B5EF4-FFF2-40B4-BE49-F238E27FC236}">
                <a16:creationId xmlns:a16="http://schemas.microsoft.com/office/drawing/2014/main" xmlns="" id="{01753E09-4C98-4809-B9FC-6A4B46F6C279}"/>
              </a:ext>
            </a:extLst>
          </p:cNvPr>
          <p:cNvSpPr/>
          <p:nvPr/>
        </p:nvSpPr>
        <p:spPr>
          <a:xfrm>
            <a:off x="9916919" y="4691282"/>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8" name="円/楕円 41">
            <a:extLst>
              <a:ext uri="{FF2B5EF4-FFF2-40B4-BE49-F238E27FC236}">
                <a16:creationId xmlns:a16="http://schemas.microsoft.com/office/drawing/2014/main" xmlns="" id="{CA769354-FC2F-4038-897E-0B691F2A3967}"/>
              </a:ext>
            </a:extLst>
          </p:cNvPr>
          <p:cNvSpPr/>
          <p:nvPr/>
        </p:nvSpPr>
        <p:spPr>
          <a:xfrm>
            <a:off x="7257339" y="554499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9" name="円/楕円 42">
            <a:extLst>
              <a:ext uri="{FF2B5EF4-FFF2-40B4-BE49-F238E27FC236}">
                <a16:creationId xmlns:a16="http://schemas.microsoft.com/office/drawing/2014/main" xmlns="" id="{93F45719-FEF4-4C0F-92D9-EC65D9B93B0E}"/>
              </a:ext>
            </a:extLst>
          </p:cNvPr>
          <p:cNvSpPr/>
          <p:nvPr/>
        </p:nvSpPr>
        <p:spPr>
          <a:xfrm>
            <a:off x="8997595" y="554499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20" name="円/楕円 43">
            <a:extLst>
              <a:ext uri="{FF2B5EF4-FFF2-40B4-BE49-F238E27FC236}">
                <a16:creationId xmlns:a16="http://schemas.microsoft.com/office/drawing/2014/main" xmlns="" id="{184529BD-38BD-44B0-9910-4C170F41CD75}"/>
              </a:ext>
            </a:extLst>
          </p:cNvPr>
          <p:cNvSpPr/>
          <p:nvPr/>
        </p:nvSpPr>
        <p:spPr>
          <a:xfrm>
            <a:off x="8130651" y="4694047"/>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21" name="直線コネクタ 20">
            <a:extLst>
              <a:ext uri="{FF2B5EF4-FFF2-40B4-BE49-F238E27FC236}">
                <a16:creationId xmlns:a16="http://schemas.microsoft.com/office/drawing/2014/main" xmlns="" id="{A646C079-8D70-4D53-8AA7-CBFDC3D236C6}"/>
              </a:ext>
            </a:extLst>
          </p:cNvPr>
          <p:cNvCxnSpPr>
            <a:stCxn id="16" idx="3"/>
            <a:endCxn id="20" idx="7"/>
          </p:cNvCxnSpPr>
          <p:nvPr/>
        </p:nvCxnSpPr>
        <p:spPr>
          <a:xfrm flipH="1">
            <a:off x="8813579" y="4495231"/>
            <a:ext cx="301188" cy="3031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xmlns="" id="{7E85AE32-A0BC-4B06-89AB-2534EA059FE6}"/>
              </a:ext>
            </a:extLst>
          </p:cNvPr>
          <p:cNvCxnSpPr>
            <a:stCxn id="16" idx="5"/>
            <a:endCxn id="17" idx="1"/>
          </p:cNvCxnSpPr>
          <p:nvPr/>
        </p:nvCxnSpPr>
        <p:spPr>
          <a:xfrm>
            <a:off x="9680523" y="4495231"/>
            <a:ext cx="353568" cy="30038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xmlns="" id="{6C620836-4DB6-4745-8231-988EDECD4C47}"/>
              </a:ext>
            </a:extLst>
          </p:cNvPr>
          <p:cNvCxnSpPr>
            <a:stCxn id="20" idx="3"/>
            <a:endCxn id="18" idx="7"/>
          </p:cNvCxnSpPr>
          <p:nvPr/>
        </p:nvCxnSpPr>
        <p:spPr>
          <a:xfrm flipH="1">
            <a:off x="7940267" y="5302131"/>
            <a:ext cx="307557" cy="3471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xmlns="" id="{3F786BC5-D4B9-40DA-BF20-1A3448EE7889}"/>
              </a:ext>
            </a:extLst>
          </p:cNvPr>
          <p:cNvCxnSpPr>
            <a:stCxn id="19" idx="1"/>
            <a:endCxn id="20" idx="5"/>
          </p:cNvCxnSpPr>
          <p:nvPr/>
        </p:nvCxnSpPr>
        <p:spPr>
          <a:xfrm flipH="1" flipV="1">
            <a:off x="8813579" y="5302131"/>
            <a:ext cx="301188" cy="3471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xmlns="" id="{DDA78147-B2A0-431B-B4FC-E2B0719375EF}"/>
              </a:ext>
            </a:extLst>
          </p:cNvPr>
          <p:cNvCxnSpPr>
            <a:stCxn id="19" idx="7"/>
            <a:endCxn id="17" idx="3"/>
          </p:cNvCxnSpPr>
          <p:nvPr/>
        </p:nvCxnSpPr>
        <p:spPr>
          <a:xfrm flipV="1">
            <a:off x="9680523" y="5299365"/>
            <a:ext cx="353568" cy="34996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xmlns="" id="{0850CA3D-586C-4C6C-B6B2-422E25FC917C}"/>
              </a:ext>
            </a:extLst>
          </p:cNvPr>
          <p:cNvSpPr txBox="1"/>
          <p:nvPr/>
        </p:nvSpPr>
        <p:spPr>
          <a:xfrm>
            <a:off x="1835920" y="3590087"/>
            <a:ext cx="1770557" cy="523220"/>
          </a:xfrm>
          <a:prstGeom prst="rect">
            <a:avLst/>
          </a:prstGeom>
          <a:noFill/>
        </p:spPr>
        <p:txBody>
          <a:bodyPr wrap="square" rtlCol="0">
            <a:spAutoFit/>
          </a:bodyPr>
          <a:lstStyle/>
          <a:p>
            <a:r>
              <a:rPr lang="ja-JP" altLang="en-US" sz="2800" dirty="0"/>
              <a:t>木構造</a:t>
            </a:r>
          </a:p>
        </p:txBody>
      </p:sp>
      <p:sp>
        <p:nvSpPr>
          <p:cNvPr id="36" name="テキスト ボックス 35">
            <a:extLst>
              <a:ext uri="{FF2B5EF4-FFF2-40B4-BE49-F238E27FC236}">
                <a16:creationId xmlns:a16="http://schemas.microsoft.com/office/drawing/2014/main" xmlns="" id="{D9C931F9-1388-4FFC-AF35-0F941067B5F7}"/>
              </a:ext>
            </a:extLst>
          </p:cNvPr>
          <p:cNvSpPr txBox="1"/>
          <p:nvPr/>
        </p:nvSpPr>
        <p:spPr>
          <a:xfrm>
            <a:off x="6471815" y="3720135"/>
            <a:ext cx="2034732" cy="523220"/>
          </a:xfrm>
          <a:prstGeom prst="rect">
            <a:avLst/>
          </a:prstGeom>
          <a:noFill/>
        </p:spPr>
        <p:txBody>
          <a:bodyPr wrap="square" rtlCol="0">
            <a:spAutoFit/>
          </a:bodyPr>
          <a:lstStyle/>
          <a:p>
            <a:r>
              <a:rPr lang="ja-JP" altLang="en-US" sz="2800" dirty="0"/>
              <a:t>グラフ構造</a:t>
            </a:r>
          </a:p>
        </p:txBody>
      </p:sp>
      <p:sp>
        <p:nvSpPr>
          <p:cNvPr id="37" name="楕円 36">
            <a:extLst>
              <a:ext uri="{FF2B5EF4-FFF2-40B4-BE49-F238E27FC236}">
                <a16:creationId xmlns:a16="http://schemas.microsoft.com/office/drawing/2014/main" xmlns="" id="{190BC17F-9486-46D4-94D3-E6E9048EFC45}"/>
              </a:ext>
            </a:extLst>
          </p:cNvPr>
          <p:cNvSpPr/>
          <p:nvPr/>
        </p:nvSpPr>
        <p:spPr>
          <a:xfrm>
            <a:off x="8036113" y="3720136"/>
            <a:ext cx="2800131" cy="2822781"/>
          </a:xfrm>
          <a:prstGeom prst="ellipse">
            <a:avLst/>
          </a:prstGeom>
          <a:noFill/>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a:ln w="22225">
                <a:solidFill>
                  <a:schemeClr val="accent2"/>
                </a:solidFill>
                <a:prstDash val="solid"/>
              </a:ln>
              <a:solidFill>
                <a:schemeClr val="accent2">
                  <a:lumMod val="40000"/>
                  <a:lumOff val="60000"/>
                </a:schemeClr>
              </a:solidFill>
            </a:endParaRPr>
          </a:p>
        </p:txBody>
      </p:sp>
      <p:sp>
        <p:nvSpPr>
          <p:cNvPr id="38" name="テキスト ボックス 37">
            <a:extLst>
              <a:ext uri="{FF2B5EF4-FFF2-40B4-BE49-F238E27FC236}">
                <a16:creationId xmlns:a16="http://schemas.microsoft.com/office/drawing/2014/main" xmlns="" id="{4DF99043-665C-4724-8C31-030DCE3FF7CA}"/>
              </a:ext>
            </a:extLst>
          </p:cNvPr>
          <p:cNvSpPr txBox="1"/>
          <p:nvPr/>
        </p:nvSpPr>
        <p:spPr>
          <a:xfrm>
            <a:off x="9830127" y="3524905"/>
            <a:ext cx="1648232" cy="523220"/>
          </a:xfrm>
          <a:prstGeom prst="rect">
            <a:avLst/>
          </a:prstGeom>
          <a:noFill/>
        </p:spPr>
        <p:txBody>
          <a:bodyPr wrap="square" rtlCol="0">
            <a:spAutoFit/>
          </a:bodyPr>
          <a:lstStyle/>
          <a:p>
            <a:r>
              <a:rPr lang="ja-JP" altLang="en-US" sz="2800" dirty="0"/>
              <a:t>閉路</a:t>
            </a:r>
          </a:p>
        </p:txBody>
      </p:sp>
      <p:cxnSp>
        <p:nvCxnSpPr>
          <p:cNvPr id="50" name="直線矢印コネクタ 49">
            <a:extLst>
              <a:ext uri="{FF2B5EF4-FFF2-40B4-BE49-F238E27FC236}">
                <a16:creationId xmlns:a16="http://schemas.microsoft.com/office/drawing/2014/main" xmlns="" id="{1424A480-D4E7-4766-A184-C6DBB2450825}"/>
              </a:ext>
            </a:extLst>
          </p:cNvPr>
          <p:cNvCxnSpPr>
            <a:cxnSpLocks/>
          </p:cNvCxnSpPr>
          <p:nvPr/>
        </p:nvCxnSpPr>
        <p:spPr>
          <a:xfrm flipH="1">
            <a:off x="8474068" y="4112494"/>
            <a:ext cx="431521" cy="445733"/>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2" name="直線矢印コネクタ 51">
            <a:extLst>
              <a:ext uri="{FF2B5EF4-FFF2-40B4-BE49-F238E27FC236}">
                <a16:creationId xmlns:a16="http://schemas.microsoft.com/office/drawing/2014/main" xmlns="" id="{62B40AE0-15C7-4B09-A6F9-2C76100AEB06}"/>
              </a:ext>
            </a:extLst>
          </p:cNvPr>
          <p:cNvCxnSpPr>
            <a:cxnSpLocks/>
          </p:cNvCxnSpPr>
          <p:nvPr/>
        </p:nvCxnSpPr>
        <p:spPr>
          <a:xfrm>
            <a:off x="8496859" y="5497838"/>
            <a:ext cx="401515" cy="513711"/>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4" name="直線矢印コネクタ 53">
            <a:extLst>
              <a:ext uri="{FF2B5EF4-FFF2-40B4-BE49-F238E27FC236}">
                <a16:creationId xmlns:a16="http://schemas.microsoft.com/office/drawing/2014/main" xmlns="" id="{BCF945FF-A023-4B12-9DD2-D37D0C70FEF4}"/>
              </a:ext>
            </a:extLst>
          </p:cNvPr>
          <p:cNvCxnSpPr>
            <a:cxnSpLocks/>
          </p:cNvCxnSpPr>
          <p:nvPr/>
        </p:nvCxnSpPr>
        <p:spPr>
          <a:xfrm flipV="1">
            <a:off x="9997383" y="5497836"/>
            <a:ext cx="359125" cy="419931"/>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57" name="直線矢印コネクタ 56">
            <a:extLst>
              <a:ext uri="{FF2B5EF4-FFF2-40B4-BE49-F238E27FC236}">
                <a16:creationId xmlns:a16="http://schemas.microsoft.com/office/drawing/2014/main" xmlns="" id="{9920046C-4F77-4985-8DF2-887EC10416CD}"/>
              </a:ext>
            </a:extLst>
          </p:cNvPr>
          <p:cNvCxnSpPr>
            <a:cxnSpLocks/>
          </p:cNvCxnSpPr>
          <p:nvPr/>
        </p:nvCxnSpPr>
        <p:spPr>
          <a:xfrm flipH="1" flipV="1">
            <a:off x="9914143" y="4142266"/>
            <a:ext cx="402827" cy="444671"/>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
        <p:nvSpPr>
          <p:cNvPr id="13" name="スライド番号プレースホルダー 12"/>
          <p:cNvSpPr>
            <a:spLocks noGrp="1"/>
          </p:cNvSpPr>
          <p:nvPr>
            <p:ph type="sldNum" idx="12"/>
          </p:nvPr>
        </p:nvSpPr>
        <p:spPr/>
        <p:txBody>
          <a:bodyPr/>
          <a:lstStyle/>
          <a:p>
            <a:fld id="{00000000-1234-1234-1234-123412341234}" type="slidenum">
              <a:rPr lang="en-US" altLang="ja" smtClean="0"/>
              <a:pPr/>
              <a:t>20</a:t>
            </a:fld>
            <a:endParaRPr lang="ja" altLang="en-US"/>
          </a:p>
        </p:txBody>
      </p:sp>
    </p:spTree>
    <p:extLst>
      <p:ext uri="{BB962C8B-B14F-4D97-AF65-F5344CB8AC3E}">
        <p14:creationId xmlns:p14="http://schemas.microsoft.com/office/powerpoint/2010/main" val="463977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97DF147-14A1-4409-943E-0C53C5B53800}"/>
              </a:ext>
            </a:extLst>
          </p:cNvPr>
          <p:cNvSpPr>
            <a:spLocks noGrp="1"/>
          </p:cNvSpPr>
          <p:nvPr>
            <p:ph type="title"/>
          </p:nvPr>
        </p:nvSpPr>
        <p:spPr/>
        <p:txBody>
          <a:bodyPr>
            <a:normAutofit fontScale="90000"/>
          </a:bodyPr>
          <a:lstStyle/>
          <a:p>
            <a:r>
              <a:rPr lang="ja-JP" altLang="en-US" dirty="0" smtClean="0"/>
              <a:t>７．おわりに</a:t>
            </a:r>
            <a:endParaRPr kumimoji="1" lang="ja-JP" altLang="en-US" dirty="0"/>
          </a:p>
        </p:txBody>
      </p:sp>
      <p:sp>
        <p:nvSpPr>
          <p:cNvPr id="3" name="テキスト プレースホルダー 2">
            <a:extLst>
              <a:ext uri="{FF2B5EF4-FFF2-40B4-BE49-F238E27FC236}">
                <a16:creationId xmlns:a16="http://schemas.microsoft.com/office/drawing/2014/main" xmlns="" id="{3D5E95A7-5EE2-47A7-9BAA-118A11CB8A10}"/>
              </a:ext>
            </a:extLst>
          </p:cNvPr>
          <p:cNvSpPr>
            <a:spLocks noGrp="1"/>
          </p:cNvSpPr>
          <p:nvPr>
            <p:ph type="body" idx="1"/>
          </p:nvPr>
        </p:nvSpPr>
        <p:spPr/>
        <p:txBody>
          <a:bodyPr/>
          <a:lstStyle/>
          <a:p>
            <a:pPr marL="152392" indent="0">
              <a:buNone/>
            </a:pPr>
            <a:r>
              <a:rPr kumimoji="1" lang="ja-JP" altLang="en-US" dirty="0"/>
              <a:t>目的</a:t>
            </a:r>
            <a:endParaRPr kumimoji="1" lang="en-US" altLang="ja-JP" dirty="0"/>
          </a:p>
          <a:p>
            <a:r>
              <a:rPr kumimoji="1" lang="ja-JP" altLang="en-US" dirty="0"/>
              <a:t>可逆線形探索の解析</a:t>
            </a:r>
            <a:endParaRPr kumimoji="1" lang="en-US" altLang="ja-JP" dirty="0"/>
          </a:p>
          <a:p>
            <a:r>
              <a:rPr lang="ja-JP" altLang="en-US" dirty="0"/>
              <a:t>木構造の深さ優先探索の可逆化</a:t>
            </a:r>
            <a:endParaRPr lang="en-US" altLang="ja-JP" dirty="0"/>
          </a:p>
          <a:p>
            <a:r>
              <a:rPr lang="ja-JP" altLang="en-US" dirty="0"/>
              <a:t>グラフ探索アルゴリズムの可逆化</a:t>
            </a:r>
            <a:endParaRPr lang="en-US" altLang="ja-JP" dirty="0"/>
          </a:p>
          <a:p>
            <a:pPr marL="152392" indent="0">
              <a:buNone/>
            </a:pPr>
            <a:r>
              <a:rPr kumimoji="1" lang="ja-JP" altLang="en-US" dirty="0"/>
              <a:t>成果</a:t>
            </a:r>
            <a:endParaRPr kumimoji="1" lang="en-US" altLang="ja-JP" dirty="0"/>
          </a:p>
          <a:p>
            <a:r>
              <a:rPr lang="ja-JP" altLang="en-US" dirty="0"/>
              <a:t>可逆線形探索のトレードオフ関係を発見</a:t>
            </a:r>
            <a:endParaRPr lang="en-US" altLang="ja-JP" dirty="0"/>
          </a:p>
          <a:p>
            <a:r>
              <a:rPr kumimoji="1" lang="ja-JP" altLang="en-US" dirty="0"/>
              <a:t>木構造の可逆深さ優先探索の効率的な手法を提案</a:t>
            </a:r>
            <a:endParaRPr kumimoji="1" lang="en-US" altLang="ja-JP" dirty="0"/>
          </a:p>
          <a:p>
            <a:pPr marL="152392" indent="0">
              <a:buNone/>
            </a:pPr>
            <a:r>
              <a:rPr kumimoji="1" lang="ja-JP" altLang="en-US" dirty="0"/>
              <a:t>課題</a:t>
            </a:r>
            <a:endParaRPr kumimoji="1" lang="en-US" altLang="ja-JP" dirty="0"/>
          </a:p>
          <a:p>
            <a:r>
              <a:rPr lang="ja-JP" altLang="en-US" dirty="0"/>
              <a:t>グラフ探索アルゴリズムの可逆化</a:t>
            </a:r>
            <a:endParaRPr lang="en-US" altLang="ja-JP" dirty="0"/>
          </a:p>
          <a:p>
            <a:r>
              <a:rPr kumimoji="1" lang="ja-JP" altLang="en-US" dirty="0"/>
              <a:t>木構造とグラフ構造の可逆化した場合の影響の解明</a:t>
            </a:r>
          </a:p>
        </p:txBody>
      </p:sp>
      <p:sp>
        <p:nvSpPr>
          <p:cNvPr id="4" name="スライド番号プレースホルダー 3"/>
          <p:cNvSpPr>
            <a:spLocks noGrp="1"/>
          </p:cNvSpPr>
          <p:nvPr>
            <p:ph type="sldNum" idx="12"/>
          </p:nvPr>
        </p:nvSpPr>
        <p:spPr/>
        <p:txBody>
          <a:bodyPr/>
          <a:lstStyle/>
          <a:p>
            <a:fld id="{00000000-1234-1234-1234-123412341234}" type="slidenum">
              <a:rPr lang="en-US" altLang="ja" smtClean="0"/>
              <a:pPr/>
              <a:t>21</a:t>
            </a:fld>
            <a:endParaRPr lang="ja" altLang="en-US"/>
          </a:p>
        </p:txBody>
      </p:sp>
    </p:spTree>
    <p:extLst>
      <p:ext uri="{BB962C8B-B14F-4D97-AF65-F5344CB8AC3E}">
        <p14:creationId xmlns:p14="http://schemas.microsoft.com/office/powerpoint/2010/main" val="973852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837817"/>
            <a:ext cx="4331208" cy="4351339"/>
          </a:xfrm>
        </p:spPr>
        <p:txBody>
          <a:bodyPr/>
          <a:lstStyle/>
          <a:p>
            <a:pPr marL="0" indent="0">
              <a:buNone/>
            </a:pPr>
            <a:r>
              <a:rPr lang="ja-JP" altLang="en-US" dirty="0"/>
              <a:t>　消費エネルギーの拡大</a:t>
            </a:r>
            <a:endParaRPr lang="en-US" altLang="ja-JP" dirty="0"/>
          </a:p>
          <a:p>
            <a:endParaRPr kumimoji="1" lang="ja-JP" altLang="en-US" dirty="0"/>
          </a:p>
        </p:txBody>
      </p:sp>
      <p:sp>
        <p:nvSpPr>
          <p:cNvPr id="4" name="タイトル 1"/>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１．はじめ</a:t>
            </a:r>
            <a:r>
              <a:rPr lang="ja-JP" altLang="en-US" dirty="0"/>
              <a:t>に（１</a:t>
            </a:r>
            <a:r>
              <a:rPr lang="en-US" altLang="ja-JP" dirty="0" smtClean="0"/>
              <a:t>/</a:t>
            </a:r>
            <a:r>
              <a:rPr lang="ja-JP" altLang="en-US" dirty="0"/>
              <a:t>４</a:t>
            </a:r>
            <a:r>
              <a:rPr lang="ja-JP" altLang="en-US" dirty="0" smtClean="0"/>
              <a:t>）</a:t>
            </a:r>
            <a:endParaRPr lang="ja-JP" altLang="en-US" dirty="0"/>
          </a:p>
        </p:txBody>
      </p:sp>
      <p:pic>
        <p:nvPicPr>
          <p:cNvPr id="5" name="Picture 2" descr="é»æ°èªåè»ã®ã¤ã©ã¹ã"/>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9864" y="4731699"/>
            <a:ext cx="1976219" cy="197621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ã³ã³ãã¥ã¼ã¿ã¼ãä½¿ãã­ãããã®ã¤ã©ã¹ã"/>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858" y="4925570"/>
            <a:ext cx="1792223" cy="179222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ç«åçºé»æã®ã¤ã©ã¹ã"/>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9035" y="2528450"/>
            <a:ext cx="2019739" cy="1878357"/>
          </a:xfrm>
          <a:prstGeom prst="rect">
            <a:avLst/>
          </a:prstGeom>
          <a:noFill/>
          <a:extLst>
            <a:ext uri="{909E8E84-426E-40DD-AFC4-6F175D3DCCD1}">
              <a14:hiddenFill xmlns:a14="http://schemas.microsoft.com/office/drawing/2010/main">
                <a:solidFill>
                  <a:srgbClr val="FFFFFF"/>
                </a:solidFill>
              </a14:hiddenFill>
            </a:ext>
          </a:extLst>
        </p:spPr>
      </p:pic>
      <p:sp>
        <p:nvSpPr>
          <p:cNvPr id="9" name="コンテンツ プレースホルダー 2"/>
          <p:cNvSpPr txBox="1">
            <a:spLocks/>
          </p:cNvSpPr>
          <p:nvPr/>
        </p:nvSpPr>
        <p:spPr>
          <a:xfrm>
            <a:off x="6379464" y="1837818"/>
            <a:ext cx="4331208" cy="11979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計算機の可逆化により</a:t>
            </a:r>
            <a:endParaRPr lang="en-US" altLang="ja-JP" dirty="0"/>
          </a:p>
          <a:p>
            <a:pPr marL="0" indent="0">
              <a:buNone/>
            </a:pPr>
            <a:r>
              <a:rPr lang="ja-JP" altLang="en-US" dirty="0"/>
              <a:t>消費エネルギー効率改善</a:t>
            </a:r>
            <a:endParaRPr lang="en-US" altLang="ja-JP" dirty="0"/>
          </a:p>
          <a:p>
            <a:endParaRPr lang="ja-JP" altLang="en-US" dirty="0"/>
          </a:p>
        </p:txBody>
      </p:sp>
      <p:sp>
        <p:nvSpPr>
          <p:cNvPr id="2" name="矢印: 右 1">
            <a:extLst>
              <a:ext uri="{FF2B5EF4-FFF2-40B4-BE49-F238E27FC236}">
                <a16:creationId xmlns:a16="http://schemas.microsoft.com/office/drawing/2014/main" xmlns="" id="{63F09D08-D511-4500-BB07-5BB62B9BE399}"/>
              </a:ext>
            </a:extLst>
          </p:cNvPr>
          <p:cNvSpPr/>
          <p:nvPr/>
        </p:nvSpPr>
        <p:spPr>
          <a:xfrm rot="5400000">
            <a:off x="8115555" y="2891091"/>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コンテンツ プレースホルダー 2">
            <a:extLst>
              <a:ext uri="{FF2B5EF4-FFF2-40B4-BE49-F238E27FC236}">
                <a16:creationId xmlns:a16="http://schemas.microsoft.com/office/drawing/2014/main" xmlns="" id="{294094FA-51AD-437D-84EB-631DC2CAF015}"/>
              </a:ext>
            </a:extLst>
          </p:cNvPr>
          <p:cNvSpPr txBox="1">
            <a:spLocks/>
          </p:cNvSpPr>
          <p:nvPr/>
        </p:nvSpPr>
        <p:spPr>
          <a:xfrm>
            <a:off x="7022595" y="3567288"/>
            <a:ext cx="2953004" cy="5098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dirty="0"/>
              <a:t>可逆の塔の実現</a:t>
            </a:r>
          </a:p>
        </p:txBody>
      </p:sp>
      <p:sp>
        <p:nvSpPr>
          <p:cNvPr id="11" name="矢印: 右 10">
            <a:extLst>
              <a:ext uri="{FF2B5EF4-FFF2-40B4-BE49-F238E27FC236}">
                <a16:creationId xmlns:a16="http://schemas.microsoft.com/office/drawing/2014/main" xmlns="" id="{4848D4C6-5B2A-4138-8820-C2ACB7304937}"/>
              </a:ext>
            </a:extLst>
          </p:cNvPr>
          <p:cNvSpPr/>
          <p:nvPr/>
        </p:nvSpPr>
        <p:spPr>
          <a:xfrm rot="3167289">
            <a:off x="3153645" y="4503123"/>
            <a:ext cx="508000" cy="583692"/>
          </a:xfrm>
          <a:prstGeom prst="rightArrow">
            <a:avLst>
              <a:gd name="adj1" fmla="val 50000"/>
              <a:gd name="adj2" fmla="val 57500"/>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a:ln w="22225">
                <a:solidFill>
                  <a:schemeClr val="accent2"/>
                </a:solidFill>
                <a:prstDash val="solid"/>
              </a:ln>
              <a:solidFill>
                <a:schemeClr val="accent2">
                  <a:lumMod val="40000"/>
                  <a:lumOff val="60000"/>
                </a:schemeClr>
              </a:solidFill>
            </a:endParaRPr>
          </a:p>
        </p:txBody>
      </p:sp>
      <p:sp>
        <p:nvSpPr>
          <p:cNvPr id="12" name="矢印: 右 11">
            <a:extLst>
              <a:ext uri="{FF2B5EF4-FFF2-40B4-BE49-F238E27FC236}">
                <a16:creationId xmlns:a16="http://schemas.microsoft.com/office/drawing/2014/main" xmlns="" id="{860A0EB8-620A-4761-AA77-C764EF4C06D6}"/>
              </a:ext>
            </a:extLst>
          </p:cNvPr>
          <p:cNvSpPr/>
          <p:nvPr/>
        </p:nvSpPr>
        <p:spPr>
          <a:xfrm rot="7331091">
            <a:off x="1277968" y="4486594"/>
            <a:ext cx="508000" cy="583692"/>
          </a:xfrm>
          <a:prstGeom prst="rightArrow">
            <a:avLst>
              <a:gd name="adj1" fmla="val 50000"/>
              <a:gd name="adj2" fmla="val 57500"/>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b="1">
              <a:ln w="22225">
                <a:solidFill>
                  <a:schemeClr val="accent2"/>
                </a:solidFill>
                <a:prstDash val="solid"/>
              </a:ln>
              <a:solidFill>
                <a:schemeClr val="accent2">
                  <a:lumMod val="40000"/>
                  <a:lumOff val="60000"/>
                </a:schemeClr>
              </a:solidFill>
            </a:endParaRPr>
          </a:p>
        </p:txBody>
      </p:sp>
      <p:graphicFrame>
        <p:nvGraphicFramePr>
          <p:cNvPr id="6" name="表 5">
            <a:extLst>
              <a:ext uri="{FF2B5EF4-FFF2-40B4-BE49-F238E27FC236}">
                <a16:creationId xmlns:a16="http://schemas.microsoft.com/office/drawing/2014/main" xmlns="" id="{99609D43-FF09-461E-88F6-29206A5A7F36}"/>
              </a:ext>
            </a:extLst>
          </p:cNvPr>
          <p:cNvGraphicFramePr>
            <a:graphicFrameLocks noGrp="1"/>
          </p:cNvGraphicFramePr>
          <p:nvPr>
            <p:extLst>
              <p:ext uri="{D42A27DB-BD31-4B8C-83A1-F6EECF244321}">
                <p14:modId xmlns:p14="http://schemas.microsoft.com/office/powerpoint/2010/main" val="1853249476"/>
              </p:ext>
            </p:extLst>
          </p:nvPr>
        </p:nvGraphicFramePr>
        <p:xfrm>
          <a:off x="5936107" y="4130678"/>
          <a:ext cx="5069839" cy="2455335"/>
        </p:xfrm>
        <a:graphic>
          <a:graphicData uri="http://schemas.openxmlformats.org/drawingml/2006/table">
            <a:tbl>
              <a:tblPr firstRow="1" bandRow="1">
                <a:tableStyleId>{5940675A-B579-460E-94D1-54222C63F5DA}</a:tableStyleId>
              </a:tblPr>
              <a:tblGrid>
                <a:gridCol w="5069839">
                  <a:extLst>
                    <a:ext uri="{9D8B030D-6E8A-4147-A177-3AD203B41FA5}">
                      <a16:colId xmlns:a16="http://schemas.microsoft.com/office/drawing/2014/main" xmlns="" val="3789082141"/>
                    </a:ext>
                  </a:extLst>
                </a:gridCol>
              </a:tblGrid>
              <a:tr h="491067">
                <a:tc>
                  <a:txBody>
                    <a:bodyPr/>
                    <a:lstStyle/>
                    <a:p>
                      <a:pPr algn="ctr"/>
                      <a:r>
                        <a:rPr kumimoji="1" lang="ja-JP" altLang="en-US" sz="2400" dirty="0"/>
                        <a:t>可逆アプリケーション</a:t>
                      </a:r>
                    </a:p>
                  </a:txBody>
                  <a:tcPr/>
                </a:tc>
                <a:extLst>
                  <a:ext uri="{0D108BD9-81ED-4DB2-BD59-A6C34878D82A}">
                    <a16:rowId xmlns:a16="http://schemas.microsoft.com/office/drawing/2014/main" xmlns="" val="3903467938"/>
                  </a:ext>
                </a:extLst>
              </a:tr>
              <a:tr h="491067">
                <a:tc>
                  <a:txBody>
                    <a:bodyPr/>
                    <a:lstStyle/>
                    <a:p>
                      <a:pPr algn="ctr"/>
                      <a:r>
                        <a:rPr kumimoji="1" lang="ja-JP" altLang="en-US" sz="2400" dirty="0"/>
                        <a:t>可逆アルゴリズム</a:t>
                      </a:r>
                    </a:p>
                  </a:txBody>
                  <a:tcPr>
                    <a:solidFill>
                      <a:schemeClr val="accent4">
                        <a:lumMod val="40000"/>
                        <a:lumOff val="60000"/>
                      </a:schemeClr>
                    </a:solidFill>
                  </a:tcPr>
                </a:tc>
                <a:extLst>
                  <a:ext uri="{0D108BD9-81ED-4DB2-BD59-A6C34878D82A}">
                    <a16:rowId xmlns:a16="http://schemas.microsoft.com/office/drawing/2014/main" xmlns="" val="1096723047"/>
                  </a:ext>
                </a:extLst>
              </a:tr>
              <a:tr h="491067">
                <a:tc>
                  <a:txBody>
                    <a:bodyPr/>
                    <a:lstStyle/>
                    <a:p>
                      <a:pPr algn="ctr"/>
                      <a:r>
                        <a:rPr kumimoji="1" lang="ja-JP" altLang="en-US" sz="2400" dirty="0"/>
                        <a:t>可逆プログラミング言語</a:t>
                      </a:r>
                    </a:p>
                  </a:txBody>
                  <a:tcPr/>
                </a:tc>
                <a:extLst>
                  <a:ext uri="{0D108BD9-81ED-4DB2-BD59-A6C34878D82A}">
                    <a16:rowId xmlns:a16="http://schemas.microsoft.com/office/drawing/2014/main" xmlns="" val="1534730201"/>
                  </a:ext>
                </a:extLst>
              </a:tr>
              <a:tr h="491067">
                <a:tc>
                  <a:txBody>
                    <a:bodyPr/>
                    <a:lstStyle/>
                    <a:p>
                      <a:pPr algn="ctr"/>
                      <a:r>
                        <a:rPr kumimoji="1" lang="ja-JP" altLang="en-US" sz="2400" dirty="0"/>
                        <a:t>可逆</a:t>
                      </a:r>
                      <a:r>
                        <a:rPr kumimoji="1" lang="ja-JP" altLang="en-US" sz="2400" dirty="0" smtClean="0"/>
                        <a:t>論理回路</a:t>
                      </a:r>
                      <a:endParaRPr kumimoji="1" lang="ja-JP" altLang="en-US" sz="2400" dirty="0"/>
                    </a:p>
                  </a:txBody>
                  <a:tcPr/>
                </a:tc>
                <a:extLst>
                  <a:ext uri="{0D108BD9-81ED-4DB2-BD59-A6C34878D82A}">
                    <a16:rowId xmlns:a16="http://schemas.microsoft.com/office/drawing/2014/main" xmlns="" val="2751520218"/>
                  </a:ext>
                </a:extLst>
              </a:tr>
              <a:tr h="491067">
                <a:tc>
                  <a:txBody>
                    <a:bodyPr/>
                    <a:lstStyle/>
                    <a:p>
                      <a:pPr algn="ctr"/>
                      <a:r>
                        <a:rPr kumimoji="1" lang="ja-JP" altLang="en-US" sz="2400" dirty="0"/>
                        <a:t>物理層</a:t>
                      </a:r>
                    </a:p>
                  </a:txBody>
                  <a:tcPr/>
                </a:tc>
                <a:extLst>
                  <a:ext uri="{0D108BD9-81ED-4DB2-BD59-A6C34878D82A}">
                    <a16:rowId xmlns:a16="http://schemas.microsoft.com/office/drawing/2014/main" xmlns="" val="350680803"/>
                  </a:ext>
                </a:extLst>
              </a:tr>
            </a:tbl>
          </a:graphicData>
        </a:graphic>
      </p:graphicFrame>
      <p:sp>
        <p:nvSpPr>
          <p:cNvPr id="7" name="スライド番号プレースホルダー 6"/>
          <p:cNvSpPr>
            <a:spLocks noGrp="1"/>
          </p:cNvSpPr>
          <p:nvPr>
            <p:ph type="sldNum" sz="quarter" idx="12"/>
          </p:nvPr>
        </p:nvSpPr>
        <p:spPr/>
        <p:txBody>
          <a:bodyPr/>
          <a:lstStyle/>
          <a:p>
            <a:fld id="{3B22E2C2-946C-4E5D-812D-DC06DB1FF7A9}" type="slidenum">
              <a:rPr kumimoji="1" lang="ja-JP" altLang="en-US" smtClean="0"/>
              <a:t>3</a:t>
            </a:fld>
            <a:endParaRPr kumimoji="1" lang="ja-JP" altLang="en-US"/>
          </a:p>
        </p:txBody>
      </p:sp>
    </p:spTree>
    <p:extLst>
      <p:ext uri="{BB962C8B-B14F-4D97-AF65-F5344CB8AC3E}">
        <p14:creationId xmlns:p14="http://schemas.microsoft.com/office/powerpoint/2010/main" val="385173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t>可逆アルゴリズム</a:t>
            </a:r>
            <a:endParaRPr lang="en-US" altLang="ja-JP" dirty="0" smtClean="0"/>
          </a:p>
          <a:p>
            <a:pPr marL="0" indent="0">
              <a:buNone/>
            </a:pPr>
            <a:endParaRPr kumimoji="1" lang="en-US" altLang="ja-JP" dirty="0" smtClean="0"/>
          </a:p>
          <a:p>
            <a:pPr marL="0" indent="0">
              <a:buNone/>
            </a:pPr>
            <a:r>
              <a:rPr lang="ja-JP" altLang="en-US" dirty="0" smtClean="0"/>
              <a:t>応用例</a:t>
            </a:r>
            <a:endParaRPr lang="en-US" altLang="ja-JP" dirty="0" smtClean="0"/>
          </a:p>
          <a:p>
            <a:r>
              <a:rPr kumimoji="1" lang="ja-JP" altLang="en-US" dirty="0" smtClean="0"/>
              <a:t>量子計算</a:t>
            </a:r>
            <a:endParaRPr kumimoji="1" lang="en-US" altLang="ja-JP" dirty="0" smtClean="0"/>
          </a:p>
          <a:p>
            <a:pPr marL="0" indent="0">
              <a:buNone/>
            </a:pPr>
            <a:r>
              <a:rPr lang="ja-JP" altLang="en-US" dirty="0" smtClean="0"/>
              <a:t>理論的基礎の一つに可逆計算を使用</a:t>
            </a:r>
            <a:endParaRPr lang="en-US" altLang="ja-JP" dirty="0"/>
          </a:p>
          <a:p>
            <a:pPr marL="0" indent="0">
              <a:buNone/>
            </a:pPr>
            <a:endParaRPr kumimoji="1" lang="en-US" altLang="ja-JP" dirty="0" smtClean="0"/>
          </a:p>
          <a:p>
            <a:r>
              <a:rPr lang="ja-JP" altLang="en-US" dirty="0" smtClean="0"/>
              <a:t>並列離散事象シミュレーション</a:t>
            </a:r>
            <a:endParaRPr kumimoji="1" lang="en-US" altLang="ja-JP" dirty="0"/>
          </a:p>
          <a:p>
            <a:pPr marL="0" indent="0">
              <a:buNone/>
            </a:pPr>
            <a:r>
              <a:rPr kumimoji="1" lang="ja-JP" altLang="en-US" dirty="0" smtClean="0"/>
              <a:t>ロールバックを行う際の消費メモリの軽減</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4</a:t>
            </a:fld>
            <a:endParaRPr kumimoji="1" lang="ja-JP" altLang="en-US"/>
          </a:p>
        </p:txBody>
      </p:sp>
      <p:sp>
        <p:nvSpPr>
          <p:cNvPr id="5" name="タイトル 1"/>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１．はじめ</a:t>
            </a:r>
            <a:r>
              <a:rPr lang="ja-JP" altLang="en-US" dirty="0"/>
              <a:t>に</a:t>
            </a:r>
            <a:r>
              <a:rPr lang="ja-JP" altLang="en-US" dirty="0" smtClean="0"/>
              <a:t>（２</a:t>
            </a:r>
            <a:r>
              <a:rPr lang="en-US" altLang="ja-JP" dirty="0" smtClean="0"/>
              <a:t>/</a:t>
            </a:r>
            <a:r>
              <a:rPr lang="ja-JP" altLang="en-US" dirty="0"/>
              <a:t>４</a:t>
            </a:r>
            <a:r>
              <a:rPr lang="ja-JP" altLang="en-US" dirty="0" smtClean="0"/>
              <a:t>）</a:t>
            </a:r>
            <a:endParaRPr lang="ja-JP" altLang="en-US" dirty="0"/>
          </a:p>
        </p:txBody>
      </p:sp>
    </p:spTree>
    <p:extLst>
      <p:ext uri="{BB962C8B-B14F-4D97-AF65-F5344CB8AC3E}">
        <p14:creationId xmlns:p14="http://schemas.microsoft.com/office/powerpoint/2010/main" val="3992803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１．はじめに</a:t>
            </a:r>
            <a:r>
              <a:rPr kumimoji="1" lang="ja-JP" altLang="en-US" dirty="0" smtClean="0"/>
              <a:t>（３</a:t>
            </a:r>
            <a:r>
              <a:rPr kumimoji="1" lang="en-US" altLang="ja-JP" dirty="0" smtClean="0"/>
              <a:t>/</a:t>
            </a:r>
            <a:r>
              <a:rPr lang="ja-JP" altLang="en-US" dirty="0"/>
              <a:t>４</a:t>
            </a:r>
            <a:r>
              <a:rPr kumimoji="1"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5</a:t>
            </a:fld>
            <a:endParaRPr kumimoji="1" lang="ja-JP" altLang="en-US"/>
          </a:p>
        </p:txBody>
      </p:sp>
      <p:sp>
        <p:nvSpPr>
          <p:cNvPr id="5" name="角丸四角形 4"/>
          <p:cNvSpPr/>
          <p:nvPr/>
        </p:nvSpPr>
        <p:spPr>
          <a:xfrm>
            <a:off x="3826003" y="1483701"/>
            <a:ext cx="4695444" cy="748521"/>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可逆</a:t>
            </a:r>
            <a:r>
              <a:rPr lang="ja-JP" altLang="en-US" sz="2800" dirty="0">
                <a:solidFill>
                  <a:schemeClr val="tx1"/>
                </a:solidFill>
              </a:rPr>
              <a:t>アルゴリズムの解析</a:t>
            </a:r>
            <a:endParaRPr lang="ja-JP" altLang="en-US" sz="2800" dirty="0">
              <a:solidFill>
                <a:schemeClr val="tx1"/>
              </a:solidFill>
            </a:endParaRPr>
          </a:p>
        </p:txBody>
      </p:sp>
      <p:sp>
        <p:nvSpPr>
          <p:cNvPr id="6" name="角丸四角形 5"/>
          <p:cNvSpPr/>
          <p:nvPr/>
        </p:nvSpPr>
        <p:spPr>
          <a:xfrm>
            <a:off x="782755" y="2552583"/>
            <a:ext cx="3270504" cy="938784"/>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複雑なアルゴリズムへの応用</a:t>
            </a:r>
            <a:endParaRPr lang="ja-JP" altLang="en-US" sz="2800" dirty="0">
              <a:solidFill>
                <a:schemeClr val="tx1"/>
              </a:solidFill>
            </a:endParaRPr>
          </a:p>
        </p:txBody>
      </p:sp>
      <p:sp>
        <p:nvSpPr>
          <p:cNvPr id="7" name="下矢印 6"/>
          <p:cNvSpPr/>
          <p:nvPr/>
        </p:nvSpPr>
        <p:spPr>
          <a:xfrm rot="1613865">
            <a:off x="2751939" y="1798441"/>
            <a:ext cx="975523" cy="768096"/>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角丸四角形 11"/>
          <p:cNvSpPr/>
          <p:nvPr/>
        </p:nvSpPr>
        <p:spPr>
          <a:xfrm>
            <a:off x="8155156" y="2552583"/>
            <a:ext cx="3270504" cy="1001539"/>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可逆アルゴリズムの知見</a:t>
            </a:r>
            <a:endParaRPr lang="ja-JP" altLang="en-US" sz="2800" dirty="0">
              <a:solidFill>
                <a:schemeClr val="tx1"/>
              </a:solidFill>
            </a:endParaRPr>
          </a:p>
        </p:txBody>
      </p:sp>
      <p:sp>
        <p:nvSpPr>
          <p:cNvPr id="13" name="下矢印 12"/>
          <p:cNvSpPr/>
          <p:nvPr/>
        </p:nvSpPr>
        <p:spPr>
          <a:xfrm rot="19782380">
            <a:off x="8613840" y="1729851"/>
            <a:ext cx="975523" cy="768096"/>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正方形/長方形 13"/>
          <p:cNvSpPr/>
          <p:nvPr/>
        </p:nvSpPr>
        <p:spPr>
          <a:xfrm>
            <a:off x="838200" y="3629161"/>
            <a:ext cx="2660904" cy="57302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今</a:t>
            </a:r>
            <a:r>
              <a:rPr lang="ja-JP" altLang="en-US" sz="2800" dirty="0">
                <a:solidFill>
                  <a:schemeClr val="tx1"/>
                </a:solidFill>
              </a:rPr>
              <a:t>までの</a:t>
            </a:r>
            <a:r>
              <a:rPr lang="ja-JP" altLang="en-US" sz="2800" dirty="0">
                <a:solidFill>
                  <a:schemeClr val="tx1"/>
                </a:solidFill>
              </a:rPr>
              <a:t>研究</a:t>
            </a:r>
          </a:p>
        </p:txBody>
      </p:sp>
      <p:sp>
        <p:nvSpPr>
          <p:cNvPr id="15" name="正方形/長方形 14"/>
          <p:cNvSpPr/>
          <p:nvPr/>
        </p:nvSpPr>
        <p:spPr>
          <a:xfrm>
            <a:off x="838200" y="4202186"/>
            <a:ext cx="8878285" cy="68563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効率的な可逆線形探索アルゴリズムの設計・実装</a:t>
            </a:r>
            <a:r>
              <a:rPr lang="en-US" altLang="ja-JP" sz="2800" dirty="0">
                <a:solidFill>
                  <a:schemeClr val="tx1"/>
                </a:solidFill>
              </a:rPr>
              <a:t>[3]</a:t>
            </a:r>
            <a:endParaRPr lang="ja-JP" altLang="en-US" sz="2800" dirty="0">
              <a:solidFill>
                <a:schemeClr val="tx1"/>
              </a:solidFill>
            </a:endParaRPr>
          </a:p>
        </p:txBody>
      </p:sp>
      <p:sp>
        <p:nvSpPr>
          <p:cNvPr id="11" name="正方形/長方形 10"/>
          <p:cNvSpPr/>
          <p:nvPr/>
        </p:nvSpPr>
        <p:spPr>
          <a:xfrm>
            <a:off x="838200" y="5009192"/>
            <a:ext cx="2987803" cy="57302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今回の研究内容</a:t>
            </a:r>
            <a:endParaRPr lang="ja-JP" altLang="en-US" sz="2800" dirty="0">
              <a:solidFill>
                <a:schemeClr val="tx1"/>
              </a:solidFill>
            </a:endParaRPr>
          </a:p>
        </p:txBody>
      </p:sp>
      <p:sp>
        <p:nvSpPr>
          <p:cNvPr id="16" name="正方形/長方形 15"/>
          <p:cNvSpPr/>
          <p:nvPr/>
        </p:nvSpPr>
        <p:spPr>
          <a:xfrm>
            <a:off x="838202" y="5577270"/>
            <a:ext cx="6286375" cy="7479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可逆探索アルゴリズムの解析</a:t>
            </a:r>
            <a:endParaRPr lang="ja-JP" altLang="en-US" sz="2800" dirty="0">
              <a:solidFill>
                <a:schemeClr val="tx1"/>
              </a:solidFill>
            </a:endParaRPr>
          </a:p>
        </p:txBody>
      </p:sp>
      <p:sp>
        <p:nvSpPr>
          <p:cNvPr id="3" name="テキスト ボックス 2"/>
          <p:cNvSpPr txBox="1"/>
          <p:nvPr/>
        </p:nvSpPr>
        <p:spPr>
          <a:xfrm>
            <a:off x="1680972" y="6494145"/>
            <a:ext cx="8985504" cy="307777"/>
          </a:xfrm>
          <a:prstGeom prst="rect">
            <a:avLst/>
          </a:prstGeom>
          <a:noFill/>
        </p:spPr>
        <p:txBody>
          <a:bodyPr wrap="square" rtlCol="0">
            <a:spAutoFit/>
          </a:bodyPr>
          <a:lstStyle/>
          <a:p>
            <a:r>
              <a:rPr lang="en-US" altLang="ja-JP" sz="1400" dirty="0"/>
              <a:t>[3]:</a:t>
            </a:r>
            <a:r>
              <a:rPr lang="ja-JP" altLang="ja-JP" sz="1400" dirty="0"/>
              <a:t>家崎</a:t>
            </a:r>
            <a:r>
              <a:rPr lang="ja-JP" altLang="ja-JP" sz="1400" dirty="0"/>
              <a:t>雄太，水野竣太郎：可逆線形探索</a:t>
            </a:r>
            <a:r>
              <a:rPr lang="ja-JP" altLang="ja-JP" sz="1400" dirty="0"/>
              <a:t>，南山</a:t>
            </a:r>
            <a:r>
              <a:rPr lang="ja-JP" altLang="ja-JP" sz="1400" dirty="0"/>
              <a:t>大学</a:t>
            </a:r>
            <a:r>
              <a:rPr lang="en-US" altLang="ja-JP" sz="1400" dirty="0"/>
              <a:t>2017</a:t>
            </a:r>
            <a:r>
              <a:rPr lang="ja-JP" altLang="ja-JP" sz="1400" dirty="0"/>
              <a:t>年度卒業論文</a:t>
            </a:r>
            <a:r>
              <a:rPr lang="en-US" altLang="ja-JP" sz="1400" dirty="0"/>
              <a:t>(2018</a:t>
            </a:r>
            <a:r>
              <a:rPr lang="en-US" altLang="ja-JP" sz="1400" dirty="0"/>
              <a:t>).</a:t>
            </a:r>
            <a:endParaRPr lang="ja-JP" altLang="ja-JP" sz="1400" dirty="0"/>
          </a:p>
        </p:txBody>
      </p:sp>
    </p:spTree>
    <p:extLst>
      <p:ext uri="{BB962C8B-B14F-4D97-AF65-F5344CB8AC3E}">
        <p14:creationId xmlns:p14="http://schemas.microsoft.com/office/powerpoint/2010/main" val="3546377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38200" y="1825626"/>
            <a:ext cx="10841736" cy="2368423"/>
          </a:xfrm>
        </p:spPr>
        <p:txBody>
          <a:bodyPr/>
          <a:lstStyle/>
          <a:p>
            <a:pPr marL="0" indent="0">
              <a:buNone/>
            </a:pPr>
            <a:r>
              <a:rPr kumimoji="1" lang="ja-JP" altLang="en-US" dirty="0" smtClean="0"/>
              <a:t>可逆アルゴリズム</a:t>
            </a:r>
            <a:endParaRPr kumimoji="1" lang="en-US" altLang="ja-JP" dirty="0" smtClean="0"/>
          </a:p>
          <a:p>
            <a:pPr marL="0" indent="0">
              <a:buNone/>
            </a:pPr>
            <a:r>
              <a:rPr lang="ja-JP" altLang="en-US" dirty="0"/>
              <a:t>可逆</a:t>
            </a:r>
            <a:r>
              <a:rPr lang="ja-JP" altLang="en-US" dirty="0" smtClean="0"/>
              <a:t>という制約を持った計算順序</a:t>
            </a:r>
            <a:endParaRPr lang="en-US" altLang="ja-JP" dirty="0" smtClean="0"/>
          </a:p>
          <a:p>
            <a:pPr marL="0" indent="0">
              <a:buNone/>
            </a:pPr>
            <a:endParaRPr kumimoji="1" lang="en-US" altLang="ja-JP" dirty="0"/>
          </a:p>
          <a:p>
            <a:pPr marL="0" indent="0">
              <a:buNone/>
            </a:pPr>
            <a:r>
              <a:rPr lang="ja-JP" altLang="en-US" dirty="0" smtClean="0"/>
              <a:t>可逆：　すべての状態が直前と直後の状態を高々</a:t>
            </a:r>
            <a:r>
              <a:rPr lang="ja-JP" altLang="en-US" dirty="0"/>
              <a:t>１</a:t>
            </a:r>
            <a:r>
              <a:rPr lang="ja-JP" altLang="en-US" dirty="0" smtClean="0"/>
              <a:t>つしか持たないもの　</a:t>
            </a:r>
            <a:endParaRPr kumimoji="1" lang="ja-JP" altLang="en-US" dirty="0"/>
          </a:p>
        </p:txBody>
      </p:sp>
      <p:sp>
        <p:nvSpPr>
          <p:cNvPr id="4" name="スライド番号プレースホルダー 3"/>
          <p:cNvSpPr>
            <a:spLocks noGrp="1"/>
          </p:cNvSpPr>
          <p:nvPr>
            <p:ph type="sldNum" sz="quarter" idx="12"/>
          </p:nvPr>
        </p:nvSpPr>
        <p:spPr/>
        <p:txBody>
          <a:bodyPr/>
          <a:lstStyle/>
          <a:p>
            <a:fld id="{3B22E2C2-946C-4E5D-812D-DC06DB1FF7A9}" type="slidenum">
              <a:rPr kumimoji="1" lang="ja-JP" altLang="en-US" smtClean="0"/>
              <a:t>6</a:t>
            </a:fld>
            <a:endParaRPr kumimoji="1" lang="ja-JP" altLang="en-US"/>
          </a:p>
        </p:txBody>
      </p:sp>
      <p:sp>
        <p:nvSpPr>
          <p:cNvPr id="5" name="タイトル 1"/>
          <p:cNvSpPr>
            <a:spLocks noGrp="1"/>
          </p:cNvSpPr>
          <p:nvPr>
            <p:ph type="title"/>
          </p:nvPr>
        </p:nvSpPr>
        <p:spPr>
          <a:xfrm>
            <a:off x="838200" y="365125"/>
            <a:ext cx="10515600" cy="1325563"/>
          </a:xfrm>
        </p:spPr>
        <p:txBody>
          <a:bodyPr/>
          <a:lstStyle/>
          <a:p>
            <a:r>
              <a:rPr kumimoji="1" lang="ja-JP" altLang="en-US" dirty="0" smtClean="0"/>
              <a:t>１．はじめに</a:t>
            </a:r>
            <a:r>
              <a:rPr kumimoji="1" lang="ja-JP" altLang="en-US" dirty="0" smtClean="0"/>
              <a:t>（４</a:t>
            </a:r>
            <a:r>
              <a:rPr kumimoji="1" lang="en-US" altLang="ja-JP" dirty="0" smtClean="0"/>
              <a:t>/</a:t>
            </a:r>
            <a:r>
              <a:rPr lang="ja-JP" altLang="en-US" dirty="0"/>
              <a:t>４</a:t>
            </a:r>
            <a:r>
              <a:rPr kumimoji="1" lang="ja-JP" altLang="en-US" dirty="0" smtClean="0"/>
              <a:t>）</a:t>
            </a:r>
            <a:endParaRPr kumimoji="1" lang="ja-JP" altLang="en-US" dirty="0"/>
          </a:p>
        </p:txBody>
      </p:sp>
      <p:sp>
        <p:nvSpPr>
          <p:cNvPr id="2" name="円/楕円 1"/>
          <p:cNvSpPr/>
          <p:nvPr/>
        </p:nvSpPr>
        <p:spPr>
          <a:xfrm>
            <a:off x="3097527" y="416877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円/楕円 5"/>
          <p:cNvSpPr/>
          <p:nvPr/>
        </p:nvSpPr>
        <p:spPr>
          <a:xfrm>
            <a:off x="3107508"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円/楕円 6"/>
          <p:cNvSpPr/>
          <p:nvPr/>
        </p:nvSpPr>
        <p:spPr>
          <a:xfrm>
            <a:off x="1451572"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右矢印 7"/>
          <p:cNvSpPr/>
          <p:nvPr/>
        </p:nvSpPr>
        <p:spPr>
          <a:xfrm rot="19903017">
            <a:off x="7420070" y="5007094"/>
            <a:ext cx="447645" cy="4475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右矢印 8"/>
          <p:cNvSpPr/>
          <p:nvPr/>
        </p:nvSpPr>
        <p:spPr>
          <a:xfrm rot="1949635">
            <a:off x="4258705" y="4962276"/>
            <a:ext cx="458827" cy="4302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円/楕円 9"/>
          <p:cNvSpPr/>
          <p:nvPr/>
        </p:nvSpPr>
        <p:spPr>
          <a:xfrm>
            <a:off x="8061960" y="5501627"/>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円/楕円 10"/>
          <p:cNvSpPr/>
          <p:nvPr/>
        </p:nvSpPr>
        <p:spPr>
          <a:xfrm>
            <a:off x="6414516" y="552602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円/楕円 11"/>
          <p:cNvSpPr/>
          <p:nvPr/>
        </p:nvSpPr>
        <p:spPr>
          <a:xfrm>
            <a:off x="4761012" y="5501627"/>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テキスト ボックス 14"/>
          <p:cNvSpPr txBox="1"/>
          <p:nvPr/>
        </p:nvSpPr>
        <p:spPr>
          <a:xfrm>
            <a:off x="6068460" y="4043953"/>
            <a:ext cx="1821832" cy="523220"/>
          </a:xfrm>
          <a:prstGeom prst="rect">
            <a:avLst/>
          </a:prstGeom>
          <a:noFill/>
        </p:spPr>
        <p:txBody>
          <a:bodyPr wrap="square" rtlCol="0">
            <a:spAutoFit/>
          </a:bodyPr>
          <a:lstStyle/>
          <a:p>
            <a:r>
              <a:rPr lang="ja-JP" altLang="en-US" sz="2800" dirty="0"/>
              <a:t>枝分かれ</a:t>
            </a:r>
            <a:endParaRPr lang="ja-JP" altLang="en-US" sz="2800" dirty="0"/>
          </a:p>
        </p:txBody>
      </p:sp>
      <p:sp>
        <p:nvSpPr>
          <p:cNvPr id="16" name="テキスト ボックス 15"/>
          <p:cNvSpPr txBox="1"/>
          <p:nvPr/>
        </p:nvSpPr>
        <p:spPr>
          <a:xfrm>
            <a:off x="4243235" y="3932438"/>
            <a:ext cx="1021080" cy="523220"/>
          </a:xfrm>
          <a:prstGeom prst="rect">
            <a:avLst/>
          </a:prstGeom>
          <a:noFill/>
        </p:spPr>
        <p:txBody>
          <a:bodyPr wrap="square" rtlCol="0">
            <a:spAutoFit/>
          </a:bodyPr>
          <a:lstStyle/>
          <a:p>
            <a:r>
              <a:rPr lang="ja-JP" altLang="en-US" sz="2800" dirty="0"/>
              <a:t>合流</a:t>
            </a:r>
          </a:p>
        </p:txBody>
      </p:sp>
      <p:sp>
        <p:nvSpPr>
          <p:cNvPr id="21" name="円/楕円 20"/>
          <p:cNvSpPr/>
          <p:nvPr/>
        </p:nvSpPr>
        <p:spPr>
          <a:xfrm>
            <a:off x="8061960" y="4168775"/>
            <a:ext cx="950976" cy="87782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右矢印 21"/>
          <p:cNvSpPr/>
          <p:nvPr/>
        </p:nvSpPr>
        <p:spPr>
          <a:xfrm>
            <a:off x="7538029" y="5688445"/>
            <a:ext cx="352265" cy="5041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右矢印 22"/>
          <p:cNvSpPr/>
          <p:nvPr/>
        </p:nvSpPr>
        <p:spPr>
          <a:xfrm>
            <a:off x="4244650" y="5691494"/>
            <a:ext cx="352265" cy="5041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右矢印 23"/>
          <p:cNvSpPr/>
          <p:nvPr/>
        </p:nvSpPr>
        <p:spPr>
          <a:xfrm>
            <a:off x="5913449" y="5712842"/>
            <a:ext cx="352265" cy="5041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右矢印 24"/>
          <p:cNvSpPr/>
          <p:nvPr/>
        </p:nvSpPr>
        <p:spPr>
          <a:xfrm>
            <a:off x="2569080" y="5712842"/>
            <a:ext cx="352265" cy="5041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乗算記号 25"/>
          <p:cNvSpPr/>
          <p:nvPr/>
        </p:nvSpPr>
        <p:spPr>
          <a:xfrm>
            <a:off x="4109985" y="4372622"/>
            <a:ext cx="742665" cy="68882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乗算記号 26"/>
          <p:cNvSpPr/>
          <p:nvPr/>
        </p:nvSpPr>
        <p:spPr>
          <a:xfrm>
            <a:off x="7133284" y="4383542"/>
            <a:ext cx="742665" cy="688823"/>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045937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２．研究課題</a:t>
            </a:r>
          </a:p>
        </p:txBody>
      </p:sp>
      <p:sp>
        <p:nvSpPr>
          <p:cNvPr id="4" name="テキスト ボックス 3"/>
          <p:cNvSpPr txBox="1"/>
          <p:nvPr/>
        </p:nvSpPr>
        <p:spPr>
          <a:xfrm>
            <a:off x="385333" y="2828643"/>
            <a:ext cx="3084576" cy="584775"/>
          </a:xfrm>
          <a:prstGeom prst="rect">
            <a:avLst/>
          </a:prstGeom>
          <a:noFill/>
        </p:spPr>
        <p:txBody>
          <a:bodyPr wrap="square" rtlCol="0">
            <a:spAutoFit/>
          </a:bodyPr>
          <a:lstStyle/>
          <a:p>
            <a:pPr algn="ctr"/>
            <a:r>
              <a:rPr lang="ja-JP" altLang="en-US" sz="3200" dirty="0"/>
              <a:t>線形探索</a:t>
            </a:r>
          </a:p>
        </p:txBody>
      </p:sp>
      <p:sp>
        <p:nvSpPr>
          <p:cNvPr id="5" name="テキスト ボックス 4"/>
          <p:cNvSpPr txBox="1"/>
          <p:nvPr/>
        </p:nvSpPr>
        <p:spPr>
          <a:xfrm>
            <a:off x="4637293" y="2816229"/>
            <a:ext cx="3084576" cy="584775"/>
          </a:xfrm>
          <a:prstGeom prst="rect">
            <a:avLst/>
          </a:prstGeom>
          <a:noFill/>
        </p:spPr>
        <p:txBody>
          <a:bodyPr wrap="square" rtlCol="0">
            <a:spAutoFit/>
          </a:bodyPr>
          <a:lstStyle/>
          <a:p>
            <a:pPr algn="ctr"/>
            <a:r>
              <a:rPr lang="ja-JP" altLang="en-US" sz="3200" dirty="0"/>
              <a:t>木構造の探索</a:t>
            </a:r>
          </a:p>
        </p:txBody>
      </p:sp>
      <p:sp>
        <p:nvSpPr>
          <p:cNvPr id="8" name="テキスト ボックス 7"/>
          <p:cNvSpPr txBox="1"/>
          <p:nvPr/>
        </p:nvSpPr>
        <p:spPr>
          <a:xfrm>
            <a:off x="8392429" y="2816229"/>
            <a:ext cx="3328416" cy="584775"/>
          </a:xfrm>
          <a:prstGeom prst="rect">
            <a:avLst/>
          </a:prstGeom>
          <a:noFill/>
        </p:spPr>
        <p:txBody>
          <a:bodyPr wrap="square" rtlCol="0">
            <a:spAutoFit/>
          </a:bodyPr>
          <a:lstStyle/>
          <a:p>
            <a:r>
              <a:rPr lang="ja-JP" altLang="en-US" sz="3200"/>
              <a:t>グラフ構造の探索</a:t>
            </a:r>
            <a:endParaRPr lang="ja-JP" altLang="en-US" sz="3200" dirty="0"/>
          </a:p>
        </p:txBody>
      </p:sp>
      <p:graphicFrame>
        <p:nvGraphicFramePr>
          <p:cNvPr id="10" name="表 9"/>
          <p:cNvGraphicFramePr>
            <a:graphicFrameLocks noGrp="1"/>
          </p:cNvGraphicFramePr>
          <p:nvPr>
            <p:extLst>
              <p:ext uri="{D42A27DB-BD31-4B8C-83A1-F6EECF244321}">
                <p14:modId xmlns:p14="http://schemas.microsoft.com/office/powerpoint/2010/main" val="4270199283"/>
              </p:ext>
            </p:extLst>
          </p:nvPr>
        </p:nvGraphicFramePr>
        <p:xfrm>
          <a:off x="176276" y="4445569"/>
          <a:ext cx="3494028" cy="867835"/>
        </p:xfrm>
        <a:graphic>
          <a:graphicData uri="http://schemas.openxmlformats.org/drawingml/2006/table">
            <a:tbl>
              <a:tblPr firstRow="1" bandRow="1">
                <a:tableStyleId>{616DA210-FB5B-4158-B5E0-FEB733F419BA}</a:tableStyleId>
              </a:tblPr>
              <a:tblGrid>
                <a:gridCol w="873507">
                  <a:extLst>
                    <a:ext uri="{9D8B030D-6E8A-4147-A177-3AD203B41FA5}">
                      <a16:colId xmlns:a16="http://schemas.microsoft.com/office/drawing/2014/main" xmlns="" val="20000"/>
                    </a:ext>
                  </a:extLst>
                </a:gridCol>
                <a:gridCol w="873507">
                  <a:extLst>
                    <a:ext uri="{9D8B030D-6E8A-4147-A177-3AD203B41FA5}">
                      <a16:colId xmlns:a16="http://schemas.microsoft.com/office/drawing/2014/main" xmlns="" val="20001"/>
                    </a:ext>
                  </a:extLst>
                </a:gridCol>
                <a:gridCol w="873507">
                  <a:extLst>
                    <a:ext uri="{9D8B030D-6E8A-4147-A177-3AD203B41FA5}">
                      <a16:colId xmlns:a16="http://schemas.microsoft.com/office/drawing/2014/main" xmlns="" val="20002"/>
                    </a:ext>
                  </a:extLst>
                </a:gridCol>
                <a:gridCol w="873507">
                  <a:extLst>
                    <a:ext uri="{9D8B030D-6E8A-4147-A177-3AD203B41FA5}">
                      <a16:colId xmlns:a16="http://schemas.microsoft.com/office/drawing/2014/main" xmlns="" val="20003"/>
                    </a:ext>
                  </a:extLst>
                </a:gridCol>
              </a:tblGrid>
              <a:tr h="867835">
                <a:tc>
                  <a:txBody>
                    <a:bodyPr/>
                    <a:lstStyle/>
                    <a:p>
                      <a:endParaRPr kumimoji="1" lang="ja-JP" altLang="en-US" sz="1300" dirty="0"/>
                    </a:p>
                  </a:txBody>
                  <a:tcPr/>
                </a:tc>
                <a:tc>
                  <a:txBody>
                    <a:bodyPr/>
                    <a:lstStyle/>
                    <a:p>
                      <a:endParaRPr kumimoji="1" lang="ja-JP" altLang="en-US" sz="1300"/>
                    </a:p>
                  </a:txBody>
                  <a:tcPr/>
                </a:tc>
                <a:tc>
                  <a:txBody>
                    <a:bodyPr/>
                    <a:lstStyle/>
                    <a:p>
                      <a:endParaRPr kumimoji="1" lang="ja-JP" altLang="en-US" sz="1300"/>
                    </a:p>
                  </a:txBody>
                  <a:tcPr/>
                </a:tc>
                <a:tc>
                  <a:txBody>
                    <a:bodyPr/>
                    <a:lstStyle/>
                    <a:p>
                      <a:endParaRPr kumimoji="1" lang="ja-JP" altLang="en-US" sz="1300" dirty="0"/>
                    </a:p>
                  </a:txBody>
                  <a:tcPr/>
                </a:tc>
                <a:extLst>
                  <a:ext uri="{0D108BD9-81ED-4DB2-BD59-A6C34878D82A}">
                    <a16:rowId xmlns:a16="http://schemas.microsoft.com/office/drawing/2014/main" xmlns="" val="10000"/>
                  </a:ext>
                </a:extLst>
              </a:tr>
            </a:tbl>
          </a:graphicData>
        </a:graphic>
      </p:graphicFrame>
      <p:sp>
        <p:nvSpPr>
          <p:cNvPr id="11" name="左カーブ矢印 10"/>
          <p:cNvSpPr/>
          <p:nvPr/>
        </p:nvSpPr>
        <p:spPr>
          <a:xfrm rot="16200000">
            <a:off x="873466" y="3712107"/>
            <a:ext cx="409961"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2" name="左カーブ矢印 11"/>
          <p:cNvSpPr/>
          <p:nvPr/>
        </p:nvSpPr>
        <p:spPr>
          <a:xfrm rot="16200000">
            <a:off x="1795151" y="3687881"/>
            <a:ext cx="458416"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3" name="左カーブ矢印 12"/>
          <p:cNvSpPr/>
          <p:nvPr/>
        </p:nvSpPr>
        <p:spPr>
          <a:xfrm rot="16200000">
            <a:off x="2740537" y="3687881"/>
            <a:ext cx="458416" cy="78846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円/楕円 13"/>
          <p:cNvSpPr/>
          <p:nvPr/>
        </p:nvSpPr>
        <p:spPr>
          <a:xfrm>
            <a:off x="6048757" y="3750130"/>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5" name="円/楕円 14"/>
          <p:cNvSpPr/>
          <p:nvPr/>
        </p:nvSpPr>
        <p:spPr>
          <a:xfrm>
            <a:off x="6848857" y="4462545"/>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6" name="円/楕円 15"/>
          <p:cNvSpPr/>
          <p:nvPr/>
        </p:nvSpPr>
        <p:spPr>
          <a:xfrm>
            <a:off x="4475658" y="524187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7" name="円/楕円 16"/>
          <p:cNvSpPr/>
          <p:nvPr/>
        </p:nvSpPr>
        <p:spPr>
          <a:xfrm>
            <a:off x="5295901" y="5990923"/>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18" name="円/楕円 17"/>
          <p:cNvSpPr/>
          <p:nvPr/>
        </p:nvSpPr>
        <p:spPr>
          <a:xfrm>
            <a:off x="5275758" y="4462546"/>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20" name="直線コネクタ 19"/>
          <p:cNvCxnSpPr>
            <a:stCxn id="14" idx="3"/>
            <a:endCxn id="18" idx="7"/>
          </p:cNvCxnSpPr>
          <p:nvPr/>
        </p:nvCxnSpPr>
        <p:spPr>
          <a:xfrm flipH="1">
            <a:off x="5958685" y="4358214"/>
            <a:ext cx="207243" cy="2086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14" idx="5"/>
            <a:endCxn id="15" idx="1"/>
          </p:cNvCxnSpPr>
          <p:nvPr/>
        </p:nvCxnSpPr>
        <p:spPr>
          <a:xfrm>
            <a:off x="6731684" y="4358214"/>
            <a:ext cx="234344"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直線コネクタ 27"/>
          <p:cNvCxnSpPr>
            <a:stCxn id="18" idx="3"/>
            <a:endCxn id="16" idx="7"/>
          </p:cNvCxnSpPr>
          <p:nvPr/>
        </p:nvCxnSpPr>
        <p:spPr>
          <a:xfrm flipH="1">
            <a:off x="5158585" y="5070628"/>
            <a:ext cx="234344" cy="27558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7" idx="1"/>
            <a:endCxn id="16" idx="5"/>
          </p:cNvCxnSpPr>
          <p:nvPr/>
        </p:nvCxnSpPr>
        <p:spPr>
          <a:xfrm flipH="1" flipV="1">
            <a:off x="5158586" y="5849963"/>
            <a:ext cx="254487" cy="24529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7" name="左カーブ矢印 36"/>
          <p:cNvSpPr/>
          <p:nvPr/>
        </p:nvSpPr>
        <p:spPr>
          <a:xfrm rot="13825998" flipV="1">
            <a:off x="5392130" y="3724051"/>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8" name="左カーブ矢印 37"/>
          <p:cNvSpPr/>
          <p:nvPr/>
        </p:nvSpPr>
        <p:spPr>
          <a:xfrm rot="13825998" flipV="1">
            <a:off x="4605338" y="4423113"/>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9" name="左カーブ矢印 38"/>
          <p:cNvSpPr/>
          <p:nvPr/>
        </p:nvSpPr>
        <p:spPr>
          <a:xfrm rot="8603741" flipV="1">
            <a:off x="4591028" y="6054347"/>
            <a:ext cx="40159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40" name="円/楕円 39"/>
          <p:cNvSpPr/>
          <p:nvPr/>
        </p:nvSpPr>
        <p:spPr>
          <a:xfrm>
            <a:off x="9762645" y="3688189"/>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41" name="円/楕円 40"/>
          <p:cNvSpPr/>
          <p:nvPr/>
        </p:nvSpPr>
        <p:spPr>
          <a:xfrm>
            <a:off x="10599990" y="4400602"/>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42" name="円/楕円 41"/>
          <p:cNvSpPr/>
          <p:nvPr/>
        </p:nvSpPr>
        <p:spPr>
          <a:xfrm>
            <a:off x="8118235" y="5254318"/>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43" name="円/楕円 42"/>
          <p:cNvSpPr/>
          <p:nvPr/>
        </p:nvSpPr>
        <p:spPr>
          <a:xfrm>
            <a:off x="9762645" y="5238494"/>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sp>
        <p:nvSpPr>
          <p:cNvPr id="44" name="円/楕円 43"/>
          <p:cNvSpPr/>
          <p:nvPr/>
        </p:nvSpPr>
        <p:spPr>
          <a:xfrm>
            <a:off x="8989646" y="4400603"/>
            <a:ext cx="800100" cy="712415"/>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p>
        </p:txBody>
      </p:sp>
      <p:cxnSp>
        <p:nvCxnSpPr>
          <p:cNvPr id="45" name="直線コネクタ 44"/>
          <p:cNvCxnSpPr>
            <a:stCxn id="40" idx="3"/>
            <a:endCxn id="44" idx="7"/>
          </p:cNvCxnSpPr>
          <p:nvPr/>
        </p:nvCxnSpPr>
        <p:spPr>
          <a:xfrm flipH="1">
            <a:off x="9672573" y="4296271"/>
            <a:ext cx="207243" cy="2086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40" idx="5"/>
            <a:endCxn id="41" idx="1"/>
          </p:cNvCxnSpPr>
          <p:nvPr/>
        </p:nvCxnSpPr>
        <p:spPr>
          <a:xfrm>
            <a:off x="10445572" y="4296272"/>
            <a:ext cx="271589" cy="2086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7" name="直線コネクタ 46"/>
          <p:cNvCxnSpPr>
            <a:stCxn id="44" idx="3"/>
            <a:endCxn id="42" idx="7"/>
          </p:cNvCxnSpPr>
          <p:nvPr/>
        </p:nvCxnSpPr>
        <p:spPr>
          <a:xfrm flipH="1">
            <a:off x="8801163" y="5008685"/>
            <a:ext cx="305655" cy="3499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8" name="直線コネクタ 47"/>
          <p:cNvCxnSpPr>
            <a:stCxn id="43" idx="1"/>
            <a:endCxn id="44" idx="5"/>
          </p:cNvCxnSpPr>
          <p:nvPr/>
        </p:nvCxnSpPr>
        <p:spPr>
          <a:xfrm flipH="1" flipV="1">
            <a:off x="9672573" y="5008685"/>
            <a:ext cx="207243" cy="3341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9" name="左カーブ矢印 48"/>
          <p:cNvSpPr/>
          <p:nvPr/>
        </p:nvSpPr>
        <p:spPr>
          <a:xfrm rot="13825998" flipV="1">
            <a:off x="9106018" y="3662109"/>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50" name="左カーブ矢印 49"/>
          <p:cNvSpPr/>
          <p:nvPr/>
        </p:nvSpPr>
        <p:spPr>
          <a:xfrm rot="13825998" flipV="1">
            <a:off x="8319226" y="4361172"/>
            <a:ext cx="35681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51" name="左カーブ矢印 50"/>
          <p:cNvSpPr/>
          <p:nvPr/>
        </p:nvSpPr>
        <p:spPr>
          <a:xfrm rot="2668853" flipV="1">
            <a:off x="9151625" y="5303004"/>
            <a:ext cx="401595"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cxnSp>
        <p:nvCxnSpPr>
          <p:cNvPr id="55" name="直線コネクタ 54"/>
          <p:cNvCxnSpPr>
            <a:stCxn id="43" idx="7"/>
            <a:endCxn id="41" idx="3"/>
          </p:cNvCxnSpPr>
          <p:nvPr/>
        </p:nvCxnSpPr>
        <p:spPr>
          <a:xfrm flipV="1">
            <a:off x="10445572" y="5008685"/>
            <a:ext cx="271589" cy="33413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3" name="左カーブ矢印 62"/>
          <p:cNvSpPr/>
          <p:nvPr/>
        </p:nvSpPr>
        <p:spPr>
          <a:xfrm rot="8332890" flipH="1" flipV="1">
            <a:off x="10000752" y="4497715"/>
            <a:ext cx="382448" cy="68948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6" name="テキスト ボックス 35">
            <a:extLst>
              <a:ext uri="{FF2B5EF4-FFF2-40B4-BE49-F238E27FC236}">
                <a16:creationId xmlns:a16="http://schemas.microsoft.com/office/drawing/2014/main" xmlns="" id="{3449A6A9-B362-446E-97A7-FD1EFFFE79E8}"/>
              </a:ext>
            </a:extLst>
          </p:cNvPr>
          <p:cNvSpPr txBox="1"/>
          <p:nvPr/>
        </p:nvSpPr>
        <p:spPr>
          <a:xfrm>
            <a:off x="797367" y="3295117"/>
            <a:ext cx="601429" cy="584775"/>
          </a:xfrm>
          <a:prstGeom prst="rect">
            <a:avLst/>
          </a:prstGeom>
          <a:noFill/>
        </p:spPr>
        <p:txBody>
          <a:bodyPr wrap="square" rtlCol="0">
            <a:spAutoFit/>
          </a:bodyPr>
          <a:lstStyle/>
          <a:p>
            <a:r>
              <a:rPr lang="ja-JP" altLang="en-US" sz="3200" dirty="0"/>
              <a:t>１</a:t>
            </a:r>
          </a:p>
        </p:txBody>
      </p:sp>
      <p:sp>
        <p:nvSpPr>
          <p:cNvPr id="52" name="テキスト ボックス 51">
            <a:extLst>
              <a:ext uri="{FF2B5EF4-FFF2-40B4-BE49-F238E27FC236}">
                <a16:creationId xmlns:a16="http://schemas.microsoft.com/office/drawing/2014/main" xmlns="" id="{869AF5FB-2A31-4EDB-B667-5EEC4AD8F52A}"/>
              </a:ext>
            </a:extLst>
          </p:cNvPr>
          <p:cNvSpPr txBox="1"/>
          <p:nvPr/>
        </p:nvSpPr>
        <p:spPr>
          <a:xfrm>
            <a:off x="9066768" y="3167841"/>
            <a:ext cx="601429" cy="584775"/>
          </a:xfrm>
          <a:prstGeom prst="rect">
            <a:avLst/>
          </a:prstGeom>
          <a:noFill/>
        </p:spPr>
        <p:txBody>
          <a:bodyPr wrap="square" rtlCol="0">
            <a:spAutoFit/>
          </a:bodyPr>
          <a:lstStyle/>
          <a:p>
            <a:r>
              <a:rPr lang="ja-JP" altLang="en-US" sz="3200" dirty="0"/>
              <a:t>１</a:t>
            </a:r>
          </a:p>
        </p:txBody>
      </p:sp>
      <p:sp>
        <p:nvSpPr>
          <p:cNvPr id="53" name="テキスト ボックス 52">
            <a:extLst>
              <a:ext uri="{FF2B5EF4-FFF2-40B4-BE49-F238E27FC236}">
                <a16:creationId xmlns:a16="http://schemas.microsoft.com/office/drawing/2014/main" xmlns="" id="{DC4FA4FB-51A1-4F35-A7BD-75E77CAADDF9}"/>
              </a:ext>
            </a:extLst>
          </p:cNvPr>
          <p:cNvSpPr txBox="1"/>
          <p:nvPr/>
        </p:nvSpPr>
        <p:spPr>
          <a:xfrm>
            <a:off x="5330156" y="3312925"/>
            <a:ext cx="601429" cy="584775"/>
          </a:xfrm>
          <a:prstGeom prst="rect">
            <a:avLst/>
          </a:prstGeom>
          <a:noFill/>
        </p:spPr>
        <p:txBody>
          <a:bodyPr wrap="square" rtlCol="0">
            <a:spAutoFit/>
          </a:bodyPr>
          <a:lstStyle/>
          <a:p>
            <a:r>
              <a:rPr lang="ja-JP" altLang="en-US" sz="3200" dirty="0"/>
              <a:t>１</a:t>
            </a:r>
          </a:p>
        </p:txBody>
      </p:sp>
      <p:sp>
        <p:nvSpPr>
          <p:cNvPr id="54" name="テキスト ボックス 53">
            <a:extLst>
              <a:ext uri="{FF2B5EF4-FFF2-40B4-BE49-F238E27FC236}">
                <a16:creationId xmlns:a16="http://schemas.microsoft.com/office/drawing/2014/main" xmlns="" id="{E7DB3376-45BA-4E60-92F1-3731DC213EC0}"/>
              </a:ext>
            </a:extLst>
          </p:cNvPr>
          <p:cNvSpPr txBox="1"/>
          <p:nvPr/>
        </p:nvSpPr>
        <p:spPr>
          <a:xfrm>
            <a:off x="2743551" y="3295117"/>
            <a:ext cx="601429" cy="584775"/>
          </a:xfrm>
          <a:prstGeom prst="rect">
            <a:avLst/>
          </a:prstGeom>
          <a:noFill/>
        </p:spPr>
        <p:txBody>
          <a:bodyPr wrap="square" rtlCol="0">
            <a:spAutoFit/>
          </a:bodyPr>
          <a:lstStyle/>
          <a:p>
            <a:r>
              <a:rPr lang="ja-JP" altLang="en-US" sz="3200" dirty="0"/>
              <a:t>３</a:t>
            </a:r>
          </a:p>
        </p:txBody>
      </p:sp>
      <p:sp>
        <p:nvSpPr>
          <p:cNvPr id="56" name="テキスト ボックス 55">
            <a:extLst>
              <a:ext uri="{FF2B5EF4-FFF2-40B4-BE49-F238E27FC236}">
                <a16:creationId xmlns:a16="http://schemas.microsoft.com/office/drawing/2014/main" xmlns="" id="{EF53DB0D-3246-4DAA-B60D-70C8B6CA32B6}"/>
              </a:ext>
            </a:extLst>
          </p:cNvPr>
          <p:cNvSpPr txBox="1"/>
          <p:nvPr/>
        </p:nvSpPr>
        <p:spPr>
          <a:xfrm>
            <a:off x="1762640" y="3307529"/>
            <a:ext cx="601429" cy="584775"/>
          </a:xfrm>
          <a:prstGeom prst="rect">
            <a:avLst/>
          </a:prstGeom>
          <a:noFill/>
        </p:spPr>
        <p:txBody>
          <a:bodyPr wrap="square" rtlCol="0">
            <a:spAutoFit/>
          </a:bodyPr>
          <a:lstStyle/>
          <a:p>
            <a:r>
              <a:rPr lang="ja-JP" altLang="en-US" sz="3200" dirty="0"/>
              <a:t>２</a:t>
            </a:r>
          </a:p>
        </p:txBody>
      </p:sp>
      <p:sp>
        <p:nvSpPr>
          <p:cNvPr id="58" name="テキスト ボックス 57">
            <a:extLst>
              <a:ext uri="{FF2B5EF4-FFF2-40B4-BE49-F238E27FC236}">
                <a16:creationId xmlns:a16="http://schemas.microsoft.com/office/drawing/2014/main" xmlns="" id="{95A6B5AF-32B2-49F7-ABC0-DB0B5B478019}"/>
              </a:ext>
            </a:extLst>
          </p:cNvPr>
          <p:cNvSpPr txBox="1"/>
          <p:nvPr/>
        </p:nvSpPr>
        <p:spPr>
          <a:xfrm>
            <a:off x="8226390" y="3892303"/>
            <a:ext cx="601429" cy="584775"/>
          </a:xfrm>
          <a:prstGeom prst="rect">
            <a:avLst/>
          </a:prstGeom>
          <a:noFill/>
        </p:spPr>
        <p:txBody>
          <a:bodyPr wrap="square" rtlCol="0">
            <a:spAutoFit/>
          </a:bodyPr>
          <a:lstStyle/>
          <a:p>
            <a:r>
              <a:rPr lang="ja-JP" altLang="en-US" sz="3200" dirty="0"/>
              <a:t>２</a:t>
            </a:r>
          </a:p>
        </p:txBody>
      </p:sp>
      <p:sp>
        <p:nvSpPr>
          <p:cNvPr id="59" name="テキスト ボックス 58">
            <a:extLst>
              <a:ext uri="{FF2B5EF4-FFF2-40B4-BE49-F238E27FC236}">
                <a16:creationId xmlns:a16="http://schemas.microsoft.com/office/drawing/2014/main" xmlns="" id="{3306C6E7-C755-425E-95D4-CE8B865E75E6}"/>
              </a:ext>
            </a:extLst>
          </p:cNvPr>
          <p:cNvSpPr txBox="1"/>
          <p:nvPr/>
        </p:nvSpPr>
        <p:spPr>
          <a:xfrm>
            <a:off x="4570464" y="3938871"/>
            <a:ext cx="601429" cy="584775"/>
          </a:xfrm>
          <a:prstGeom prst="rect">
            <a:avLst/>
          </a:prstGeom>
          <a:noFill/>
        </p:spPr>
        <p:txBody>
          <a:bodyPr wrap="square" rtlCol="0">
            <a:spAutoFit/>
          </a:bodyPr>
          <a:lstStyle/>
          <a:p>
            <a:r>
              <a:rPr lang="ja-JP" altLang="en-US" sz="3200" dirty="0"/>
              <a:t>２</a:t>
            </a:r>
          </a:p>
        </p:txBody>
      </p:sp>
      <p:sp>
        <p:nvSpPr>
          <p:cNvPr id="60" name="テキスト ボックス 59">
            <a:extLst>
              <a:ext uri="{FF2B5EF4-FFF2-40B4-BE49-F238E27FC236}">
                <a16:creationId xmlns:a16="http://schemas.microsoft.com/office/drawing/2014/main" xmlns="" id="{263FF485-4FB4-47F2-B401-9D2BDB00C68D}"/>
              </a:ext>
            </a:extLst>
          </p:cNvPr>
          <p:cNvSpPr txBox="1"/>
          <p:nvPr/>
        </p:nvSpPr>
        <p:spPr>
          <a:xfrm>
            <a:off x="10191452" y="4235609"/>
            <a:ext cx="601429" cy="584775"/>
          </a:xfrm>
          <a:prstGeom prst="rect">
            <a:avLst/>
          </a:prstGeom>
          <a:noFill/>
        </p:spPr>
        <p:txBody>
          <a:bodyPr wrap="square" rtlCol="0">
            <a:spAutoFit/>
          </a:bodyPr>
          <a:lstStyle/>
          <a:p>
            <a:r>
              <a:rPr lang="ja-JP" altLang="en-US" sz="3200" dirty="0"/>
              <a:t>３</a:t>
            </a:r>
          </a:p>
        </p:txBody>
      </p:sp>
      <p:sp>
        <p:nvSpPr>
          <p:cNvPr id="61" name="テキスト ボックス 60">
            <a:extLst>
              <a:ext uri="{FF2B5EF4-FFF2-40B4-BE49-F238E27FC236}">
                <a16:creationId xmlns:a16="http://schemas.microsoft.com/office/drawing/2014/main" xmlns="" id="{16B23043-6613-4141-A8B9-9DE900EA6305}"/>
              </a:ext>
            </a:extLst>
          </p:cNvPr>
          <p:cNvSpPr txBox="1"/>
          <p:nvPr/>
        </p:nvSpPr>
        <p:spPr>
          <a:xfrm>
            <a:off x="4174943" y="6270273"/>
            <a:ext cx="601429" cy="584775"/>
          </a:xfrm>
          <a:prstGeom prst="rect">
            <a:avLst/>
          </a:prstGeom>
          <a:noFill/>
        </p:spPr>
        <p:txBody>
          <a:bodyPr wrap="square" rtlCol="0">
            <a:spAutoFit/>
          </a:bodyPr>
          <a:lstStyle/>
          <a:p>
            <a:r>
              <a:rPr lang="ja-JP" altLang="en-US" sz="3200" dirty="0"/>
              <a:t>３</a:t>
            </a:r>
          </a:p>
        </p:txBody>
      </p:sp>
      <p:sp>
        <p:nvSpPr>
          <p:cNvPr id="62" name="テキスト ボックス 61">
            <a:extLst>
              <a:ext uri="{FF2B5EF4-FFF2-40B4-BE49-F238E27FC236}">
                <a16:creationId xmlns:a16="http://schemas.microsoft.com/office/drawing/2014/main" xmlns="" id="{14D5C5F3-53BF-4A92-85D4-CDFB5FF14F11}"/>
              </a:ext>
            </a:extLst>
          </p:cNvPr>
          <p:cNvSpPr txBox="1"/>
          <p:nvPr/>
        </p:nvSpPr>
        <p:spPr>
          <a:xfrm>
            <a:off x="3340816" y="1917501"/>
            <a:ext cx="5677531" cy="523220"/>
          </a:xfrm>
          <a:prstGeom prst="rect">
            <a:avLst/>
          </a:prstGeom>
          <a:noFill/>
        </p:spPr>
        <p:txBody>
          <a:bodyPr wrap="square" rtlCol="0">
            <a:spAutoFit/>
          </a:bodyPr>
          <a:lstStyle/>
          <a:p>
            <a:pPr algn="ctr"/>
            <a:r>
              <a:rPr lang="ja-JP" altLang="en-US" sz="2800" dirty="0"/>
              <a:t>可逆化と解析の</a:t>
            </a:r>
            <a:r>
              <a:rPr lang="ja-JP" altLang="en-US" sz="2800" dirty="0"/>
              <a:t>対象</a:t>
            </a:r>
          </a:p>
        </p:txBody>
      </p:sp>
      <p:cxnSp>
        <p:nvCxnSpPr>
          <p:cNvPr id="6" name="直線コネクタ 5">
            <a:extLst>
              <a:ext uri="{FF2B5EF4-FFF2-40B4-BE49-F238E27FC236}">
                <a16:creationId xmlns:a16="http://schemas.microsoft.com/office/drawing/2014/main" xmlns="" id="{E8C5564F-070A-49FA-B970-1153B9832211}"/>
              </a:ext>
            </a:extLst>
          </p:cNvPr>
          <p:cNvCxnSpPr>
            <a:stCxn id="62" idx="2"/>
            <a:endCxn id="5" idx="0"/>
          </p:cNvCxnSpPr>
          <p:nvPr/>
        </p:nvCxnSpPr>
        <p:spPr>
          <a:xfrm flipH="1">
            <a:off x="6179581" y="2440721"/>
            <a:ext cx="1" cy="375508"/>
          </a:xfrm>
          <a:prstGeom prst="line">
            <a:avLst/>
          </a:prstGeom>
          <a:ln w="76200"/>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xmlns="" id="{B8ABB266-E3A3-4C8F-ACFA-5B5621F45291}"/>
              </a:ext>
            </a:extLst>
          </p:cNvPr>
          <p:cNvCxnSpPr>
            <a:cxnSpLocks/>
          </p:cNvCxnSpPr>
          <p:nvPr/>
        </p:nvCxnSpPr>
        <p:spPr>
          <a:xfrm flipH="1" flipV="1">
            <a:off x="1929146" y="2563576"/>
            <a:ext cx="8127492" cy="22901"/>
          </a:xfrm>
          <a:prstGeom prst="line">
            <a:avLst/>
          </a:prstGeom>
          <a:ln w="76200"/>
        </p:spPr>
        <p:style>
          <a:lnRef idx="1">
            <a:schemeClr val="dk1"/>
          </a:lnRef>
          <a:fillRef idx="0">
            <a:schemeClr val="dk1"/>
          </a:fillRef>
          <a:effectRef idx="0">
            <a:schemeClr val="dk1"/>
          </a:effectRef>
          <a:fontRef idx="minor">
            <a:schemeClr val="tx1"/>
          </a:fontRef>
        </p:style>
      </p:cxnSp>
      <p:cxnSp>
        <p:nvCxnSpPr>
          <p:cNvPr id="65" name="直線コネクタ 64">
            <a:extLst>
              <a:ext uri="{FF2B5EF4-FFF2-40B4-BE49-F238E27FC236}">
                <a16:creationId xmlns:a16="http://schemas.microsoft.com/office/drawing/2014/main" xmlns="" id="{5D261576-2F79-4EE6-B649-663463600FD1}"/>
              </a:ext>
            </a:extLst>
          </p:cNvPr>
          <p:cNvCxnSpPr>
            <a:cxnSpLocks/>
            <a:endCxn id="8" idx="0"/>
          </p:cNvCxnSpPr>
          <p:nvPr/>
        </p:nvCxnSpPr>
        <p:spPr>
          <a:xfrm>
            <a:off x="10056637" y="2563576"/>
            <a:ext cx="0" cy="252653"/>
          </a:xfrm>
          <a:prstGeom prst="line">
            <a:avLst/>
          </a:prstGeom>
          <a:ln w="76200"/>
        </p:spPr>
        <p:style>
          <a:lnRef idx="1">
            <a:schemeClr val="dk1"/>
          </a:lnRef>
          <a:fillRef idx="0">
            <a:schemeClr val="dk1"/>
          </a:fillRef>
          <a:effectRef idx="0">
            <a:schemeClr val="dk1"/>
          </a:effectRef>
          <a:fontRef idx="minor">
            <a:schemeClr val="tx1"/>
          </a:fontRef>
        </p:style>
      </p:cxnSp>
      <p:cxnSp>
        <p:nvCxnSpPr>
          <p:cNvPr id="66" name="直線コネクタ 65">
            <a:extLst>
              <a:ext uri="{FF2B5EF4-FFF2-40B4-BE49-F238E27FC236}">
                <a16:creationId xmlns:a16="http://schemas.microsoft.com/office/drawing/2014/main" xmlns="" id="{F048E114-7E27-4B3A-BC51-9290DBC60F95}"/>
              </a:ext>
            </a:extLst>
          </p:cNvPr>
          <p:cNvCxnSpPr>
            <a:cxnSpLocks/>
            <a:endCxn id="4" idx="0"/>
          </p:cNvCxnSpPr>
          <p:nvPr/>
        </p:nvCxnSpPr>
        <p:spPr>
          <a:xfrm flipH="1">
            <a:off x="1927621" y="2537605"/>
            <a:ext cx="1527" cy="291038"/>
          </a:xfrm>
          <a:prstGeom prst="line">
            <a:avLst/>
          </a:prstGeom>
          <a:ln w="76200"/>
        </p:spPr>
        <p:style>
          <a:lnRef idx="1">
            <a:schemeClr val="dk1"/>
          </a:lnRef>
          <a:fillRef idx="0">
            <a:schemeClr val="dk1"/>
          </a:fillRef>
          <a:effectRef idx="0">
            <a:schemeClr val="dk1"/>
          </a:effectRef>
          <a:fontRef idx="minor">
            <a:schemeClr val="tx1"/>
          </a:fontRef>
        </p:style>
      </p:cxnSp>
      <p:sp>
        <p:nvSpPr>
          <p:cNvPr id="3" name="スライド番号プレースホルダー 2"/>
          <p:cNvSpPr>
            <a:spLocks noGrp="1"/>
          </p:cNvSpPr>
          <p:nvPr>
            <p:ph type="sldNum" sz="quarter" idx="12"/>
          </p:nvPr>
        </p:nvSpPr>
        <p:spPr>
          <a:xfrm>
            <a:off x="8578919" y="6400132"/>
            <a:ext cx="2743200" cy="365125"/>
          </a:xfrm>
        </p:spPr>
        <p:txBody>
          <a:bodyPr/>
          <a:lstStyle/>
          <a:p>
            <a:fld id="{3B22E2C2-946C-4E5D-812D-DC06DB1FF7A9}" type="slidenum">
              <a:rPr kumimoji="1" lang="ja-JP" altLang="en-US" smtClean="0"/>
              <a:t>7</a:t>
            </a:fld>
            <a:endParaRPr kumimoji="1" lang="ja-JP" altLang="en-US"/>
          </a:p>
        </p:txBody>
      </p:sp>
      <p:sp>
        <p:nvSpPr>
          <p:cNvPr id="26" name="テキスト ボックス 25"/>
          <p:cNvSpPr txBox="1"/>
          <p:nvPr/>
        </p:nvSpPr>
        <p:spPr>
          <a:xfrm>
            <a:off x="717245" y="1355203"/>
            <a:ext cx="8841284" cy="523220"/>
          </a:xfrm>
          <a:prstGeom prst="rect">
            <a:avLst/>
          </a:prstGeom>
          <a:solidFill>
            <a:schemeClr val="accent5">
              <a:lumMod val="20000"/>
              <a:lumOff val="80000"/>
            </a:schemeClr>
          </a:solidFill>
          <a:ln w="19050">
            <a:solidFill>
              <a:schemeClr val="accent1"/>
            </a:solidFill>
          </a:ln>
        </p:spPr>
        <p:txBody>
          <a:bodyPr wrap="square" rtlCol="0">
            <a:spAutoFit/>
          </a:bodyPr>
          <a:lstStyle/>
          <a:p>
            <a:r>
              <a:rPr lang="ja-JP" altLang="en-US" sz="2800" dirty="0"/>
              <a:t>目的：効率的な可逆探索アルゴリズムの設計・実装と解析</a:t>
            </a:r>
            <a:endParaRPr lang="ja-JP" altLang="en-US" sz="2800" dirty="0"/>
          </a:p>
        </p:txBody>
      </p:sp>
    </p:spTree>
    <p:extLst>
      <p:ext uri="{BB962C8B-B14F-4D97-AF65-F5344CB8AC3E}">
        <p14:creationId xmlns:p14="http://schemas.microsoft.com/office/powerpoint/2010/main" val="383957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３．関連研究</a:t>
            </a:r>
          </a:p>
        </p:txBody>
      </p:sp>
      <p:sp>
        <p:nvSpPr>
          <p:cNvPr id="3" name="コンテンツ プレースホルダー 2"/>
          <p:cNvSpPr>
            <a:spLocks noGrp="1"/>
          </p:cNvSpPr>
          <p:nvPr>
            <p:ph idx="1"/>
          </p:nvPr>
        </p:nvSpPr>
        <p:spPr>
          <a:xfrm>
            <a:off x="838200" y="1825626"/>
            <a:ext cx="10515600" cy="527431"/>
          </a:xfrm>
        </p:spPr>
        <p:txBody>
          <a:bodyPr/>
          <a:lstStyle/>
          <a:p>
            <a:pPr marL="0" indent="0">
              <a:buNone/>
            </a:pPr>
            <a:r>
              <a:rPr kumimoji="1" lang="en-US" altLang="ja-JP" dirty="0" smtClean="0"/>
              <a:t>Bennett </a:t>
            </a:r>
            <a:r>
              <a:rPr kumimoji="1" lang="ja-JP" altLang="en-US" dirty="0" smtClean="0"/>
              <a:t>のアルゴリズムの可逆化の一般解法</a:t>
            </a:r>
            <a:endParaRPr kumimoji="1" lang="en-US" altLang="ja-JP" dirty="0"/>
          </a:p>
        </p:txBody>
      </p:sp>
      <p:sp>
        <p:nvSpPr>
          <p:cNvPr id="23" name="矢印: 右 1">
            <a:extLst>
              <a:ext uri="{FF2B5EF4-FFF2-40B4-BE49-F238E27FC236}">
                <a16:creationId xmlns:a16="http://schemas.microsoft.com/office/drawing/2014/main" xmlns="" id="{63F09D08-D511-4500-BB07-5BB62B9BE399}"/>
              </a:ext>
            </a:extLst>
          </p:cNvPr>
          <p:cNvSpPr/>
          <p:nvPr/>
        </p:nvSpPr>
        <p:spPr>
          <a:xfrm>
            <a:off x="3902396" y="2740241"/>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スライド番号プレースホルダー 23"/>
          <p:cNvSpPr>
            <a:spLocks noGrp="1"/>
          </p:cNvSpPr>
          <p:nvPr>
            <p:ph type="sldNum" sz="quarter" idx="12"/>
          </p:nvPr>
        </p:nvSpPr>
        <p:spPr/>
        <p:txBody>
          <a:bodyPr/>
          <a:lstStyle/>
          <a:p>
            <a:fld id="{3B22E2C2-946C-4E5D-812D-DC06DB1FF7A9}" type="slidenum">
              <a:rPr kumimoji="1" lang="ja-JP" altLang="en-US" smtClean="0"/>
              <a:t>8</a:t>
            </a:fld>
            <a:endParaRPr kumimoji="1" lang="ja-JP" altLang="en-US"/>
          </a:p>
        </p:txBody>
      </p:sp>
      <p:sp>
        <p:nvSpPr>
          <p:cNvPr id="13" name="矢印: 右 1">
            <a:extLst>
              <a:ext uri="{FF2B5EF4-FFF2-40B4-BE49-F238E27FC236}">
                <a16:creationId xmlns:a16="http://schemas.microsoft.com/office/drawing/2014/main" xmlns="" id="{63F09D08-D511-4500-BB07-5BB62B9BE399}"/>
              </a:ext>
            </a:extLst>
          </p:cNvPr>
          <p:cNvSpPr/>
          <p:nvPr/>
        </p:nvSpPr>
        <p:spPr>
          <a:xfrm>
            <a:off x="7881111" y="2728813"/>
            <a:ext cx="508000" cy="583692"/>
          </a:xfrm>
          <a:prstGeom prst="rightArrow">
            <a:avLst>
              <a:gd name="adj1" fmla="val 50000"/>
              <a:gd name="adj2" fmla="val 57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テキスト ボックス 3"/>
          <p:cNvSpPr txBox="1"/>
          <p:nvPr/>
        </p:nvSpPr>
        <p:spPr>
          <a:xfrm>
            <a:off x="1243584" y="6425689"/>
            <a:ext cx="10509504" cy="307777"/>
          </a:xfrm>
          <a:prstGeom prst="rect">
            <a:avLst/>
          </a:prstGeom>
          <a:noFill/>
        </p:spPr>
        <p:txBody>
          <a:bodyPr wrap="square" rtlCol="0">
            <a:spAutoFit/>
          </a:bodyPr>
          <a:lstStyle/>
          <a:p>
            <a:r>
              <a:rPr lang="en-US" altLang="ja-JP" sz="1400" dirty="0"/>
              <a:t>[5]:</a:t>
            </a:r>
            <a:r>
              <a:rPr lang="en-US" altLang="ja-JP" sz="1400" dirty="0"/>
              <a:t>Bennett, </a:t>
            </a:r>
            <a:r>
              <a:rPr lang="en-US" altLang="ja-JP" sz="1400" dirty="0" err="1"/>
              <a:t>C.H.:Logical</a:t>
            </a:r>
            <a:r>
              <a:rPr lang="en-US" altLang="ja-JP" sz="1400" dirty="0"/>
              <a:t> reversibility of computation, </a:t>
            </a:r>
            <a:r>
              <a:rPr lang="en-US" altLang="ja-JP" sz="1400" dirty="0"/>
              <a:t>IBM </a:t>
            </a:r>
            <a:r>
              <a:rPr lang="en-US" altLang="ja-JP" sz="1400" dirty="0"/>
              <a:t>Journal of Research and Development, vol.17, no.6, pp.525-532(1973</a:t>
            </a:r>
            <a:r>
              <a:rPr lang="en-US" altLang="ja-JP" sz="1400" dirty="0"/>
              <a:t>).</a:t>
            </a:r>
            <a:endParaRPr lang="ja-JP" altLang="ja-JP" sz="1400" dirty="0"/>
          </a:p>
        </p:txBody>
      </p:sp>
      <p:sp>
        <p:nvSpPr>
          <p:cNvPr id="5" name="正方形/長方形 4"/>
          <p:cNvSpPr/>
          <p:nvPr/>
        </p:nvSpPr>
        <p:spPr>
          <a:xfrm>
            <a:off x="838200" y="2571747"/>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実行</a:t>
            </a:r>
            <a:endParaRPr lang="ja-JP" altLang="en-US" sz="2800" dirty="0">
              <a:solidFill>
                <a:schemeClr val="tx1"/>
              </a:solidFill>
            </a:endParaRPr>
          </a:p>
        </p:txBody>
      </p:sp>
      <p:sp>
        <p:nvSpPr>
          <p:cNvPr id="17" name="正方形/長方形 16"/>
          <p:cNvSpPr/>
          <p:nvPr/>
        </p:nvSpPr>
        <p:spPr>
          <a:xfrm>
            <a:off x="4816915" y="2571745"/>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出力</a:t>
            </a:r>
            <a:r>
              <a:rPr lang="ja-JP" altLang="en-US" sz="2800" dirty="0">
                <a:solidFill>
                  <a:schemeClr val="tx1"/>
                </a:solidFill>
              </a:rPr>
              <a:t>コピ</a:t>
            </a:r>
            <a:r>
              <a:rPr lang="ja-JP" altLang="en-US" sz="2800" dirty="0">
                <a:solidFill>
                  <a:schemeClr val="tx1"/>
                </a:solidFill>
              </a:rPr>
              <a:t>ー</a:t>
            </a:r>
            <a:endParaRPr lang="ja-JP" altLang="en-US" sz="2800" dirty="0">
              <a:solidFill>
                <a:schemeClr val="tx1"/>
              </a:solidFill>
            </a:endParaRPr>
          </a:p>
        </p:txBody>
      </p:sp>
      <p:sp>
        <p:nvSpPr>
          <p:cNvPr id="22" name="正方形/長方形 21"/>
          <p:cNvSpPr/>
          <p:nvPr/>
        </p:nvSpPr>
        <p:spPr>
          <a:xfrm>
            <a:off x="8902131" y="2583173"/>
            <a:ext cx="2551176" cy="897827"/>
          </a:xfrm>
          <a:prstGeom prst="rect">
            <a:avLst/>
          </a:prstGeom>
          <a:solidFill>
            <a:schemeClr val="accent1">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逆</a:t>
            </a:r>
            <a:r>
              <a:rPr lang="ja-JP" altLang="en-US" sz="2800" dirty="0">
                <a:solidFill>
                  <a:schemeClr val="tx1"/>
                </a:solidFill>
              </a:rPr>
              <a:t>実行</a:t>
            </a:r>
          </a:p>
        </p:txBody>
      </p:sp>
      <p:graphicFrame>
        <p:nvGraphicFramePr>
          <p:cNvPr id="27" name="表 26"/>
          <p:cNvGraphicFramePr>
            <a:graphicFrameLocks noGrp="1"/>
          </p:cNvGraphicFramePr>
          <p:nvPr>
            <p:extLst>
              <p:ext uri="{D42A27DB-BD31-4B8C-83A1-F6EECF244321}">
                <p14:modId xmlns:p14="http://schemas.microsoft.com/office/powerpoint/2010/main" val="1651221165"/>
              </p:ext>
            </p:extLst>
          </p:nvPr>
        </p:nvGraphicFramePr>
        <p:xfrm>
          <a:off x="211407" y="4077552"/>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28" name="左カーブ矢印 27"/>
          <p:cNvSpPr/>
          <p:nvPr/>
        </p:nvSpPr>
        <p:spPr>
          <a:xfrm rot="16200000">
            <a:off x="550765" y="3522905"/>
            <a:ext cx="249507" cy="63152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9" name="左カーブ矢印 28"/>
          <p:cNvSpPr/>
          <p:nvPr/>
        </p:nvSpPr>
        <p:spPr>
          <a:xfrm rot="16200000">
            <a:off x="1468440" y="3535863"/>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0" name="左カーブ矢印 29"/>
          <p:cNvSpPr/>
          <p:nvPr/>
        </p:nvSpPr>
        <p:spPr>
          <a:xfrm rot="16200000">
            <a:off x="2349169" y="3523427"/>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graphicFrame>
        <p:nvGraphicFramePr>
          <p:cNvPr id="34" name="表 33"/>
          <p:cNvGraphicFramePr>
            <a:graphicFrameLocks noGrp="1"/>
          </p:cNvGraphicFramePr>
          <p:nvPr>
            <p:extLst>
              <p:ext uri="{D42A27DB-BD31-4B8C-83A1-F6EECF244321}">
                <p14:modId xmlns:p14="http://schemas.microsoft.com/office/powerpoint/2010/main" val="444827407"/>
              </p:ext>
            </p:extLst>
          </p:nvPr>
        </p:nvGraphicFramePr>
        <p:xfrm>
          <a:off x="211407" y="5123346"/>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３</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8" name="テキスト ボックス 7"/>
          <p:cNvSpPr txBox="1"/>
          <p:nvPr/>
        </p:nvSpPr>
        <p:spPr>
          <a:xfrm>
            <a:off x="3226327" y="3699691"/>
            <a:ext cx="804672" cy="461665"/>
          </a:xfrm>
          <a:prstGeom prst="rect">
            <a:avLst/>
          </a:prstGeom>
          <a:noFill/>
        </p:spPr>
        <p:txBody>
          <a:bodyPr wrap="square" rtlCol="0">
            <a:spAutoFit/>
          </a:bodyPr>
          <a:lstStyle/>
          <a:p>
            <a:pPr algn="ctr"/>
            <a:r>
              <a:rPr lang="ja-JP" altLang="en-US" sz="2400" dirty="0"/>
              <a:t>出力</a:t>
            </a:r>
            <a:endParaRPr lang="en-US" altLang="ja-JP" sz="2400" dirty="0"/>
          </a:p>
        </p:txBody>
      </p:sp>
      <p:sp>
        <p:nvSpPr>
          <p:cNvPr id="9" name="テキスト ボックス 8"/>
          <p:cNvSpPr txBox="1"/>
          <p:nvPr/>
        </p:nvSpPr>
        <p:spPr>
          <a:xfrm>
            <a:off x="205619" y="4674293"/>
            <a:ext cx="1077455" cy="461665"/>
          </a:xfrm>
          <a:prstGeom prst="rect">
            <a:avLst/>
          </a:prstGeom>
          <a:noFill/>
        </p:spPr>
        <p:txBody>
          <a:bodyPr wrap="square" rtlCol="0">
            <a:spAutoFit/>
          </a:bodyPr>
          <a:lstStyle/>
          <a:p>
            <a:r>
              <a:rPr lang="ja-JP" altLang="en-US" sz="2400" dirty="0"/>
              <a:t>履歴</a:t>
            </a:r>
            <a:endParaRPr lang="ja-JP" altLang="en-US" sz="2400" dirty="0"/>
          </a:p>
        </p:txBody>
      </p:sp>
      <p:graphicFrame>
        <p:nvGraphicFramePr>
          <p:cNvPr id="35" name="表 34"/>
          <p:cNvGraphicFramePr>
            <a:graphicFrameLocks noGrp="1"/>
          </p:cNvGraphicFramePr>
          <p:nvPr>
            <p:extLst>
              <p:ext uri="{D42A27DB-BD31-4B8C-83A1-F6EECF244321}">
                <p14:modId xmlns:p14="http://schemas.microsoft.com/office/powerpoint/2010/main" val="4111612847"/>
              </p:ext>
            </p:extLst>
          </p:nvPr>
        </p:nvGraphicFramePr>
        <p:xfrm>
          <a:off x="4197387" y="4146125"/>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36" name="左カーブ矢印 35"/>
          <p:cNvSpPr/>
          <p:nvPr/>
        </p:nvSpPr>
        <p:spPr>
          <a:xfrm rot="16200000">
            <a:off x="4536747" y="3591478"/>
            <a:ext cx="249507" cy="63152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7" name="左カーブ矢印 36"/>
          <p:cNvSpPr/>
          <p:nvPr/>
        </p:nvSpPr>
        <p:spPr>
          <a:xfrm rot="16200000">
            <a:off x="5454421" y="3604436"/>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38" name="左カーブ矢印 37"/>
          <p:cNvSpPr/>
          <p:nvPr/>
        </p:nvSpPr>
        <p:spPr>
          <a:xfrm rot="16200000">
            <a:off x="6335149" y="3592000"/>
            <a:ext cx="278995" cy="6315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graphicFrame>
        <p:nvGraphicFramePr>
          <p:cNvPr id="39" name="表 38"/>
          <p:cNvGraphicFramePr>
            <a:graphicFrameLocks noGrp="1"/>
          </p:cNvGraphicFramePr>
          <p:nvPr>
            <p:extLst>
              <p:ext uri="{D42A27DB-BD31-4B8C-83A1-F6EECF244321}">
                <p14:modId xmlns:p14="http://schemas.microsoft.com/office/powerpoint/2010/main" val="461817902"/>
              </p:ext>
            </p:extLst>
          </p:nvPr>
        </p:nvGraphicFramePr>
        <p:xfrm>
          <a:off x="4197387" y="5191920"/>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３</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40" name="テキスト ボックス 39"/>
          <p:cNvSpPr txBox="1"/>
          <p:nvPr/>
        </p:nvSpPr>
        <p:spPr>
          <a:xfrm>
            <a:off x="7353375" y="3699689"/>
            <a:ext cx="804672" cy="461665"/>
          </a:xfrm>
          <a:prstGeom prst="rect">
            <a:avLst/>
          </a:prstGeom>
          <a:noFill/>
        </p:spPr>
        <p:txBody>
          <a:bodyPr wrap="square" rtlCol="0">
            <a:spAutoFit/>
          </a:bodyPr>
          <a:lstStyle/>
          <a:p>
            <a:pPr algn="ctr"/>
            <a:r>
              <a:rPr lang="ja-JP" altLang="en-US" sz="2400" dirty="0"/>
              <a:t>出力</a:t>
            </a:r>
            <a:endParaRPr lang="en-US" altLang="ja-JP" sz="2400" dirty="0"/>
          </a:p>
        </p:txBody>
      </p:sp>
      <p:sp>
        <p:nvSpPr>
          <p:cNvPr id="41" name="テキスト ボックス 40"/>
          <p:cNvSpPr txBox="1"/>
          <p:nvPr/>
        </p:nvSpPr>
        <p:spPr>
          <a:xfrm>
            <a:off x="4191601" y="4742866"/>
            <a:ext cx="1077455" cy="461665"/>
          </a:xfrm>
          <a:prstGeom prst="rect">
            <a:avLst/>
          </a:prstGeom>
          <a:noFill/>
        </p:spPr>
        <p:txBody>
          <a:bodyPr wrap="square" rtlCol="0">
            <a:spAutoFit/>
          </a:bodyPr>
          <a:lstStyle/>
          <a:p>
            <a:r>
              <a:rPr lang="ja-JP" altLang="en-US" sz="2400" dirty="0"/>
              <a:t>履歴</a:t>
            </a:r>
            <a:endParaRPr lang="ja-JP" altLang="en-US" sz="2400" dirty="0"/>
          </a:p>
        </p:txBody>
      </p:sp>
      <p:sp>
        <p:nvSpPr>
          <p:cNvPr id="42" name="テキスト ボックス 41"/>
          <p:cNvSpPr txBox="1"/>
          <p:nvPr/>
        </p:nvSpPr>
        <p:spPr>
          <a:xfrm>
            <a:off x="6983944" y="5177871"/>
            <a:ext cx="1257224" cy="461665"/>
          </a:xfrm>
          <a:prstGeom prst="rect">
            <a:avLst/>
          </a:prstGeom>
          <a:noFill/>
        </p:spPr>
        <p:txBody>
          <a:bodyPr wrap="square" rtlCol="0">
            <a:spAutoFit/>
          </a:bodyPr>
          <a:lstStyle/>
          <a:p>
            <a:pPr algn="ctr"/>
            <a:r>
              <a:rPr lang="ja-JP" altLang="en-US" sz="2400" dirty="0"/>
              <a:t>コピー</a:t>
            </a:r>
            <a:endParaRPr lang="en-US" altLang="ja-JP" sz="2400" dirty="0"/>
          </a:p>
        </p:txBody>
      </p:sp>
      <p:sp>
        <p:nvSpPr>
          <p:cNvPr id="10" name="正方形/長方形 9"/>
          <p:cNvSpPr/>
          <p:nvPr/>
        </p:nvSpPr>
        <p:spPr>
          <a:xfrm>
            <a:off x="3350611" y="4091579"/>
            <a:ext cx="572731"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１</a:t>
            </a:r>
            <a:endParaRPr lang="ja-JP" altLang="en-US" sz="2400" dirty="0">
              <a:solidFill>
                <a:schemeClr val="tx1"/>
              </a:solidFill>
            </a:endParaRPr>
          </a:p>
        </p:txBody>
      </p:sp>
      <p:sp>
        <p:nvSpPr>
          <p:cNvPr id="43" name="正方形/長方形 42"/>
          <p:cNvSpPr/>
          <p:nvPr/>
        </p:nvSpPr>
        <p:spPr>
          <a:xfrm>
            <a:off x="7435945" y="5719261"/>
            <a:ext cx="572731"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１</a:t>
            </a:r>
            <a:endParaRPr lang="ja-JP" altLang="en-US" sz="2400" dirty="0">
              <a:solidFill>
                <a:schemeClr val="tx1"/>
              </a:solidFill>
            </a:endParaRPr>
          </a:p>
        </p:txBody>
      </p:sp>
      <p:sp>
        <p:nvSpPr>
          <p:cNvPr id="44" name="正方形/長方形 43"/>
          <p:cNvSpPr/>
          <p:nvPr/>
        </p:nvSpPr>
        <p:spPr>
          <a:xfrm>
            <a:off x="7464721" y="4117165"/>
            <a:ext cx="572731"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１</a:t>
            </a:r>
            <a:endParaRPr lang="ja-JP" altLang="en-US" sz="2400" dirty="0">
              <a:solidFill>
                <a:schemeClr val="tx1"/>
              </a:solidFill>
            </a:endParaRPr>
          </a:p>
        </p:txBody>
      </p:sp>
      <p:sp>
        <p:nvSpPr>
          <p:cNvPr id="11" name="下矢印 10"/>
          <p:cNvSpPr/>
          <p:nvPr/>
        </p:nvSpPr>
        <p:spPr>
          <a:xfrm>
            <a:off x="7515058" y="4847897"/>
            <a:ext cx="414505" cy="299407"/>
          </a:xfrm>
          <a:prstGeom prst="downArrow">
            <a:avLst/>
          </a:prstGeom>
          <a:solidFill>
            <a:schemeClr val="accent4">
              <a:lumMod val="60000"/>
              <a:lumOff val="4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59" name="表 58"/>
          <p:cNvGraphicFramePr>
            <a:graphicFrameLocks noGrp="1"/>
          </p:cNvGraphicFramePr>
          <p:nvPr>
            <p:extLst>
              <p:ext uri="{D42A27DB-BD31-4B8C-83A1-F6EECF244321}">
                <p14:modId xmlns:p14="http://schemas.microsoft.com/office/powerpoint/2010/main" val="3768759864"/>
              </p:ext>
            </p:extLst>
          </p:nvPr>
        </p:nvGraphicFramePr>
        <p:xfrm>
          <a:off x="8263372" y="4104454"/>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３</a:t>
                      </a:r>
                      <a:endParaRPr kumimoji="1" lang="ja-JP" altLang="en-US" sz="2400" dirty="0"/>
                    </a:p>
                  </a:txBody>
                  <a:tcPr/>
                </a:tc>
                <a:tc>
                  <a:txBody>
                    <a:bodyPr/>
                    <a:lstStyle/>
                    <a:p>
                      <a:pPr algn="ctr"/>
                      <a:r>
                        <a:rPr kumimoji="1" lang="ja-JP" altLang="en-US" sz="2400" dirty="0" smtClean="0"/>
                        <a:t>２</a:t>
                      </a:r>
                      <a:endParaRPr kumimoji="1" lang="ja-JP" altLang="en-US" sz="2400" dirty="0"/>
                    </a:p>
                  </a:txBody>
                  <a:tcPr/>
                </a:tc>
                <a:tc>
                  <a:txBody>
                    <a:bodyPr/>
                    <a:lstStyle/>
                    <a:p>
                      <a:pPr algn="ctr"/>
                      <a:r>
                        <a:rPr kumimoji="1" lang="ja-JP" altLang="en-US" sz="2400" dirty="0" smtClean="0"/>
                        <a:t>４</a:t>
                      </a:r>
                      <a:endParaRPr kumimoji="1" lang="ja-JP" altLang="en-US" sz="2400" dirty="0"/>
                    </a:p>
                  </a:txBody>
                  <a:tcPr/>
                </a:tc>
                <a:tc>
                  <a:txBody>
                    <a:bodyPr/>
                    <a:lstStyle/>
                    <a:p>
                      <a:pPr algn="ctr"/>
                      <a:r>
                        <a:rPr kumimoji="1" lang="ja-JP" altLang="en-US" sz="2400" dirty="0" smtClean="0"/>
                        <a:t>１</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60" name="左カーブ矢印 59"/>
          <p:cNvSpPr/>
          <p:nvPr/>
        </p:nvSpPr>
        <p:spPr>
          <a:xfrm rot="16200000" flipV="1">
            <a:off x="8603145" y="3557864"/>
            <a:ext cx="249507" cy="641957"/>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61" name="左カーブ矢印 60"/>
          <p:cNvSpPr/>
          <p:nvPr/>
        </p:nvSpPr>
        <p:spPr>
          <a:xfrm rot="16200000" flipV="1">
            <a:off x="9520817" y="3575223"/>
            <a:ext cx="278995" cy="641956"/>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62" name="左カーブ矢印 61"/>
          <p:cNvSpPr/>
          <p:nvPr/>
        </p:nvSpPr>
        <p:spPr>
          <a:xfrm rot="16200000" flipV="1">
            <a:off x="10401547" y="3562787"/>
            <a:ext cx="278995" cy="641956"/>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graphicFrame>
        <p:nvGraphicFramePr>
          <p:cNvPr id="63" name="表 62"/>
          <p:cNvGraphicFramePr>
            <a:graphicFrameLocks noGrp="1"/>
          </p:cNvGraphicFramePr>
          <p:nvPr>
            <p:extLst>
              <p:ext uri="{D42A27DB-BD31-4B8C-83A1-F6EECF244321}">
                <p14:modId xmlns:p14="http://schemas.microsoft.com/office/powerpoint/2010/main" val="3400052205"/>
              </p:ext>
            </p:extLst>
          </p:nvPr>
        </p:nvGraphicFramePr>
        <p:xfrm>
          <a:off x="8263372" y="5150249"/>
          <a:ext cx="2798572" cy="528169"/>
        </p:xfrm>
        <a:graphic>
          <a:graphicData uri="http://schemas.openxmlformats.org/drawingml/2006/table">
            <a:tbl>
              <a:tblPr firstRow="1" bandRow="1">
                <a:tableStyleId>{616DA210-FB5B-4158-B5E0-FEB733F419BA}</a:tableStyleId>
              </a:tblPr>
              <a:tblGrid>
                <a:gridCol w="699643">
                  <a:extLst>
                    <a:ext uri="{9D8B030D-6E8A-4147-A177-3AD203B41FA5}">
                      <a16:colId xmlns:a16="http://schemas.microsoft.com/office/drawing/2014/main" xmlns="" val="20000"/>
                    </a:ext>
                  </a:extLst>
                </a:gridCol>
                <a:gridCol w="699643">
                  <a:extLst>
                    <a:ext uri="{9D8B030D-6E8A-4147-A177-3AD203B41FA5}">
                      <a16:colId xmlns:a16="http://schemas.microsoft.com/office/drawing/2014/main" xmlns="" val="20001"/>
                    </a:ext>
                  </a:extLst>
                </a:gridCol>
                <a:gridCol w="699643">
                  <a:extLst>
                    <a:ext uri="{9D8B030D-6E8A-4147-A177-3AD203B41FA5}">
                      <a16:colId xmlns:a16="http://schemas.microsoft.com/office/drawing/2014/main" xmlns="" val="20002"/>
                    </a:ext>
                  </a:extLst>
                </a:gridCol>
                <a:gridCol w="699643">
                  <a:extLst>
                    <a:ext uri="{9D8B030D-6E8A-4147-A177-3AD203B41FA5}">
                      <a16:colId xmlns:a16="http://schemas.microsoft.com/office/drawing/2014/main" xmlns="" val="20003"/>
                    </a:ext>
                  </a:extLst>
                </a:gridCol>
              </a:tblGrid>
              <a:tr h="528169">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tc>
                  <a:txBody>
                    <a:bodyPr/>
                    <a:lstStyle/>
                    <a:p>
                      <a:pPr algn="ctr"/>
                      <a:r>
                        <a:rPr kumimoji="1" lang="ja-JP" altLang="en-US" sz="2400" dirty="0" smtClean="0"/>
                        <a:t>０</a:t>
                      </a:r>
                      <a:endParaRPr kumimoji="1" lang="ja-JP" altLang="en-US" sz="2400" dirty="0"/>
                    </a:p>
                  </a:txBody>
                  <a:tcPr/>
                </a:tc>
                <a:extLst>
                  <a:ext uri="{0D108BD9-81ED-4DB2-BD59-A6C34878D82A}">
                    <a16:rowId xmlns:a16="http://schemas.microsoft.com/office/drawing/2014/main" xmlns="" val="10000"/>
                  </a:ext>
                </a:extLst>
              </a:tr>
            </a:tbl>
          </a:graphicData>
        </a:graphic>
      </p:graphicFrame>
      <p:sp>
        <p:nvSpPr>
          <p:cNvPr id="64" name="テキスト ボックス 63"/>
          <p:cNvSpPr txBox="1"/>
          <p:nvPr/>
        </p:nvSpPr>
        <p:spPr>
          <a:xfrm>
            <a:off x="11419360" y="3658019"/>
            <a:ext cx="804672" cy="461665"/>
          </a:xfrm>
          <a:prstGeom prst="rect">
            <a:avLst/>
          </a:prstGeom>
          <a:noFill/>
        </p:spPr>
        <p:txBody>
          <a:bodyPr wrap="square" rtlCol="0">
            <a:spAutoFit/>
          </a:bodyPr>
          <a:lstStyle/>
          <a:p>
            <a:pPr algn="ctr"/>
            <a:r>
              <a:rPr lang="ja-JP" altLang="en-US" sz="2400" dirty="0"/>
              <a:t>出力</a:t>
            </a:r>
            <a:endParaRPr lang="en-US" altLang="ja-JP" sz="2400" dirty="0"/>
          </a:p>
        </p:txBody>
      </p:sp>
      <p:sp>
        <p:nvSpPr>
          <p:cNvPr id="65" name="テキスト ボックス 64"/>
          <p:cNvSpPr txBox="1"/>
          <p:nvPr/>
        </p:nvSpPr>
        <p:spPr>
          <a:xfrm>
            <a:off x="8257586" y="4701196"/>
            <a:ext cx="1077455" cy="461665"/>
          </a:xfrm>
          <a:prstGeom prst="rect">
            <a:avLst/>
          </a:prstGeom>
          <a:noFill/>
        </p:spPr>
        <p:txBody>
          <a:bodyPr wrap="square" rtlCol="0">
            <a:spAutoFit/>
          </a:bodyPr>
          <a:lstStyle/>
          <a:p>
            <a:r>
              <a:rPr lang="ja-JP" altLang="en-US" sz="2400" dirty="0"/>
              <a:t>履歴</a:t>
            </a:r>
            <a:endParaRPr lang="ja-JP" altLang="en-US" sz="2400" dirty="0"/>
          </a:p>
        </p:txBody>
      </p:sp>
      <p:sp>
        <p:nvSpPr>
          <p:cNvPr id="66" name="テキスト ボックス 65"/>
          <p:cNvSpPr txBox="1"/>
          <p:nvPr/>
        </p:nvSpPr>
        <p:spPr>
          <a:xfrm>
            <a:off x="11084149" y="5110010"/>
            <a:ext cx="1107852" cy="461665"/>
          </a:xfrm>
          <a:prstGeom prst="rect">
            <a:avLst/>
          </a:prstGeom>
          <a:noFill/>
        </p:spPr>
        <p:txBody>
          <a:bodyPr wrap="square" rtlCol="0">
            <a:spAutoFit/>
          </a:bodyPr>
          <a:lstStyle/>
          <a:p>
            <a:pPr algn="ctr"/>
            <a:r>
              <a:rPr lang="ja-JP" altLang="en-US" sz="2400" dirty="0"/>
              <a:t>コピー</a:t>
            </a:r>
            <a:endParaRPr lang="en-US" altLang="ja-JP" sz="2400" dirty="0"/>
          </a:p>
        </p:txBody>
      </p:sp>
      <p:sp>
        <p:nvSpPr>
          <p:cNvPr id="67" name="正方形/長方形 66"/>
          <p:cNvSpPr/>
          <p:nvPr/>
        </p:nvSpPr>
        <p:spPr>
          <a:xfrm>
            <a:off x="11501929" y="5677590"/>
            <a:ext cx="572731"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１</a:t>
            </a:r>
            <a:endParaRPr lang="ja-JP" altLang="en-US" sz="2400" dirty="0">
              <a:solidFill>
                <a:schemeClr val="tx1"/>
              </a:solidFill>
            </a:endParaRPr>
          </a:p>
        </p:txBody>
      </p:sp>
      <p:sp>
        <p:nvSpPr>
          <p:cNvPr id="68" name="正方形/長方形 67"/>
          <p:cNvSpPr/>
          <p:nvPr/>
        </p:nvSpPr>
        <p:spPr>
          <a:xfrm>
            <a:off x="11530707" y="4075494"/>
            <a:ext cx="572731" cy="546983"/>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０</a:t>
            </a:r>
          </a:p>
        </p:txBody>
      </p:sp>
    </p:spTree>
    <p:extLst>
      <p:ext uri="{BB962C8B-B14F-4D97-AF65-F5344CB8AC3E}">
        <p14:creationId xmlns:p14="http://schemas.microsoft.com/office/powerpoint/2010/main" val="429795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３．関連研究</a:t>
            </a:r>
          </a:p>
        </p:txBody>
      </p:sp>
      <p:sp>
        <p:nvSpPr>
          <p:cNvPr id="3" name="コンテンツ プレースホルダー 2"/>
          <p:cNvSpPr>
            <a:spLocks noGrp="1"/>
          </p:cNvSpPr>
          <p:nvPr>
            <p:ph idx="1"/>
          </p:nvPr>
        </p:nvSpPr>
        <p:spPr/>
        <p:txBody>
          <a:bodyPr/>
          <a:lstStyle/>
          <a:p>
            <a:pPr marL="0" indent="0">
              <a:buNone/>
            </a:pPr>
            <a:r>
              <a:rPr kumimoji="1" lang="ja-JP" altLang="en-US" dirty="0"/>
              <a:t>可逆ソートアルゴリズム</a:t>
            </a:r>
            <a:endParaRPr kumimoji="1" lang="en-US" altLang="ja-JP" dirty="0"/>
          </a:p>
          <a:p>
            <a:r>
              <a:rPr kumimoji="1" lang="ja-JP" altLang="en-US" dirty="0"/>
              <a:t>効率的なごみ出力や特殊なコード共有法などの</a:t>
            </a:r>
            <a:endParaRPr kumimoji="1" lang="en-US" altLang="ja-JP" dirty="0"/>
          </a:p>
          <a:p>
            <a:pPr marL="0" indent="0">
              <a:buNone/>
            </a:pPr>
            <a:r>
              <a:rPr lang="ja-JP" altLang="en-US" dirty="0"/>
              <a:t>　可逆プログラミング特有の技術手法の発見</a:t>
            </a:r>
            <a:endParaRPr lang="en-US" altLang="ja-JP" dirty="0"/>
          </a:p>
          <a:p>
            <a:r>
              <a:rPr lang="ja-JP" altLang="en-US" dirty="0"/>
              <a:t>空間使用量・パス数・ごみ出力の点で効率的なアルゴリズムの提案</a:t>
            </a:r>
            <a:endParaRPr kumimoji="1" lang="en-US" altLang="ja-JP" dirty="0"/>
          </a:p>
          <a:p>
            <a:pPr marL="0" indent="0">
              <a:buNone/>
            </a:pPr>
            <a:endParaRPr kumimoji="1" lang="ja-JP" altLang="en-US" dirty="0"/>
          </a:p>
        </p:txBody>
      </p:sp>
      <p:sp>
        <p:nvSpPr>
          <p:cNvPr id="4" name="テキスト ボックス 3">
            <a:extLst>
              <a:ext uri="{FF2B5EF4-FFF2-40B4-BE49-F238E27FC236}">
                <a16:creationId xmlns:a16="http://schemas.microsoft.com/office/drawing/2014/main" xmlns="" id="{8F2225A3-2931-4E22-BF5E-D0A1B81CD5F4}"/>
              </a:ext>
            </a:extLst>
          </p:cNvPr>
          <p:cNvSpPr txBox="1"/>
          <p:nvPr/>
        </p:nvSpPr>
        <p:spPr>
          <a:xfrm>
            <a:off x="1714500" y="5346702"/>
            <a:ext cx="8763000" cy="646331"/>
          </a:xfrm>
          <a:prstGeom prst="rect">
            <a:avLst/>
          </a:prstGeom>
          <a:noFill/>
        </p:spPr>
        <p:txBody>
          <a:bodyPr wrap="square" rtlCol="0">
            <a:spAutoFit/>
          </a:bodyPr>
          <a:lstStyle/>
          <a:p>
            <a:r>
              <a:rPr lang="ja-JP" altLang="en-US" sz="3600" dirty="0"/>
              <a:t>可逆アルゴリズム作成の手順や方法の知見</a:t>
            </a:r>
          </a:p>
        </p:txBody>
      </p:sp>
      <p:sp>
        <p:nvSpPr>
          <p:cNvPr id="5" name="矢印: 下 4">
            <a:extLst>
              <a:ext uri="{FF2B5EF4-FFF2-40B4-BE49-F238E27FC236}">
                <a16:creationId xmlns:a16="http://schemas.microsoft.com/office/drawing/2014/main" xmlns="" id="{5B5E9C2D-919C-4E59-8B1A-79AB4939FA3B}"/>
              </a:ext>
            </a:extLst>
          </p:cNvPr>
          <p:cNvSpPr/>
          <p:nvPr/>
        </p:nvSpPr>
        <p:spPr>
          <a:xfrm>
            <a:off x="5219700" y="4274562"/>
            <a:ext cx="1752600" cy="888207"/>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ja-JP" altLang="en-US"/>
          </a:p>
        </p:txBody>
      </p:sp>
      <p:sp>
        <p:nvSpPr>
          <p:cNvPr id="6" name="スライド番号プレースホルダー 5"/>
          <p:cNvSpPr>
            <a:spLocks noGrp="1"/>
          </p:cNvSpPr>
          <p:nvPr>
            <p:ph type="sldNum" sz="quarter" idx="12"/>
          </p:nvPr>
        </p:nvSpPr>
        <p:spPr/>
        <p:txBody>
          <a:bodyPr/>
          <a:lstStyle/>
          <a:p>
            <a:fld id="{3B22E2C2-946C-4E5D-812D-DC06DB1FF7A9}" type="slidenum">
              <a:rPr kumimoji="1" lang="ja-JP" altLang="en-US" smtClean="0"/>
              <a:t>9</a:t>
            </a:fld>
            <a:endParaRPr kumimoji="1" lang="ja-JP" altLang="en-US"/>
          </a:p>
        </p:txBody>
      </p:sp>
    </p:spTree>
    <p:extLst>
      <p:ext uri="{BB962C8B-B14F-4D97-AF65-F5344CB8AC3E}">
        <p14:creationId xmlns:p14="http://schemas.microsoft.com/office/powerpoint/2010/main" val="10018262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1728</TotalTime>
  <Words>988</Words>
  <Application>Microsoft Office PowerPoint</Application>
  <PresentationFormat>ワイド画面</PresentationFormat>
  <Paragraphs>357</Paragraphs>
  <Slides>21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ＭＳ Ｐゴシック</vt:lpstr>
      <vt:lpstr>Arial</vt:lpstr>
      <vt:lpstr>Calibri</vt:lpstr>
      <vt:lpstr>Calibri Light</vt:lpstr>
      <vt:lpstr>Cambria Math</vt:lpstr>
      <vt:lpstr>Office テーマ</vt:lpstr>
      <vt:lpstr>可逆探索アルゴリズム</vt:lpstr>
      <vt:lpstr>目次</vt:lpstr>
      <vt:lpstr>PowerPoint プレゼンテーション</vt:lpstr>
      <vt:lpstr>PowerPoint プレゼンテーション</vt:lpstr>
      <vt:lpstr>１．はじめに（３/４）</vt:lpstr>
      <vt:lpstr>１．はじめに（４/４）</vt:lpstr>
      <vt:lpstr>２．研究課題</vt:lpstr>
      <vt:lpstr>３．関連研究</vt:lpstr>
      <vt:lpstr>３．関連研究</vt:lpstr>
      <vt:lpstr>４．線形探索アルゴリズムの可逆化</vt:lpstr>
      <vt:lpstr>４．線形探索アルゴリズムの可逆化</vt:lpstr>
      <vt:lpstr>構造 配列 　　</vt:lpstr>
      <vt:lpstr>構造 配列 　　</vt:lpstr>
      <vt:lpstr>構造 リスト 　　</vt:lpstr>
      <vt:lpstr>構造 リスト 　　</vt:lpstr>
      <vt:lpstr>５．木構造の探索アルゴリズムの可逆化（１/４）</vt:lpstr>
      <vt:lpstr>５．木構造の探索アルゴリズムの可逆化（２/４）</vt:lpstr>
      <vt:lpstr>５．木構造の探索アルゴリズムの可逆化（３/４）</vt:lpstr>
      <vt:lpstr>５．木構造の探索アルゴリズムの可逆化（４/４）</vt:lpstr>
      <vt:lpstr>６．今後の課題</vt:lpstr>
      <vt:lpstr>７．おわりに</vt:lpstr>
    </vt:vector>
  </TitlesOfParts>
  <Company>Nanzan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可逆探索アルゴリズム</dc:title>
  <dc:creator>14se059</dc:creator>
  <cp:lastModifiedBy>14se059</cp:lastModifiedBy>
  <cp:revision>61</cp:revision>
  <cp:lastPrinted>2019-08-27T05:56:10Z</cp:lastPrinted>
  <dcterms:created xsi:type="dcterms:W3CDTF">2019-08-05T06:19:43Z</dcterms:created>
  <dcterms:modified xsi:type="dcterms:W3CDTF">2019-09-20T07:32:46Z</dcterms:modified>
</cp:coreProperties>
</file>