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9"/>
  </p:notesMasterIdLst>
  <p:handoutMasterIdLst>
    <p:handoutMasterId r:id="rId30"/>
  </p:handoutMasterIdLst>
  <p:sldIdLst>
    <p:sldId id="256" r:id="rId2"/>
    <p:sldId id="276" r:id="rId3"/>
    <p:sldId id="340" r:id="rId4"/>
    <p:sldId id="369" r:id="rId5"/>
    <p:sldId id="370" r:id="rId6"/>
    <p:sldId id="362" r:id="rId7"/>
    <p:sldId id="364" r:id="rId8"/>
    <p:sldId id="376" r:id="rId9"/>
    <p:sldId id="382" r:id="rId10"/>
    <p:sldId id="341" r:id="rId11"/>
    <p:sldId id="371" r:id="rId12"/>
    <p:sldId id="328" r:id="rId13"/>
    <p:sldId id="377" r:id="rId14"/>
    <p:sldId id="342" r:id="rId15"/>
    <p:sldId id="345" r:id="rId16"/>
    <p:sldId id="346" r:id="rId17"/>
    <p:sldId id="378" r:id="rId18"/>
    <p:sldId id="359" r:id="rId19"/>
    <p:sldId id="372" r:id="rId20"/>
    <p:sldId id="351" r:id="rId21"/>
    <p:sldId id="379" r:id="rId22"/>
    <p:sldId id="380" r:id="rId23"/>
    <p:sldId id="283" r:id="rId24"/>
    <p:sldId id="286" r:id="rId25"/>
    <p:sldId id="333" r:id="rId26"/>
    <p:sldId id="375" r:id="rId27"/>
    <p:sldId id="361"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F2A82945-A913-42C8-90A5-F1A381CDB743}">
          <p14:sldIdLst>
            <p14:sldId id="256"/>
            <p14:sldId id="276"/>
            <p14:sldId id="340"/>
            <p14:sldId id="369"/>
            <p14:sldId id="370"/>
            <p14:sldId id="362"/>
            <p14:sldId id="364"/>
            <p14:sldId id="376"/>
            <p14:sldId id="382"/>
            <p14:sldId id="341"/>
            <p14:sldId id="371"/>
            <p14:sldId id="328"/>
            <p14:sldId id="377"/>
            <p14:sldId id="342"/>
            <p14:sldId id="345"/>
            <p14:sldId id="346"/>
            <p14:sldId id="378"/>
            <p14:sldId id="359"/>
            <p14:sldId id="372"/>
            <p14:sldId id="351"/>
            <p14:sldId id="379"/>
            <p14:sldId id="380"/>
            <p14:sldId id="283"/>
            <p14:sldId id="286"/>
            <p14:sldId id="333"/>
            <p14:sldId id="375"/>
            <p14:sldId id="361"/>
          </p14:sldIdLst>
        </p14:section>
      </p14:sectionLst>
    </p:ext>
    <p:ext uri="{EFAFB233-063F-42B5-8137-9DF3F51BA10A}">
      <p15:sldGuideLst xmlns:p15="http://schemas.microsoft.com/office/powerpoint/2012/main">
        <p15:guide id="1" orient="horz" pos="2137"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58" autoAdjust="0"/>
    <p:restoredTop sz="69912" autoAdjust="0"/>
  </p:normalViewPr>
  <p:slideViewPr>
    <p:cSldViewPr snapToGrid="0" showGuides="1">
      <p:cViewPr varScale="1">
        <p:scale>
          <a:sx n="110" d="100"/>
          <a:sy n="110" d="100"/>
        </p:scale>
        <p:origin x="2152" y="168"/>
      </p:cViewPr>
      <p:guideLst>
        <p:guide orient="horz" pos="2137"/>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______.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ja-JP" altLang="en-US" sz="1600"/>
              <a:t>トレードオフ関係</a:t>
            </a:r>
          </a:p>
        </c:rich>
      </c:tx>
      <c:layout>
        <c:manualLayout>
          <c:xMode val="edge"/>
          <c:yMode val="edge"/>
          <c:x val="0.36367179669560473"/>
          <c:y val="2.8103049678778823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scatterChart>
        <c:scatterStyle val="lineMarker"/>
        <c:varyColors val="0"/>
        <c:ser>
          <c:idx val="0"/>
          <c:order val="0"/>
          <c:tx>
            <c:strRef>
              <c:f>Sheet1!$B$1</c:f>
              <c:strCache>
                <c:ptCount val="1"/>
                <c:pt idx="0">
                  <c:v>深さ</c:v>
                </c:pt>
              </c:strCache>
            </c:strRef>
          </c:tx>
          <c:spPr>
            <a:ln w="19050" cap="rnd">
              <a:noFill/>
              <a:round/>
            </a:ln>
            <a:effectLst/>
          </c:spPr>
          <c:marker>
            <c:symbol val="circle"/>
            <c:size val="5"/>
            <c:spPr>
              <a:noFill/>
              <a:ln w="38100">
                <a:solidFill>
                  <a:schemeClr val="accent1"/>
                </a:solidFill>
              </a:ln>
              <a:effectLst/>
            </c:spPr>
          </c:marker>
          <c:xVal>
            <c:numRef>
              <c:f>Sheet1!$A$2:$A$4</c:f>
              <c:numCache>
                <c:formatCode>General</c:formatCode>
                <c:ptCount val="3"/>
                <c:pt idx="0">
                  <c:v>0</c:v>
                </c:pt>
                <c:pt idx="1">
                  <c:v>3</c:v>
                </c:pt>
                <c:pt idx="2">
                  <c:v>2</c:v>
                </c:pt>
              </c:numCache>
            </c:numRef>
          </c:xVal>
          <c:yVal>
            <c:numRef>
              <c:f>Sheet1!$B$2:$B$4</c:f>
              <c:numCache>
                <c:formatCode>General</c:formatCode>
                <c:ptCount val="3"/>
                <c:pt idx="0">
                  <c:v>24</c:v>
                </c:pt>
                <c:pt idx="1">
                  <c:v>6</c:v>
                </c:pt>
                <c:pt idx="2">
                  <c:v>11</c:v>
                </c:pt>
              </c:numCache>
            </c:numRef>
          </c:yVal>
          <c:smooth val="0"/>
          <c:extLst>
            <c:ext xmlns:c16="http://schemas.microsoft.com/office/drawing/2014/chart" uri="{C3380CC4-5D6E-409C-BE32-E72D297353CC}">
              <c16:uniqueId val="{00000000-93F6-B143-87BE-9FF738C70791}"/>
            </c:ext>
          </c:extLst>
        </c:ser>
        <c:dLbls>
          <c:showLegendKey val="0"/>
          <c:showVal val="0"/>
          <c:showCatName val="0"/>
          <c:showSerName val="0"/>
          <c:showPercent val="0"/>
          <c:showBubbleSize val="0"/>
        </c:dLbls>
        <c:axId val="144679712"/>
        <c:axId val="145839888"/>
      </c:scatterChart>
      <c:valAx>
        <c:axId val="14467971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45839888"/>
        <c:crosses val="autoZero"/>
        <c:crossBetween val="midCat"/>
        <c:majorUnit val="1"/>
      </c:valAx>
      <c:valAx>
        <c:axId val="1458398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44679712"/>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07DA58F2-ECC3-B14B-8B7B-21D96CE70CC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5F6E5BC9-E248-EC44-8549-458FCA823DE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F700F7-7920-C44E-838E-CDA3535C1963}" type="datetimeFigureOut">
              <a:rPr kumimoji="1" lang="ja-JP" altLang="en-US" smtClean="0"/>
              <a:t>2019/9/20</a:t>
            </a:fld>
            <a:endParaRPr kumimoji="1" lang="ja-JP" altLang="en-US"/>
          </a:p>
        </p:txBody>
      </p:sp>
      <p:sp>
        <p:nvSpPr>
          <p:cNvPr id="4" name="フッター プレースホルダー 3">
            <a:extLst>
              <a:ext uri="{FF2B5EF4-FFF2-40B4-BE49-F238E27FC236}">
                <a16:creationId xmlns:a16="http://schemas.microsoft.com/office/drawing/2014/main" id="{5999A288-FE2C-F943-A4FA-1701C0C4601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0762C0D1-1085-EA48-930A-5B4795540A9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42B6ABD-C331-ED4B-BCE3-EFAB30C9E01E}" type="slidenum">
              <a:rPr kumimoji="1" lang="ja-JP" altLang="en-US" smtClean="0"/>
              <a:t>‹#›</a:t>
            </a:fld>
            <a:endParaRPr kumimoji="1" lang="ja-JP" altLang="en-US"/>
          </a:p>
        </p:txBody>
      </p:sp>
    </p:spTree>
    <p:extLst>
      <p:ext uri="{BB962C8B-B14F-4D97-AF65-F5344CB8AC3E}">
        <p14:creationId xmlns:p14="http://schemas.microsoft.com/office/powerpoint/2010/main" val="36433961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3602F1-7A5C-48F5-A042-13DF4B8FF49B}" type="datetimeFigureOut">
              <a:rPr kumimoji="1" lang="ja-JP" altLang="en-US" smtClean="0"/>
              <a:t>2019/9/20</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9EBC93-9411-4A01-8C8B-9B5E7FF8BCCF}" type="slidenum">
              <a:rPr kumimoji="1" lang="ja-JP" altLang="en-US" smtClean="0"/>
              <a:t>‹#›</a:t>
            </a:fld>
            <a:endParaRPr kumimoji="1" lang="ja-JP" altLang="en-US"/>
          </a:p>
        </p:txBody>
      </p:sp>
    </p:spTree>
    <p:extLst>
      <p:ext uri="{BB962C8B-B14F-4D97-AF65-F5344CB8AC3E}">
        <p14:creationId xmlns:p14="http://schemas.microsoft.com/office/powerpoint/2010/main" val="34882210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C9EBC93-9411-4A01-8C8B-9B5E7FF8BCCF}" type="slidenum">
              <a:rPr kumimoji="1" lang="ja-JP" altLang="en-US" smtClean="0"/>
              <a:t>1</a:t>
            </a:fld>
            <a:endParaRPr kumimoji="1" lang="ja-JP" altLang="en-US"/>
          </a:p>
        </p:txBody>
      </p:sp>
    </p:spTree>
    <p:extLst>
      <p:ext uri="{BB962C8B-B14F-4D97-AF65-F5344CB8AC3E}">
        <p14:creationId xmlns:p14="http://schemas.microsoft.com/office/powerpoint/2010/main" val="33547632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10"/>
          </p:nvPr>
        </p:nvSpPr>
        <p:spPr/>
        <p:txBody>
          <a:bodyPr/>
          <a:lstStyle/>
          <a:p>
            <a:fld id="{EC9EBC93-9411-4A01-8C8B-9B5E7FF8BCCF}" type="slidenum">
              <a:rPr kumimoji="1" lang="ja-JP" altLang="en-US" smtClean="0"/>
              <a:t>10</a:t>
            </a:fld>
            <a:endParaRPr kumimoji="1" lang="ja-JP" altLang="en-US"/>
          </a:p>
        </p:txBody>
      </p:sp>
    </p:spTree>
    <p:extLst>
      <p:ext uri="{BB962C8B-B14F-4D97-AF65-F5344CB8AC3E}">
        <p14:creationId xmlns:p14="http://schemas.microsoft.com/office/powerpoint/2010/main" val="26228517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endParaRPr lang="ja-JP" altLang="en-US"/>
          </a:p>
          <a:p>
            <a:r>
              <a:rPr kumimoji="1" lang="en-US" altLang="ja-JP" dirty="0"/>
              <a:t>RENTERGEM</a:t>
            </a:r>
            <a:r>
              <a:rPr kumimoji="1" lang="ja-JP" altLang="en-US"/>
              <a:t>との比較は同じ考えか？</a:t>
            </a:r>
            <a:endParaRPr kumimoji="1" lang="en-US" altLang="ja-JP" dirty="0"/>
          </a:p>
          <a:p>
            <a:r>
              <a:rPr kumimoji="1" lang="ja-JP" altLang="en-US"/>
              <a:t>同じ考えなら　トレードオフ見て見た的な</a:t>
            </a:r>
            <a:endParaRPr kumimoji="1" lang="ja-JP" altLang="en-US" dirty="0"/>
          </a:p>
        </p:txBody>
      </p:sp>
      <p:sp>
        <p:nvSpPr>
          <p:cNvPr id="4" name="スライド番号プレースホルダー 3"/>
          <p:cNvSpPr>
            <a:spLocks noGrp="1"/>
          </p:cNvSpPr>
          <p:nvPr>
            <p:ph type="sldNum" sz="quarter" idx="10"/>
          </p:nvPr>
        </p:nvSpPr>
        <p:spPr/>
        <p:txBody>
          <a:bodyPr/>
          <a:lstStyle/>
          <a:p>
            <a:fld id="{EC9EBC93-9411-4A01-8C8B-9B5E7FF8BCCF}" type="slidenum">
              <a:rPr kumimoji="1" lang="ja-JP" altLang="en-US" smtClean="0"/>
              <a:t>11</a:t>
            </a:fld>
            <a:endParaRPr kumimoji="1" lang="ja-JP" altLang="en-US"/>
          </a:p>
        </p:txBody>
      </p:sp>
    </p:spTree>
    <p:extLst>
      <p:ext uri="{BB962C8B-B14F-4D97-AF65-F5344CB8AC3E}">
        <p14:creationId xmlns:p14="http://schemas.microsoft.com/office/powerpoint/2010/main" val="39624311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r>
              <a:rPr lang="ja-JP" altLang="en-US"/>
              <a:t>既存方式</a:t>
            </a:r>
            <a:endParaRPr lang="en-US" altLang="ja-JP" dirty="0"/>
          </a:p>
          <a:p>
            <a:endParaRPr lang="en-US" altLang="ja-JP" dirty="0"/>
          </a:p>
          <a:p>
            <a:endParaRPr lang="ja-JP" altLang="en-US"/>
          </a:p>
          <a:p>
            <a:r>
              <a:rPr kumimoji="1" lang="ja-JP" altLang="en-US"/>
              <a:t>逆計算の話も、ゼロクリア</a:t>
            </a:r>
            <a:endParaRPr kumimoji="1" lang="en-US" altLang="ja-JP" dirty="0"/>
          </a:p>
          <a:p>
            <a:r>
              <a:rPr kumimoji="1" lang="en-US" altLang="ja-JP" dirty="0"/>
              <a:t>In-place</a:t>
            </a:r>
            <a:r>
              <a:rPr kumimoji="1" lang="ja-JP" altLang="en-US"/>
              <a:t>の話もするか</a:t>
            </a:r>
            <a:r>
              <a:rPr kumimoji="1" lang="en-US" altLang="ja-JP" dirty="0"/>
              <a:t>_</a:t>
            </a:r>
            <a:r>
              <a:rPr kumimoji="1" lang="ja-JP" altLang="en-US"/>
              <a:t>？</a:t>
            </a:r>
            <a:endParaRPr kumimoji="1" lang="en-US" altLang="ja-JP" dirty="0"/>
          </a:p>
        </p:txBody>
      </p:sp>
      <p:sp>
        <p:nvSpPr>
          <p:cNvPr id="4" name="スライド番号プレースホルダー 3"/>
          <p:cNvSpPr>
            <a:spLocks noGrp="1"/>
          </p:cNvSpPr>
          <p:nvPr>
            <p:ph type="sldNum" sz="quarter" idx="10"/>
          </p:nvPr>
        </p:nvSpPr>
        <p:spPr/>
        <p:txBody>
          <a:bodyPr/>
          <a:lstStyle/>
          <a:p>
            <a:fld id="{EC9EBC93-9411-4A01-8C8B-9B5E7FF8BCCF}" type="slidenum">
              <a:rPr kumimoji="1" lang="ja-JP" altLang="en-US" smtClean="0"/>
              <a:t>12</a:t>
            </a:fld>
            <a:endParaRPr kumimoji="1" lang="ja-JP" altLang="en-US"/>
          </a:p>
        </p:txBody>
      </p:sp>
    </p:spTree>
    <p:extLst>
      <p:ext uri="{BB962C8B-B14F-4D97-AF65-F5344CB8AC3E}">
        <p14:creationId xmlns:p14="http://schemas.microsoft.com/office/powerpoint/2010/main" val="30505968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r>
              <a:rPr kumimoji="1" lang="en-US" altLang="ja-JP" dirty="0" err="1"/>
              <a:t>Ancilae</a:t>
            </a:r>
            <a:r>
              <a:rPr kumimoji="1" lang="ja-JP" altLang="en-US"/>
              <a:t>と共に口頭でまずゴミラインの説明</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kern="1200" dirty="0" err="1">
                <a:solidFill>
                  <a:schemeClr val="tx1"/>
                </a:solidFill>
                <a:effectLst/>
                <a:latin typeface="+mn-lt"/>
                <a:ea typeface="+mn-ea"/>
                <a:cs typeface="+mn-cs"/>
              </a:rPr>
              <a:t>ancillae</a:t>
            </a:r>
            <a:r>
              <a:rPr kumimoji="1" lang="en-US" altLang="ja-JP" sz="1200" kern="1200" dirty="0">
                <a:solidFill>
                  <a:schemeClr val="tx1"/>
                </a:solidFill>
                <a:effectLst/>
                <a:latin typeface="+mn-lt"/>
                <a:ea typeface="+mn-ea"/>
                <a:cs typeface="+mn-cs"/>
              </a:rPr>
              <a:t> </a:t>
            </a:r>
            <a:r>
              <a:rPr kumimoji="1" lang="ja-JP" altLang="en-US" sz="1200" kern="1200">
                <a:solidFill>
                  <a:schemeClr val="tx1"/>
                </a:solidFill>
                <a:effectLst/>
                <a:latin typeface="+mn-lt"/>
                <a:ea typeface="+mn-ea"/>
                <a:cs typeface="+mn-cs"/>
              </a:rPr>
              <a:t>ラインとは，計算結果には含まれない不要な情報をもつラインにおいて，入出力が定数となっているライ ンのことをいう</a:t>
            </a:r>
            <a:r>
              <a:rPr kumimoji="1" lang="en-US" altLang="ja-JP" sz="1200" kern="1200" dirty="0">
                <a:solidFill>
                  <a:schemeClr val="tx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ゴミラインとは，計算結果には含まれな い不要な情報をもつラインにおいて，入力もしくは出力が変数となっているラインのことをいう</a:t>
            </a:r>
            <a:r>
              <a:rPr kumimoji="1" lang="en-US" altLang="ja-JP" sz="1200" kern="1200" dirty="0">
                <a:solidFill>
                  <a:schemeClr val="tx1"/>
                </a:solidFill>
                <a:effectLst/>
                <a:latin typeface="+mn-lt"/>
                <a:ea typeface="+mn-ea"/>
                <a:cs typeface="+mn-cs"/>
              </a:rPr>
              <a:t>. </a:t>
            </a:r>
            <a:endParaRPr lang="ja-JP" altLang="en-US"/>
          </a:p>
          <a:p>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本稿では入出力が共に</a:t>
            </a:r>
            <a:r>
              <a:rPr kumimoji="1" lang="en-US" altLang="ja-JP" sz="1200" kern="1200" dirty="0">
                <a:solidFill>
                  <a:schemeClr val="tx1"/>
                </a:solidFill>
                <a:effectLst/>
                <a:latin typeface="+mn-lt"/>
                <a:ea typeface="+mn-ea"/>
                <a:cs typeface="+mn-cs"/>
              </a:rPr>
              <a:t>|0</a:t>
            </a:r>
            <a:r>
              <a:rPr kumimoji="1" lang="ja-JP" altLang="en-US" sz="1200" kern="1200">
                <a:solidFill>
                  <a:schemeClr val="tx1"/>
                </a:solidFill>
                <a:effectLst/>
                <a:latin typeface="+mn-lt"/>
                <a:ea typeface="+mn-ea"/>
                <a:cs typeface="+mn-cs"/>
              </a:rPr>
              <a:t>⟩となっている </a:t>
            </a:r>
            <a:r>
              <a:rPr kumimoji="1" lang="en-US" altLang="ja-JP" sz="1200" kern="1200" dirty="0" err="1">
                <a:solidFill>
                  <a:schemeClr val="tx1"/>
                </a:solidFill>
                <a:effectLst/>
                <a:latin typeface="+mn-lt"/>
                <a:ea typeface="+mn-ea"/>
                <a:cs typeface="+mn-cs"/>
              </a:rPr>
              <a:t>ancillae</a:t>
            </a:r>
            <a:r>
              <a:rPr kumimoji="1" lang="en-US" altLang="ja-JP" sz="1200" kern="1200" dirty="0">
                <a:solidFill>
                  <a:schemeClr val="tx1"/>
                </a:solidFill>
                <a:effectLst/>
                <a:latin typeface="+mn-lt"/>
                <a:ea typeface="+mn-ea"/>
                <a:cs typeface="+mn-cs"/>
              </a:rPr>
              <a:t> </a:t>
            </a:r>
            <a:r>
              <a:rPr kumimoji="1" lang="ja-JP" altLang="en-US" sz="1200" kern="1200">
                <a:solidFill>
                  <a:schemeClr val="tx1"/>
                </a:solidFill>
                <a:effectLst/>
                <a:latin typeface="+mn-lt"/>
                <a:ea typeface="+mn-ea"/>
                <a:cs typeface="+mn-cs"/>
              </a:rPr>
              <a:t>ラインのみ，</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入力は</a:t>
            </a:r>
            <a:r>
              <a:rPr kumimoji="1" lang="en-US" altLang="ja-JP" sz="1200" kern="1200" dirty="0">
                <a:solidFill>
                  <a:schemeClr val="tx1"/>
                </a:solidFill>
                <a:effectLst/>
                <a:latin typeface="+mn-lt"/>
                <a:ea typeface="+mn-ea"/>
                <a:cs typeface="+mn-cs"/>
              </a:rPr>
              <a:t>|0</a:t>
            </a:r>
            <a:r>
              <a:rPr kumimoji="1" lang="ja-JP" altLang="en-US" sz="1200" kern="1200">
                <a:solidFill>
                  <a:schemeClr val="tx1"/>
                </a:solidFill>
                <a:effectLst/>
                <a:latin typeface="+mn-lt"/>
                <a:ea typeface="+mn-ea"/>
                <a:cs typeface="+mn-cs"/>
              </a:rPr>
              <a:t>⟩で定数となっているが出力が変数となっているゴミラインのみ</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を考える</a:t>
            </a:r>
            <a:r>
              <a:rPr kumimoji="1" lang="en-US" altLang="ja-JP" sz="1200" kern="1200" dirty="0">
                <a:solidFill>
                  <a:schemeClr val="tx1"/>
                </a:solidFill>
                <a:effectLst/>
                <a:latin typeface="+mn-lt"/>
                <a:ea typeface="+mn-ea"/>
                <a:cs typeface="+mn-cs"/>
              </a:rPr>
              <a:t>.</a:t>
            </a:r>
            <a:r>
              <a:rPr kumimoji="1" lang="ja-JP" altLang="en-US" sz="1200" kern="1200">
                <a:solidFill>
                  <a:schemeClr val="tx1"/>
                </a:solidFill>
                <a:effectLst/>
                <a:latin typeface="+mn-lt"/>
                <a:ea typeface="+mn-ea"/>
                <a:cs typeface="+mn-cs"/>
              </a:rPr>
              <a:t>ゴミ出力の変数は </a:t>
            </a:r>
            <a:r>
              <a:rPr kumimoji="1" lang="en-US" altLang="ja-JP" sz="1200" kern="1200" dirty="0" err="1">
                <a:solidFill>
                  <a:schemeClr val="tx1"/>
                </a:solidFill>
                <a:effectLst/>
                <a:latin typeface="+mn-lt"/>
                <a:ea typeface="+mn-ea"/>
                <a:cs typeface="+mn-cs"/>
              </a:rPr>
              <a:t>gi</a:t>
            </a:r>
            <a:r>
              <a:rPr kumimoji="1" lang="en-US" altLang="ja-JP" sz="1200" kern="1200" dirty="0">
                <a:solidFill>
                  <a:schemeClr val="tx1"/>
                </a:solidFill>
                <a:effectLst/>
                <a:latin typeface="+mn-lt"/>
                <a:ea typeface="+mn-ea"/>
                <a:cs typeface="+mn-cs"/>
              </a:rPr>
              <a:t> </a:t>
            </a:r>
            <a:r>
              <a:rPr kumimoji="1" lang="ja-JP" altLang="en-US" sz="1200" kern="1200">
                <a:solidFill>
                  <a:schemeClr val="tx1"/>
                </a:solidFill>
                <a:effectLst/>
                <a:latin typeface="+mn-lt"/>
                <a:ea typeface="+mn-ea"/>
                <a:cs typeface="+mn-cs"/>
              </a:rPr>
              <a:t>と 記す</a:t>
            </a:r>
            <a:r>
              <a:rPr kumimoji="1" lang="en-US" altLang="ja-JP" sz="1200" kern="1200" dirty="0">
                <a:solidFill>
                  <a:schemeClr val="tx1"/>
                </a:solidFill>
                <a:effectLst/>
                <a:latin typeface="+mn-lt"/>
                <a:ea typeface="+mn-ea"/>
                <a:cs typeface="+mn-cs"/>
              </a:rPr>
              <a:t>. </a:t>
            </a:r>
            <a:endParaRPr lang="ja-JP" altLang="en-US"/>
          </a:p>
          <a:p>
            <a:endParaRPr kumimoji="1" lang="en-US" altLang="ja-JP" dirty="0"/>
          </a:p>
        </p:txBody>
      </p:sp>
      <p:sp>
        <p:nvSpPr>
          <p:cNvPr id="4" name="スライド番号プレースホルダー 3"/>
          <p:cNvSpPr>
            <a:spLocks noGrp="1"/>
          </p:cNvSpPr>
          <p:nvPr>
            <p:ph type="sldNum" sz="quarter" idx="10"/>
          </p:nvPr>
        </p:nvSpPr>
        <p:spPr/>
        <p:txBody>
          <a:bodyPr/>
          <a:lstStyle/>
          <a:p>
            <a:fld id="{EC9EBC93-9411-4A01-8C8B-9B5E7FF8BCCF}" type="slidenum">
              <a:rPr kumimoji="1" lang="ja-JP" altLang="en-US" smtClean="0"/>
              <a:t>13</a:t>
            </a:fld>
            <a:endParaRPr kumimoji="1" lang="ja-JP" altLang="en-US"/>
          </a:p>
        </p:txBody>
      </p:sp>
    </p:spTree>
    <p:extLst>
      <p:ext uri="{BB962C8B-B14F-4D97-AF65-F5344CB8AC3E}">
        <p14:creationId xmlns:p14="http://schemas.microsoft.com/office/powerpoint/2010/main" val="20934808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r>
              <a:rPr kumimoji="1" lang="ja-JP" altLang="en-US"/>
              <a:t>アイデアの説明として</a:t>
            </a:r>
            <a:endParaRPr kumimoji="1" lang="en-US" altLang="ja-JP" dirty="0"/>
          </a:p>
          <a:p>
            <a:r>
              <a:rPr kumimoji="1" lang="ja-JP" altLang="en-US"/>
              <a:t>右側いらないよね（逆計算）→アプローチへ</a:t>
            </a:r>
            <a:endParaRPr kumimoji="1" lang="en-US" altLang="ja-JP" dirty="0"/>
          </a:p>
          <a:p>
            <a:endParaRPr kumimoji="1" lang="en-US" altLang="ja-JP" dirty="0"/>
          </a:p>
          <a:p>
            <a:endParaRPr kumimoji="1" lang="en-US" altLang="ja-JP" dirty="0"/>
          </a:p>
          <a:p>
            <a:r>
              <a:rPr lang="ja-JP" altLang="en-US"/>
              <a:t>埋込み（ラインを増やす）だと必ず深さが最適になる</a:t>
            </a:r>
            <a:endParaRPr lang="en-US" altLang="ja-JP" dirty="0"/>
          </a:p>
          <a:p>
            <a:endParaRPr lang="en-US" altLang="ja-JP" dirty="0"/>
          </a:p>
          <a:p>
            <a:r>
              <a:rPr lang="ja-JP" altLang="en-US"/>
              <a:t>背理法</a:t>
            </a:r>
            <a:endParaRPr lang="en-US" altLang="ja-JP" dirty="0"/>
          </a:p>
          <a:p>
            <a:r>
              <a:rPr lang="ja-JP" altLang="en-US"/>
              <a:t>例えば、埋め込みでない回路が最適だったとする</a:t>
            </a:r>
            <a:endParaRPr lang="en-US" altLang="ja-JP" dirty="0"/>
          </a:p>
          <a:p>
            <a:r>
              <a:rPr lang="ja-JP" altLang="en-US"/>
              <a:t>今回フレドきんを使わないので</a:t>
            </a:r>
            <a:endParaRPr lang="en-US" altLang="ja-JP" dirty="0"/>
          </a:p>
          <a:p>
            <a:r>
              <a:rPr lang="ja-JP" altLang="en-US"/>
              <a:t>目標ビットが交換できなのでラインそのものを使うしかない</a:t>
            </a:r>
            <a:endParaRPr lang="en-US" altLang="ja-JP" dirty="0"/>
          </a:p>
          <a:p>
            <a:r>
              <a:rPr lang="ja-JP" altLang="en-US"/>
              <a:t>その上で逆計算を行わない以外に深さを最適化できるもんはない</a:t>
            </a:r>
            <a:endParaRPr lang="en-US" altLang="ja-JP" dirty="0"/>
          </a:p>
          <a:p>
            <a:r>
              <a:rPr lang="ja-JP" altLang="en-US"/>
              <a:t>→トレードオフ関係の図において提案方式より右側に点がないことが言える</a:t>
            </a:r>
            <a:endParaRPr lang="en-US" altLang="ja-JP" dirty="0"/>
          </a:p>
        </p:txBody>
      </p:sp>
      <p:sp>
        <p:nvSpPr>
          <p:cNvPr id="4" name="スライド番号プレースホルダー 3"/>
          <p:cNvSpPr>
            <a:spLocks noGrp="1"/>
          </p:cNvSpPr>
          <p:nvPr>
            <p:ph type="sldNum" sz="quarter" idx="10"/>
          </p:nvPr>
        </p:nvSpPr>
        <p:spPr/>
        <p:txBody>
          <a:bodyPr/>
          <a:lstStyle/>
          <a:p>
            <a:fld id="{EC9EBC93-9411-4A01-8C8B-9B5E7FF8BCCF}" type="slidenum">
              <a:rPr kumimoji="1" lang="ja-JP" altLang="en-US" smtClean="0"/>
              <a:t>14</a:t>
            </a:fld>
            <a:endParaRPr kumimoji="1" lang="ja-JP" altLang="en-US"/>
          </a:p>
        </p:txBody>
      </p:sp>
    </p:spTree>
    <p:extLst>
      <p:ext uri="{BB962C8B-B14F-4D97-AF65-F5344CB8AC3E}">
        <p14:creationId xmlns:p14="http://schemas.microsoft.com/office/powerpoint/2010/main" val="18911425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ここをしっかり論じる</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前のスライドから続いて</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このアプローチの正当性と有用性からの妥当性</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歴史的にこのアプローチがどうなっているのか</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一般にも使われているか</a:t>
            </a:r>
            <a:r>
              <a:rPr kumimoji="1" lang="en-US" altLang="ja-JP" dirty="0"/>
              <a:t>(</a:t>
            </a:r>
            <a:r>
              <a:rPr kumimoji="1" lang="en-US" altLang="ja-JP" dirty="0" err="1"/>
              <a:t>Tolffli</a:t>
            </a:r>
            <a:r>
              <a:rPr kumimoji="1" lang="ja-JP" altLang="en-US"/>
              <a:t>とかとか、単純なベネットのやつとか</a:t>
            </a:r>
            <a:r>
              <a:rPr kumimoji="1" lang="en-US" altLang="ja-JP"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今回はドメインに特化した上で試みた</a:t>
            </a:r>
            <a:endParaRPr kumimoji="1" lang="ja-JP" altLang="en-US" dirty="0"/>
          </a:p>
        </p:txBody>
      </p:sp>
      <p:sp>
        <p:nvSpPr>
          <p:cNvPr id="4" name="スライド番号プレースホルダー 3"/>
          <p:cNvSpPr>
            <a:spLocks noGrp="1"/>
          </p:cNvSpPr>
          <p:nvPr>
            <p:ph type="sldNum" sz="quarter" idx="10"/>
          </p:nvPr>
        </p:nvSpPr>
        <p:spPr/>
        <p:txBody>
          <a:bodyPr/>
          <a:lstStyle/>
          <a:p>
            <a:fld id="{EC9EBC93-9411-4A01-8C8B-9B5E7FF8BCCF}" type="slidenum">
              <a:rPr kumimoji="1" lang="ja-JP" altLang="en-US" smtClean="0"/>
              <a:t>15</a:t>
            </a:fld>
            <a:endParaRPr kumimoji="1" lang="ja-JP" altLang="en-US"/>
          </a:p>
        </p:txBody>
      </p:sp>
    </p:spTree>
    <p:extLst>
      <p:ext uri="{BB962C8B-B14F-4D97-AF65-F5344CB8AC3E}">
        <p14:creationId xmlns:p14="http://schemas.microsoft.com/office/powerpoint/2010/main" val="34075106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r>
              <a:rPr lang="ja-JP" altLang="en-US"/>
              <a:t>全加算器も構成は一番小さい</a:t>
            </a:r>
            <a:endParaRPr lang="en-US" altLang="ja-JP" dirty="0"/>
          </a:p>
          <a:p>
            <a:endParaRPr lang="en-US" altLang="ja-JP" dirty="0"/>
          </a:p>
          <a:p>
            <a:r>
              <a:rPr lang="ja-JP" altLang="en-US"/>
              <a:t>深さを最適化するためにゴミラインを許した加算器を設計する</a:t>
            </a:r>
            <a:endParaRPr lang="en-US" altLang="ja-JP" dirty="0"/>
          </a:p>
          <a:p>
            <a:endParaRPr lang="en-US" altLang="ja-JP" dirty="0"/>
          </a:p>
          <a:p>
            <a:r>
              <a:rPr lang="ja-JP" altLang="en-US"/>
              <a:t>それぞれの半</a:t>
            </a:r>
            <a:r>
              <a:rPr lang="en-US" altLang="ja-JP" dirty="0"/>
              <a:t>/</a:t>
            </a:r>
            <a:r>
              <a:rPr lang="ja-JP" altLang="en-US"/>
              <a:t>全加算器 の桁上げビットが入力となるように次の全加算器が置かれる</a:t>
            </a:r>
            <a:r>
              <a:rPr lang="en-US" altLang="ja-JP" dirty="0"/>
              <a:t>. </a:t>
            </a:r>
          </a:p>
          <a:p>
            <a:endParaRPr kumimoji="1" lang="en-US" altLang="ja-JP" dirty="0"/>
          </a:p>
          <a:p>
            <a:r>
              <a:rPr kumimoji="1" lang="ja-JP" altLang="en-US"/>
              <a:t>今回用いる半、全加算器は最小なものと考える</a:t>
            </a:r>
            <a:endParaRPr kumimoji="1" lang="ja-JP" altLang="en-US" dirty="0"/>
          </a:p>
        </p:txBody>
      </p:sp>
      <p:sp>
        <p:nvSpPr>
          <p:cNvPr id="4" name="スライド番号プレースホルダー 3"/>
          <p:cNvSpPr>
            <a:spLocks noGrp="1"/>
          </p:cNvSpPr>
          <p:nvPr>
            <p:ph type="sldNum" sz="quarter" idx="10"/>
          </p:nvPr>
        </p:nvSpPr>
        <p:spPr/>
        <p:txBody>
          <a:bodyPr/>
          <a:lstStyle/>
          <a:p>
            <a:fld id="{EC9EBC93-9411-4A01-8C8B-9B5E7FF8BCCF}" type="slidenum">
              <a:rPr kumimoji="1" lang="ja-JP" altLang="en-US" smtClean="0"/>
              <a:t>16</a:t>
            </a:fld>
            <a:endParaRPr kumimoji="1" lang="ja-JP" altLang="en-US"/>
          </a:p>
        </p:txBody>
      </p:sp>
    </p:spTree>
    <p:extLst>
      <p:ext uri="{BB962C8B-B14F-4D97-AF65-F5344CB8AC3E}">
        <p14:creationId xmlns:p14="http://schemas.microsoft.com/office/powerpoint/2010/main" val="2577090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ゴミラインを用いて埋込みを行った</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ゴミラインとは，計算結果には含まれな い不要な情報をもつラインにおいて，入力もしくは出力が変数となっているラインのことをいう</a:t>
            </a:r>
            <a:r>
              <a:rPr kumimoji="1" lang="en-US" altLang="ja-JP" sz="1200" kern="1200" dirty="0">
                <a:solidFill>
                  <a:schemeClr val="tx1"/>
                </a:solidFill>
                <a:effectLst/>
                <a:latin typeface="+mn-lt"/>
                <a:ea typeface="+mn-ea"/>
                <a:cs typeface="+mn-cs"/>
              </a:rPr>
              <a:t>. </a:t>
            </a:r>
            <a:endParaRPr lang="ja-JP" altLang="en-US"/>
          </a:p>
          <a:p>
            <a:endParaRPr kumimoji="1" lang="ja-JP" altLang="en-US" dirty="0"/>
          </a:p>
        </p:txBody>
      </p:sp>
      <p:sp>
        <p:nvSpPr>
          <p:cNvPr id="4" name="スライド番号プレースホルダー 3"/>
          <p:cNvSpPr>
            <a:spLocks noGrp="1"/>
          </p:cNvSpPr>
          <p:nvPr>
            <p:ph type="sldNum" sz="quarter" idx="10"/>
          </p:nvPr>
        </p:nvSpPr>
        <p:spPr/>
        <p:txBody>
          <a:bodyPr/>
          <a:lstStyle/>
          <a:p>
            <a:fld id="{EC9EBC93-9411-4A01-8C8B-9B5E7FF8BCCF}" type="slidenum">
              <a:rPr kumimoji="1" lang="ja-JP" altLang="en-US" smtClean="0"/>
              <a:t>17</a:t>
            </a:fld>
            <a:endParaRPr kumimoji="1" lang="ja-JP" altLang="en-US"/>
          </a:p>
        </p:txBody>
      </p:sp>
    </p:spTree>
    <p:extLst>
      <p:ext uri="{BB962C8B-B14F-4D97-AF65-F5344CB8AC3E}">
        <p14:creationId xmlns:p14="http://schemas.microsoft.com/office/powerpoint/2010/main" val="29630092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また、入力が小さいときは，提案方式の方が下回っている</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a:t>入力が</a:t>
            </a:r>
            <a:r>
              <a:rPr lang="en-US" altLang="ja-JP" sz="1200" dirty="0"/>
              <a:t>1</a:t>
            </a:r>
            <a:r>
              <a:rPr lang="ja-JP" altLang="en-US" sz="1200"/>
              <a:t>から</a:t>
            </a:r>
            <a:r>
              <a:rPr lang="en-US" altLang="ja-JP" sz="1200" dirty="0"/>
              <a:t>4</a:t>
            </a:r>
            <a:r>
              <a:rPr lang="ja-JP" altLang="en-US" sz="1200"/>
              <a:t>ビットの場合に提案方式は，ゴミライン数以外のすべての指標で既存方式</a:t>
            </a:r>
            <a:r>
              <a:rPr lang="en-US" altLang="ja-JP" sz="1200" dirty="0"/>
              <a:t>[3][5]</a:t>
            </a:r>
            <a:r>
              <a:rPr lang="ja-JP" altLang="en-US" sz="1200"/>
              <a:t>を上回ることはなかった．．</a:t>
            </a:r>
          </a:p>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a:p>
          <a:p>
            <a:r>
              <a:rPr lang="ja-JP" altLang="en-US"/>
              <a:t>半加算器と全加算器の数とも比較したほうがフェアか？</a:t>
            </a:r>
          </a:p>
        </p:txBody>
      </p:sp>
      <p:sp>
        <p:nvSpPr>
          <p:cNvPr id="4" name="スライド番号プレースホルダー 3"/>
          <p:cNvSpPr>
            <a:spLocks noGrp="1"/>
          </p:cNvSpPr>
          <p:nvPr>
            <p:ph type="sldNum" sz="quarter" idx="10"/>
          </p:nvPr>
        </p:nvSpPr>
        <p:spPr/>
        <p:txBody>
          <a:bodyPr/>
          <a:lstStyle/>
          <a:p>
            <a:fld id="{EC9EBC93-9411-4A01-8C8B-9B5E7FF8BCCF}" type="slidenum">
              <a:rPr kumimoji="1" lang="ja-JP" altLang="en-US" smtClean="0"/>
              <a:t>18</a:t>
            </a:fld>
            <a:endParaRPr kumimoji="1" lang="ja-JP" altLang="en-US"/>
          </a:p>
        </p:txBody>
      </p:sp>
    </p:spTree>
    <p:extLst>
      <p:ext uri="{BB962C8B-B14F-4D97-AF65-F5344CB8AC3E}">
        <p14:creationId xmlns:p14="http://schemas.microsoft.com/office/powerpoint/2010/main" val="12991120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また、入力が小さいときは，提案方式の方が下回っている</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a:t>入力が</a:t>
            </a:r>
            <a:r>
              <a:rPr lang="en-US" altLang="ja-JP" sz="1200" dirty="0"/>
              <a:t>1</a:t>
            </a:r>
            <a:r>
              <a:rPr lang="ja-JP" altLang="en-US" sz="1200"/>
              <a:t>から</a:t>
            </a:r>
            <a:r>
              <a:rPr lang="en-US" altLang="ja-JP" sz="1200" dirty="0"/>
              <a:t>4</a:t>
            </a:r>
            <a:r>
              <a:rPr lang="ja-JP" altLang="en-US" sz="1200"/>
              <a:t>ビットの場合に提案方式は，ゴミライン数以外のすべての指標で既存方式</a:t>
            </a:r>
            <a:r>
              <a:rPr lang="en-US" altLang="ja-JP" sz="1200" dirty="0"/>
              <a:t>[3][5]</a:t>
            </a:r>
            <a:r>
              <a:rPr lang="ja-JP" altLang="en-US" sz="1200"/>
              <a:t>を上回ることはなかった．．</a:t>
            </a:r>
          </a:p>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a:p>
          <a:p>
            <a:endParaRPr lang="ja-JP" altLang="en-US"/>
          </a:p>
        </p:txBody>
      </p:sp>
      <p:sp>
        <p:nvSpPr>
          <p:cNvPr id="4" name="スライド番号プレースホルダー 3"/>
          <p:cNvSpPr>
            <a:spLocks noGrp="1"/>
          </p:cNvSpPr>
          <p:nvPr>
            <p:ph type="sldNum" sz="quarter" idx="10"/>
          </p:nvPr>
        </p:nvSpPr>
        <p:spPr/>
        <p:txBody>
          <a:bodyPr/>
          <a:lstStyle/>
          <a:p>
            <a:fld id="{EC9EBC93-9411-4A01-8C8B-9B5E7FF8BCCF}" type="slidenum">
              <a:rPr kumimoji="1" lang="ja-JP" altLang="en-US" smtClean="0"/>
              <a:t>19</a:t>
            </a:fld>
            <a:endParaRPr kumimoji="1" lang="ja-JP" altLang="en-US"/>
          </a:p>
        </p:txBody>
      </p:sp>
    </p:spTree>
    <p:extLst>
      <p:ext uri="{BB962C8B-B14F-4D97-AF65-F5344CB8AC3E}">
        <p14:creationId xmlns:p14="http://schemas.microsoft.com/office/powerpoint/2010/main" val="29305989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C9EBC93-9411-4A01-8C8B-9B5E7FF8BCCF}" type="slidenum">
              <a:rPr kumimoji="1" lang="ja-JP" altLang="en-US" smtClean="0"/>
              <a:t>2</a:t>
            </a:fld>
            <a:endParaRPr kumimoji="1" lang="ja-JP" altLang="en-US"/>
          </a:p>
        </p:txBody>
      </p:sp>
    </p:spTree>
    <p:extLst>
      <p:ext uri="{BB962C8B-B14F-4D97-AF65-F5344CB8AC3E}">
        <p14:creationId xmlns:p14="http://schemas.microsoft.com/office/powerpoint/2010/main" val="15159905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ゴールである「自動化」に向けて</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一つ制約を設けた状況を考える</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このとき</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次に既存方式に提案方式を組込むことを考える</a:t>
            </a:r>
            <a:r>
              <a:rPr kumimoji="1" lang="en-US" altLang="ja-JP"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例えば</a:t>
            </a:r>
          </a:p>
          <a:p>
            <a:endParaRPr lang="en-US" altLang="ja-JP" dirty="0"/>
          </a:p>
          <a:p>
            <a:r>
              <a:rPr kumimoji="1" lang="ja-JP" altLang="en-US" sz="1200" kern="1200">
                <a:solidFill>
                  <a:schemeClr val="tx1"/>
                </a:solidFill>
                <a:effectLst/>
                <a:latin typeface="+mn-lt"/>
                <a:ea typeface="+mn-ea"/>
                <a:cs typeface="+mn-cs"/>
              </a:rPr>
              <a:t>既存方式 </a:t>
            </a:r>
            <a:r>
              <a:rPr kumimoji="1" lang="en-US" altLang="ja-JP" sz="1200" kern="1200" dirty="0">
                <a:solidFill>
                  <a:schemeClr val="tx1"/>
                </a:solidFill>
                <a:effectLst/>
                <a:latin typeface="+mn-lt"/>
                <a:ea typeface="+mn-ea"/>
                <a:cs typeface="+mn-cs"/>
              </a:rPr>
              <a:t>[2] </a:t>
            </a:r>
            <a:r>
              <a:rPr kumimoji="1" lang="ja-JP" altLang="en-US" sz="1200" kern="1200">
                <a:solidFill>
                  <a:schemeClr val="tx1"/>
                </a:solidFill>
                <a:effectLst/>
                <a:latin typeface="+mn-lt"/>
                <a:ea typeface="+mn-ea"/>
                <a:cs typeface="+mn-cs"/>
              </a:rPr>
              <a:t>単体で用いるより 深さの点において効率が良くなった</a:t>
            </a:r>
            <a:r>
              <a:rPr kumimoji="1" lang="en-US" altLang="ja-JP" sz="1200" kern="1200" dirty="0">
                <a:solidFill>
                  <a:schemeClr val="tx1"/>
                </a:solidFill>
                <a:effectLst/>
                <a:latin typeface="+mn-lt"/>
                <a:ea typeface="+mn-ea"/>
                <a:cs typeface="+mn-cs"/>
              </a:rPr>
              <a:t>. </a:t>
            </a:r>
            <a:endParaRPr lang="ja-JP" altLang="en-US"/>
          </a:p>
          <a:p>
            <a:r>
              <a:rPr kumimoji="1" lang="ja-JP" altLang="en-US" sz="1200" kern="1200">
                <a:solidFill>
                  <a:schemeClr val="tx1"/>
                </a:solidFill>
                <a:effectLst/>
                <a:latin typeface="+mn-lt"/>
                <a:ea typeface="+mn-ea"/>
                <a:cs typeface="+mn-cs"/>
              </a:rPr>
              <a:t>以上より，既存方式の中に提案方式を組込むことにより， ある制約のもとでは既存方式を単体で用いるより，効率の 良い回路を構成することができる </a:t>
            </a:r>
            <a:endParaRPr lang="ja-JP" altLang="en-US"/>
          </a:p>
          <a:p>
            <a:endParaRPr lang="ja-JP" altLang="en-US"/>
          </a:p>
        </p:txBody>
      </p:sp>
      <p:sp>
        <p:nvSpPr>
          <p:cNvPr id="4" name="スライド番号プレースホルダー 3"/>
          <p:cNvSpPr>
            <a:spLocks noGrp="1"/>
          </p:cNvSpPr>
          <p:nvPr>
            <p:ph type="sldNum" sz="quarter" idx="10"/>
          </p:nvPr>
        </p:nvSpPr>
        <p:spPr/>
        <p:txBody>
          <a:bodyPr/>
          <a:lstStyle/>
          <a:p>
            <a:fld id="{EC9EBC93-9411-4A01-8C8B-9B5E7FF8BCCF}" type="slidenum">
              <a:rPr kumimoji="1" lang="ja-JP" altLang="en-US" smtClean="0"/>
              <a:t>20</a:t>
            </a:fld>
            <a:endParaRPr kumimoji="1" lang="ja-JP" altLang="en-US"/>
          </a:p>
        </p:txBody>
      </p:sp>
    </p:spTree>
    <p:extLst>
      <p:ext uri="{BB962C8B-B14F-4D97-AF65-F5344CB8AC3E}">
        <p14:creationId xmlns:p14="http://schemas.microsoft.com/office/powerpoint/2010/main" val="378783470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ゴールである「自動化」に向けて</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一つ制約を設けた状況を考える</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このとき</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次に既存方式に提案方式を組込むことを考える</a:t>
            </a:r>
            <a:r>
              <a:rPr kumimoji="1" lang="en-US" altLang="ja-JP"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例えば</a:t>
            </a:r>
          </a:p>
          <a:p>
            <a:endParaRPr lang="en-US" altLang="ja-JP" dirty="0"/>
          </a:p>
          <a:p>
            <a:endParaRPr lang="en-US" altLang="ja-JP" dirty="0"/>
          </a:p>
          <a:p>
            <a:r>
              <a:rPr lang="ja-JP" altLang="en-US"/>
              <a:t>制約を変えていくことでグラフ内の曲線が描ける</a:t>
            </a:r>
            <a:endParaRPr lang="en-US" altLang="ja-JP" dirty="0"/>
          </a:p>
          <a:p>
            <a:r>
              <a:rPr lang="ja-JP" altLang="en-US"/>
              <a:t>この曲線を描くような関数から一般的方法を見出す</a:t>
            </a:r>
            <a:endParaRPr lang="en-US" altLang="ja-JP" dirty="0"/>
          </a:p>
          <a:p>
            <a:endParaRPr lang="en-US" altLang="ja-JP" dirty="0"/>
          </a:p>
          <a:p>
            <a:r>
              <a:rPr lang="ja-JP" altLang="en-US"/>
              <a:t>今回はその一点を示した</a:t>
            </a:r>
          </a:p>
          <a:p>
            <a:endParaRPr lang="ja-JP" altLang="en-US"/>
          </a:p>
        </p:txBody>
      </p:sp>
      <p:sp>
        <p:nvSpPr>
          <p:cNvPr id="4" name="スライド番号プレースホルダー 3"/>
          <p:cNvSpPr>
            <a:spLocks noGrp="1"/>
          </p:cNvSpPr>
          <p:nvPr>
            <p:ph type="sldNum" sz="quarter" idx="10"/>
          </p:nvPr>
        </p:nvSpPr>
        <p:spPr/>
        <p:txBody>
          <a:bodyPr/>
          <a:lstStyle/>
          <a:p>
            <a:fld id="{EC9EBC93-9411-4A01-8C8B-9B5E7FF8BCCF}" type="slidenum">
              <a:rPr kumimoji="1" lang="ja-JP" altLang="en-US" smtClean="0"/>
              <a:t>21</a:t>
            </a:fld>
            <a:endParaRPr kumimoji="1" lang="ja-JP" altLang="en-US"/>
          </a:p>
        </p:txBody>
      </p:sp>
    </p:spTree>
    <p:extLst>
      <p:ext uri="{BB962C8B-B14F-4D97-AF65-F5344CB8AC3E}">
        <p14:creationId xmlns:p14="http://schemas.microsoft.com/office/powerpoint/2010/main" val="42616200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それぞれを単体で適用するより、制約に応じてどのように混合していくかを行う必要がある</a:t>
            </a:r>
          </a:p>
          <a:p>
            <a:endParaRPr lang="ja-JP" altLang="en-US"/>
          </a:p>
        </p:txBody>
      </p:sp>
      <p:sp>
        <p:nvSpPr>
          <p:cNvPr id="4" name="スライド番号プレースホルダー 3"/>
          <p:cNvSpPr>
            <a:spLocks noGrp="1"/>
          </p:cNvSpPr>
          <p:nvPr>
            <p:ph type="sldNum" sz="quarter" idx="10"/>
          </p:nvPr>
        </p:nvSpPr>
        <p:spPr/>
        <p:txBody>
          <a:bodyPr/>
          <a:lstStyle/>
          <a:p>
            <a:fld id="{EC9EBC93-9411-4A01-8C8B-9B5E7FF8BCCF}" type="slidenum">
              <a:rPr kumimoji="1" lang="ja-JP" altLang="en-US" smtClean="0"/>
              <a:t>22</a:t>
            </a:fld>
            <a:endParaRPr kumimoji="1" lang="ja-JP" altLang="en-US"/>
          </a:p>
        </p:txBody>
      </p:sp>
    </p:spTree>
    <p:extLst>
      <p:ext uri="{BB962C8B-B14F-4D97-AF65-F5344CB8AC3E}">
        <p14:creationId xmlns:p14="http://schemas.microsoft.com/office/powerpoint/2010/main" val="367659088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 name="Shape 706"/>
          <p:cNvSpPr>
            <a:spLocks noGrp="1" noRot="1" noChangeAspect="1"/>
          </p:cNvSpPr>
          <p:nvPr>
            <p:ph type="sldImg"/>
          </p:nvPr>
        </p:nvSpPr>
        <p:spPr>
          <a:xfrm>
            <a:off x="1143000" y="685800"/>
            <a:ext cx="4572000" cy="3429000"/>
          </a:xfrm>
          <a:prstGeom prst="rect">
            <a:avLst/>
          </a:prstGeom>
        </p:spPr>
        <p:txBody>
          <a:bodyPr/>
          <a:lstStyle/>
          <a:p>
            <a:endParaRPr/>
          </a:p>
        </p:txBody>
      </p:sp>
      <p:sp>
        <p:nvSpPr>
          <p:cNvPr id="707" name="Shape 707"/>
          <p:cNvSpPr>
            <a:spLocks noGrp="1"/>
          </p:cNvSpPr>
          <p:nvPr>
            <p:ph type="body" sz="quarter" idx="1"/>
          </p:nvPr>
        </p:nvSpPr>
        <p:spPr>
          <a:prstGeom prst="rect">
            <a:avLst/>
          </a:prstGeom>
        </p:spPr>
        <p:txBody>
          <a:bodyPr/>
          <a:lstStyle/>
          <a:p>
            <a:r>
              <a:rPr lang="ja-JP" altLang="en-US"/>
              <a:t>提案方式は深さに関して最適化</a:t>
            </a:r>
            <a:endParaRPr lang="en-US" altLang="ja-JP" dirty="0"/>
          </a:p>
          <a:p>
            <a:endParaRPr lang="en-US" altLang="ja-JP" dirty="0"/>
          </a:p>
          <a:p>
            <a:endParaRPr lang="en-US" altLang="ja-JP" dirty="0"/>
          </a:p>
          <a:p>
            <a:r>
              <a:rPr lang="ja-JP" altLang="en-US"/>
              <a:t>考察のところを体言止めにするか</a:t>
            </a:r>
            <a:endParaRPr lang="en-US" altLang="ja-JP" dirty="0"/>
          </a:p>
          <a:p>
            <a:endParaRPr lang="en-US" altLang="ja-JP" dirty="0"/>
          </a:p>
          <a:p>
            <a:r>
              <a:rPr lang="ja-JP" altLang="en-US"/>
              <a:t>書くこと</a:t>
            </a:r>
            <a:endParaRPr lang="en-US" altLang="ja-JP" dirty="0"/>
          </a:p>
          <a:p>
            <a:r>
              <a:rPr lang="ja-JP" altLang="en-US"/>
              <a:t>一般な回路のゲート数　漸近的複雑さ</a:t>
            </a:r>
            <a:endParaRPr lang="en-US" altLang="ja-JP" dirty="0"/>
          </a:p>
          <a:p>
            <a:endParaRPr lang="en-US" altLang="ja-JP" dirty="0"/>
          </a:p>
          <a:p>
            <a:r>
              <a:rPr lang="ja-JP" altLang="en-US"/>
              <a:t>一般解を</a:t>
            </a:r>
            <a:r>
              <a:rPr lang="en-US" altLang="ja-JP" dirty="0"/>
              <a:t>n</a:t>
            </a:r>
            <a:r>
              <a:rPr lang="ja-JP" altLang="en-US"/>
              <a:t>で表現</a:t>
            </a:r>
            <a:endParaRPr lang="en-US" altLang="ja-JP" dirty="0"/>
          </a:p>
          <a:p>
            <a:endParaRPr lang="en-US" altLang="ja-JP" dirty="0"/>
          </a:p>
          <a:p>
            <a:r>
              <a:rPr lang="ja-JP" altLang="en-US"/>
              <a:t>既存方式について小さいビット数内で構成してみた</a:t>
            </a:r>
            <a:endParaRPr lang="en-US" altLang="ja-JP" dirty="0"/>
          </a:p>
          <a:p>
            <a:endParaRPr lang="en-US" altLang="ja-JP" dirty="0"/>
          </a:p>
          <a:p>
            <a:r>
              <a:rPr lang="ja-JP" altLang="en-US"/>
              <a:t>既存方式の漸近的な複雑さの解析を行った</a:t>
            </a:r>
            <a:endParaRPr lang="en-US" altLang="ja-JP" dirty="0"/>
          </a:p>
          <a:p>
            <a:endParaRPr lang="en-US" altLang="ja-JP" dirty="0"/>
          </a:p>
          <a:p>
            <a:r>
              <a:rPr lang="en-US" altLang="ja-JP" dirty="0" err="1"/>
              <a:t>Toffolii</a:t>
            </a:r>
            <a:r>
              <a:rPr lang="ja-JP" altLang="en-US"/>
              <a:t>のやつから究極の目標に対して</a:t>
            </a:r>
            <a:endParaRPr lang="en-US" altLang="ja-JP" dirty="0"/>
          </a:p>
          <a:p>
            <a:r>
              <a:rPr lang="ja-JP" altLang="en-US"/>
              <a:t>どこまでできたか</a:t>
            </a:r>
            <a:endParaRPr lang="en-US" altLang="ja-JP" dirty="0"/>
          </a:p>
          <a:p>
            <a:r>
              <a:rPr lang="ja-JP" altLang="en-US"/>
              <a:t>もしっかりいう</a:t>
            </a:r>
            <a:endParaRPr lang="en-US" altLang="ja-JP" dirty="0"/>
          </a:p>
          <a:p>
            <a:endParaRPr dirty="0"/>
          </a:p>
        </p:txBody>
      </p:sp>
    </p:spTree>
    <p:extLst>
      <p:ext uri="{BB962C8B-B14F-4D97-AF65-F5344CB8AC3E}">
        <p14:creationId xmlns:p14="http://schemas.microsoft.com/office/powerpoint/2010/main" val="31626814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a:p>
        </p:txBody>
      </p:sp>
      <p:sp>
        <p:nvSpPr>
          <p:cNvPr id="4" name="スライド番号プレースホルダー 3"/>
          <p:cNvSpPr>
            <a:spLocks noGrp="1"/>
          </p:cNvSpPr>
          <p:nvPr>
            <p:ph type="sldNum" sz="quarter" idx="10"/>
          </p:nvPr>
        </p:nvSpPr>
        <p:spPr/>
        <p:txBody>
          <a:bodyPr/>
          <a:lstStyle/>
          <a:p>
            <a:fld id="{EC9EBC93-9411-4A01-8C8B-9B5E7FF8BCCF}" type="slidenum">
              <a:rPr kumimoji="1" lang="ja-JP" altLang="en-US" smtClean="0"/>
              <a:t>24</a:t>
            </a:fld>
            <a:endParaRPr kumimoji="1" lang="ja-JP" altLang="en-US"/>
          </a:p>
        </p:txBody>
      </p:sp>
    </p:spTree>
    <p:extLst>
      <p:ext uri="{BB962C8B-B14F-4D97-AF65-F5344CB8AC3E}">
        <p14:creationId xmlns:p14="http://schemas.microsoft.com/office/powerpoint/2010/main" val="362166497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古典ビットから説明したほうがいいかも</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知ってるものから説明して、のちにわからないものを説明する</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量子計算機における演算とは，与えられた量子ビットの 状態を，</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目的とする量子ビットの状態へ遷移させる過程のことであり，</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量子演算を実行する量子ゲートを組み合わせ たものが量子回路である</a:t>
            </a:r>
            <a:r>
              <a:rPr kumimoji="1" lang="en-US" altLang="ja-JP" sz="1200" kern="1200" dirty="0">
                <a:solidFill>
                  <a:schemeClr val="tx1"/>
                </a:solidFill>
                <a:effectLst/>
                <a:latin typeface="+mn-lt"/>
                <a:ea typeface="+mn-ea"/>
                <a:cs typeface="+mn-cs"/>
              </a:rPr>
              <a:t>. </a:t>
            </a:r>
            <a:endParaRPr lang="ja-JP" altLang="en-US"/>
          </a:p>
          <a:p>
            <a:endParaRPr lang="en-US" altLang="ja-JP" dirty="0"/>
          </a:p>
          <a:p>
            <a:r>
              <a:rPr lang="ja-JP" altLang="en-US"/>
              <a:t>量子ビット　　</a:t>
            </a:r>
            <a:r>
              <a:rPr lang="en-US" altLang="ja-JP" dirty="0"/>
              <a:t>2</a:t>
            </a:r>
            <a:r>
              <a:rPr lang="ja-JP" altLang="en-US"/>
              <a:t>次元ベクトル</a:t>
            </a:r>
            <a:endParaRPr lang="en-US" altLang="ja-JP" dirty="0"/>
          </a:p>
          <a:p>
            <a:endParaRPr lang="en-US" altLang="ja-JP" dirty="0"/>
          </a:p>
          <a:p>
            <a:endParaRPr lang="en-US" altLang="ja-JP" dirty="0"/>
          </a:p>
          <a:p>
            <a:r>
              <a:rPr lang="ja-JP" altLang="en-US"/>
              <a:t>左が入力、右が出力</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今回用いる</a:t>
            </a:r>
            <a:r>
              <a:rPr lang="en-US" altLang="ja-JP" dirty="0"/>
              <a:t>6</a:t>
            </a:r>
            <a:r>
              <a:rPr lang="ja-JP" altLang="en-US"/>
              <a:t>つのゲートを紹介する</a:t>
            </a:r>
            <a:endParaRPr lang="en-US" altLang="ja-JP" dirty="0"/>
          </a:p>
          <a:p>
            <a:endParaRPr lang="en-US" altLang="ja-JP" dirty="0"/>
          </a:p>
          <a:p>
            <a:r>
              <a:rPr lang="ja-JP" altLang="en-US"/>
              <a:t>可逆性を保たなければならない　ことを言及</a:t>
            </a:r>
            <a:endParaRPr lang="en-US" altLang="ja-JP" dirty="0"/>
          </a:p>
          <a:p>
            <a:r>
              <a:rPr lang="ja-JP" altLang="en-US"/>
              <a:t>古典的な</a:t>
            </a:r>
            <a:r>
              <a:rPr lang="en-US" altLang="ja-JP" dirty="0"/>
              <a:t>AND OR</a:t>
            </a:r>
            <a:r>
              <a:rPr lang="ja-JP" altLang="en-US"/>
              <a:t>は非可逆であることも図にして加えるか？</a:t>
            </a:r>
            <a:endParaRPr lang="en-US" altLang="ja-JP" dirty="0"/>
          </a:p>
          <a:p>
            <a:endParaRPr lang="en-US" altLang="ja-JP" dirty="0"/>
          </a:p>
          <a:p>
            <a:r>
              <a:rPr lang="ja-JP" altLang="en-US"/>
              <a:t>量子計算はユニタリー行列を対象としているため、可逆性を保つ必要がある。</a:t>
            </a:r>
            <a:endParaRPr lang="en-US" altLang="ja-JP" dirty="0"/>
          </a:p>
          <a:p>
            <a:r>
              <a:rPr lang="ja-JP" altLang="en-US"/>
              <a:t>ユニタリー行列の説明はいるのか？</a:t>
            </a:r>
            <a:endParaRPr lang="en-US" altLang="ja-JP" dirty="0"/>
          </a:p>
          <a:p>
            <a:endParaRPr lang="en-US" altLang="ja-JP" dirty="0"/>
          </a:p>
          <a:p>
            <a:r>
              <a:rPr lang="ja-JP" altLang="en-US"/>
              <a:t>回路は左から右へ</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各ラインの左側 の変数を入力として右側の式の値が出力となる</a:t>
            </a:r>
            <a:r>
              <a:rPr kumimoji="1" lang="en-US" altLang="ja-JP" sz="1200" kern="1200" dirty="0">
                <a:solidFill>
                  <a:schemeClr val="tx1"/>
                </a:solidFill>
                <a:effectLst/>
                <a:latin typeface="+mn-lt"/>
                <a:ea typeface="+mn-ea"/>
                <a:cs typeface="+mn-cs"/>
              </a:rPr>
              <a:t>.</a:t>
            </a:r>
            <a:r>
              <a:rPr kumimoji="1" lang="ja-JP" altLang="en-US" sz="1200" kern="1200">
                <a:solidFill>
                  <a:schemeClr val="tx1"/>
                </a:solidFill>
                <a:effectLst/>
                <a:latin typeface="+mn-lt"/>
                <a:ea typeface="+mn-ea"/>
                <a:cs typeface="+mn-cs"/>
              </a:rPr>
              <a:t>ここでライン上の </a:t>
            </a:r>
            <a:r>
              <a:rPr kumimoji="1" lang="en-US" altLang="ja-JP" sz="1200" kern="1200" dirty="0">
                <a:solidFill>
                  <a:schemeClr val="tx1"/>
                </a:solidFill>
                <a:effectLst/>
                <a:latin typeface="+mn-lt"/>
                <a:ea typeface="+mn-ea"/>
                <a:cs typeface="+mn-cs"/>
              </a:rPr>
              <a:t>• </a:t>
            </a:r>
            <a:r>
              <a:rPr kumimoji="1" lang="ja-JP" altLang="en-US" sz="1200" kern="1200">
                <a:solidFill>
                  <a:schemeClr val="tx1"/>
                </a:solidFill>
                <a:effectLst/>
                <a:latin typeface="+mn-lt"/>
                <a:ea typeface="+mn-ea"/>
                <a:cs typeface="+mn-cs"/>
              </a:rPr>
              <a:t>は制御，⊕</a:t>
            </a:r>
            <a:r>
              <a:rPr kumimoji="1" lang="en-US" altLang="ja-JP" sz="1200" kern="1200" dirty="0">
                <a:solidFill>
                  <a:schemeClr val="tx1"/>
                </a:solidFill>
                <a:effectLst/>
                <a:latin typeface="+mn-lt"/>
                <a:ea typeface="+mn-ea"/>
                <a:cs typeface="+mn-cs"/>
              </a:rPr>
              <a:t>, ×, V, V† </a:t>
            </a:r>
            <a:r>
              <a:rPr kumimoji="1" lang="ja-JP" altLang="en-US" sz="1200" kern="1200">
                <a:solidFill>
                  <a:schemeClr val="tx1"/>
                </a:solidFill>
                <a:effectLst/>
                <a:latin typeface="+mn-lt"/>
                <a:ea typeface="+mn-ea"/>
                <a:cs typeface="+mn-cs"/>
              </a:rPr>
              <a:t>は目標のラインであり，式 の中の ⊕ は排他的論理和を表す</a:t>
            </a:r>
            <a:r>
              <a:rPr kumimoji="1" lang="en-US" altLang="ja-JP" sz="1200" kern="1200" dirty="0">
                <a:solidFill>
                  <a:schemeClr val="tx1"/>
                </a:solidFill>
                <a:effectLst/>
                <a:latin typeface="+mn-lt"/>
                <a:ea typeface="+mn-ea"/>
                <a:cs typeface="+mn-cs"/>
              </a:rPr>
              <a:t>. </a:t>
            </a:r>
            <a:endParaRPr lang="ja-JP" altLang="en-US"/>
          </a:p>
          <a:p>
            <a:endParaRPr lang="ja-JP" altLang="en-US"/>
          </a:p>
        </p:txBody>
      </p:sp>
      <p:sp>
        <p:nvSpPr>
          <p:cNvPr id="4" name="スライド番号プレースホルダー 3"/>
          <p:cNvSpPr>
            <a:spLocks noGrp="1"/>
          </p:cNvSpPr>
          <p:nvPr>
            <p:ph type="sldNum" sz="quarter" idx="10"/>
          </p:nvPr>
        </p:nvSpPr>
        <p:spPr/>
        <p:txBody>
          <a:bodyPr/>
          <a:lstStyle/>
          <a:p>
            <a:fld id="{EC9EBC93-9411-4A01-8C8B-9B5E7FF8BCCF}" type="slidenum">
              <a:rPr kumimoji="1" lang="ja-JP" altLang="en-US" smtClean="0"/>
              <a:t>25</a:t>
            </a:fld>
            <a:endParaRPr kumimoji="1" lang="ja-JP" altLang="en-US"/>
          </a:p>
        </p:txBody>
      </p:sp>
    </p:spTree>
    <p:extLst>
      <p:ext uri="{BB962C8B-B14F-4D97-AF65-F5344CB8AC3E}">
        <p14:creationId xmlns:p14="http://schemas.microsoft.com/office/powerpoint/2010/main" val="99052503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r>
              <a:rPr lang="ja-JP" altLang="en-US"/>
              <a:t>左が入力、右が出力</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今回用いる</a:t>
            </a:r>
            <a:r>
              <a:rPr lang="en-US" altLang="ja-JP" dirty="0"/>
              <a:t>6</a:t>
            </a:r>
            <a:r>
              <a:rPr lang="ja-JP" altLang="en-US"/>
              <a:t>つのゲートを紹介する</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2</a:t>
            </a:r>
            <a:r>
              <a:rPr lang="ja-JP" altLang="en-US"/>
              <a:t>入力</a:t>
            </a:r>
            <a:r>
              <a:rPr lang="en-US" altLang="ja-JP" dirty="0"/>
              <a:t>2</a:t>
            </a:r>
            <a:r>
              <a:rPr lang="ja-JP" altLang="en-US"/>
              <a:t>出力のゲート</a:t>
            </a:r>
            <a:endParaRPr lang="en-US" altLang="ja-JP" dirty="0"/>
          </a:p>
          <a:p>
            <a:endParaRPr lang="en-US" altLang="ja-JP" dirty="0"/>
          </a:p>
          <a:p>
            <a:r>
              <a:rPr lang="ja-JP" altLang="en-US"/>
              <a:t>可逆性を保たなければならない　ことを言及</a:t>
            </a:r>
            <a:endParaRPr lang="en-US" altLang="ja-JP" dirty="0"/>
          </a:p>
          <a:p>
            <a:r>
              <a:rPr lang="ja-JP" altLang="en-US"/>
              <a:t>古典的な</a:t>
            </a:r>
            <a:r>
              <a:rPr lang="en-US" altLang="ja-JP" dirty="0"/>
              <a:t>AND OR</a:t>
            </a:r>
            <a:r>
              <a:rPr lang="ja-JP" altLang="en-US"/>
              <a:t>は非可逆であることも図にして加えるか？</a:t>
            </a:r>
            <a:endParaRPr lang="en-US" altLang="ja-JP" dirty="0"/>
          </a:p>
          <a:p>
            <a:endParaRPr lang="en-US" altLang="ja-JP" dirty="0"/>
          </a:p>
          <a:p>
            <a:r>
              <a:rPr lang="ja-JP" altLang="en-US"/>
              <a:t>量子計算はユニタリー行列を対象としているため、可逆性を保つ必要がある。</a:t>
            </a:r>
            <a:endParaRPr lang="en-US" altLang="ja-JP" dirty="0"/>
          </a:p>
          <a:p>
            <a:r>
              <a:rPr lang="ja-JP" altLang="en-US"/>
              <a:t>ユニタリー行列の説明はいるのか？</a:t>
            </a:r>
            <a:endParaRPr lang="en-US" altLang="ja-JP" dirty="0"/>
          </a:p>
          <a:p>
            <a:endParaRPr lang="en-US" altLang="ja-JP" dirty="0"/>
          </a:p>
          <a:p>
            <a:r>
              <a:rPr lang="ja-JP" altLang="en-US"/>
              <a:t>回路は左から右へ</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各ラインの左側 の変数を入力として右側の式の値が出力となる</a:t>
            </a:r>
            <a:r>
              <a:rPr kumimoji="1" lang="en-US" altLang="ja-JP" sz="1200" kern="1200" dirty="0">
                <a:solidFill>
                  <a:schemeClr val="tx1"/>
                </a:solidFill>
                <a:effectLst/>
                <a:latin typeface="+mn-lt"/>
                <a:ea typeface="+mn-ea"/>
                <a:cs typeface="+mn-cs"/>
              </a:rPr>
              <a:t>.</a:t>
            </a:r>
            <a:r>
              <a:rPr kumimoji="1" lang="ja-JP" altLang="en-US" sz="1200" kern="1200">
                <a:solidFill>
                  <a:schemeClr val="tx1"/>
                </a:solidFill>
                <a:effectLst/>
                <a:latin typeface="+mn-lt"/>
                <a:ea typeface="+mn-ea"/>
                <a:cs typeface="+mn-cs"/>
              </a:rPr>
              <a:t>ここでライン上の </a:t>
            </a:r>
            <a:r>
              <a:rPr kumimoji="1" lang="en-US" altLang="ja-JP" sz="1200" kern="1200" dirty="0">
                <a:solidFill>
                  <a:schemeClr val="tx1"/>
                </a:solidFill>
                <a:effectLst/>
                <a:latin typeface="+mn-lt"/>
                <a:ea typeface="+mn-ea"/>
                <a:cs typeface="+mn-cs"/>
              </a:rPr>
              <a:t>• </a:t>
            </a:r>
            <a:r>
              <a:rPr kumimoji="1" lang="ja-JP" altLang="en-US" sz="1200" kern="1200">
                <a:solidFill>
                  <a:schemeClr val="tx1"/>
                </a:solidFill>
                <a:effectLst/>
                <a:latin typeface="+mn-lt"/>
                <a:ea typeface="+mn-ea"/>
                <a:cs typeface="+mn-cs"/>
              </a:rPr>
              <a:t>は制御，⊕</a:t>
            </a:r>
            <a:r>
              <a:rPr kumimoji="1" lang="en-US" altLang="ja-JP" sz="1200" kern="1200" dirty="0">
                <a:solidFill>
                  <a:schemeClr val="tx1"/>
                </a:solidFill>
                <a:effectLst/>
                <a:latin typeface="+mn-lt"/>
                <a:ea typeface="+mn-ea"/>
                <a:cs typeface="+mn-cs"/>
              </a:rPr>
              <a:t>, ×, V, V† </a:t>
            </a:r>
            <a:r>
              <a:rPr kumimoji="1" lang="ja-JP" altLang="en-US" sz="1200" kern="1200">
                <a:solidFill>
                  <a:schemeClr val="tx1"/>
                </a:solidFill>
                <a:effectLst/>
                <a:latin typeface="+mn-lt"/>
                <a:ea typeface="+mn-ea"/>
                <a:cs typeface="+mn-cs"/>
              </a:rPr>
              <a:t>は目標のラインであり，式 の中の ⊕ は排他的論理和を表す</a:t>
            </a:r>
            <a:r>
              <a:rPr kumimoji="1" lang="en-US" altLang="ja-JP" sz="1200" kern="1200" dirty="0">
                <a:solidFill>
                  <a:schemeClr val="tx1"/>
                </a:solidFill>
                <a:effectLst/>
                <a:latin typeface="+mn-lt"/>
                <a:ea typeface="+mn-ea"/>
                <a:cs typeface="+mn-cs"/>
              </a:rPr>
              <a:t>. </a:t>
            </a:r>
            <a:endParaRPr lang="ja-JP" altLang="en-US"/>
          </a:p>
          <a:p>
            <a:endParaRPr lang="ja-JP" altLang="en-US"/>
          </a:p>
        </p:txBody>
      </p:sp>
      <p:sp>
        <p:nvSpPr>
          <p:cNvPr id="4" name="スライド番号プレースホルダー 3"/>
          <p:cNvSpPr>
            <a:spLocks noGrp="1"/>
          </p:cNvSpPr>
          <p:nvPr>
            <p:ph type="sldNum" sz="quarter" idx="10"/>
          </p:nvPr>
        </p:nvSpPr>
        <p:spPr/>
        <p:txBody>
          <a:bodyPr/>
          <a:lstStyle/>
          <a:p>
            <a:fld id="{EC9EBC93-9411-4A01-8C8B-9B5E7FF8BCCF}" type="slidenum">
              <a:rPr kumimoji="1" lang="ja-JP" altLang="en-US" smtClean="0"/>
              <a:t>27</a:t>
            </a:fld>
            <a:endParaRPr kumimoji="1" lang="ja-JP" altLang="en-US"/>
          </a:p>
        </p:txBody>
      </p:sp>
    </p:spTree>
    <p:extLst>
      <p:ext uri="{BB962C8B-B14F-4D97-AF65-F5344CB8AC3E}">
        <p14:creationId xmlns:p14="http://schemas.microsoft.com/office/powerpoint/2010/main" val="37673526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量子アルゴリズムは抽象度が高い→量子回路まで落とし込んで記述する必要がある</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量子計算は量子ビット列にユニたり行列をかけることで表される</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近年，量子計算機の分野の研究は活発であり，</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汎用的に利用できるといった点において</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量子回路を構成して得られた量子アルゴリズムとして</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その中でも有名な量子アルゴリズムの一つである</a:t>
            </a:r>
            <a:r>
              <a:rPr kumimoji="1" lang="en-US" altLang="ja-JP" sz="1200" kern="1200" dirty="0">
                <a:solidFill>
                  <a:schemeClr val="tx1"/>
                </a:solidFill>
                <a:effectLst/>
                <a:latin typeface="+mn-lt"/>
                <a:ea typeface="+mn-ea"/>
                <a:cs typeface="+mn-cs"/>
              </a:rPr>
              <a:t>Shor</a:t>
            </a:r>
            <a:r>
              <a:rPr kumimoji="1" lang="ja-JP" altLang="en-US" sz="1200" kern="1200">
                <a:solidFill>
                  <a:schemeClr val="tx1"/>
                </a:solidFill>
                <a:effectLst/>
                <a:latin typeface="+mn-lt"/>
                <a:ea typeface="+mn-ea"/>
                <a:cs typeface="+mn-cs"/>
              </a:rPr>
              <a:t>のアルゴリズムのための，量子回路の実現するための最適化は重要な課題で ある</a:t>
            </a:r>
            <a:r>
              <a:rPr kumimoji="1" lang="en-US" altLang="ja-JP" sz="1200" kern="1200" dirty="0">
                <a:solidFill>
                  <a:schemeClr val="tx1"/>
                </a:solidFill>
                <a:effectLst/>
                <a:latin typeface="+mn-lt"/>
                <a:ea typeface="+mn-ea"/>
                <a:cs typeface="+mn-cs"/>
              </a:rPr>
              <a:t>. </a:t>
            </a:r>
            <a:endParaRPr lang="ja-JP" altLang="en-US"/>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量子回路の構成要素である、加算器の効率化を図ることも同時に重要なことである</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量子力学の性質を応用した→量子計算</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コンピュータの発展はこのゲート型でめざましく発展してきた</a:t>
            </a:r>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EC9EBC93-9411-4A01-8C8B-9B5E7FF8BCCF}" type="slidenum">
              <a:rPr kumimoji="1" lang="ja-JP" altLang="en-US" smtClean="0"/>
              <a:t>3</a:t>
            </a:fld>
            <a:endParaRPr kumimoji="1" lang="ja-JP" altLang="en-US"/>
          </a:p>
        </p:txBody>
      </p:sp>
    </p:spTree>
    <p:extLst>
      <p:ext uri="{BB962C8B-B14F-4D97-AF65-F5344CB8AC3E}">
        <p14:creationId xmlns:p14="http://schemas.microsoft.com/office/powerpoint/2010/main" val="30749563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量子回路は一種の可逆回路とみなすことができる</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量子計算を行う量子回路も可逆である必要があります。</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これは</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一般的な可逆回路の図です。　この図自体はどんな計算でも良い関数とします。　入力は左、出力は下</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今回は加算器として考えます。</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ここで，可逆回路から可逆な計算をすることから量子回路ともみなすことができます．</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このとき</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量子回路の最適化を図るため</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ここ（四角）にピックアップします</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最適化のためにここの計算速度上がるために</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ここで必ず発生するゴミラインに着目をします。（このゴミラインは可逆にするために必要なやつ）</a:t>
            </a:r>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EC9EBC93-9411-4A01-8C8B-9B5E7FF8BCCF}" type="slidenum">
              <a:rPr kumimoji="1" lang="ja-JP" altLang="en-US" smtClean="0"/>
              <a:t>4</a:t>
            </a:fld>
            <a:endParaRPr kumimoji="1" lang="ja-JP" altLang="en-US"/>
          </a:p>
        </p:txBody>
      </p:sp>
    </p:spTree>
    <p:extLst>
      <p:ext uri="{BB962C8B-B14F-4D97-AF65-F5344CB8AC3E}">
        <p14:creationId xmlns:p14="http://schemas.microsoft.com/office/powerpoint/2010/main" val="34421941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量子回路にも応用できるのではないか</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他の資源を優先する</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回路面積はむしろエネルギー軽減の話</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量子計算を行う量子回路も可逆である必要があります。</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これは</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一般的な可逆回路の図です。　この図自体はどんな計算でも良い関数とします。　入力は左、出力は下</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今回は加算器として考えます。</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ここで，可逆回路から可逆な計算をすることから量子回路ともみなすことができます．</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このとき</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量子回路の最適化を図るため</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ここ（四角）にピックアップします</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最適化のためにここの計算速度上がるために</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ここで必ず発生するゴミラインに着目をします。（このゴミラインは可逆にするために必要なやつ）</a:t>
            </a:r>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EC9EBC93-9411-4A01-8C8B-9B5E7FF8BCCF}" type="slidenum">
              <a:rPr kumimoji="1" lang="ja-JP" altLang="en-US" smtClean="0"/>
              <a:t>5</a:t>
            </a:fld>
            <a:endParaRPr kumimoji="1" lang="ja-JP" altLang="en-US"/>
          </a:p>
        </p:txBody>
      </p:sp>
    </p:spTree>
    <p:extLst>
      <p:ext uri="{BB962C8B-B14F-4D97-AF65-F5344CB8AC3E}">
        <p14:creationId xmlns:p14="http://schemas.microsoft.com/office/powerpoint/2010/main" val="33395892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a:t>制約に応じて計算速度が最適になるように</a:t>
            </a:r>
            <a:endParaRPr kumimoji="1"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a:t>　　→</a:t>
            </a:r>
            <a:r>
              <a:rPr lang="ja-JP" altLang="en-US" sz="1200">
                <a:solidFill>
                  <a:prstClr val="black"/>
                </a:solidFill>
                <a:latin typeface="ＭＳ Ｐゴシック" panose="020B0600070205080204" pitchFamily="34" charset="-128"/>
                <a:ea typeface="+mn-ea"/>
              </a:rPr>
              <a:t>量子回路設計の</a:t>
            </a:r>
            <a:r>
              <a:rPr lang="ja-JP" altLang="en-US" sz="1200">
                <a:solidFill>
                  <a:srgbClr val="C00000"/>
                </a:solidFill>
                <a:latin typeface="ＭＳ Ｐゴシック" panose="020B0600070205080204" pitchFamily="34" charset="-128"/>
                <a:ea typeface="+mn-ea"/>
              </a:rPr>
              <a:t>自動化</a:t>
            </a:r>
            <a:r>
              <a:rPr lang="en-US" altLang="ja-JP" sz="1200" dirty="0">
                <a:solidFill>
                  <a:srgbClr val="C00000"/>
                </a:solidFill>
                <a:latin typeface="ＭＳ Ｐゴシック" panose="020B0600070205080204" pitchFamily="34" charset="-128"/>
                <a:ea typeface="+mn-ea"/>
              </a:rPr>
              <a:t>(</a:t>
            </a:r>
            <a:r>
              <a:rPr lang="ja-JP" altLang="en-US" sz="1200">
                <a:solidFill>
                  <a:srgbClr val="C00000"/>
                </a:solidFill>
                <a:latin typeface="ＭＳ Ｐゴシック" panose="020B0600070205080204" pitchFamily="34" charset="-128"/>
                <a:ea typeface="+mn-ea"/>
              </a:rPr>
              <a:t>一般的解法</a:t>
            </a:r>
            <a:r>
              <a:rPr lang="en-US" altLang="ja-JP" sz="1200" dirty="0">
                <a:solidFill>
                  <a:srgbClr val="C00000"/>
                </a:solidFill>
                <a:latin typeface="ＭＳ Ｐゴシック" panose="020B0600070205080204" pitchFamily="34" charset="-128"/>
                <a:ea typeface="+mn-ea"/>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a:p>
          <a:p>
            <a:endParaRPr kumimoji="1" lang="en-US" altLang="ja-JP" dirty="0"/>
          </a:p>
          <a:p>
            <a:endParaRPr kumimoji="1" lang="en-US" altLang="ja-JP" dirty="0"/>
          </a:p>
          <a:p>
            <a:r>
              <a:rPr kumimoji="1" lang="ja-JP" altLang="en-US"/>
              <a:t>深さのなかで今回は一つ回路の例を示した</a:t>
            </a:r>
            <a:endParaRPr kumimoji="1" lang="en-US" altLang="ja-JP" dirty="0"/>
          </a:p>
          <a:p>
            <a:r>
              <a:rPr kumimoji="1" lang="ja-JP" altLang="en-US"/>
              <a:t>→ 今後の課題の一つとして他の場合の回路の設計もあげられる</a:t>
            </a:r>
            <a:endParaRPr kumimoji="1" lang="en-US" altLang="ja-JP" dirty="0"/>
          </a:p>
          <a:p>
            <a:endParaRPr kumimoji="1" lang="en-US" altLang="ja-JP" dirty="0"/>
          </a:p>
          <a:p>
            <a:endParaRPr kumimoji="1" lang="en-US" altLang="ja-JP" dirty="0"/>
          </a:p>
          <a:p>
            <a:r>
              <a:rPr kumimoji="1" lang="ja-JP" altLang="en-US"/>
              <a:t>自動化に必要なものは</a:t>
            </a:r>
            <a:endParaRPr kumimoji="1" lang="en-US" altLang="ja-JP" dirty="0"/>
          </a:p>
          <a:p>
            <a:r>
              <a:rPr kumimoji="1" lang="ja-JP" altLang="en-US"/>
              <a:t>・トレードオフの確認</a:t>
            </a:r>
            <a:endParaRPr kumimoji="1" lang="en-US" altLang="ja-JP" dirty="0"/>
          </a:p>
          <a:p>
            <a:r>
              <a:rPr kumimoji="1" lang="ja-JP" altLang="en-US"/>
              <a:t>　　→今後の課題として他のトレードオフ関係の指標も確認する</a:t>
            </a:r>
            <a:endParaRPr kumimoji="1" lang="en-US" altLang="ja-JP" dirty="0"/>
          </a:p>
          <a:p>
            <a:endParaRPr kumimoji="1" lang="en-US" altLang="ja-JP" dirty="0"/>
          </a:p>
          <a:p>
            <a:r>
              <a:rPr kumimoji="1" lang="ja-JP" altLang="en-US"/>
              <a:t>・どれほどのビット数までで適用可能か</a:t>
            </a:r>
            <a:endParaRPr kumimoji="1"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EC9EBC93-9411-4A01-8C8B-9B5E7FF8BCCF}" type="slidenum">
              <a:rPr kumimoji="1" lang="ja-JP" altLang="en-US" smtClean="0"/>
              <a:t>6</a:t>
            </a:fld>
            <a:endParaRPr kumimoji="1" lang="ja-JP" altLang="en-US"/>
          </a:p>
        </p:txBody>
      </p:sp>
    </p:spTree>
    <p:extLst>
      <p:ext uri="{BB962C8B-B14F-4D97-AF65-F5344CB8AC3E}">
        <p14:creationId xmlns:p14="http://schemas.microsoft.com/office/powerpoint/2010/main" val="11380248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r>
              <a:rPr lang="ja-JP" altLang="en-US"/>
              <a:t>可逆計算できるものは単射関数</a:t>
            </a:r>
            <a:endParaRPr lang="en-US" altLang="ja-JP" dirty="0"/>
          </a:p>
          <a:p>
            <a:endParaRPr lang="en-US" altLang="ja-JP" dirty="0"/>
          </a:p>
          <a:p>
            <a:r>
              <a:rPr lang="ja-JP" altLang="en-US"/>
              <a:t>全単射で全域の写像</a:t>
            </a:r>
            <a:endParaRPr lang="en-US" altLang="ja-JP" dirty="0"/>
          </a:p>
          <a:p>
            <a:r>
              <a:rPr lang="ja-JP" altLang="en-US"/>
              <a:t>の計算を行う回路のみとする</a:t>
            </a:r>
            <a:endParaRPr lang="en-US" altLang="ja-JP" dirty="0"/>
          </a:p>
          <a:p>
            <a:endParaRPr lang="en-US" altLang="ja-JP" dirty="0"/>
          </a:p>
          <a:p>
            <a:r>
              <a:rPr lang="ja-JP" altLang="en-US"/>
              <a:t>可逆計算がおこなえることを可逆性という</a:t>
            </a:r>
          </a:p>
          <a:p>
            <a:endParaRPr lang="ja-JP" altLang="en-US"/>
          </a:p>
          <a:p>
            <a:r>
              <a:rPr lang="en" altLang="ja-JP" dirty="0"/>
              <a:t>A,B,C</a:t>
            </a:r>
            <a:r>
              <a:rPr lang="ja-JP" altLang="en-US"/>
              <a:t>などはシステム全体の状態を表す。もしこのシステムが可逆であり、状態</a:t>
            </a:r>
            <a:r>
              <a:rPr lang="en-US" altLang="ja-JP" dirty="0"/>
              <a:t>A</a:t>
            </a:r>
            <a:r>
              <a:rPr lang="ja-JP" altLang="en-US"/>
              <a:t>から</a:t>
            </a:r>
            <a:r>
              <a:rPr lang="en-US" altLang="ja-JP" dirty="0"/>
              <a:t>B</a:t>
            </a:r>
            <a:r>
              <a:rPr lang="ja-JP" altLang="en-US"/>
              <a:t>に遷移するならば、</a:t>
            </a:r>
            <a:r>
              <a:rPr lang="en-US" altLang="ja-JP" dirty="0"/>
              <a:t>A</a:t>
            </a:r>
            <a:r>
              <a:rPr lang="ja-JP" altLang="en-US"/>
              <a:t>とは異なる状態</a:t>
            </a:r>
            <a:r>
              <a:rPr lang="en-US" altLang="ja-JP" dirty="0"/>
              <a:t>D</a:t>
            </a:r>
            <a:r>
              <a:rPr lang="ja-JP" altLang="en-US"/>
              <a:t>で</a:t>
            </a:r>
            <a:r>
              <a:rPr lang="en-US" altLang="ja-JP" dirty="0"/>
              <a:t>B</a:t>
            </a:r>
            <a:r>
              <a:rPr lang="ja-JP" altLang="en-US"/>
              <a:t>に遷移するものがあってはならない</a:t>
            </a:r>
          </a:p>
          <a:p>
            <a:r>
              <a:rPr kumimoji="1" lang="ja-JP" altLang="en-US"/>
              <a:t>同様に</a:t>
            </a:r>
            <a:r>
              <a:rPr kumimoji="1" lang="en-US" altLang="ja-JP" dirty="0"/>
              <a:t>E</a:t>
            </a:r>
            <a:r>
              <a:rPr kumimoji="1" lang="ja-JP" altLang="en-US"/>
              <a:t>もだめ</a:t>
            </a:r>
            <a:endParaRPr kumimoji="1" lang="en-US" altLang="ja-JP" dirty="0"/>
          </a:p>
          <a:p>
            <a:endParaRPr kumimoji="1" lang="en-US" altLang="ja-JP" dirty="0"/>
          </a:p>
          <a:p>
            <a:r>
              <a:rPr kumimoji="1" lang="ja-JP" altLang="en-US"/>
              <a:t>つまり、一つの状態に合流してくるような二つ以上の異なった状態はない。</a:t>
            </a:r>
          </a:p>
          <a:p>
            <a:endParaRPr lang="ja-JP" altLang="en-US"/>
          </a:p>
        </p:txBody>
      </p:sp>
      <p:sp>
        <p:nvSpPr>
          <p:cNvPr id="4" name="スライド番号プレースホルダー 3"/>
          <p:cNvSpPr>
            <a:spLocks noGrp="1"/>
          </p:cNvSpPr>
          <p:nvPr>
            <p:ph type="sldNum" sz="quarter" idx="10"/>
          </p:nvPr>
        </p:nvSpPr>
        <p:spPr/>
        <p:txBody>
          <a:bodyPr/>
          <a:lstStyle/>
          <a:p>
            <a:fld id="{EC9EBC93-9411-4A01-8C8B-9B5E7FF8BCCF}" type="slidenum">
              <a:rPr kumimoji="1" lang="ja-JP" altLang="en-US" smtClean="0"/>
              <a:t>7</a:t>
            </a:fld>
            <a:endParaRPr kumimoji="1" lang="ja-JP" altLang="en-US"/>
          </a:p>
        </p:txBody>
      </p:sp>
    </p:spTree>
    <p:extLst>
      <p:ext uri="{BB962C8B-B14F-4D97-AF65-F5344CB8AC3E}">
        <p14:creationId xmlns:p14="http://schemas.microsoft.com/office/powerpoint/2010/main" val="4326206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r>
              <a:rPr lang="ja-JP" altLang="en-US"/>
              <a:t>左が入力、右が出力</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今回用いる</a:t>
            </a:r>
            <a:r>
              <a:rPr lang="en-US" altLang="ja-JP" dirty="0"/>
              <a:t>6</a:t>
            </a:r>
            <a:r>
              <a:rPr lang="ja-JP" altLang="en-US"/>
              <a:t>つのゲートを紹介する</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2</a:t>
            </a:r>
            <a:r>
              <a:rPr lang="ja-JP" altLang="en-US"/>
              <a:t>入力</a:t>
            </a:r>
            <a:r>
              <a:rPr lang="en-US" altLang="ja-JP" dirty="0"/>
              <a:t>2</a:t>
            </a:r>
            <a:r>
              <a:rPr lang="ja-JP" altLang="en-US"/>
              <a:t>出力のゲート</a:t>
            </a:r>
            <a:endParaRPr lang="en-US" altLang="ja-JP" dirty="0"/>
          </a:p>
          <a:p>
            <a:endParaRPr lang="en-US" altLang="ja-JP" dirty="0"/>
          </a:p>
          <a:p>
            <a:r>
              <a:rPr lang="ja-JP" altLang="en-US"/>
              <a:t>可逆性を保たなければならない　ことを言及</a:t>
            </a:r>
            <a:endParaRPr lang="en-US" altLang="ja-JP" dirty="0"/>
          </a:p>
          <a:p>
            <a:r>
              <a:rPr lang="ja-JP" altLang="en-US"/>
              <a:t>古典的な</a:t>
            </a:r>
            <a:r>
              <a:rPr lang="en-US" altLang="ja-JP" dirty="0"/>
              <a:t>AND OR</a:t>
            </a:r>
            <a:r>
              <a:rPr lang="ja-JP" altLang="en-US"/>
              <a:t>は非可逆であることも図にして加えるか？</a:t>
            </a:r>
            <a:endParaRPr lang="en-US" altLang="ja-JP" dirty="0"/>
          </a:p>
          <a:p>
            <a:endParaRPr lang="en-US" altLang="ja-JP" dirty="0"/>
          </a:p>
          <a:p>
            <a:r>
              <a:rPr lang="ja-JP" altLang="en-US"/>
              <a:t>量子計算はユニタリー行列を対象としているため、可逆性を保つ必要がある。</a:t>
            </a:r>
            <a:endParaRPr lang="en-US" altLang="ja-JP" dirty="0"/>
          </a:p>
          <a:p>
            <a:r>
              <a:rPr lang="ja-JP" altLang="en-US"/>
              <a:t>ユニタリー行列の説明はいるのか？</a:t>
            </a:r>
            <a:endParaRPr lang="en-US" altLang="ja-JP" dirty="0"/>
          </a:p>
          <a:p>
            <a:endParaRPr lang="en-US" altLang="ja-JP" dirty="0"/>
          </a:p>
          <a:p>
            <a:r>
              <a:rPr lang="ja-JP" altLang="en-US"/>
              <a:t>回路は左から右へ</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各ラインの左側 の変数を入力として右側の式の値が出力となる</a:t>
            </a:r>
            <a:r>
              <a:rPr kumimoji="1" lang="en-US" altLang="ja-JP" sz="1200" kern="1200" dirty="0">
                <a:solidFill>
                  <a:schemeClr val="tx1"/>
                </a:solidFill>
                <a:effectLst/>
                <a:latin typeface="+mn-lt"/>
                <a:ea typeface="+mn-ea"/>
                <a:cs typeface="+mn-cs"/>
              </a:rPr>
              <a:t>.</a:t>
            </a:r>
            <a:r>
              <a:rPr kumimoji="1" lang="ja-JP" altLang="en-US" sz="1200" kern="1200">
                <a:solidFill>
                  <a:schemeClr val="tx1"/>
                </a:solidFill>
                <a:effectLst/>
                <a:latin typeface="+mn-lt"/>
                <a:ea typeface="+mn-ea"/>
                <a:cs typeface="+mn-cs"/>
              </a:rPr>
              <a:t>ここでライン上の </a:t>
            </a:r>
            <a:r>
              <a:rPr kumimoji="1" lang="en-US" altLang="ja-JP" sz="1200" kern="1200" dirty="0">
                <a:solidFill>
                  <a:schemeClr val="tx1"/>
                </a:solidFill>
                <a:effectLst/>
                <a:latin typeface="+mn-lt"/>
                <a:ea typeface="+mn-ea"/>
                <a:cs typeface="+mn-cs"/>
              </a:rPr>
              <a:t>• </a:t>
            </a:r>
            <a:r>
              <a:rPr kumimoji="1" lang="ja-JP" altLang="en-US" sz="1200" kern="1200">
                <a:solidFill>
                  <a:schemeClr val="tx1"/>
                </a:solidFill>
                <a:effectLst/>
                <a:latin typeface="+mn-lt"/>
                <a:ea typeface="+mn-ea"/>
                <a:cs typeface="+mn-cs"/>
              </a:rPr>
              <a:t>は制御，⊕</a:t>
            </a:r>
            <a:r>
              <a:rPr kumimoji="1" lang="en-US" altLang="ja-JP" sz="1200" kern="1200" dirty="0">
                <a:solidFill>
                  <a:schemeClr val="tx1"/>
                </a:solidFill>
                <a:effectLst/>
                <a:latin typeface="+mn-lt"/>
                <a:ea typeface="+mn-ea"/>
                <a:cs typeface="+mn-cs"/>
              </a:rPr>
              <a:t>, ×, V, V† </a:t>
            </a:r>
            <a:r>
              <a:rPr kumimoji="1" lang="ja-JP" altLang="en-US" sz="1200" kern="1200">
                <a:solidFill>
                  <a:schemeClr val="tx1"/>
                </a:solidFill>
                <a:effectLst/>
                <a:latin typeface="+mn-lt"/>
                <a:ea typeface="+mn-ea"/>
                <a:cs typeface="+mn-cs"/>
              </a:rPr>
              <a:t>は目標のラインであり，式 の中の ⊕ は排他的論理和を表す</a:t>
            </a:r>
            <a:r>
              <a:rPr kumimoji="1" lang="en-US" altLang="ja-JP" sz="1200" kern="1200" dirty="0">
                <a:solidFill>
                  <a:schemeClr val="tx1"/>
                </a:solidFill>
                <a:effectLst/>
                <a:latin typeface="+mn-lt"/>
                <a:ea typeface="+mn-ea"/>
                <a:cs typeface="+mn-cs"/>
              </a:rPr>
              <a:t>. </a:t>
            </a:r>
            <a:endParaRPr lang="ja-JP" altLang="en-US"/>
          </a:p>
          <a:p>
            <a:endParaRPr lang="ja-JP" altLang="en-US"/>
          </a:p>
        </p:txBody>
      </p:sp>
      <p:sp>
        <p:nvSpPr>
          <p:cNvPr id="4" name="スライド番号プレースホルダー 3"/>
          <p:cNvSpPr>
            <a:spLocks noGrp="1"/>
          </p:cNvSpPr>
          <p:nvPr>
            <p:ph type="sldNum" sz="quarter" idx="10"/>
          </p:nvPr>
        </p:nvSpPr>
        <p:spPr/>
        <p:txBody>
          <a:bodyPr/>
          <a:lstStyle/>
          <a:p>
            <a:fld id="{EC9EBC93-9411-4A01-8C8B-9B5E7FF8BCCF}" type="slidenum">
              <a:rPr kumimoji="1" lang="ja-JP" altLang="en-US" smtClean="0"/>
              <a:t>8</a:t>
            </a:fld>
            <a:endParaRPr kumimoji="1" lang="ja-JP" altLang="en-US"/>
          </a:p>
        </p:txBody>
      </p:sp>
    </p:spTree>
    <p:extLst>
      <p:ext uri="{BB962C8B-B14F-4D97-AF65-F5344CB8AC3E}">
        <p14:creationId xmlns:p14="http://schemas.microsoft.com/office/powerpoint/2010/main" val="364029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r>
              <a:rPr lang="ja-JP" altLang="en-US"/>
              <a:t>半加算器は最小な構成</a:t>
            </a:r>
            <a:endParaRPr lang="en-US" altLang="ja-JP" dirty="0"/>
          </a:p>
          <a:p>
            <a:endParaRPr lang="en-US" altLang="ja-JP" dirty="0"/>
          </a:p>
          <a:p>
            <a:endParaRPr lang="en-US" altLang="ja-JP" dirty="0"/>
          </a:p>
          <a:p>
            <a:r>
              <a:rPr lang="ja-JP" altLang="en-US"/>
              <a:t>左が入力、右が出力</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今回用いる</a:t>
            </a:r>
            <a:r>
              <a:rPr lang="en-US" altLang="ja-JP" dirty="0"/>
              <a:t>6</a:t>
            </a:r>
            <a:r>
              <a:rPr lang="ja-JP" altLang="en-US"/>
              <a:t>つのゲートを紹介する</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2</a:t>
            </a:r>
            <a:r>
              <a:rPr lang="ja-JP" altLang="en-US"/>
              <a:t>入力</a:t>
            </a:r>
            <a:r>
              <a:rPr lang="en-US" altLang="ja-JP" dirty="0"/>
              <a:t>2</a:t>
            </a:r>
            <a:r>
              <a:rPr lang="ja-JP" altLang="en-US"/>
              <a:t>出力のゲート</a:t>
            </a:r>
            <a:endParaRPr lang="en-US" altLang="ja-JP" dirty="0"/>
          </a:p>
          <a:p>
            <a:endParaRPr lang="en-US" altLang="ja-JP" dirty="0"/>
          </a:p>
          <a:p>
            <a:r>
              <a:rPr lang="ja-JP" altLang="en-US"/>
              <a:t>可逆性を保たなければならない　ことを言及</a:t>
            </a:r>
            <a:endParaRPr lang="en-US" altLang="ja-JP" dirty="0"/>
          </a:p>
          <a:p>
            <a:r>
              <a:rPr lang="ja-JP" altLang="en-US"/>
              <a:t>古典的な</a:t>
            </a:r>
            <a:r>
              <a:rPr lang="en-US" altLang="ja-JP" dirty="0"/>
              <a:t>AND OR</a:t>
            </a:r>
            <a:r>
              <a:rPr lang="ja-JP" altLang="en-US"/>
              <a:t>は非可逆であることも図にして加えるか？</a:t>
            </a:r>
            <a:endParaRPr lang="en-US" altLang="ja-JP" dirty="0"/>
          </a:p>
          <a:p>
            <a:endParaRPr lang="en-US" altLang="ja-JP" dirty="0"/>
          </a:p>
          <a:p>
            <a:r>
              <a:rPr lang="ja-JP" altLang="en-US"/>
              <a:t>量子計算はユニタリー行列を対象としているため、可逆性を保つ必要がある。</a:t>
            </a:r>
            <a:endParaRPr lang="en-US" altLang="ja-JP" dirty="0"/>
          </a:p>
          <a:p>
            <a:r>
              <a:rPr lang="ja-JP" altLang="en-US"/>
              <a:t>ユニタリー行列の説明はいるのか？</a:t>
            </a:r>
            <a:endParaRPr lang="en-US" altLang="ja-JP" dirty="0"/>
          </a:p>
          <a:p>
            <a:endParaRPr lang="en-US" altLang="ja-JP" dirty="0"/>
          </a:p>
          <a:p>
            <a:r>
              <a:rPr lang="ja-JP" altLang="en-US"/>
              <a:t>回路は左から右へ</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各ラインの左側 の変数を入力として右側の式の値が出力となる</a:t>
            </a:r>
            <a:r>
              <a:rPr kumimoji="1" lang="en-US" altLang="ja-JP" sz="1200" kern="1200" dirty="0">
                <a:solidFill>
                  <a:schemeClr val="tx1"/>
                </a:solidFill>
                <a:effectLst/>
                <a:latin typeface="+mn-lt"/>
                <a:ea typeface="+mn-ea"/>
                <a:cs typeface="+mn-cs"/>
              </a:rPr>
              <a:t>.</a:t>
            </a:r>
            <a:r>
              <a:rPr kumimoji="1" lang="ja-JP" altLang="en-US" sz="1200" kern="1200">
                <a:solidFill>
                  <a:schemeClr val="tx1"/>
                </a:solidFill>
                <a:effectLst/>
                <a:latin typeface="+mn-lt"/>
                <a:ea typeface="+mn-ea"/>
                <a:cs typeface="+mn-cs"/>
              </a:rPr>
              <a:t>ここでライン上の </a:t>
            </a:r>
            <a:r>
              <a:rPr kumimoji="1" lang="en-US" altLang="ja-JP" sz="1200" kern="1200" dirty="0">
                <a:solidFill>
                  <a:schemeClr val="tx1"/>
                </a:solidFill>
                <a:effectLst/>
                <a:latin typeface="+mn-lt"/>
                <a:ea typeface="+mn-ea"/>
                <a:cs typeface="+mn-cs"/>
              </a:rPr>
              <a:t>• </a:t>
            </a:r>
            <a:r>
              <a:rPr kumimoji="1" lang="ja-JP" altLang="en-US" sz="1200" kern="1200">
                <a:solidFill>
                  <a:schemeClr val="tx1"/>
                </a:solidFill>
                <a:effectLst/>
                <a:latin typeface="+mn-lt"/>
                <a:ea typeface="+mn-ea"/>
                <a:cs typeface="+mn-cs"/>
              </a:rPr>
              <a:t>は制御，⊕</a:t>
            </a:r>
            <a:r>
              <a:rPr kumimoji="1" lang="en-US" altLang="ja-JP" sz="1200" kern="1200" dirty="0">
                <a:solidFill>
                  <a:schemeClr val="tx1"/>
                </a:solidFill>
                <a:effectLst/>
                <a:latin typeface="+mn-lt"/>
                <a:ea typeface="+mn-ea"/>
                <a:cs typeface="+mn-cs"/>
              </a:rPr>
              <a:t>, ×, V, V† </a:t>
            </a:r>
            <a:r>
              <a:rPr kumimoji="1" lang="ja-JP" altLang="en-US" sz="1200" kern="1200">
                <a:solidFill>
                  <a:schemeClr val="tx1"/>
                </a:solidFill>
                <a:effectLst/>
                <a:latin typeface="+mn-lt"/>
                <a:ea typeface="+mn-ea"/>
                <a:cs typeface="+mn-cs"/>
              </a:rPr>
              <a:t>は目標のラインであり，式 の中の ⊕ は排他的論理和を表す</a:t>
            </a:r>
            <a:r>
              <a:rPr kumimoji="1" lang="en-US" altLang="ja-JP" sz="1200" kern="1200" dirty="0">
                <a:solidFill>
                  <a:schemeClr val="tx1"/>
                </a:solidFill>
                <a:effectLst/>
                <a:latin typeface="+mn-lt"/>
                <a:ea typeface="+mn-ea"/>
                <a:cs typeface="+mn-cs"/>
              </a:rPr>
              <a:t>. </a:t>
            </a:r>
            <a:endParaRPr lang="ja-JP" altLang="en-US"/>
          </a:p>
          <a:p>
            <a:endParaRPr lang="ja-JP" altLang="en-US"/>
          </a:p>
        </p:txBody>
      </p:sp>
      <p:sp>
        <p:nvSpPr>
          <p:cNvPr id="4" name="スライド番号プレースホルダー 3"/>
          <p:cNvSpPr>
            <a:spLocks noGrp="1"/>
          </p:cNvSpPr>
          <p:nvPr>
            <p:ph type="sldNum" sz="quarter" idx="10"/>
          </p:nvPr>
        </p:nvSpPr>
        <p:spPr/>
        <p:txBody>
          <a:bodyPr/>
          <a:lstStyle/>
          <a:p>
            <a:fld id="{EC9EBC93-9411-4A01-8C8B-9B5E7FF8BCCF}" type="slidenum">
              <a:rPr kumimoji="1" lang="ja-JP" altLang="en-US" smtClean="0"/>
              <a:t>9</a:t>
            </a:fld>
            <a:endParaRPr kumimoji="1" lang="ja-JP" altLang="en-US"/>
          </a:p>
        </p:txBody>
      </p:sp>
    </p:spTree>
    <p:extLst>
      <p:ext uri="{BB962C8B-B14F-4D97-AF65-F5344CB8AC3E}">
        <p14:creationId xmlns:p14="http://schemas.microsoft.com/office/powerpoint/2010/main" val="3178320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BD3B231-623D-E14E-8546-449F3D16D9EF}" type="datetime1">
              <a:rPr kumimoji="1" lang="ja-JP" altLang="en-US" smtClean="0"/>
              <a:t>2019/9/20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5ACC6D9-967A-4799-96DF-DA263BD2958A}" type="slidenum">
              <a:rPr kumimoji="1" lang="ja-JP" altLang="en-US" smtClean="0"/>
              <a:t>‹#›</a:t>
            </a:fld>
            <a:endParaRPr kumimoji="1" lang="ja-JP" altLang="en-US"/>
          </a:p>
        </p:txBody>
      </p:sp>
    </p:spTree>
    <p:extLst>
      <p:ext uri="{BB962C8B-B14F-4D97-AF65-F5344CB8AC3E}">
        <p14:creationId xmlns:p14="http://schemas.microsoft.com/office/powerpoint/2010/main" val="712485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729FB70-A287-0E46-AB88-965B1C3444D1}" type="datetime1">
              <a:rPr kumimoji="1" lang="ja-JP" altLang="en-US" smtClean="0"/>
              <a:t>2019/9/20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5ACC6D9-967A-4799-96DF-DA263BD2958A}" type="slidenum">
              <a:rPr lang="ja-JP" altLang="en-US" smtClean="0"/>
              <a:pPr/>
              <a:t>‹#›</a:t>
            </a:fld>
            <a:endParaRPr lang="ja-JP" altLang="en-US"/>
          </a:p>
        </p:txBody>
      </p:sp>
    </p:spTree>
    <p:extLst>
      <p:ext uri="{BB962C8B-B14F-4D97-AF65-F5344CB8AC3E}">
        <p14:creationId xmlns:p14="http://schemas.microsoft.com/office/powerpoint/2010/main" val="1211867693"/>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461BD6A-1E44-6047-96F8-138685A8852F}" type="datetime1">
              <a:rPr kumimoji="1" lang="ja-JP" altLang="en-US" smtClean="0"/>
              <a:t>2019/9/20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5ACC6D9-967A-4799-96DF-DA263BD2958A}" type="slidenum">
              <a:rPr kumimoji="1" lang="ja-JP" altLang="en-US" smtClean="0"/>
              <a:t>‹#›</a:t>
            </a:fld>
            <a:endParaRPr kumimoji="1" lang="ja-JP" altLang="en-US"/>
          </a:p>
        </p:txBody>
      </p:sp>
    </p:spTree>
    <p:extLst>
      <p:ext uri="{BB962C8B-B14F-4D97-AF65-F5344CB8AC3E}">
        <p14:creationId xmlns:p14="http://schemas.microsoft.com/office/powerpoint/2010/main" val="348270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dirty="0"/>
              <a:t>2 </a:t>
            </a:r>
            <a:r>
              <a:rPr lang="ja-JP" altLang="en-US"/>
              <a:t>レベル</a:t>
            </a:r>
          </a:p>
          <a:p>
            <a:pPr lvl="2"/>
            <a:r>
              <a:rPr lang="ja-JP" altLang="en-US"/>
              <a:t>第 </a:t>
            </a:r>
            <a:r>
              <a:rPr lang="en-US" altLang="ja-JP" dirty="0"/>
              <a:t>3 </a:t>
            </a:r>
            <a:r>
              <a:rPr lang="ja-JP" altLang="en-US"/>
              <a:t>レベル</a:t>
            </a:r>
          </a:p>
          <a:p>
            <a:pPr lvl="3"/>
            <a:r>
              <a:rPr lang="ja-JP" altLang="en-US"/>
              <a:t>第 </a:t>
            </a:r>
            <a:r>
              <a:rPr lang="en-US" altLang="ja-JP" dirty="0"/>
              <a:t>4 </a:t>
            </a:r>
            <a:r>
              <a:rPr lang="ja-JP" altLang="en-US"/>
              <a:t>レベル</a:t>
            </a:r>
          </a:p>
          <a:p>
            <a:pPr lvl="4"/>
            <a:r>
              <a:rPr lang="ja-JP" altLang="en-US"/>
              <a:t>第 </a:t>
            </a:r>
            <a:r>
              <a:rPr lang="en-US" altLang="ja-JP" dirty="0"/>
              <a:t>5 </a:t>
            </a:r>
            <a:r>
              <a:rPr lang="ja-JP" altLang="en-US"/>
              <a:t>レベル</a:t>
            </a:r>
            <a:endParaRPr lang="en-US" dirty="0"/>
          </a:p>
        </p:txBody>
      </p:sp>
      <p:sp>
        <p:nvSpPr>
          <p:cNvPr id="4" name="Date Placeholder 3"/>
          <p:cNvSpPr>
            <a:spLocks noGrp="1"/>
          </p:cNvSpPr>
          <p:nvPr>
            <p:ph type="dt" sz="half" idx="10"/>
          </p:nvPr>
        </p:nvSpPr>
        <p:spPr/>
        <p:txBody>
          <a:bodyPr/>
          <a:lstStyle/>
          <a:p>
            <a:fld id="{2B97F97F-BC34-A345-99C3-3D3CADA68F3D}" type="datetime1">
              <a:rPr kumimoji="1" lang="ja-JP" altLang="en-US" smtClean="0"/>
              <a:t>2019/9/20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5ACC6D9-967A-4799-96DF-DA263BD2958A}" type="slidenum">
              <a:rPr kumimoji="1" lang="ja-JP" altLang="en-US" smtClean="0"/>
              <a:t>‹#›</a:t>
            </a:fld>
            <a:endParaRPr kumimoji="1" lang="ja-JP" altLang="en-US"/>
          </a:p>
        </p:txBody>
      </p:sp>
    </p:spTree>
    <p:extLst>
      <p:ext uri="{BB962C8B-B14F-4D97-AF65-F5344CB8AC3E}">
        <p14:creationId xmlns:p14="http://schemas.microsoft.com/office/powerpoint/2010/main" val="2741573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77248EB-8CED-0747-B7B9-C61B7E210436}" type="datetime1">
              <a:rPr kumimoji="1" lang="ja-JP" altLang="en-US" smtClean="0"/>
              <a:t>2019/9/20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5ACC6D9-967A-4799-96DF-DA263BD2958A}" type="slidenum">
              <a:rPr kumimoji="1" lang="ja-JP" altLang="en-US" smtClean="0"/>
              <a:t>‹#›</a:t>
            </a:fld>
            <a:endParaRPr kumimoji="1" lang="ja-JP" altLang="en-US"/>
          </a:p>
        </p:txBody>
      </p:sp>
    </p:spTree>
    <p:extLst>
      <p:ext uri="{BB962C8B-B14F-4D97-AF65-F5344CB8AC3E}">
        <p14:creationId xmlns:p14="http://schemas.microsoft.com/office/powerpoint/2010/main" val="2511514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2071A87-D1FC-1B41-A2E1-0A2C5B657A4B}" type="datetime1">
              <a:rPr kumimoji="1" lang="ja-JP" altLang="en-US" smtClean="0"/>
              <a:t>2019/9/20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5ACC6D9-967A-4799-96DF-DA263BD2958A}" type="slidenum">
              <a:rPr kumimoji="1" lang="ja-JP" altLang="en-US" smtClean="0"/>
              <a:t>‹#›</a:t>
            </a:fld>
            <a:endParaRPr kumimoji="1" lang="ja-JP" altLang="en-US"/>
          </a:p>
        </p:txBody>
      </p:sp>
    </p:spTree>
    <p:extLst>
      <p:ext uri="{BB962C8B-B14F-4D97-AF65-F5344CB8AC3E}">
        <p14:creationId xmlns:p14="http://schemas.microsoft.com/office/powerpoint/2010/main" val="1992718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9AF791E-E4D9-BE4E-B321-4EF6F38C1DCA}" type="datetime1">
              <a:rPr kumimoji="1" lang="ja-JP" altLang="en-US" smtClean="0"/>
              <a:t>2019/9/20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5ACC6D9-967A-4799-96DF-DA263BD2958A}" type="slidenum">
              <a:rPr kumimoji="1" lang="ja-JP" altLang="en-US" smtClean="0"/>
              <a:t>‹#›</a:t>
            </a:fld>
            <a:endParaRPr kumimoji="1" lang="ja-JP" altLang="en-US"/>
          </a:p>
        </p:txBody>
      </p:sp>
    </p:spTree>
    <p:extLst>
      <p:ext uri="{BB962C8B-B14F-4D97-AF65-F5344CB8AC3E}">
        <p14:creationId xmlns:p14="http://schemas.microsoft.com/office/powerpoint/2010/main" val="457663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916ED75-6181-A84E-AB08-F8A027D2CD29}" type="datetime1">
              <a:rPr kumimoji="1" lang="ja-JP" altLang="en-US" smtClean="0"/>
              <a:t>2019/9/20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5ACC6D9-967A-4799-96DF-DA263BD2958A}" type="slidenum">
              <a:rPr kumimoji="1" lang="ja-JP" altLang="en-US" smtClean="0"/>
              <a:t>‹#›</a:t>
            </a:fld>
            <a:endParaRPr kumimoji="1" lang="ja-JP" altLang="en-US"/>
          </a:p>
        </p:txBody>
      </p:sp>
    </p:spTree>
    <p:extLst>
      <p:ext uri="{BB962C8B-B14F-4D97-AF65-F5344CB8AC3E}">
        <p14:creationId xmlns:p14="http://schemas.microsoft.com/office/powerpoint/2010/main" val="3625990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5D085C-F9DD-D541-AB07-024AA3FD7276}" type="datetime1">
              <a:rPr kumimoji="1" lang="ja-JP" altLang="en-US" smtClean="0"/>
              <a:t>2019/9/20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5ACC6D9-967A-4799-96DF-DA263BD2958A}" type="slidenum">
              <a:rPr kumimoji="1" lang="ja-JP" altLang="en-US" smtClean="0"/>
              <a:t>‹#›</a:t>
            </a:fld>
            <a:endParaRPr kumimoji="1" lang="ja-JP" altLang="en-US"/>
          </a:p>
        </p:txBody>
      </p:sp>
    </p:spTree>
    <p:extLst>
      <p:ext uri="{BB962C8B-B14F-4D97-AF65-F5344CB8AC3E}">
        <p14:creationId xmlns:p14="http://schemas.microsoft.com/office/powerpoint/2010/main" val="1091553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729FB70-A287-0E46-AB88-965B1C3444D1}" type="datetime1">
              <a:rPr kumimoji="1" lang="ja-JP" altLang="en-US" smtClean="0"/>
              <a:t>2019/9/20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5ACC6D9-967A-4799-96DF-DA263BD2958A}" type="slidenum">
              <a:rPr lang="ja-JP" altLang="en-US" smtClean="0"/>
              <a:pPr/>
              <a:t>‹#›</a:t>
            </a:fld>
            <a:endParaRPr lang="ja-JP" altLang="en-US"/>
          </a:p>
        </p:txBody>
      </p:sp>
    </p:spTree>
    <p:extLst>
      <p:ext uri="{BB962C8B-B14F-4D97-AF65-F5344CB8AC3E}">
        <p14:creationId xmlns:p14="http://schemas.microsoft.com/office/powerpoint/2010/main" val="71592813"/>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7E5C803-7CFC-5643-AB7B-6185D98EA55C}" type="datetime1">
              <a:rPr kumimoji="1" lang="ja-JP" altLang="en-US" smtClean="0"/>
              <a:t>2019/9/20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5ACC6D9-967A-4799-96DF-DA263BD2958A}" type="slidenum">
              <a:rPr kumimoji="1" lang="ja-JP" altLang="en-US" smtClean="0"/>
              <a:t>‹#›</a:t>
            </a:fld>
            <a:endParaRPr kumimoji="1" lang="ja-JP" altLang="en-US"/>
          </a:p>
        </p:txBody>
      </p:sp>
    </p:spTree>
    <p:extLst>
      <p:ext uri="{BB962C8B-B14F-4D97-AF65-F5344CB8AC3E}">
        <p14:creationId xmlns:p14="http://schemas.microsoft.com/office/powerpoint/2010/main" val="31471437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dirty="0"/>
              <a:t>2 </a:t>
            </a:r>
            <a:r>
              <a:rPr lang="ja-JP" altLang="en-US"/>
              <a:t>レベル</a:t>
            </a:r>
          </a:p>
          <a:p>
            <a:pPr lvl="2"/>
            <a:r>
              <a:rPr lang="ja-JP" altLang="en-US"/>
              <a:t>第 </a:t>
            </a:r>
            <a:r>
              <a:rPr lang="en-US" altLang="ja-JP" dirty="0"/>
              <a:t>3 </a:t>
            </a:r>
            <a:r>
              <a:rPr lang="ja-JP" altLang="en-US"/>
              <a:t>レベル</a:t>
            </a:r>
          </a:p>
          <a:p>
            <a:pPr lvl="3"/>
            <a:r>
              <a:rPr lang="ja-JP" altLang="en-US"/>
              <a:t>第 </a:t>
            </a:r>
            <a:r>
              <a:rPr lang="en-US" altLang="ja-JP" dirty="0"/>
              <a:t>4 </a:t>
            </a:r>
            <a:r>
              <a:rPr lang="ja-JP" altLang="en-US"/>
              <a:t>レベル</a:t>
            </a:r>
          </a:p>
          <a:p>
            <a:pPr lvl="4"/>
            <a:r>
              <a:rPr lang="ja-JP" altLang="en-US"/>
              <a:t>第 </a:t>
            </a:r>
            <a:r>
              <a:rPr lang="en-US" altLang="ja-JP" dirty="0"/>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29FB70-A287-0E46-AB88-965B1C3444D1}" type="datetime1">
              <a:rPr kumimoji="1" lang="ja-JP" altLang="en-US" smtClean="0"/>
              <a:t>2019/9/20</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ACC6D9-967A-4799-96DF-DA263BD2958A}" type="slidenum">
              <a:rPr lang="ja-JP" altLang="en-US" smtClean="0"/>
              <a:pPr/>
              <a:t>‹#›</a:t>
            </a:fld>
            <a:endParaRPr lang="ja-JP" altLang="en-US"/>
          </a:p>
        </p:txBody>
      </p:sp>
    </p:spTree>
    <p:extLst>
      <p:ext uri="{BB962C8B-B14F-4D97-AF65-F5344CB8AC3E}">
        <p14:creationId xmlns:p14="http://schemas.microsoft.com/office/powerpoint/2010/main" val="21876502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e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1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1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2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5.xml"/><Relationship Id="rId1" Type="http://schemas.openxmlformats.org/officeDocument/2006/relationships/slideLayout" Target="../slideLayouts/slideLayout2.xml"/><Relationship Id="rId5" Type="http://schemas.openxmlformats.org/officeDocument/2006/relationships/image" Target="../media/image7.emf"/><Relationship Id="rId4" Type="http://schemas.openxmlformats.org/officeDocument/2006/relationships/image" Target="../media/image1.e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766916" y="2808089"/>
            <a:ext cx="7652095" cy="1241822"/>
          </a:xfrm>
        </p:spPr>
        <p:txBody>
          <a:bodyPr>
            <a:normAutofit/>
          </a:bodyPr>
          <a:lstStyle/>
          <a:p>
            <a:r>
              <a:rPr lang="ja-JP" altLang="en-US" sz="4000"/>
              <a:t>ゴミラインをもつ量子桁上げ伝播</a:t>
            </a:r>
            <a:br>
              <a:rPr lang="en-US" altLang="ja-JP" sz="4000" dirty="0"/>
            </a:br>
            <a:r>
              <a:rPr lang="ja-JP" altLang="en-US" sz="4000"/>
              <a:t>加算器回路の深さに関する最適化</a:t>
            </a:r>
            <a:endParaRPr lang="ja-JP" altLang="en-US" sz="4000" dirty="0"/>
          </a:p>
        </p:txBody>
      </p:sp>
      <p:sp>
        <p:nvSpPr>
          <p:cNvPr id="4" name="サブタイトル 3"/>
          <p:cNvSpPr>
            <a:spLocks noGrp="1"/>
          </p:cNvSpPr>
          <p:nvPr>
            <p:ph type="subTitle" idx="1"/>
          </p:nvPr>
        </p:nvSpPr>
        <p:spPr>
          <a:xfrm>
            <a:off x="3767818" y="5348863"/>
            <a:ext cx="6922827" cy="1241822"/>
          </a:xfrm>
        </p:spPr>
        <p:txBody>
          <a:bodyPr>
            <a:normAutofit fontScale="92500" lnSpcReduction="20000"/>
          </a:bodyPr>
          <a:lstStyle/>
          <a:p>
            <a:r>
              <a:rPr lang="ja-JP" altLang="en-US" sz="1950"/>
              <a:t>南山大学大学院</a:t>
            </a:r>
            <a:endParaRPr lang="en-US" altLang="ja-JP" sz="1950" dirty="0"/>
          </a:p>
          <a:p>
            <a:r>
              <a:rPr lang="ja-JP" altLang="en-US" sz="1950"/>
              <a:t>理工学研究科　ソフトウェア工学専攻</a:t>
            </a:r>
            <a:endParaRPr lang="en-US" altLang="ja-JP" sz="1950" dirty="0"/>
          </a:p>
          <a:p>
            <a:r>
              <a:rPr lang="en-US" altLang="ja-JP" sz="1950" dirty="0"/>
              <a:t>        M2018SE012 </a:t>
            </a:r>
            <a:r>
              <a:rPr lang="ja-JP" altLang="en-US" sz="1950"/>
              <a:t>柴田　心太郎</a:t>
            </a:r>
            <a:endParaRPr lang="en-US" altLang="ja-JP" sz="1950" dirty="0"/>
          </a:p>
          <a:p>
            <a:r>
              <a:rPr lang="ja-JP" altLang="en-US" sz="1950"/>
              <a:t>指導教員：</a:t>
            </a:r>
            <a:r>
              <a:rPr lang="en-US" altLang="ja-JP" sz="1950" dirty="0"/>
              <a:t> </a:t>
            </a:r>
            <a:r>
              <a:rPr lang="ja-JP" altLang="en-US" sz="1950"/>
              <a:t>横山　哲郎</a:t>
            </a:r>
            <a:endParaRPr lang="en-US" altLang="ja-JP" sz="1950" dirty="0"/>
          </a:p>
          <a:p>
            <a:endParaRPr lang="ja-JP" altLang="en-US" sz="2700" dirty="0"/>
          </a:p>
        </p:txBody>
      </p:sp>
    </p:spTree>
    <p:extLst>
      <p:ext uri="{BB962C8B-B14F-4D97-AF65-F5344CB8AC3E}">
        <p14:creationId xmlns:p14="http://schemas.microsoft.com/office/powerpoint/2010/main" val="3754497225"/>
      </p:ext>
    </p:extLst>
  </p:cSld>
  <p:clrMapOvr>
    <a:masterClrMapping/>
  </p:clrMapOvr>
  <mc:AlternateContent xmlns:mc="http://schemas.openxmlformats.org/markup-compatibility/2006" xmlns:p14="http://schemas.microsoft.com/office/powerpoint/2010/main">
    <mc:Choice Requires="p14">
      <p:transition spd="slow" p14:dur="2000" advTm="7907"/>
    </mc:Choice>
    <mc:Fallback xmlns="">
      <p:transition spd="slow" advTm="7907"/>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a:t>3.</a:t>
            </a:r>
            <a:r>
              <a:rPr lang="ja-JP" altLang="en-US"/>
              <a:t>準備</a:t>
            </a:r>
            <a:r>
              <a:rPr lang="en-US" altLang="ja-JP" dirty="0"/>
              <a:t>(4/4)</a:t>
            </a:r>
            <a:endParaRPr lang="ja-JP" altLang="en-US" dirty="0"/>
          </a:p>
        </p:txBody>
      </p:sp>
      <p:sp>
        <p:nvSpPr>
          <p:cNvPr id="4" name="スライド番号プレースホルダー 3"/>
          <p:cNvSpPr>
            <a:spLocks noGrp="1"/>
          </p:cNvSpPr>
          <p:nvPr>
            <p:ph type="sldNum" sz="quarter" idx="12"/>
          </p:nvPr>
        </p:nvSpPr>
        <p:spPr/>
        <p:txBody>
          <a:bodyPr/>
          <a:lstStyle/>
          <a:p>
            <a:fld id="{C5ACC6D9-967A-4799-96DF-DA263BD2958A}" type="slidenum">
              <a:rPr kumimoji="1" lang="ja-JP" altLang="en-US" smtClean="0"/>
              <a:t>10</a:t>
            </a:fld>
            <a:endParaRPr kumimoji="1" lang="ja-JP" altLang="en-US"/>
          </a:p>
        </p:txBody>
      </p:sp>
      <p:sp>
        <p:nvSpPr>
          <p:cNvPr id="20" name="角丸四角形">
            <a:extLst>
              <a:ext uri="{FF2B5EF4-FFF2-40B4-BE49-F238E27FC236}">
                <a16:creationId xmlns:a16="http://schemas.microsoft.com/office/drawing/2014/main" id="{9D215471-D6A1-684F-8C3E-0E7CA3C8C9AE}"/>
              </a:ext>
            </a:extLst>
          </p:cNvPr>
          <p:cNvSpPr/>
          <p:nvPr/>
        </p:nvSpPr>
        <p:spPr>
          <a:xfrm>
            <a:off x="878400" y="1936800"/>
            <a:ext cx="1242300" cy="442275"/>
          </a:xfrm>
          <a:prstGeom prst="roundRect">
            <a:avLst>
              <a:gd name="adj" fmla="val 36421"/>
            </a:avLst>
          </a:prstGeom>
          <a:solidFill>
            <a:srgbClr val="FFFFFF"/>
          </a:solidFill>
          <a:ln w="38100">
            <a:solidFill>
              <a:schemeClr val="accent1"/>
            </a:solidFill>
            <a:miter/>
          </a:ln>
        </p:spPr>
        <p:txBody>
          <a:bodyPr lIns="34289" rIns="34289" anchor="ctr"/>
          <a:lstStyle/>
          <a:p>
            <a:r>
              <a:rPr lang="ja-JP" altLang="en-US" sz="2400"/>
              <a:t>　ライン</a:t>
            </a:r>
            <a:endParaRPr sz="2400" dirty="0"/>
          </a:p>
        </p:txBody>
      </p:sp>
      <p:grpSp>
        <p:nvGrpSpPr>
          <p:cNvPr id="13" name="グループ化 12">
            <a:extLst>
              <a:ext uri="{FF2B5EF4-FFF2-40B4-BE49-F238E27FC236}">
                <a16:creationId xmlns:a16="http://schemas.microsoft.com/office/drawing/2014/main" id="{A423AA67-AF83-A448-9ECC-B1C571F6FAD7}"/>
              </a:ext>
            </a:extLst>
          </p:cNvPr>
          <p:cNvGrpSpPr/>
          <p:nvPr/>
        </p:nvGrpSpPr>
        <p:grpSpPr>
          <a:xfrm>
            <a:off x="1029439" y="2528803"/>
            <a:ext cx="3805979" cy="1800393"/>
            <a:chOff x="1473200" y="3107733"/>
            <a:chExt cx="5074638" cy="2400524"/>
          </a:xfrm>
        </p:grpSpPr>
        <p:sp>
          <p:nvSpPr>
            <p:cNvPr id="33" name="角丸四角形">
              <a:extLst>
                <a:ext uri="{FF2B5EF4-FFF2-40B4-BE49-F238E27FC236}">
                  <a16:creationId xmlns:a16="http://schemas.microsoft.com/office/drawing/2014/main" id="{2B12489B-59DC-3841-BC43-CE4BEE3CB188}"/>
                </a:ext>
              </a:extLst>
            </p:cNvPr>
            <p:cNvSpPr/>
            <p:nvPr/>
          </p:nvSpPr>
          <p:spPr>
            <a:xfrm>
              <a:off x="1473200" y="3107733"/>
              <a:ext cx="5074638" cy="2400524"/>
            </a:xfrm>
            <a:prstGeom prst="roundRect">
              <a:avLst>
                <a:gd name="adj" fmla="val 29085"/>
              </a:avLst>
            </a:prstGeom>
            <a:solidFill>
              <a:schemeClr val="accent1">
                <a:lumMod val="20000"/>
                <a:lumOff val="80000"/>
              </a:schemeClr>
            </a:solidFill>
            <a:ln w="38100">
              <a:solidFill>
                <a:schemeClr val="accent1">
                  <a:lumOff val="20196"/>
                </a:schemeClr>
              </a:solidFill>
              <a:miter/>
            </a:ln>
          </p:spPr>
          <p:txBody>
            <a:bodyPr lIns="34289" rIns="34289" anchor="ctr"/>
            <a:lstStyle/>
            <a:p>
              <a:endParaRPr lang="en-US" altLang="ja-JP" sz="1350" dirty="0"/>
            </a:p>
          </p:txBody>
        </p:sp>
        <p:sp>
          <p:nvSpPr>
            <p:cNvPr id="34" name="テキスト ボックス 33">
              <a:extLst>
                <a:ext uri="{FF2B5EF4-FFF2-40B4-BE49-F238E27FC236}">
                  <a16:creationId xmlns:a16="http://schemas.microsoft.com/office/drawing/2014/main" id="{D06BCD59-74DD-4948-83E3-4F0E3AA63C0C}"/>
                </a:ext>
              </a:extLst>
            </p:cNvPr>
            <p:cNvSpPr txBox="1"/>
            <p:nvPr/>
          </p:nvSpPr>
          <p:spPr>
            <a:xfrm>
              <a:off x="1616575" y="3217825"/>
              <a:ext cx="4931263" cy="902811"/>
            </a:xfrm>
            <a:prstGeom prst="rect">
              <a:avLst/>
            </a:prstGeom>
            <a:noFill/>
          </p:spPr>
          <p:txBody>
            <a:bodyPr wrap="none" rtlCol="0">
              <a:spAutoFit/>
            </a:bodyPr>
            <a:lstStyle/>
            <a:p>
              <a:r>
                <a:rPr lang="ja-JP" altLang="en-US" sz="2000" u="sng">
                  <a:solidFill>
                    <a:srgbClr val="C00000"/>
                  </a:solidFill>
                </a:rPr>
                <a:t>ゴミライン</a:t>
              </a:r>
              <a:r>
                <a:rPr lang="ja-JP" altLang="en-US" sz="2000"/>
                <a:t>：</a:t>
              </a:r>
              <a:r>
                <a:rPr lang="ja-JP" altLang="en-US"/>
                <a:t>入力もしくは出力が変数</a:t>
              </a:r>
              <a:endParaRPr lang="en-US" altLang="ja-JP" dirty="0"/>
            </a:p>
            <a:p>
              <a:r>
                <a:rPr lang="en-US" altLang="ja-JP" dirty="0"/>
                <a:t>                    </a:t>
              </a:r>
              <a:r>
                <a:rPr lang="ja-JP" altLang="en-US"/>
                <a:t>となっているライン</a:t>
              </a:r>
            </a:p>
          </p:txBody>
        </p:sp>
        <p:grpSp>
          <p:nvGrpSpPr>
            <p:cNvPr id="9" name="グループ化 8">
              <a:extLst>
                <a:ext uri="{FF2B5EF4-FFF2-40B4-BE49-F238E27FC236}">
                  <a16:creationId xmlns:a16="http://schemas.microsoft.com/office/drawing/2014/main" id="{DF2EBB93-DA5E-5A4C-BAD7-86552920DA20}"/>
                </a:ext>
              </a:extLst>
            </p:cNvPr>
            <p:cNvGrpSpPr/>
            <p:nvPr/>
          </p:nvGrpSpPr>
          <p:grpSpPr>
            <a:xfrm>
              <a:off x="2278971" y="4307994"/>
              <a:ext cx="2810933" cy="977193"/>
              <a:chOff x="2779575" y="4647855"/>
              <a:chExt cx="2810933" cy="977193"/>
            </a:xfrm>
          </p:grpSpPr>
          <p:pic>
            <p:nvPicPr>
              <p:cNvPr id="30" name="図 29">
                <a:extLst>
                  <a:ext uri="{FF2B5EF4-FFF2-40B4-BE49-F238E27FC236}">
                    <a16:creationId xmlns:a16="http://schemas.microsoft.com/office/drawing/2014/main" id="{0B4C3F4E-4E2D-7342-9630-AB2CF7E4BF42}"/>
                  </a:ext>
                </a:extLst>
              </p:cNvPr>
              <p:cNvPicPr>
                <a:picLocks noChangeAspect="1"/>
              </p:cNvPicPr>
              <p:nvPr/>
            </p:nvPicPr>
            <p:blipFill rotWithShape="1">
              <a:blip r:embed="rId3">
                <a:extLst>
                  <a:ext uri="{28A0092B-C50C-407E-A947-70E740481C1C}">
                    <a14:useLocalDpi xmlns:a14="http://schemas.microsoft.com/office/drawing/2010/main" val="0"/>
                  </a:ext>
                </a:extLst>
              </a:blip>
              <a:srcRect l="22088" t="68627" r="64171" b="28410"/>
              <a:stretch/>
            </p:blipFill>
            <p:spPr>
              <a:xfrm>
                <a:off x="2779575" y="4698277"/>
                <a:ext cx="2810933" cy="857725"/>
              </a:xfrm>
              <a:prstGeom prst="rect">
                <a:avLst/>
              </a:prstGeom>
            </p:spPr>
          </p:pic>
          <p:sp>
            <p:nvSpPr>
              <p:cNvPr id="32" name="正方形/長方形 31">
                <a:extLst>
                  <a:ext uri="{FF2B5EF4-FFF2-40B4-BE49-F238E27FC236}">
                    <a16:creationId xmlns:a16="http://schemas.microsoft.com/office/drawing/2014/main" id="{47C57AE9-5EF1-FB42-827F-A1A136AE0C15}"/>
                  </a:ext>
                </a:extLst>
              </p:cNvPr>
              <p:cNvSpPr/>
              <p:nvPr/>
            </p:nvSpPr>
            <p:spPr>
              <a:xfrm>
                <a:off x="3914702" y="4647855"/>
                <a:ext cx="545873" cy="97719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i="1">
                  <a:solidFill>
                    <a:schemeClr val="tx1"/>
                  </a:solidFill>
                </a:endParaRPr>
              </a:p>
            </p:txBody>
          </p:sp>
        </p:grpSp>
      </p:grpSp>
      <p:grpSp>
        <p:nvGrpSpPr>
          <p:cNvPr id="14" name="グループ化 13">
            <a:extLst>
              <a:ext uri="{FF2B5EF4-FFF2-40B4-BE49-F238E27FC236}">
                <a16:creationId xmlns:a16="http://schemas.microsoft.com/office/drawing/2014/main" id="{BF967478-6AC7-B242-A306-69D5CBF24CC7}"/>
              </a:ext>
            </a:extLst>
          </p:cNvPr>
          <p:cNvGrpSpPr/>
          <p:nvPr/>
        </p:nvGrpSpPr>
        <p:grpSpPr>
          <a:xfrm>
            <a:off x="5021644" y="2528804"/>
            <a:ext cx="3730158" cy="1800392"/>
            <a:chOff x="2057960" y="5120499"/>
            <a:chExt cx="4973543" cy="2400522"/>
          </a:xfrm>
        </p:grpSpPr>
        <p:sp>
          <p:nvSpPr>
            <p:cNvPr id="38" name="角丸四角形">
              <a:extLst>
                <a:ext uri="{FF2B5EF4-FFF2-40B4-BE49-F238E27FC236}">
                  <a16:creationId xmlns:a16="http://schemas.microsoft.com/office/drawing/2014/main" id="{45A1FBE1-770E-4840-988C-13F1165E119D}"/>
                </a:ext>
              </a:extLst>
            </p:cNvPr>
            <p:cNvSpPr/>
            <p:nvPr/>
          </p:nvSpPr>
          <p:spPr>
            <a:xfrm>
              <a:off x="2057960" y="5120499"/>
              <a:ext cx="4973543" cy="2400522"/>
            </a:xfrm>
            <a:prstGeom prst="roundRect">
              <a:avLst>
                <a:gd name="adj" fmla="val 29085"/>
              </a:avLst>
            </a:prstGeom>
            <a:solidFill>
              <a:schemeClr val="accent1">
                <a:lumMod val="20000"/>
                <a:lumOff val="80000"/>
              </a:schemeClr>
            </a:solidFill>
            <a:ln w="38100">
              <a:solidFill>
                <a:schemeClr val="accent1">
                  <a:lumOff val="20196"/>
                </a:schemeClr>
              </a:solidFill>
              <a:miter/>
            </a:ln>
          </p:spPr>
          <p:txBody>
            <a:bodyPr lIns="34289" rIns="34289" anchor="ctr"/>
            <a:lstStyle/>
            <a:p>
              <a:endParaRPr lang="en-US" altLang="ja-JP" sz="1350" dirty="0"/>
            </a:p>
          </p:txBody>
        </p:sp>
        <p:grpSp>
          <p:nvGrpSpPr>
            <p:cNvPr id="8" name="グループ化 7">
              <a:extLst>
                <a:ext uri="{FF2B5EF4-FFF2-40B4-BE49-F238E27FC236}">
                  <a16:creationId xmlns:a16="http://schemas.microsoft.com/office/drawing/2014/main" id="{DE810DBF-B7F5-7A41-AA73-BB51FC6308D5}"/>
                </a:ext>
              </a:extLst>
            </p:cNvPr>
            <p:cNvGrpSpPr/>
            <p:nvPr/>
          </p:nvGrpSpPr>
          <p:grpSpPr>
            <a:xfrm>
              <a:off x="2874276" y="6033486"/>
              <a:ext cx="3340229" cy="1383429"/>
              <a:chOff x="4159344" y="2127090"/>
              <a:chExt cx="3340229" cy="1383429"/>
            </a:xfrm>
          </p:grpSpPr>
          <p:pic>
            <p:nvPicPr>
              <p:cNvPr id="7" name="図 6">
                <a:extLst>
                  <a:ext uri="{FF2B5EF4-FFF2-40B4-BE49-F238E27FC236}">
                    <a16:creationId xmlns:a16="http://schemas.microsoft.com/office/drawing/2014/main" id="{BF224043-4327-8242-891C-A03D8ACDA26D}"/>
                  </a:ext>
                </a:extLst>
              </p:cNvPr>
              <p:cNvPicPr>
                <a:picLocks noChangeAspect="1"/>
              </p:cNvPicPr>
              <p:nvPr/>
            </p:nvPicPr>
            <p:blipFill rotWithShape="1">
              <a:blip r:embed="rId3">
                <a:extLst>
                  <a:ext uri="{28A0092B-C50C-407E-A947-70E740481C1C}">
                    <a14:useLocalDpi xmlns:a14="http://schemas.microsoft.com/office/drawing/2010/main" val="0"/>
                  </a:ext>
                </a:extLst>
              </a:blip>
              <a:srcRect l="21698" t="24534" r="62578" b="70864"/>
              <a:stretch/>
            </p:blipFill>
            <p:spPr>
              <a:xfrm>
                <a:off x="4159344" y="2127090"/>
                <a:ext cx="3340229" cy="1383429"/>
              </a:xfrm>
              <a:prstGeom prst="rect">
                <a:avLst/>
              </a:prstGeom>
            </p:spPr>
          </p:pic>
          <p:sp>
            <p:nvSpPr>
              <p:cNvPr id="31" name="正方形/長方形 30">
                <a:extLst>
                  <a:ext uri="{FF2B5EF4-FFF2-40B4-BE49-F238E27FC236}">
                    <a16:creationId xmlns:a16="http://schemas.microsoft.com/office/drawing/2014/main" id="{D16DE39B-27D9-AB4C-B969-85627D8A0E70}"/>
                  </a:ext>
                </a:extLst>
              </p:cNvPr>
              <p:cNvSpPr/>
              <p:nvPr/>
            </p:nvSpPr>
            <p:spPr>
              <a:xfrm>
                <a:off x="5405977" y="2330208"/>
                <a:ext cx="545873" cy="97719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i="1">
                  <a:solidFill>
                    <a:schemeClr val="tx1"/>
                  </a:solidFill>
                </a:endParaRPr>
              </a:p>
            </p:txBody>
          </p:sp>
        </p:grpSp>
        <p:sp>
          <p:nvSpPr>
            <p:cNvPr id="39" name="テキスト ボックス 38">
              <a:extLst>
                <a:ext uri="{FF2B5EF4-FFF2-40B4-BE49-F238E27FC236}">
                  <a16:creationId xmlns:a16="http://schemas.microsoft.com/office/drawing/2014/main" id="{9EC65EDF-F990-744A-8816-CAD0780B4E87}"/>
                </a:ext>
              </a:extLst>
            </p:cNvPr>
            <p:cNvSpPr txBox="1"/>
            <p:nvPr/>
          </p:nvSpPr>
          <p:spPr>
            <a:xfrm>
              <a:off x="2201335" y="5230590"/>
              <a:ext cx="4745316" cy="902810"/>
            </a:xfrm>
            <a:prstGeom prst="rect">
              <a:avLst/>
            </a:prstGeom>
            <a:noFill/>
          </p:spPr>
          <p:txBody>
            <a:bodyPr wrap="none" rtlCol="0">
              <a:spAutoFit/>
            </a:bodyPr>
            <a:lstStyle/>
            <a:p>
              <a:r>
                <a:rPr lang="en-US" altLang="ja-JP" sz="2000" u="sng" dirty="0">
                  <a:solidFill>
                    <a:srgbClr val="C00000"/>
                  </a:solidFill>
                </a:rPr>
                <a:t>ancilla</a:t>
              </a:r>
              <a:r>
                <a:rPr lang="ja-JP" altLang="en-US" sz="2000" u="sng">
                  <a:solidFill>
                    <a:srgbClr val="C00000"/>
                  </a:solidFill>
                </a:rPr>
                <a:t>ライン</a:t>
              </a:r>
              <a:r>
                <a:rPr lang="ja-JP" altLang="en-US" sz="2000"/>
                <a:t>：</a:t>
              </a:r>
              <a:r>
                <a:rPr lang="ja-JP" altLang="en-US"/>
                <a:t>入出力が定数</a:t>
              </a:r>
              <a:endParaRPr lang="en-US" altLang="ja-JP" dirty="0"/>
            </a:p>
            <a:p>
              <a:r>
                <a:rPr lang="en-US" altLang="ja-JP" dirty="0"/>
                <a:t>                        </a:t>
              </a:r>
              <a:r>
                <a:rPr lang="ja-JP" altLang="en-US"/>
                <a:t>となっているライン </a:t>
              </a:r>
            </a:p>
          </p:txBody>
        </p:sp>
      </p:grpSp>
      <p:sp>
        <p:nvSpPr>
          <p:cNvPr id="44" name="角丸四角形">
            <a:extLst>
              <a:ext uri="{FF2B5EF4-FFF2-40B4-BE49-F238E27FC236}">
                <a16:creationId xmlns:a16="http://schemas.microsoft.com/office/drawing/2014/main" id="{B8B85CF7-ACB5-BB4B-A8A3-71D360900CD6}"/>
              </a:ext>
            </a:extLst>
          </p:cNvPr>
          <p:cNvSpPr/>
          <p:nvPr/>
        </p:nvSpPr>
        <p:spPr>
          <a:xfrm>
            <a:off x="1105261" y="4588821"/>
            <a:ext cx="3730157" cy="1762215"/>
          </a:xfrm>
          <a:prstGeom prst="roundRect">
            <a:avLst>
              <a:gd name="adj" fmla="val 29085"/>
            </a:avLst>
          </a:prstGeom>
          <a:solidFill>
            <a:schemeClr val="accent1">
              <a:lumMod val="20000"/>
              <a:lumOff val="80000"/>
            </a:schemeClr>
          </a:solidFill>
          <a:ln w="38100">
            <a:solidFill>
              <a:schemeClr val="accent1">
                <a:lumOff val="20196"/>
              </a:schemeClr>
            </a:solidFill>
            <a:miter/>
          </a:ln>
        </p:spPr>
        <p:txBody>
          <a:bodyPr lIns="34289" rIns="34289" anchor="ctr"/>
          <a:lstStyle/>
          <a:p>
            <a:endParaRPr lang="en-US" altLang="ja-JP" sz="1350" dirty="0"/>
          </a:p>
        </p:txBody>
      </p:sp>
      <p:sp>
        <p:nvSpPr>
          <p:cNvPr id="45" name="テキスト ボックス 44">
            <a:extLst>
              <a:ext uri="{FF2B5EF4-FFF2-40B4-BE49-F238E27FC236}">
                <a16:creationId xmlns:a16="http://schemas.microsoft.com/office/drawing/2014/main" id="{AF50FA69-1ACA-3647-82D6-C46FF2B94AD0}"/>
              </a:ext>
            </a:extLst>
          </p:cNvPr>
          <p:cNvSpPr txBox="1"/>
          <p:nvPr/>
        </p:nvSpPr>
        <p:spPr>
          <a:xfrm>
            <a:off x="1357332" y="4691154"/>
            <a:ext cx="2892138" cy="677108"/>
          </a:xfrm>
          <a:prstGeom prst="rect">
            <a:avLst/>
          </a:prstGeom>
          <a:noFill/>
        </p:spPr>
        <p:txBody>
          <a:bodyPr wrap="none" rtlCol="0">
            <a:spAutoFit/>
          </a:bodyPr>
          <a:lstStyle/>
          <a:p>
            <a:r>
              <a:rPr lang="ja-JP" altLang="en-US" sz="2000" u="sng">
                <a:solidFill>
                  <a:srgbClr val="C00000"/>
                </a:solidFill>
              </a:rPr>
              <a:t>深さ</a:t>
            </a:r>
            <a:r>
              <a:rPr lang="ja-JP" altLang="en-US" sz="2000"/>
              <a:t>：</a:t>
            </a:r>
            <a:r>
              <a:rPr lang="ja-JP" altLang="en-US"/>
              <a:t>各ラインを通る最大の</a:t>
            </a:r>
            <a:endParaRPr lang="en-US" altLang="ja-JP" dirty="0"/>
          </a:p>
          <a:p>
            <a:r>
              <a:rPr lang="en-US" altLang="ja-JP" dirty="0"/>
              <a:t>         </a:t>
            </a:r>
            <a:r>
              <a:rPr lang="ja-JP" altLang="en-US"/>
              <a:t>ゲート数</a:t>
            </a:r>
          </a:p>
        </p:txBody>
      </p:sp>
      <p:pic>
        <p:nvPicPr>
          <p:cNvPr id="46" name="図 45">
            <a:extLst>
              <a:ext uri="{FF2B5EF4-FFF2-40B4-BE49-F238E27FC236}">
                <a16:creationId xmlns:a16="http://schemas.microsoft.com/office/drawing/2014/main" id="{A767CEE8-3D1F-B54B-80AC-7845F2926EB5}"/>
              </a:ext>
            </a:extLst>
          </p:cNvPr>
          <p:cNvPicPr>
            <a:picLocks noChangeAspect="1"/>
          </p:cNvPicPr>
          <p:nvPr/>
        </p:nvPicPr>
        <p:blipFill rotWithShape="1">
          <a:blip r:embed="rId4">
            <a:extLst>
              <a:ext uri="{28A0092B-C50C-407E-A947-70E740481C1C}">
                <a14:useLocalDpi xmlns:a14="http://schemas.microsoft.com/office/drawing/2010/main" val="0"/>
              </a:ext>
            </a:extLst>
          </a:blip>
          <a:srcRect l="72993" t="45159" r="15798" b="50698"/>
          <a:stretch/>
        </p:blipFill>
        <p:spPr>
          <a:xfrm>
            <a:off x="1401524" y="5309999"/>
            <a:ext cx="1492993" cy="915981"/>
          </a:xfrm>
          <a:prstGeom prst="rect">
            <a:avLst/>
          </a:prstGeom>
        </p:spPr>
      </p:pic>
      <p:sp>
        <p:nvSpPr>
          <p:cNvPr id="48" name="テキスト ボックス 47">
            <a:extLst>
              <a:ext uri="{FF2B5EF4-FFF2-40B4-BE49-F238E27FC236}">
                <a16:creationId xmlns:a16="http://schemas.microsoft.com/office/drawing/2014/main" id="{895747EC-DE31-0C40-9921-856FEC789228}"/>
              </a:ext>
            </a:extLst>
          </p:cNvPr>
          <p:cNvSpPr txBox="1"/>
          <p:nvPr/>
        </p:nvSpPr>
        <p:spPr>
          <a:xfrm>
            <a:off x="3201903" y="5902815"/>
            <a:ext cx="857927" cy="323165"/>
          </a:xfrm>
          <a:prstGeom prst="rect">
            <a:avLst/>
          </a:prstGeom>
          <a:noFill/>
        </p:spPr>
        <p:txBody>
          <a:bodyPr wrap="none" rtlCol="0">
            <a:spAutoFit/>
          </a:bodyPr>
          <a:lstStyle/>
          <a:p>
            <a:r>
              <a:rPr lang="ja-JP" altLang="en-US" sz="1500" u="sng"/>
              <a:t>深さ＝</a:t>
            </a:r>
            <a:r>
              <a:rPr lang="en-US" altLang="ja-JP" sz="1500" u="sng" dirty="0"/>
              <a:t> 2</a:t>
            </a:r>
            <a:endParaRPr lang="ja-JP" altLang="en-US" sz="1500"/>
          </a:p>
        </p:txBody>
      </p:sp>
    </p:spTree>
    <p:extLst>
      <p:ext uri="{BB962C8B-B14F-4D97-AF65-F5344CB8AC3E}">
        <p14:creationId xmlns:p14="http://schemas.microsoft.com/office/powerpoint/2010/main" val="2354054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a:t>4.</a:t>
            </a:r>
            <a:r>
              <a:rPr lang="ja-JP" altLang="en-US"/>
              <a:t>関連研究</a:t>
            </a:r>
            <a:r>
              <a:rPr lang="en-US" altLang="ja-JP" dirty="0"/>
              <a:t>(1/4)</a:t>
            </a:r>
            <a:endParaRPr lang="ja-JP" altLang="en-US" dirty="0"/>
          </a:p>
        </p:txBody>
      </p:sp>
      <p:sp>
        <p:nvSpPr>
          <p:cNvPr id="4" name="スライド番号プレースホルダー 3"/>
          <p:cNvSpPr>
            <a:spLocks noGrp="1"/>
          </p:cNvSpPr>
          <p:nvPr>
            <p:ph type="sldNum" sz="quarter" idx="12"/>
          </p:nvPr>
        </p:nvSpPr>
        <p:spPr/>
        <p:txBody>
          <a:bodyPr/>
          <a:lstStyle/>
          <a:p>
            <a:fld id="{C5ACC6D9-967A-4799-96DF-DA263BD2958A}" type="slidenum">
              <a:rPr kumimoji="1" lang="ja-JP" altLang="en-US" smtClean="0"/>
              <a:t>11</a:t>
            </a:fld>
            <a:endParaRPr kumimoji="1" lang="ja-JP" altLang="en-US"/>
          </a:p>
        </p:txBody>
      </p:sp>
      <p:graphicFrame>
        <p:nvGraphicFramePr>
          <p:cNvPr id="15" name="表 14">
            <a:extLst>
              <a:ext uri="{FF2B5EF4-FFF2-40B4-BE49-F238E27FC236}">
                <a16:creationId xmlns:a16="http://schemas.microsoft.com/office/drawing/2014/main" id="{B48F7CE3-5813-3845-A22E-D7CD23527588}"/>
              </a:ext>
            </a:extLst>
          </p:cNvPr>
          <p:cNvGraphicFramePr>
            <a:graphicFrameLocks noGrp="1"/>
          </p:cNvGraphicFramePr>
          <p:nvPr>
            <p:extLst>
              <p:ext uri="{D42A27DB-BD31-4B8C-83A1-F6EECF244321}">
                <p14:modId xmlns:p14="http://schemas.microsoft.com/office/powerpoint/2010/main" val="2299522614"/>
              </p:ext>
            </p:extLst>
          </p:nvPr>
        </p:nvGraphicFramePr>
        <p:xfrm>
          <a:off x="1203581" y="2641540"/>
          <a:ext cx="6736838" cy="1871464"/>
        </p:xfrm>
        <a:graphic>
          <a:graphicData uri="http://schemas.openxmlformats.org/drawingml/2006/table">
            <a:tbl>
              <a:tblPr firstRow="1" bandRow="1">
                <a:tableStyleId>{9DCAF9ED-07DC-4A11-8D7F-57B35C25682E}</a:tableStyleId>
              </a:tblPr>
              <a:tblGrid>
                <a:gridCol w="2208255">
                  <a:extLst>
                    <a:ext uri="{9D8B030D-6E8A-4147-A177-3AD203B41FA5}">
                      <a16:colId xmlns:a16="http://schemas.microsoft.com/office/drawing/2014/main" val="4269852996"/>
                    </a:ext>
                  </a:extLst>
                </a:gridCol>
                <a:gridCol w="2282968">
                  <a:extLst>
                    <a:ext uri="{9D8B030D-6E8A-4147-A177-3AD203B41FA5}">
                      <a16:colId xmlns:a16="http://schemas.microsoft.com/office/drawing/2014/main" val="3372536026"/>
                    </a:ext>
                  </a:extLst>
                </a:gridCol>
                <a:gridCol w="2245615">
                  <a:extLst>
                    <a:ext uri="{9D8B030D-6E8A-4147-A177-3AD203B41FA5}">
                      <a16:colId xmlns:a16="http://schemas.microsoft.com/office/drawing/2014/main" val="2185695020"/>
                    </a:ext>
                  </a:extLst>
                </a:gridCol>
              </a:tblGrid>
              <a:tr h="562243">
                <a:tc>
                  <a:txBody>
                    <a:bodyPr/>
                    <a:lstStyle/>
                    <a:p>
                      <a:endParaRPr kumimoji="1" lang="ja-JP" altLang="en-US" sz="15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kumimoji="1" lang="ja-JP" altLang="en-US" sz="1600">
                          <a:solidFill>
                            <a:schemeClr val="tx1"/>
                          </a:solidFill>
                        </a:rPr>
                        <a:t>ゴミライン有り</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kumimoji="1" lang="ja-JP" altLang="en-US" sz="1600">
                          <a:solidFill>
                            <a:schemeClr val="tx1"/>
                          </a:solidFill>
                        </a:rPr>
                        <a:t>ゴミライン無し</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420551301"/>
                  </a:ext>
                </a:extLst>
              </a:tr>
              <a:tr h="614611">
                <a:tc>
                  <a:txBody>
                    <a:bodyPr/>
                    <a:lstStyle/>
                    <a:p>
                      <a:r>
                        <a:rPr kumimoji="1" lang="ja-JP" altLang="en-US" sz="1600">
                          <a:solidFill>
                            <a:schemeClr val="tx1"/>
                          </a:solidFill>
                        </a:rPr>
                        <a:t>桁上げ先見加算器</a:t>
                      </a:r>
                      <a:r>
                        <a:rPr kumimoji="1" lang="en-US" altLang="ja-JP" sz="1600" dirty="0">
                          <a:solidFill>
                            <a:schemeClr val="tx1"/>
                          </a:solidFill>
                        </a:rPr>
                        <a:t>(CLA)</a:t>
                      </a:r>
                      <a:endParaRPr kumimoji="1" lang="ja-JP" altLang="en-US" sz="16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5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solidFill>
                      <a:schemeClr val="bg1"/>
                    </a:solidFill>
                  </a:tcPr>
                </a:tc>
                <a:tc>
                  <a:txBody>
                    <a:bodyPr/>
                    <a:lstStyle/>
                    <a:p>
                      <a:pPr algn="ctr"/>
                      <a:r>
                        <a:rPr lang="en-US" altLang="ja-JP" sz="1600" dirty="0">
                          <a:latin typeface="+mn-ea"/>
                        </a:rPr>
                        <a:t>Draper </a:t>
                      </a:r>
                      <a:r>
                        <a:rPr lang="ja-JP" altLang="en-US" sz="1600">
                          <a:latin typeface="+mn-ea"/>
                        </a:rPr>
                        <a:t>他，</a:t>
                      </a:r>
                      <a:r>
                        <a:rPr lang="en-US" altLang="ja-JP" sz="1600" dirty="0" err="1">
                          <a:latin typeface="+mn-ea"/>
                        </a:rPr>
                        <a:t>Mogensen</a:t>
                      </a:r>
                      <a:endParaRPr kumimoji="1" lang="ja-JP" altLang="en-US" sz="16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846612"/>
                  </a:ext>
                </a:extLst>
              </a:tr>
              <a:tr h="694610">
                <a:tc>
                  <a:txBody>
                    <a:bodyPr/>
                    <a:lstStyle/>
                    <a:p>
                      <a:r>
                        <a:rPr kumimoji="1" lang="ja-JP" altLang="en-US" sz="1600">
                          <a:solidFill>
                            <a:schemeClr val="tx1"/>
                          </a:solidFill>
                        </a:rPr>
                        <a:t>桁上げ伝播加算器</a:t>
                      </a:r>
                      <a:r>
                        <a:rPr kumimoji="1" lang="en-US" altLang="ja-JP" sz="1600" dirty="0">
                          <a:solidFill>
                            <a:schemeClr val="tx1"/>
                          </a:solidFill>
                        </a:rPr>
                        <a:t>(RCA)</a:t>
                      </a:r>
                      <a:endParaRPr kumimoji="1" lang="ja-JP" altLang="en-US" sz="16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a:solidFill>
                            <a:srgbClr val="C00000"/>
                          </a:solidFill>
                        </a:rPr>
                        <a:t>本研究</a:t>
                      </a:r>
                      <a:r>
                        <a:rPr kumimoji="1" lang="ja-JP" altLang="en-US" sz="1600">
                          <a:solidFill>
                            <a:schemeClr val="tx1"/>
                          </a:solidFill>
                        </a:rPr>
                        <a:t>，</a:t>
                      </a:r>
                      <a:r>
                        <a:rPr kumimoji="1" lang="en-US" altLang="ja-JP" sz="1600" kern="1200" dirty="0" err="1">
                          <a:solidFill>
                            <a:schemeClr val="dk1"/>
                          </a:solidFill>
                          <a:effectLst/>
                          <a:latin typeface="+mn-lt"/>
                          <a:ea typeface="+mn-ea"/>
                          <a:cs typeface="+mn-cs"/>
                        </a:rPr>
                        <a:t>Rentergem</a:t>
                      </a:r>
                      <a:r>
                        <a:rPr kumimoji="1" lang="en-US" altLang="ja-JP" sz="1600" kern="1200" dirty="0">
                          <a:solidFill>
                            <a:schemeClr val="dk1"/>
                          </a:solidFill>
                          <a:effectLst/>
                          <a:latin typeface="+mn-lt"/>
                          <a:ea typeface="+mn-ea"/>
                          <a:cs typeface="+mn-cs"/>
                        </a:rPr>
                        <a:t> </a:t>
                      </a:r>
                      <a:r>
                        <a:rPr kumimoji="1" lang="ja-JP" altLang="en-US" sz="1600" kern="1200">
                          <a:solidFill>
                            <a:schemeClr val="dk1"/>
                          </a:solidFill>
                          <a:effectLst/>
                          <a:latin typeface="+mn-lt"/>
                          <a:ea typeface="+mn-ea"/>
                          <a:cs typeface="+mn-cs"/>
                        </a:rPr>
                        <a:t>他</a:t>
                      </a:r>
                      <a:endParaRPr lang="en-US" altLang="ja-JP" sz="1600" dirty="0"/>
                    </a:p>
                    <a:p>
                      <a:pPr algn="ctr"/>
                      <a:endParaRPr kumimoji="1" lang="ja-JP" altLang="en-US" sz="1500">
                        <a:solidFill>
                          <a:srgbClr val="C00000"/>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ja-JP" sz="1600" dirty="0" err="1">
                          <a:latin typeface="+mn-ea"/>
                        </a:rPr>
                        <a:t>Vedral</a:t>
                      </a:r>
                      <a:r>
                        <a:rPr lang="en-US" altLang="ja-JP" sz="1600" dirty="0">
                          <a:latin typeface="+mn-ea"/>
                        </a:rPr>
                        <a:t> </a:t>
                      </a:r>
                      <a:r>
                        <a:rPr lang="ja-JP" altLang="en-US" sz="1600">
                          <a:latin typeface="+mn-ea"/>
                        </a:rPr>
                        <a:t>他，</a:t>
                      </a:r>
                      <a:r>
                        <a:rPr lang="en-US" altLang="ja-JP" sz="1600" dirty="0">
                          <a:latin typeface="+mn-ea"/>
                        </a:rPr>
                        <a:t>Takahashi </a:t>
                      </a:r>
                      <a:r>
                        <a:rPr lang="ja-JP" altLang="en-US" sz="1600">
                          <a:latin typeface="+mn-ea"/>
                        </a:rPr>
                        <a:t>他</a:t>
                      </a:r>
                      <a:endParaRPr kumimoji="1" lang="ja-JP" altLang="en-US" sz="16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77914570"/>
                  </a:ext>
                </a:extLst>
              </a:tr>
            </a:tbl>
          </a:graphicData>
        </a:graphic>
      </p:graphicFrame>
    </p:spTree>
    <p:extLst>
      <p:ext uri="{BB962C8B-B14F-4D97-AF65-F5344CB8AC3E}">
        <p14:creationId xmlns:p14="http://schemas.microsoft.com/office/powerpoint/2010/main" val="22757557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a:t>4.</a:t>
            </a:r>
            <a:r>
              <a:rPr lang="ja-JP" altLang="en-US"/>
              <a:t>関連研究</a:t>
            </a:r>
            <a:r>
              <a:rPr lang="en-US" altLang="ja-JP" dirty="0"/>
              <a:t>(2/4)</a:t>
            </a:r>
            <a:endParaRPr lang="ja-JP" altLang="en-US" dirty="0"/>
          </a:p>
        </p:txBody>
      </p:sp>
      <p:sp>
        <p:nvSpPr>
          <p:cNvPr id="4" name="スライド番号プレースホルダー 3"/>
          <p:cNvSpPr>
            <a:spLocks noGrp="1"/>
          </p:cNvSpPr>
          <p:nvPr>
            <p:ph type="sldNum" sz="quarter" idx="12"/>
          </p:nvPr>
        </p:nvSpPr>
        <p:spPr/>
        <p:txBody>
          <a:bodyPr/>
          <a:lstStyle/>
          <a:p>
            <a:fld id="{C5ACC6D9-967A-4799-96DF-DA263BD2958A}" type="slidenum">
              <a:rPr kumimoji="1" lang="ja-JP" altLang="en-US" smtClean="0"/>
              <a:t>12</a:t>
            </a:fld>
            <a:endParaRPr kumimoji="1" lang="ja-JP" altLang="en-US"/>
          </a:p>
        </p:txBody>
      </p:sp>
      <p:sp>
        <p:nvSpPr>
          <p:cNvPr id="6" name="テキスト ボックス 5">
            <a:extLst>
              <a:ext uri="{FF2B5EF4-FFF2-40B4-BE49-F238E27FC236}">
                <a16:creationId xmlns:a16="http://schemas.microsoft.com/office/drawing/2014/main" id="{8C92E18D-0747-B045-A54D-946B6DB84489}"/>
              </a:ext>
            </a:extLst>
          </p:cNvPr>
          <p:cNvSpPr txBox="1"/>
          <p:nvPr/>
        </p:nvSpPr>
        <p:spPr>
          <a:xfrm>
            <a:off x="938626" y="6187689"/>
            <a:ext cx="7157501" cy="808619"/>
          </a:xfrm>
          <a:prstGeom prst="rect">
            <a:avLst/>
          </a:prstGeom>
          <a:noFill/>
        </p:spPr>
        <p:txBody>
          <a:bodyPr wrap="square" rtlCol="0">
            <a:spAutoFit/>
          </a:bodyPr>
          <a:lstStyle/>
          <a:p>
            <a:pPr defTabSz="528065">
              <a:lnSpc>
                <a:spcPct val="72000"/>
              </a:lnSpc>
              <a:spcBef>
                <a:spcPts val="525"/>
              </a:spcBef>
              <a:defRPr sz="1848"/>
            </a:pPr>
            <a:r>
              <a:rPr lang="en" altLang="ja-JP" sz="1050" dirty="0"/>
              <a:t>[3]:</a:t>
            </a:r>
            <a:r>
              <a:rPr lang="en-US" altLang="ja-JP" sz="1050" dirty="0" err="1"/>
              <a:t>T.G.Draper</a:t>
            </a:r>
            <a:r>
              <a:rPr lang="en-US" altLang="ja-JP" sz="1050" dirty="0"/>
              <a:t>, et al.: A Logarithmic-Depth Quantum Carry-Lookahead </a:t>
            </a:r>
            <a:r>
              <a:rPr lang="en-US" altLang="ja-JP" sz="1050" dirty="0" err="1"/>
              <a:t>Adder,Quantum</a:t>
            </a:r>
            <a:r>
              <a:rPr lang="en-US" altLang="ja-JP" sz="1050" dirty="0"/>
              <a:t> Information Computation, Vol.6, No.4\&amp;5, pp.351–369, 2006.</a:t>
            </a:r>
            <a:endParaRPr lang="en" altLang="ja-JP" sz="1050" dirty="0"/>
          </a:p>
          <a:p>
            <a:pPr defTabSz="528065">
              <a:lnSpc>
                <a:spcPct val="72000"/>
              </a:lnSpc>
              <a:spcBef>
                <a:spcPts val="525"/>
              </a:spcBef>
              <a:defRPr sz="1848"/>
            </a:pPr>
            <a:r>
              <a:rPr lang="en" altLang="ja-JP" sz="1050" dirty="0"/>
              <a:t>[4]:</a:t>
            </a:r>
            <a:r>
              <a:rPr lang="en-US" altLang="ja-JP" sz="1050" dirty="0" err="1"/>
              <a:t>T.Æ.Mogensen</a:t>
            </a:r>
            <a:r>
              <a:rPr lang="en-US" altLang="ja-JP" sz="1050" dirty="0"/>
              <a:t>.: Reversible In-Place Carry-Lookahead Addition with Few </a:t>
            </a:r>
            <a:r>
              <a:rPr lang="en-US" altLang="ja-JP" sz="1050" dirty="0" err="1"/>
              <a:t>Ancillae</a:t>
            </a:r>
            <a:r>
              <a:rPr lang="en-US" altLang="ja-JP" sz="1050" dirty="0"/>
              <a:t> ,RC 2019, LNCS, Vol.11497, pp.224–237, 2019.</a:t>
            </a:r>
          </a:p>
          <a:p>
            <a:pPr defTabSz="528065">
              <a:lnSpc>
                <a:spcPct val="72000"/>
              </a:lnSpc>
              <a:spcBef>
                <a:spcPts val="525"/>
              </a:spcBef>
              <a:defRPr sz="1848"/>
            </a:pPr>
            <a:endParaRPr lang="ja-JP" altLang="en-US" sz="1050"/>
          </a:p>
        </p:txBody>
      </p:sp>
      <p:sp>
        <p:nvSpPr>
          <p:cNvPr id="7" name="角丸四角形">
            <a:extLst>
              <a:ext uri="{FF2B5EF4-FFF2-40B4-BE49-F238E27FC236}">
                <a16:creationId xmlns:a16="http://schemas.microsoft.com/office/drawing/2014/main" id="{566B3DAC-9CF5-F047-940A-734648291D16}"/>
              </a:ext>
            </a:extLst>
          </p:cNvPr>
          <p:cNvSpPr/>
          <p:nvPr/>
        </p:nvSpPr>
        <p:spPr>
          <a:xfrm>
            <a:off x="677359" y="2476612"/>
            <a:ext cx="4974141" cy="2925154"/>
          </a:xfrm>
          <a:prstGeom prst="roundRect">
            <a:avLst>
              <a:gd name="adj" fmla="val 29085"/>
            </a:avLst>
          </a:prstGeom>
          <a:solidFill>
            <a:srgbClr val="D9EDF3"/>
          </a:solidFill>
          <a:ln w="38100">
            <a:solidFill>
              <a:schemeClr val="accent1">
                <a:lumOff val="20196"/>
              </a:schemeClr>
            </a:solidFill>
            <a:miter/>
          </a:ln>
        </p:spPr>
        <p:txBody>
          <a:bodyPr lIns="34289" rIns="34289" anchor="ctr"/>
          <a:lstStyle/>
          <a:p>
            <a:endParaRPr lang="en-US" altLang="ja-JP" sz="1350" dirty="0"/>
          </a:p>
        </p:txBody>
      </p:sp>
      <p:sp>
        <p:nvSpPr>
          <p:cNvPr id="8" name="角丸四角形">
            <a:extLst>
              <a:ext uri="{FF2B5EF4-FFF2-40B4-BE49-F238E27FC236}">
                <a16:creationId xmlns:a16="http://schemas.microsoft.com/office/drawing/2014/main" id="{16992B96-6497-A240-9E93-A5C9F8888929}"/>
              </a:ext>
            </a:extLst>
          </p:cNvPr>
          <p:cNvSpPr/>
          <p:nvPr/>
        </p:nvSpPr>
        <p:spPr>
          <a:xfrm>
            <a:off x="628650" y="2180563"/>
            <a:ext cx="2343150" cy="392285"/>
          </a:xfrm>
          <a:prstGeom prst="roundRect">
            <a:avLst>
              <a:gd name="adj" fmla="val 36421"/>
            </a:avLst>
          </a:prstGeom>
          <a:solidFill>
            <a:srgbClr val="FFFFFF"/>
          </a:solidFill>
          <a:ln w="38100">
            <a:solidFill>
              <a:schemeClr val="accent1"/>
            </a:solidFill>
            <a:miter/>
          </a:ln>
        </p:spPr>
        <p:txBody>
          <a:bodyPr lIns="34289" rIns="34289" anchor="ctr"/>
          <a:lstStyle/>
          <a:p>
            <a:r>
              <a:rPr lang="ja-JP" altLang="en-US">
                <a:latin typeface="+mn-ea"/>
              </a:rPr>
              <a:t>　</a:t>
            </a:r>
            <a:r>
              <a:rPr lang="en-US" altLang="ja-JP" sz="2000" dirty="0">
                <a:latin typeface="+mn-ea"/>
              </a:rPr>
              <a:t>Draper</a:t>
            </a:r>
            <a:r>
              <a:rPr lang="ja-JP" altLang="en-US" sz="2000">
                <a:latin typeface="+mn-ea"/>
              </a:rPr>
              <a:t>他の方式</a:t>
            </a:r>
            <a:r>
              <a:rPr lang="en-US" altLang="ja-JP" sz="2000" dirty="0">
                <a:latin typeface="+mn-ea"/>
              </a:rPr>
              <a:t>[3]</a:t>
            </a:r>
            <a:endParaRPr sz="2000" dirty="0">
              <a:latin typeface="+mn-ea"/>
            </a:endParaRPr>
          </a:p>
        </p:txBody>
      </p:sp>
      <p:sp>
        <p:nvSpPr>
          <p:cNvPr id="9" name="テキスト ボックス 8">
            <a:extLst>
              <a:ext uri="{FF2B5EF4-FFF2-40B4-BE49-F238E27FC236}">
                <a16:creationId xmlns:a16="http://schemas.microsoft.com/office/drawing/2014/main" id="{D2ADA153-F9D4-D543-9543-312A18EB0BB5}"/>
              </a:ext>
            </a:extLst>
          </p:cNvPr>
          <p:cNvSpPr txBox="1"/>
          <p:nvPr/>
        </p:nvSpPr>
        <p:spPr>
          <a:xfrm>
            <a:off x="6103957" y="1981615"/>
            <a:ext cx="1992170" cy="323165"/>
          </a:xfrm>
          <a:prstGeom prst="rect">
            <a:avLst/>
          </a:prstGeom>
          <a:noFill/>
        </p:spPr>
        <p:txBody>
          <a:bodyPr wrap="square" rtlCol="0">
            <a:spAutoFit/>
          </a:bodyPr>
          <a:lstStyle/>
          <a:p>
            <a:r>
              <a:rPr lang="ja-JP" altLang="en-US" sz="1500"/>
              <a:t>入力ビット数が</a:t>
            </a:r>
            <a:r>
              <a:rPr lang="en-US" altLang="ja-JP" sz="1500" dirty="0"/>
              <a:t>4</a:t>
            </a:r>
            <a:r>
              <a:rPr lang="ja-JP" altLang="en-US" sz="1500"/>
              <a:t>のとき</a:t>
            </a:r>
          </a:p>
        </p:txBody>
      </p:sp>
      <p:sp>
        <p:nvSpPr>
          <p:cNvPr id="13" name="正方形/長方形 12">
            <a:extLst>
              <a:ext uri="{FF2B5EF4-FFF2-40B4-BE49-F238E27FC236}">
                <a16:creationId xmlns:a16="http://schemas.microsoft.com/office/drawing/2014/main" id="{A20C30AB-DE32-7F47-8CEB-391B323A70A8}"/>
              </a:ext>
            </a:extLst>
          </p:cNvPr>
          <p:cNvSpPr/>
          <p:nvPr/>
        </p:nvSpPr>
        <p:spPr>
          <a:xfrm>
            <a:off x="6048000" y="2476612"/>
            <a:ext cx="304800" cy="598884"/>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6" name="正方形/長方形 15">
            <a:extLst>
              <a:ext uri="{FF2B5EF4-FFF2-40B4-BE49-F238E27FC236}">
                <a16:creationId xmlns:a16="http://schemas.microsoft.com/office/drawing/2014/main" id="{FB9F5148-0E03-1E48-B5C1-375D3196A537}"/>
              </a:ext>
            </a:extLst>
          </p:cNvPr>
          <p:cNvSpPr/>
          <p:nvPr/>
        </p:nvSpPr>
        <p:spPr>
          <a:xfrm>
            <a:off x="6048000" y="3079124"/>
            <a:ext cx="304800" cy="598884"/>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9" name="正方形/長方形 18">
            <a:extLst>
              <a:ext uri="{FF2B5EF4-FFF2-40B4-BE49-F238E27FC236}">
                <a16:creationId xmlns:a16="http://schemas.microsoft.com/office/drawing/2014/main" id="{F30E8E37-BD47-9F4A-BE48-C2A7F2CEA9BD}"/>
              </a:ext>
            </a:extLst>
          </p:cNvPr>
          <p:cNvSpPr/>
          <p:nvPr/>
        </p:nvSpPr>
        <p:spPr>
          <a:xfrm>
            <a:off x="6048000" y="3674572"/>
            <a:ext cx="304800" cy="794738"/>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0" name="正方形/長方形 19">
            <a:extLst>
              <a:ext uri="{FF2B5EF4-FFF2-40B4-BE49-F238E27FC236}">
                <a16:creationId xmlns:a16="http://schemas.microsoft.com/office/drawing/2014/main" id="{279794EC-299A-234D-A4BF-A28CEF423A4D}"/>
              </a:ext>
            </a:extLst>
          </p:cNvPr>
          <p:cNvSpPr/>
          <p:nvPr/>
        </p:nvSpPr>
        <p:spPr>
          <a:xfrm>
            <a:off x="6048000" y="4450363"/>
            <a:ext cx="304800" cy="480764"/>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1" name="コンテンツ プレースホルダー 2">
            <a:extLst>
              <a:ext uri="{FF2B5EF4-FFF2-40B4-BE49-F238E27FC236}">
                <a16:creationId xmlns:a16="http://schemas.microsoft.com/office/drawing/2014/main" id="{BEDDE9A6-950F-5F46-8F5A-3FBDB88F6B26}"/>
              </a:ext>
            </a:extLst>
          </p:cNvPr>
          <p:cNvSpPr txBox="1"/>
          <p:nvPr/>
        </p:nvSpPr>
        <p:spPr>
          <a:xfrm>
            <a:off x="1033201" y="2724335"/>
            <a:ext cx="4262456" cy="202263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4289" rIns="34289">
            <a:noAutofit/>
          </a:bodyPr>
          <a:lstStyle/>
          <a:p>
            <a:pPr marL="169735" indent="-169735" defTabSz="678941">
              <a:lnSpc>
                <a:spcPct val="90000"/>
              </a:lnSpc>
              <a:spcBef>
                <a:spcPts val="675"/>
              </a:spcBef>
              <a:buSzPct val="100000"/>
              <a:buFont typeface="Arial"/>
              <a:buChar char="•"/>
              <a:defRPr sz="1979"/>
            </a:pPr>
            <a:r>
              <a:rPr lang="ja-JP" altLang="en-US">
                <a:latin typeface="+mn-ea"/>
              </a:rPr>
              <a:t>古典的な</a:t>
            </a:r>
            <a:r>
              <a:rPr lang="en-US" altLang="ja-JP" dirty="0">
                <a:solidFill>
                  <a:srgbClr val="C00000"/>
                </a:solidFill>
                <a:latin typeface="+mn-ea"/>
              </a:rPr>
              <a:t>CLA</a:t>
            </a:r>
            <a:r>
              <a:rPr lang="ja-JP" altLang="en-US">
                <a:latin typeface="+mn-ea"/>
              </a:rPr>
              <a:t>を応用</a:t>
            </a:r>
            <a:endParaRPr lang="en-US" altLang="ja-JP" dirty="0">
              <a:solidFill>
                <a:srgbClr val="B12318"/>
              </a:solidFill>
              <a:latin typeface="+mn-ea"/>
            </a:endParaRPr>
          </a:p>
          <a:p>
            <a:pPr marL="169735" indent="-169735" defTabSz="678941">
              <a:lnSpc>
                <a:spcPct val="90000"/>
              </a:lnSpc>
              <a:spcBef>
                <a:spcPts val="675"/>
              </a:spcBef>
              <a:buSzPct val="100000"/>
              <a:buFont typeface="Arial"/>
              <a:buChar char="•"/>
              <a:defRPr sz="1979"/>
            </a:pPr>
            <a:r>
              <a:rPr lang="en-US" altLang="ja-JP" dirty="0">
                <a:latin typeface="+mn-ea"/>
              </a:rPr>
              <a:t>5</a:t>
            </a:r>
            <a:r>
              <a:rPr lang="ja-JP" altLang="en-US">
                <a:latin typeface="+mn-ea"/>
              </a:rPr>
              <a:t>段階から構成</a:t>
            </a:r>
            <a:endParaRPr lang="en-US" altLang="ja-JP" dirty="0">
              <a:latin typeface="+mn-ea"/>
            </a:endParaRPr>
          </a:p>
          <a:p>
            <a:pPr defTabSz="678941">
              <a:lnSpc>
                <a:spcPct val="90000"/>
              </a:lnSpc>
              <a:spcBef>
                <a:spcPts val="675"/>
              </a:spcBef>
              <a:buSzPct val="100000"/>
              <a:defRPr sz="1979"/>
            </a:pPr>
            <a:r>
              <a:rPr lang="ja-JP" altLang="en-US">
                <a:latin typeface="+mn-ea"/>
              </a:rPr>
              <a:t>　　</a:t>
            </a:r>
            <a:r>
              <a:rPr lang="ja-JP" altLang="en-US" sz="1500">
                <a:latin typeface="+mn-ea"/>
              </a:rPr>
              <a:t>伝播と生成を</a:t>
            </a:r>
            <a:r>
              <a:rPr lang="en-US" altLang="ja-JP" sz="1484" dirty="0"/>
              <a:t>P-round, G-round, C-round </a:t>
            </a:r>
            <a:r>
              <a:rPr lang="ja-JP" altLang="en-US" sz="1484"/>
              <a:t>で実行</a:t>
            </a:r>
            <a:endParaRPr lang="en-US" altLang="ja-JP" sz="1500" dirty="0"/>
          </a:p>
          <a:p>
            <a:pPr defTabSz="678941">
              <a:lnSpc>
                <a:spcPct val="90000"/>
              </a:lnSpc>
              <a:spcBef>
                <a:spcPts val="675"/>
              </a:spcBef>
              <a:buSzPct val="100000"/>
              <a:defRPr sz="1979"/>
            </a:pPr>
            <a:endParaRPr lang="en-US" altLang="ja-JP" sz="1500" dirty="0">
              <a:latin typeface="+mn-ea"/>
            </a:endParaRPr>
          </a:p>
          <a:p>
            <a:pPr marL="169735" indent="-169735" defTabSz="678941">
              <a:lnSpc>
                <a:spcPct val="90000"/>
              </a:lnSpc>
              <a:spcBef>
                <a:spcPts val="675"/>
              </a:spcBef>
              <a:buSzPct val="100000"/>
              <a:buFont typeface="Arial"/>
              <a:buChar char="•"/>
              <a:defRPr sz="1979"/>
            </a:pPr>
            <a:r>
              <a:rPr lang="en-US" altLang="ja-JP" dirty="0">
                <a:latin typeface="+mn-ea"/>
              </a:rPr>
              <a:t>ancilla</a:t>
            </a:r>
            <a:r>
              <a:rPr lang="ja-JP" altLang="en-US">
                <a:latin typeface="+mn-ea"/>
              </a:rPr>
              <a:t>ラインを使用</a:t>
            </a:r>
            <a:endParaRPr lang="en-US" altLang="ja-JP" dirty="0">
              <a:latin typeface="+mn-ea"/>
            </a:endParaRPr>
          </a:p>
          <a:p>
            <a:pPr marL="169735" indent="-169735" defTabSz="678941">
              <a:lnSpc>
                <a:spcPct val="90000"/>
              </a:lnSpc>
              <a:spcBef>
                <a:spcPts val="675"/>
              </a:spcBef>
              <a:buSzPct val="100000"/>
              <a:buFont typeface="Arial"/>
              <a:buChar char="•"/>
              <a:defRPr sz="1979"/>
            </a:pPr>
            <a:r>
              <a:rPr lang="en-US" altLang="ja-JP" dirty="0" err="1">
                <a:latin typeface="+mn-ea"/>
              </a:rPr>
              <a:t>Mogensen</a:t>
            </a:r>
            <a:r>
              <a:rPr lang="en-US" altLang="ja-JP" dirty="0">
                <a:latin typeface="+mn-ea"/>
              </a:rPr>
              <a:t>[4]</a:t>
            </a:r>
            <a:r>
              <a:rPr lang="ja-JP" altLang="en-US">
                <a:latin typeface="+mn-ea"/>
              </a:rPr>
              <a:t>は</a:t>
            </a:r>
            <a:r>
              <a:rPr lang="en-US" altLang="ja-JP" dirty="0"/>
              <a:t>ancilla </a:t>
            </a:r>
            <a:r>
              <a:rPr lang="ja-JP" altLang="en-US"/>
              <a:t>ラインの数を半分にした </a:t>
            </a:r>
          </a:p>
          <a:p>
            <a:pPr marL="169735" indent="-169735" defTabSz="678941">
              <a:lnSpc>
                <a:spcPct val="90000"/>
              </a:lnSpc>
              <a:spcBef>
                <a:spcPts val="675"/>
              </a:spcBef>
              <a:buSzPct val="100000"/>
              <a:buFont typeface="Arial"/>
              <a:buChar char="•"/>
              <a:defRPr sz="1979"/>
            </a:pPr>
            <a:endParaRPr lang="en-US" altLang="ja-JP" dirty="0">
              <a:latin typeface="+mn-ea"/>
            </a:endParaRPr>
          </a:p>
          <a:p>
            <a:pPr marL="169735" indent="-169735" defTabSz="678941">
              <a:lnSpc>
                <a:spcPct val="90000"/>
              </a:lnSpc>
              <a:spcBef>
                <a:spcPts val="675"/>
              </a:spcBef>
              <a:buSzPct val="100000"/>
              <a:buFont typeface="Arial"/>
              <a:buChar char="•"/>
              <a:defRPr sz="1979"/>
            </a:pPr>
            <a:endParaRPr dirty="0">
              <a:latin typeface="+mn-ea"/>
            </a:endParaRPr>
          </a:p>
        </p:txBody>
      </p:sp>
      <p:sp>
        <p:nvSpPr>
          <p:cNvPr id="28" name="四角形吹き出し 27">
            <a:extLst>
              <a:ext uri="{FF2B5EF4-FFF2-40B4-BE49-F238E27FC236}">
                <a16:creationId xmlns:a16="http://schemas.microsoft.com/office/drawing/2014/main" id="{7F758338-23A1-5C4A-BE8B-ED995E1E8D11}"/>
              </a:ext>
            </a:extLst>
          </p:cNvPr>
          <p:cNvSpPr/>
          <p:nvPr/>
        </p:nvSpPr>
        <p:spPr>
          <a:xfrm>
            <a:off x="4444167" y="1926873"/>
            <a:ext cx="1248784" cy="381916"/>
          </a:xfrm>
          <a:prstGeom prst="wedgeRectCallout">
            <a:avLst>
              <a:gd name="adj1" fmla="val 64675"/>
              <a:gd name="adj2" fmla="val 90774"/>
            </a:avLst>
          </a:prstGeom>
          <a:solidFill>
            <a:schemeClr val="accent4">
              <a:lumMod val="20000"/>
              <a:lumOff val="8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a:solidFill>
                  <a:schemeClr val="tx1"/>
                </a:solidFill>
              </a:rPr>
              <a:t>半加算器</a:t>
            </a:r>
          </a:p>
        </p:txBody>
      </p:sp>
      <p:sp>
        <p:nvSpPr>
          <p:cNvPr id="3" name="正方形/長方形 2">
            <a:extLst>
              <a:ext uri="{FF2B5EF4-FFF2-40B4-BE49-F238E27FC236}">
                <a16:creationId xmlns:a16="http://schemas.microsoft.com/office/drawing/2014/main" id="{C8DEA3D4-24B5-0945-BC03-5EC29B348B8D}"/>
              </a:ext>
            </a:extLst>
          </p:cNvPr>
          <p:cNvSpPr/>
          <p:nvPr/>
        </p:nvSpPr>
        <p:spPr>
          <a:xfrm>
            <a:off x="6418899" y="2526526"/>
            <a:ext cx="728678" cy="2419295"/>
          </a:xfrm>
          <a:prstGeom prst="rect">
            <a:avLst/>
          </a:prstGeom>
          <a:noFill/>
          <a:ln w="285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2" name="正方形/長方形 21">
            <a:extLst>
              <a:ext uri="{FF2B5EF4-FFF2-40B4-BE49-F238E27FC236}">
                <a16:creationId xmlns:a16="http://schemas.microsoft.com/office/drawing/2014/main" id="{7395B9A4-89DB-C34F-85AB-7A59F1DC6BA9}"/>
              </a:ext>
            </a:extLst>
          </p:cNvPr>
          <p:cNvSpPr/>
          <p:nvPr/>
        </p:nvSpPr>
        <p:spPr>
          <a:xfrm>
            <a:off x="7589254" y="2550572"/>
            <a:ext cx="810000" cy="2370160"/>
          </a:xfrm>
          <a:prstGeom prst="rect">
            <a:avLst/>
          </a:prstGeom>
          <a:noFill/>
          <a:ln w="285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3" name="テキスト ボックス 22">
            <a:extLst>
              <a:ext uri="{FF2B5EF4-FFF2-40B4-BE49-F238E27FC236}">
                <a16:creationId xmlns:a16="http://schemas.microsoft.com/office/drawing/2014/main" id="{9F59B03A-987B-364E-8424-57FD94CBDE7E}"/>
              </a:ext>
            </a:extLst>
          </p:cNvPr>
          <p:cNvSpPr txBox="1"/>
          <p:nvPr/>
        </p:nvSpPr>
        <p:spPr>
          <a:xfrm>
            <a:off x="2656738" y="4979855"/>
            <a:ext cx="1860638" cy="323165"/>
          </a:xfrm>
          <a:prstGeom prst="rect">
            <a:avLst/>
          </a:prstGeom>
          <a:noFill/>
        </p:spPr>
        <p:txBody>
          <a:bodyPr wrap="square" rtlCol="0">
            <a:spAutoFit/>
          </a:bodyPr>
          <a:lstStyle/>
          <a:p>
            <a:r>
              <a:rPr lang="en-US" altLang="ja-JP" sz="1500" dirty="0" err="1"/>
              <a:t>Fredkin</a:t>
            </a:r>
            <a:r>
              <a:rPr lang="ja-JP" altLang="en-US" sz="1500"/>
              <a:t>ゲートを追加</a:t>
            </a:r>
          </a:p>
        </p:txBody>
      </p:sp>
      <p:pic>
        <p:nvPicPr>
          <p:cNvPr id="11" name="図 10">
            <a:extLst>
              <a:ext uri="{FF2B5EF4-FFF2-40B4-BE49-F238E27FC236}">
                <a16:creationId xmlns:a16="http://schemas.microsoft.com/office/drawing/2014/main" id="{0DDCD281-1CE1-0944-9018-555B20B514E0}"/>
              </a:ext>
            </a:extLst>
          </p:cNvPr>
          <p:cNvPicPr>
            <a:picLocks noChangeAspect="1"/>
          </p:cNvPicPr>
          <p:nvPr/>
        </p:nvPicPr>
        <p:blipFill rotWithShape="1">
          <a:blip r:embed="rId3">
            <a:extLst>
              <a:ext uri="{28A0092B-C50C-407E-A947-70E740481C1C}">
                <a14:useLocalDpi xmlns:a14="http://schemas.microsoft.com/office/drawing/2010/main" val="0"/>
              </a:ext>
            </a:extLst>
          </a:blip>
          <a:srcRect l="14956" t="27899" r="55027" b="53174"/>
          <a:stretch/>
        </p:blipFill>
        <p:spPr>
          <a:xfrm>
            <a:off x="5630653" y="2197217"/>
            <a:ext cx="3533558" cy="3204549"/>
          </a:xfrm>
          <a:prstGeom prst="rect">
            <a:avLst/>
          </a:prstGeom>
        </p:spPr>
      </p:pic>
      <p:sp>
        <p:nvSpPr>
          <p:cNvPr id="18" name="正方形/長方形 17">
            <a:extLst>
              <a:ext uri="{FF2B5EF4-FFF2-40B4-BE49-F238E27FC236}">
                <a16:creationId xmlns:a16="http://schemas.microsoft.com/office/drawing/2014/main" id="{496C5E93-7530-704B-A5F1-594D4F90C427}"/>
              </a:ext>
            </a:extLst>
          </p:cNvPr>
          <p:cNvSpPr/>
          <p:nvPr/>
        </p:nvSpPr>
        <p:spPr>
          <a:xfrm>
            <a:off x="7147786" y="2504444"/>
            <a:ext cx="429362" cy="2441376"/>
          </a:xfrm>
          <a:prstGeom prst="rect">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4" name="正方形/長方形 23">
            <a:extLst>
              <a:ext uri="{FF2B5EF4-FFF2-40B4-BE49-F238E27FC236}">
                <a16:creationId xmlns:a16="http://schemas.microsoft.com/office/drawing/2014/main" id="{E3EF832E-3252-6E49-A346-A30D41FA1BE8}"/>
              </a:ext>
            </a:extLst>
          </p:cNvPr>
          <p:cNvSpPr/>
          <p:nvPr/>
        </p:nvSpPr>
        <p:spPr>
          <a:xfrm>
            <a:off x="8429457" y="2509642"/>
            <a:ext cx="352275" cy="2430980"/>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Tree>
    <p:extLst>
      <p:ext uri="{BB962C8B-B14F-4D97-AF65-F5344CB8AC3E}">
        <p14:creationId xmlns:p14="http://schemas.microsoft.com/office/powerpoint/2010/main" val="28304611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a:t>4.</a:t>
            </a:r>
            <a:r>
              <a:rPr lang="ja-JP" altLang="en-US"/>
              <a:t>関連研究</a:t>
            </a:r>
            <a:r>
              <a:rPr lang="en-US" altLang="ja-JP" dirty="0"/>
              <a:t>(3/4)</a:t>
            </a:r>
            <a:endParaRPr lang="ja-JP" altLang="en-US" dirty="0"/>
          </a:p>
        </p:txBody>
      </p:sp>
      <p:sp>
        <p:nvSpPr>
          <p:cNvPr id="4" name="スライド番号プレースホルダー 3"/>
          <p:cNvSpPr>
            <a:spLocks noGrp="1"/>
          </p:cNvSpPr>
          <p:nvPr>
            <p:ph type="sldNum" sz="quarter" idx="12"/>
          </p:nvPr>
        </p:nvSpPr>
        <p:spPr/>
        <p:txBody>
          <a:bodyPr/>
          <a:lstStyle/>
          <a:p>
            <a:fld id="{C5ACC6D9-967A-4799-96DF-DA263BD2958A}" type="slidenum">
              <a:rPr kumimoji="1" lang="ja-JP" altLang="en-US" smtClean="0"/>
              <a:t>13</a:t>
            </a:fld>
            <a:endParaRPr kumimoji="1" lang="ja-JP" altLang="en-US"/>
          </a:p>
        </p:txBody>
      </p:sp>
      <p:sp>
        <p:nvSpPr>
          <p:cNvPr id="6" name="テキスト ボックス 5">
            <a:extLst>
              <a:ext uri="{FF2B5EF4-FFF2-40B4-BE49-F238E27FC236}">
                <a16:creationId xmlns:a16="http://schemas.microsoft.com/office/drawing/2014/main" id="{8C92E18D-0747-B045-A54D-946B6DB84489}"/>
              </a:ext>
            </a:extLst>
          </p:cNvPr>
          <p:cNvSpPr txBox="1"/>
          <p:nvPr/>
        </p:nvSpPr>
        <p:spPr>
          <a:xfrm>
            <a:off x="938626" y="6187689"/>
            <a:ext cx="7157501" cy="808619"/>
          </a:xfrm>
          <a:prstGeom prst="rect">
            <a:avLst/>
          </a:prstGeom>
          <a:noFill/>
        </p:spPr>
        <p:txBody>
          <a:bodyPr wrap="square" rtlCol="0">
            <a:spAutoFit/>
          </a:bodyPr>
          <a:lstStyle/>
          <a:p>
            <a:pPr defTabSz="528065">
              <a:lnSpc>
                <a:spcPct val="72000"/>
              </a:lnSpc>
              <a:spcBef>
                <a:spcPts val="525"/>
              </a:spcBef>
              <a:defRPr sz="1848"/>
            </a:pPr>
            <a:r>
              <a:rPr lang="en" altLang="ja-JP" sz="1050" dirty="0"/>
              <a:t>[3]:</a:t>
            </a:r>
            <a:r>
              <a:rPr lang="en-US" altLang="ja-JP" sz="1050" dirty="0" err="1"/>
              <a:t>T.G.Draper</a:t>
            </a:r>
            <a:r>
              <a:rPr lang="en-US" altLang="ja-JP" sz="1050" dirty="0"/>
              <a:t>, et al.: A Logarithmic-Depth Quantum Carry-Lookahead </a:t>
            </a:r>
            <a:r>
              <a:rPr lang="en-US" altLang="ja-JP" sz="1050" dirty="0" err="1"/>
              <a:t>Adder,Quantum</a:t>
            </a:r>
            <a:r>
              <a:rPr lang="en-US" altLang="ja-JP" sz="1050" dirty="0"/>
              <a:t> Information Computation, Vol.6, No.4\&amp;5, pp.351–369, 2006.</a:t>
            </a:r>
            <a:endParaRPr lang="en" altLang="ja-JP" sz="1050" dirty="0"/>
          </a:p>
          <a:p>
            <a:pPr defTabSz="528065">
              <a:lnSpc>
                <a:spcPct val="72000"/>
              </a:lnSpc>
              <a:spcBef>
                <a:spcPts val="525"/>
              </a:spcBef>
              <a:defRPr sz="1848"/>
            </a:pPr>
            <a:r>
              <a:rPr lang="en" altLang="ja-JP" sz="1050" dirty="0"/>
              <a:t>[4]:</a:t>
            </a:r>
            <a:r>
              <a:rPr lang="en-US" altLang="ja-JP" sz="1050" dirty="0" err="1"/>
              <a:t>T.Æ.Mogensen</a:t>
            </a:r>
            <a:r>
              <a:rPr lang="en-US" altLang="ja-JP" sz="1050" dirty="0"/>
              <a:t>.: Reversible In-Place Carry-Lookahead Addition with Few </a:t>
            </a:r>
            <a:r>
              <a:rPr lang="en-US" altLang="ja-JP" sz="1050" dirty="0" err="1"/>
              <a:t>Ancillae</a:t>
            </a:r>
            <a:r>
              <a:rPr lang="en-US" altLang="ja-JP" sz="1050" dirty="0"/>
              <a:t> ,RC 2019, LNCS, Vol.11497, pp.224–237, 2019.</a:t>
            </a:r>
          </a:p>
          <a:p>
            <a:pPr defTabSz="528065">
              <a:lnSpc>
                <a:spcPct val="72000"/>
              </a:lnSpc>
              <a:spcBef>
                <a:spcPts val="525"/>
              </a:spcBef>
              <a:defRPr sz="1848"/>
            </a:pPr>
            <a:endParaRPr lang="ja-JP" altLang="en-US" sz="1050"/>
          </a:p>
        </p:txBody>
      </p:sp>
      <p:sp>
        <p:nvSpPr>
          <p:cNvPr id="7" name="角丸四角形">
            <a:extLst>
              <a:ext uri="{FF2B5EF4-FFF2-40B4-BE49-F238E27FC236}">
                <a16:creationId xmlns:a16="http://schemas.microsoft.com/office/drawing/2014/main" id="{566B3DAC-9CF5-F047-940A-734648291D16}"/>
              </a:ext>
            </a:extLst>
          </p:cNvPr>
          <p:cNvSpPr/>
          <p:nvPr/>
        </p:nvSpPr>
        <p:spPr>
          <a:xfrm>
            <a:off x="677359" y="2476612"/>
            <a:ext cx="4974141" cy="2925154"/>
          </a:xfrm>
          <a:prstGeom prst="roundRect">
            <a:avLst>
              <a:gd name="adj" fmla="val 29085"/>
            </a:avLst>
          </a:prstGeom>
          <a:solidFill>
            <a:srgbClr val="D9EDF3"/>
          </a:solidFill>
          <a:ln w="38100">
            <a:solidFill>
              <a:schemeClr val="accent1">
                <a:lumOff val="20196"/>
              </a:schemeClr>
            </a:solidFill>
            <a:miter/>
          </a:ln>
        </p:spPr>
        <p:txBody>
          <a:bodyPr lIns="34289" rIns="34289" anchor="ctr"/>
          <a:lstStyle/>
          <a:p>
            <a:endParaRPr lang="en-US" altLang="ja-JP" sz="1350" dirty="0"/>
          </a:p>
        </p:txBody>
      </p:sp>
      <p:sp>
        <p:nvSpPr>
          <p:cNvPr id="8" name="角丸四角形">
            <a:extLst>
              <a:ext uri="{FF2B5EF4-FFF2-40B4-BE49-F238E27FC236}">
                <a16:creationId xmlns:a16="http://schemas.microsoft.com/office/drawing/2014/main" id="{16992B96-6497-A240-9E93-A5C9F8888929}"/>
              </a:ext>
            </a:extLst>
          </p:cNvPr>
          <p:cNvSpPr/>
          <p:nvPr/>
        </p:nvSpPr>
        <p:spPr>
          <a:xfrm>
            <a:off x="628650" y="2180563"/>
            <a:ext cx="2343150" cy="392285"/>
          </a:xfrm>
          <a:prstGeom prst="roundRect">
            <a:avLst>
              <a:gd name="adj" fmla="val 36421"/>
            </a:avLst>
          </a:prstGeom>
          <a:solidFill>
            <a:srgbClr val="FFFFFF"/>
          </a:solidFill>
          <a:ln w="38100">
            <a:solidFill>
              <a:schemeClr val="accent1"/>
            </a:solidFill>
            <a:miter/>
          </a:ln>
        </p:spPr>
        <p:txBody>
          <a:bodyPr lIns="34289" rIns="34289" anchor="ctr"/>
          <a:lstStyle/>
          <a:p>
            <a:r>
              <a:rPr lang="ja-JP" altLang="en-US">
                <a:latin typeface="+mn-ea"/>
              </a:rPr>
              <a:t>　</a:t>
            </a:r>
            <a:r>
              <a:rPr lang="en-US" altLang="ja-JP" sz="2000" dirty="0">
                <a:latin typeface="+mn-ea"/>
              </a:rPr>
              <a:t>Draper</a:t>
            </a:r>
            <a:r>
              <a:rPr lang="ja-JP" altLang="en-US" sz="2000">
                <a:latin typeface="+mn-ea"/>
              </a:rPr>
              <a:t>他の方式</a:t>
            </a:r>
            <a:r>
              <a:rPr lang="en-US" altLang="ja-JP" sz="2000" dirty="0">
                <a:latin typeface="+mn-ea"/>
              </a:rPr>
              <a:t>[3]</a:t>
            </a:r>
            <a:endParaRPr sz="2000" dirty="0">
              <a:latin typeface="+mn-ea"/>
            </a:endParaRPr>
          </a:p>
        </p:txBody>
      </p:sp>
      <p:sp>
        <p:nvSpPr>
          <p:cNvPr id="9" name="テキスト ボックス 8">
            <a:extLst>
              <a:ext uri="{FF2B5EF4-FFF2-40B4-BE49-F238E27FC236}">
                <a16:creationId xmlns:a16="http://schemas.microsoft.com/office/drawing/2014/main" id="{D2ADA153-F9D4-D543-9543-312A18EB0BB5}"/>
              </a:ext>
            </a:extLst>
          </p:cNvPr>
          <p:cNvSpPr txBox="1"/>
          <p:nvPr/>
        </p:nvSpPr>
        <p:spPr>
          <a:xfrm>
            <a:off x="6103957" y="1981615"/>
            <a:ext cx="1992170" cy="323165"/>
          </a:xfrm>
          <a:prstGeom prst="rect">
            <a:avLst/>
          </a:prstGeom>
          <a:noFill/>
        </p:spPr>
        <p:txBody>
          <a:bodyPr wrap="square" rtlCol="0">
            <a:spAutoFit/>
          </a:bodyPr>
          <a:lstStyle/>
          <a:p>
            <a:r>
              <a:rPr lang="ja-JP" altLang="en-US" sz="1500"/>
              <a:t>入力ビット数が</a:t>
            </a:r>
            <a:r>
              <a:rPr lang="en-US" altLang="ja-JP" sz="1500" dirty="0"/>
              <a:t>4</a:t>
            </a:r>
            <a:r>
              <a:rPr lang="ja-JP" altLang="en-US" sz="1500"/>
              <a:t>のとき</a:t>
            </a:r>
          </a:p>
        </p:txBody>
      </p:sp>
      <p:sp>
        <p:nvSpPr>
          <p:cNvPr id="21" name="コンテンツ プレースホルダー 2">
            <a:extLst>
              <a:ext uri="{FF2B5EF4-FFF2-40B4-BE49-F238E27FC236}">
                <a16:creationId xmlns:a16="http://schemas.microsoft.com/office/drawing/2014/main" id="{BEDDE9A6-950F-5F46-8F5A-3FBDB88F6B26}"/>
              </a:ext>
            </a:extLst>
          </p:cNvPr>
          <p:cNvSpPr txBox="1"/>
          <p:nvPr/>
        </p:nvSpPr>
        <p:spPr>
          <a:xfrm>
            <a:off x="1033201" y="2724335"/>
            <a:ext cx="4262456" cy="202263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4289" rIns="34289">
            <a:noAutofit/>
          </a:bodyPr>
          <a:lstStyle/>
          <a:p>
            <a:pPr marL="169735" indent="-169735" defTabSz="678941">
              <a:lnSpc>
                <a:spcPct val="90000"/>
              </a:lnSpc>
              <a:spcBef>
                <a:spcPts val="675"/>
              </a:spcBef>
              <a:buSzPct val="100000"/>
              <a:buFont typeface="Arial"/>
              <a:buChar char="•"/>
              <a:defRPr sz="1979"/>
            </a:pPr>
            <a:r>
              <a:rPr lang="ja-JP" altLang="en-US">
                <a:latin typeface="+mn-ea"/>
              </a:rPr>
              <a:t>古典的な</a:t>
            </a:r>
            <a:r>
              <a:rPr lang="en-US" altLang="ja-JP" dirty="0">
                <a:solidFill>
                  <a:srgbClr val="C00000"/>
                </a:solidFill>
                <a:latin typeface="+mn-ea"/>
              </a:rPr>
              <a:t>CLA</a:t>
            </a:r>
            <a:r>
              <a:rPr lang="ja-JP" altLang="en-US">
                <a:latin typeface="+mn-ea"/>
              </a:rPr>
              <a:t>を応用</a:t>
            </a:r>
            <a:endParaRPr lang="en-US" altLang="ja-JP" dirty="0">
              <a:solidFill>
                <a:srgbClr val="B12318"/>
              </a:solidFill>
              <a:latin typeface="+mn-ea"/>
            </a:endParaRPr>
          </a:p>
          <a:p>
            <a:pPr marL="169735" indent="-169735" defTabSz="678941">
              <a:lnSpc>
                <a:spcPct val="90000"/>
              </a:lnSpc>
              <a:spcBef>
                <a:spcPts val="675"/>
              </a:spcBef>
              <a:buSzPct val="100000"/>
              <a:buFont typeface="Arial"/>
              <a:buChar char="•"/>
              <a:defRPr sz="1979"/>
            </a:pPr>
            <a:r>
              <a:rPr lang="en-US" altLang="ja-JP" dirty="0">
                <a:latin typeface="+mn-ea"/>
              </a:rPr>
              <a:t>5</a:t>
            </a:r>
            <a:r>
              <a:rPr lang="ja-JP" altLang="en-US">
                <a:latin typeface="+mn-ea"/>
              </a:rPr>
              <a:t>段階から構成</a:t>
            </a:r>
            <a:endParaRPr lang="en-US" altLang="ja-JP" dirty="0">
              <a:latin typeface="+mn-ea"/>
            </a:endParaRPr>
          </a:p>
          <a:p>
            <a:pPr defTabSz="678941">
              <a:lnSpc>
                <a:spcPct val="90000"/>
              </a:lnSpc>
              <a:spcBef>
                <a:spcPts val="675"/>
              </a:spcBef>
              <a:buSzPct val="100000"/>
              <a:defRPr sz="1979"/>
            </a:pPr>
            <a:r>
              <a:rPr lang="ja-JP" altLang="en-US">
                <a:latin typeface="+mn-ea"/>
              </a:rPr>
              <a:t>　　</a:t>
            </a:r>
            <a:r>
              <a:rPr lang="ja-JP" altLang="en-US" sz="1500">
                <a:latin typeface="+mn-ea"/>
              </a:rPr>
              <a:t>伝播と生成を</a:t>
            </a:r>
            <a:r>
              <a:rPr lang="en-US" altLang="ja-JP" sz="1484" dirty="0"/>
              <a:t>P-round, G-round, C-round </a:t>
            </a:r>
            <a:r>
              <a:rPr lang="ja-JP" altLang="en-US" sz="1484"/>
              <a:t>で実行</a:t>
            </a:r>
            <a:endParaRPr lang="en-US" altLang="ja-JP" sz="1500" dirty="0"/>
          </a:p>
          <a:p>
            <a:pPr defTabSz="678941">
              <a:lnSpc>
                <a:spcPct val="90000"/>
              </a:lnSpc>
              <a:spcBef>
                <a:spcPts val="675"/>
              </a:spcBef>
              <a:buSzPct val="100000"/>
              <a:defRPr sz="1979"/>
            </a:pPr>
            <a:endParaRPr lang="en-US" altLang="ja-JP" sz="1500" dirty="0">
              <a:latin typeface="+mn-ea"/>
            </a:endParaRPr>
          </a:p>
          <a:p>
            <a:pPr marL="169735" indent="-169735" defTabSz="678941">
              <a:lnSpc>
                <a:spcPct val="90000"/>
              </a:lnSpc>
              <a:spcBef>
                <a:spcPts val="675"/>
              </a:spcBef>
              <a:buSzPct val="100000"/>
              <a:buFont typeface="Arial"/>
              <a:buChar char="•"/>
              <a:defRPr sz="1979"/>
            </a:pPr>
            <a:r>
              <a:rPr lang="en-US" altLang="ja-JP" dirty="0">
                <a:latin typeface="+mn-ea"/>
              </a:rPr>
              <a:t>ancilla</a:t>
            </a:r>
            <a:r>
              <a:rPr lang="ja-JP" altLang="en-US">
                <a:latin typeface="+mn-ea"/>
              </a:rPr>
              <a:t>ラインを使用</a:t>
            </a:r>
            <a:endParaRPr lang="en-US" altLang="ja-JP" dirty="0">
              <a:latin typeface="+mn-ea"/>
            </a:endParaRPr>
          </a:p>
          <a:p>
            <a:pPr marL="169735" indent="-169735" defTabSz="678941">
              <a:lnSpc>
                <a:spcPct val="90000"/>
              </a:lnSpc>
              <a:spcBef>
                <a:spcPts val="675"/>
              </a:spcBef>
              <a:buSzPct val="100000"/>
              <a:buFont typeface="Arial"/>
              <a:buChar char="•"/>
              <a:defRPr sz="1979"/>
            </a:pPr>
            <a:r>
              <a:rPr lang="en-US" altLang="ja-JP" dirty="0" err="1">
                <a:latin typeface="+mn-ea"/>
              </a:rPr>
              <a:t>Mogensen</a:t>
            </a:r>
            <a:r>
              <a:rPr lang="en-US" altLang="ja-JP" dirty="0">
                <a:latin typeface="+mn-ea"/>
              </a:rPr>
              <a:t>[4]</a:t>
            </a:r>
            <a:r>
              <a:rPr lang="ja-JP" altLang="en-US">
                <a:latin typeface="+mn-ea"/>
              </a:rPr>
              <a:t>は</a:t>
            </a:r>
            <a:r>
              <a:rPr lang="en-US" altLang="ja-JP" dirty="0"/>
              <a:t>ancilla </a:t>
            </a:r>
            <a:r>
              <a:rPr lang="ja-JP" altLang="en-US"/>
              <a:t>ラインの数を半分にした </a:t>
            </a:r>
          </a:p>
          <a:p>
            <a:pPr marL="169735" indent="-169735" defTabSz="678941">
              <a:lnSpc>
                <a:spcPct val="90000"/>
              </a:lnSpc>
              <a:spcBef>
                <a:spcPts val="675"/>
              </a:spcBef>
              <a:buSzPct val="100000"/>
              <a:buFont typeface="Arial"/>
              <a:buChar char="•"/>
              <a:defRPr sz="1979"/>
            </a:pPr>
            <a:endParaRPr lang="en-US" altLang="ja-JP" dirty="0">
              <a:latin typeface="+mn-ea"/>
            </a:endParaRPr>
          </a:p>
          <a:p>
            <a:pPr marL="169735" indent="-169735" defTabSz="678941">
              <a:lnSpc>
                <a:spcPct val="90000"/>
              </a:lnSpc>
              <a:spcBef>
                <a:spcPts val="675"/>
              </a:spcBef>
              <a:buSzPct val="100000"/>
              <a:buFont typeface="Arial"/>
              <a:buChar char="•"/>
              <a:defRPr sz="1979"/>
            </a:pPr>
            <a:endParaRPr dirty="0">
              <a:latin typeface="+mn-ea"/>
            </a:endParaRPr>
          </a:p>
        </p:txBody>
      </p:sp>
      <p:sp>
        <p:nvSpPr>
          <p:cNvPr id="23" name="テキスト ボックス 22">
            <a:extLst>
              <a:ext uri="{FF2B5EF4-FFF2-40B4-BE49-F238E27FC236}">
                <a16:creationId xmlns:a16="http://schemas.microsoft.com/office/drawing/2014/main" id="{9F59B03A-987B-364E-8424-57FD94CBDE7E}"/>
              </a:ext>
            </a:extLst>
          </p:cNvPr>
          <p:cNvSpPr txBox="1"/>
          <p:nvPr/>
        </p:nvSpPr>
        <p:spPr>
          <a:xfrm>
            <a:off x="2656738" y="4979855"/>
            <a:ext cx="1860638" cy="323165"/>
          </a:xfrm>
          <a:prstGeom prst="rect">
            <a:avLst/>
          </a:prstGeom>
          <a:noFill/>
        </p:spPr>
        <p:txBody>
          <a:bodyPr wrap="square" rtlCol="0">
            <a:spAutoFit/>
          </a:bodyPr>
          <a:lstStyle/>
          <a:p>
            <a:r>
              <a:rPr lang="en-US" altLang="ja-JP" sz="1500" dirty="0" err="1"/>
              <a:t>Fredkin</a:t>
            </a:r>
            <a:r>
              <a:rPr lang="ja-JP" altLang="en-US" sz="1500"/>
              <a:t>ゲートを追加</a:t>
            </a:r>
          </a:p>
        </p:txBody>
      </p:sp>
      <p:pic>
        <p:nvPicPr>
          <p:cNvPr id="11" name="図 10">
            <a:extLst>
              <a:ext uri="{FF2B5EF4-FFF2-40B4-BE49-F238E27FC236}">
                <a16:creationId xmlns:a16="http://schemas.microsoft.com/office/drawing/2014/main" id="{0DDCD281-1CE1-0944-9018-555B20B514E0}"/>
              </a:ext>
            </a:extLst>
          </p:cNvPr>
          <p:cNvPicPr>
            <a:picLocks noChangeAspect="1"/>
          </p:cNvPicPr>
          <p:nvPr/>
        </p:nvPicPr>
        <p:blipFill rotWithShape="1">
          <a:blip r:embed="rId3">
            <a:extLst>
              <a:ext uri="{28A0092B-C50C-407E-A947-70E740481C1C}">
                <a14:useLocalDpi xmlns:a14="http://schemas.microsoft.com/office/drawing/2010/main" val="0"/>
              </a:ext>
            </a:extLst>
          </a:blip>
          <a:srcRect l="14956" t="27899" r="55027" b="53174"/>
          <a:stretch/>
        </p:blipFill>
        <p:spPr>
          <a:xfrm>
            <a:off x="5630400" y="2196000"/>
            <a:ext cx="3533558" cy="3204549"/>
          </a:xfrm>
          <a:prstGeom prst="rect">
            <a:avLst/>
          </a:prstGeom>
        </p:spPr>
      </p:pic>
      <p:sp>
        <p:nvSpPr>
          <p:cNvPr id="25" name="四角形吹き出し 24">
            <a:extLst>
              <a:ext uri="{FF2B5EF4-FFF2-40B4-BE49-F238E27FC236}">
                <a16:creationId xmlns:a16="http://schemas.microsoft.com/office/drawing/2014/main" id="{7BF10C04-BC0F-054F-9D10-81DE202030FC}"/>
              </a:ext>
            </a:extLst>
          </p:cNvPr>
          <p:cNvSpPr/>
          <p:nvPr/>
        </p:nvSpPr>
        <p:spPr>
          <a:xfrm>
            <a:off x="3904247" y="5300462"/>
            <a:ext cx="1579572" cy="381916"/>
          </a:xfrm>
          <a:prstGeom prst="wedgeRectCallout">
            <a:avLst>
              <a:gd name="adj1" fmla="val 70572"/>
              <a:gd name="adj2" fmla="val -373379"/>
            </a:avLst>
          </a:prstGeom>
          <a:solidFill>
            <a:schemeClr val="accent4">
              <a:lumMod val="20000"/>
              <a:lumOff val="8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350" dirty="0" err="1">
                <a:solidFill>
                  <a:schemeClr val="tx1"/>
                </a:solidFill>
              </a:rPr>
              <a:t>ancillae</a:t>
            </a:r>
            <a:r>
              <a:rPr lang="en-US" altLang="ja-JP" sz="1350" dirty="0">
                <a:solidFill>
                  <a:schemeClr val="tx1"/>
                </a:solidFill>
              </a:rPr>
              <a:t> </a:t>
            </a:r>
            <a:r>
              <a:rPr lang="ja-JP" altLang="en-US" sz="1350">
                <a:solidFill>
                  <a:schemeClr val="tx1"/>
                </a:solidFill>
              </a:rPr>
              <a:t>ライン</a:t>
            </a:r>
          </a:p>
        </p:txBody>
      </p:sp>
      <p:cxnSp>
        <p:nvCxnSpPr>
          <p:cNvPr id="26" name="直線コネクタ 25">
            <a:extLst>
              <a:ext uri="{FF2B5EF4-FFF2-40B4-BE49-F238E27FC236}">
                <a16:creationId xmlns:a16="http://schemas.microsoft.com/office/drawing/2014/main" id="{DC99E44E-2572-B748-A1BF-8E670484BDBB}"/>
              </a:ext>
            </a:extLst>
          </p:cNvPr>
          <p:cNvCxnSpPr>
            <a:cxnSpLocks/>
          </p:cNvCxnSpPr>
          <p:nvPr/>
        </p:nvCxnSpPr>
        <p:spPr>
          <a:xfrm>
            <a:off x="6103957" y="2937992"/>
            <a:ext cx="2699270"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09E87CB2-A76B-4A45-B751-2C0E11E3DBC1}"/>
              </a:ext>
            </a:extLst>
          </p:cNvPr>
          <p:cNvCxnSpPr>
            <a:cxnSpLocks/>
          </p:cNvCxnSpPr>
          <p:nvPr/>
        </p:nvCxnSpPr>
        <p:spPr>
          <a:xfrm>
            <a:off x="6103957" y="4078534"/>
            <a:ext cx="2699270"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DF43CBF6-6A57-894A-BE42-DB7068CF1D6B}"/>
              </a:ext>
            </a:extLst>
          </p:cNvPr>
          <p:cNvCxnSpPr>
            <a:cxnSpLocks/>
          </p:cNvCxnSpPr>
          <p:nvPr/>
        </p:nvCxnSpPr>
        <p:spPr>
          <a:xfrm>
            <a:off x="6103957" y="4304676"/>
            <a:ext cx="2699270"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0B5F7126-C68D-914D-9CD4-64DE8C8C0539}"/>
              </a:ext>
            </a:extLst>
          </p:cNvPr>
          <p:cNvCxnSpPr>
            <a:cxnSpLocks/>
          </p:cNvCxnSpPr>
          <p:nvPr/>
        </p:nvCxnSpPr>
        <p:spPr>
          <a:xfrm>
            <a:off x="6084000" y="4896000"/>
            <a:ext cx="2699270"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1A4656C5-3482-0A4F-844A-91B2B0E77542}"/>
              </a:ext>
            </a:extLst>
          </p:cNvPr>
          <p:cNvCxnSpPr>
            <a:cxnSpLocks/>
          </p:cNvCxnSpPr>
          <p:nvPr/>
        </p:nvCxnSpPr>
        <p:spPr>
          <a:xfrm>
            <a:off x="6084000" y="3492000"/>
            <a:ext cx="2699270"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57517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a:t>4.</a:t>
            </a:r>
            <a:r>
              <a:rPr lang="ja-JP" altLang="en-US"/>
              <a:t>関連研究</a:t>
            </a:r>
            <a:r>
              <a:rPr lang="en-US" altLang="ja-JP" dirty="0"/>
              <a:t>(4/4)</a:t>
            </a:r>
            <a:endParaRPr lang="ja-JP" altLang="en-US" dirty="0"/>
          </a:p>
        </p:txBody>
      </p:sp>
      <p:sp>
        <p:nvSpPr>
          <p:cNvPr id="4" name="スライド番号プレースホルダー 3"/>
          <p:cNvSpPr>
            <a:spLocks noGrp="1"/>
          </p:cNvSpPr>
          <p:nvPr>
            <p:ph type="sldNum" sz="quarter" idx="12"/>
          </p:nvPr>
        </p:nvSpPr>
        <p:spPr/>
        <p:txBody>
          <a:bodyPr/>
          <a:lstStyle/>
          <a:p>
            <a:fld id="{C5ACC6D9-967A-4799-96DF-DA263BD2958A}" type="slidenum">
              <a:rPr kumimoji="1" lang="ja-JP" altLang="en-US" smtClean="0"/>
              <a:t>14</a:t>
            </a:fld>
            <a:endParaRPr kumimoji="1" lang="ja-JP" altLang="en-US"/>
          </a:p>
        </p:txBody>
      </p:sp>
      <p:sp>
        <p:nvSpPr>
          <p:cNvPr id="6" name="テキスト ボックス 5">
            <a:extLst>
              <a:ext uri="{FF2B5EF4-FFF2-40B4-BE49-F238E27FC236}">
                <a16:creationId xmlns:a16="http://schemas.microsoft.com/office/drawing/2014/main" id="{8C92E18D-0747-B045-A54D-946B6DB84489}"/>
              </a:ext>
            </a:extLst>
          </p:cNvPr>
          <p:cNvSpPr txBox="1"/>
          <p:nvPr/>
        </p:nvSpPr>
        <p:spPr>
          <a:xfrm>
            <a:off x="681046" y="6128199"/>
            <a:ext cx="7640731" cy="628185"/>
          </a:xfrm>
          <a:prstGeom prst="rect">
            <a:avLst/>
          </a:prstGeom>
          <a:noFill/>
        </p:spPr>
        <p:txBody>
          <a:bodyPr wrap="square" rtlCol="0">
            <a:spAutoFit/>
          </a:bodyPr>
          <a:lstStyle/>
          <a:p>
            <a:pPr defTabSz="528065">
              <a:lnSpc>
                <a:spcPct val="72000"/>
              </a:lnSpc>
              <a:spcBef>
                <a:spcPts val="525"/>
              </a:spcBef>
              <a:defRPr sz="1848"/>
            </a:pPr>
            <a:r>
              <a:rPr lang="en" altLang="ja-JP" sz="1050" dirty="0"/>
              <a:t>[5]:</a:t>
            </a:r>
            <a:r>
              <a:rPr lang="en-US" altLang="ja-JP" sz="1050" dirty="0" err="1"/>
              <a:t>V.Vendral</a:t>
            </a:r>
            <a:r>
              <a:rPr lang="en-US" altLang="ja-JP" sz="1050" dirty="0"/>
              <a:t>, et al.: Quantum Networks for Elementary Arithmetic Operations ,Physical Review A, Vol.54, No.1, pp.147-153, 1996.</a:t>
            </a:r>
            <a:endParaRPr lang="en" altLang="ja-JP" sz="1050" dirty="0"/>
          </a:p>
          <a:p>
            <a:pPr defTabSz="528065">
              <a:lnSpc>
                <a:spcPct val="72000"/>
              </a:lnSpc>
              <a:spcBef>
                <a:spcPts val="525"/>
              </a:spcBef>
              <a:defRPr sz="1848"/>
            </a:pPr>
            <a:r>
              <a:rPr lang="en" altLang="ja-JP" sz="1050" dirty="0"/>
              <a:t>[6]:</a:t>
            </a:r>
            <a:r>
              <a:rPr lang="en-US" altLang="ja-JP" sz="1050" dirty="0" err="1"/>
              <a:t>Y.Takahashi,et</a:t>
            </a:r>
            <a:r>
              <a:rPr lang="en-US" altLang="ja-JP" sz="1050" dirty="0"/>
              <a:t> al.: A Liner-size Quantum Circuit for Addition with No Few Ancillary Qubits ,Quantum Information and Computation, Vol.5, No.6, pp.440–448, 2005.</a:t>
            </a:r>
            <a:endParaRPr lang="ja-JP" altLang="en-US" sz="1050"/>
          </a:p>
        </p:txBody>
      </p:sp>
      <p:sp>
        <p:nvSpPr>
          <p:cNvPr id="7" name="角丸四角形">
            <a:extLst>
              <a:ext uri="{FF2B5EF4-FFF2-40B4-BE49-F238E27FC236}">
                <a16:creationId xmlns:a16="http://schemas.microsoft.com/office/drawing/2014/main" id="{566B3DAC-9CF5-F047-940A-734648291D16}"/>
              </a:ext>
            </a:extLst>
          </p:cNvPr>
          <p:cNvSpPr/>
          <p:nvPr/>
        </p:nvSpPr>
        <p:spPr>
          <a:xfrm>
            <a:off x="812799" y="2480083"/>
            <a:ext cx="4414733" cy="3132835"/>
          </a:xfrm>
          <a:prstGeom prst="roundRect">
            <a:avLst>
              <a:gd name="adj" fmla="val 29085"/>
            </a:avLst>
          </a:prstGeom>
          <a:solidFill>
            <a:srgbClr val="D9EDF3"/>
          </a:solidFill>
          <a:ln w="38100">
            <a:solidFill>
              <a:schemeClr val="accent1">
                <a:lumOff val="20196"/>
              </a:schemeClr>
            </a:solidFill>
            <a:miter/>
          </a:ln>
        </p:spPr>
        <p:txBody>
          <a:bodyPr lIns="34289" rIns="34289" anchor="ctr"/>
          <a:lstStyle/>
          <a:p>
            <a:endParaRPr lang="en-US" altLang="ja-JP" sz="1350" dirty="0"/>
          </a:p>
        </p:txBody>
      </p:sp>
      <p:sp>
        <p:nvSpPr>
          <p:cNvPr id="8" name="角丸四角形">
            <a:extLst>
              <a:ext uri="{FF2B5EF4-FFF2-40B4-BE49-F238E27FC236}">
                <a16:creationId xmlns:a16="http://schemas.microsoft.com/office/drawing/2014/main" id="{16992B96-6497-A240-9E93-A5C9F8888929}"/>
              </a:ext>
            </a:extLst>
          </p:cNvPr>
          <p:cNvSpPr/>
          <p:nvPr/>
        </p:nvSpPr>
        <p:spPr>
          <a:xfrm>
            <a:off x="718262" y="2248261"/>
            <a:ext cx="2343150" cy="392285"/>
          </a:xfrm>
          <a:prstGeom prst="roundRect">
            <a:avLst>
              <a:gd name="adj" fmla="val 36421"/>
            </a:avLst>
          </a:prstGeom>
          <a:solidFill>
            <a:srgbClr val="FFFFFF"/>
          </a:solidFill>
          <a:ln w="38100">
            <a:solidFill>
              <a:schemeClr val="accent1"/>
            </a:solidFill>
            <a:miter/>
          </a:ln>
        </p:spPr>
        <p:txBody>
          <a:bodyPr lIns="34289" rIns="34289" anchor="ctr"/>
          <a:lstStyle/>
          <a:p>
            <a:r>
              <a:rPr lang="ja-JP" altLang="en-US">
                <a:latin typeface="+mn-ea"/>
              </a:rPr>
              <a:t>　</a:t>
            </a:r>
            <a:r>
              <a:rPr lang="en-US" altLang="ja-JP" sz="2000" dirty="0" err="1">
                <a:latin typeface="+mn-ea"/>
              </a:rPr>
              <a:t>Vedral</a:t>
            </a:r>
            <a:r>
              <a:rPr lang="ja-JP" altLang="en-US" sz="2000">
                <a:latin typeface="+mn-ea"/>
              </a:rPr>
              <a:t>他の方式</a:t>
            </a:r>
            <a:r>
              <a:rPr lang="en-US" altLang="ja-JP" sz="2000" dirty="0">
                <a:latin typeface="+mn-ea"/>
              </a:rPr>
              <a:t>[5]</a:t>
            </a:r>
            <a:endParaRPr sz="2000" dirty="0">
              <a:latin typeface="+mn-ea"/>
            </a:endParaRPr>
          </a:p>
        </p:txBody>
      </p:sp>
      <p:sp>
        <p:nvSpPr>
          <p:cNvPr id="9" name="テキスト ボックス 8">
            <a:extLst>
              <a:ext uri="{FF2B5EF4-FFF2-40B4-BE49-F238E27FC236}">
                <a16:creationId xmlns:a16="http://schemas.microsoft.com/office/drawing/2014/main" id="{D2ADA153-F9D4-D543-9543-312A18EB0BB5}"/>
              </a:ext>
            </a:extLst>
          </p:cNvPr>
          <p:cNvSpPr txBox="1"/>
          <p:nvPr/>
        </p:nvSpPr>
        <p:spPr>
          <a:xfrm>
            <a:off x="6103922" y="2156624"/>
            <a:ext cx="1992170" cy="323165"/>
          </a:xfrm>
          <a:prstGeom prst="rect">
            <a:avLst/>
          </a:prstGeom>
          <a:noFill/>
        </p:spPr>
        <p:txBody>
          <a:bodyPr wrap="square" rtlCol="0">
            <a:spAutoFit/>
          </a:bodyPr>
          <a:lstStyle/>
          <a:p>
            <a:r>
              <a:rPr lang="ja-JP" altLang="en-US" sz="1500"/>
              <a:t>入力ビット数が</a:t>
            </a:r>
            <a:r>
              <a:rPr lang="en-US" altLang="ja-JP" sz="1500" dirty="0"/>
              <a:t>4</a:t>
            </a:r>
            <a:r>
              <a:rPr lang="ja-JP" altLang="en-US" sz="1500"/>
              <a:t>のとき</a:t>
            </a:r>
          </a:p>
        </p:txBody>
      </p:sp>
      <p:sp>
        <p:nvSpPr>
          <p:cNvPr id="21" name="コンテンツ プレースホルダー 2">
            <a:extLst>
              <a:ext uri="{FF2B5EF4-FFF2-40B4-BE49-F238E27FC236}">
                <a16:creationId xmlns:a16="http://schemas.microsoft.com/office/drawing/2014/main" id="{BEDDE9A6-950F-5F46-8F5A-3FBDB88F6B26}"/>
              </a:ext>
            </a:extLst>
          </p:cNvPr>
          <p:cNvSpPr txBox="1"/>
          <p:nvPr/>
        </p:nvSpPr>
        <p:spPr>
          <a:xfrm>
            <a:off x="938626" y="2908495"/>
            <a:ext cx="4262456" cy="227945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4289" rIns="34289">
            <a:noAutofit/>
          </a:bodyPr>
          <a:lstStyle/>
          <a:p>
            <a:pPr marL="169735" indent="-169735" defTabSz="678941">
              <a:lnSpc>
                <a:spcPct val="90000"/>
              </a:lnSpc>
              <a:spcBef>
                <a:spcPts val="675"/>
              </a:spcBef>
              <a:buSzPct val="100000"/>
              <a:buFont typeface="Arial"/>
              <a:buChar char="•"/>
              <a:defRPr sz="1979"/>
            </a:pPr>
            <a:r>
              <a:rPr lang="ja-JP" altLang="en-US">
                <a:latin typeface="+mn-ea"/>
              </a:rPr>
              <a:t>古典的な</a:t>
            </a:r>
            <a:r>
              <a:rPr lang="en-US" altLang="ja-JP" dirty="0">
                <a:solidFill>
                  <a:srgbClr val="C00000"/>
                </a:solidFill>
                <a:latin typeface="+mn-ea"/>
              </a:rPr>
              <a:t>RCA</a:t>
            </a:r>
            <a:r>
              <a:rPr lang="ja-JP" altLang="en-US">
                <a:latin typeface="+mn-ea"/>
              </a:rPr>
              <a:t>を応用</a:t>
            </a:r>
            <a:endParaRPr lang="en-US" altLang="ja-JP" dirty="0">
              <a:latin typeface="+mn-ea"/>
            </a:endParaRPr>
          </a:p>
          <a:p>
            <a:pPr marL="169735" indent="-169735" defTabSz="678941">
              <a:lnSpc>
                <a:spcPct val="90000"/>
              </a:lnSpc>
              <a:spcBef>
                <a:spcPts val="675"/>
              </a:spcBef>
              <a:buSzPct val="100000"/>
              <a:buFont typeface="Arial"/>
              <a:buChar char="•"/>
              <a:defRPr sz="1979"/>
            </a:pPr>
            <a:r>
              <a:rPr lang="en-US" altLang="ja-JP" dirty="0">
                <a:latin typeface="+mn-ea"/>
              </a:rPr>
              <a:t>3</a:t>
            </a:r>
            <a:r>
              <a:rPr lang="ja-JP" altLang="en-US">
                <a:latin typeface="+mn-ea"/>
              </a:rPr>
              <a:t>段階から構成</a:t>
            </a:r>
            <a:endParaRPr lang="en-US" altLang="ja-JP" dirty="0">
              <a:latin typeface="+mn-ea"/>
            </a:endParaRPr>
          </a:p>
          <a:p>
            <a:pPr marL="169735" indent="-169735" defTabSz="678941">
              <a:lnSpc>
                <a:spcPct val="90000"/>
              </a:lnSpc>
              <a:spcBef>
                <a:spcPts val="675"/>
              </a:spcBef>
              <a:buSzPct val="100000"/>
              <a:buFont typeface="Arial"/>
              <a:buChar char="•"/>
              <a:defRPr sz="1979"/>
            </a:pPr>
            <a:r>
              <a:rPr lang="en-US" altLang="ja-JP" dirty="0" err="1">
                <a:latin typeface="+mn-ea"/>
              </a:rPr>
              <a:t>Carry,Sum</a:t>
            </a:r>
            <a:endParaRPr lang="en-US" altLang="ja-JP" dirty="0">
              <a:latin typeface="+mn-ea"/>
            </a:endParaRPr>
          </a:p>
          <a:p>
            <a:pPr marL="169735" indent="-169735" defTabSz="678941">
              <a:lnSpc>
                <a:spcPct val="90000"/>
              </a:lnSpc>
              <a:spcBef>
                <a:spcPts val="675"/>
              </a:spcBef>
              <a:buSzPct val="100000"/>
              <a:buFont typeface="Arial"/>
              <a:buChar char="•"/>
              <a:defRPr sz="1979"/>
            </a:pPr>
            <a:endParaRPr lang="en-US" altLang="ja-JP" dirty="0">
              <a:latin typeface="+mn-ea"/>
            </a:endParaRPr>
          </a:p>
          <a:p>
            <a:pPr marL="169735" indent="-169735" defTabSz="678941">
              <a:lnSpc>
                <a:spcPct val="90000"/>
              </a:lnSpc>
              <a:spcBef>
                <a:spcPts val="675"/>
              </a:spcBef>
              <a:buSzPct val="100000"/>
              <a:buFont typeface="Arial"/>
              <a:buChar char="•"/>
              <a:defRPr sz="1979"/>
            </a:pPr>
            <a:r>
              <a:rPr lang="en-US" altLang="ja-JP" dirty="0">
                <a:latin typeface="+mn-ea"/>
              </a:rPr>
              <a:t>ancilla</a:t>
            </a:r>
            <a:r>
              <a:rPr lang="ja-JP" altLang="en-US">
                <a:latin typeface="+mn-ea"/>
              </a:rPr>
              <a:t>ラインを使用</a:t>
            </a:r>
            <a:endParaRPr lang="en-US" altLang="ja-JP" dirty="0">
              <a:latin typeface="+mn-ea"/>
            </a:endParaRPr>
          </a:p>
          <a:p>
            <a:pPr marL="169735" indent="-169735" defTabSz="678941">
              <a:lnSpc>
                <a:spcPct val="90000"/>
              </a:lnSpc>
              <a:spcBef>
                <a:spcPts val="675"/>
              </a:spcBef>
              <a:buSzPct val="100000"/>
              <a:buFont typeface="Arial"/>
              <a:buChar char="•"/>
              <a:defRPr sz="1979"/>
            </a:pPr>
            <a:r>
              <a:rPr lang="en-US" altLang="ja-JP" dirty="0">
                <a:latin typeface="+mn-ea"/>
              </a:rPr>
              <a:t>Takahashi</a:t>
            </a:r>
            <a:r>
              <a:rPr lang="ja-JP" altLang="en-US">
                <a:latin typeface="+mn-ea"/>
              </a:rPr>
              <a:t>他は，量子フーリエ変換を用いて</a:t>
            </a:r>
            <a:r>
              <a:rPr lang="en-US" altLang="ja-JP" dirty="0">
                <a:latin typeface="+mn-ea"/>
              </a:rPr>
              <a:t>ancilla</a:t>
            </a:r>
            <a:r>
              <a:rPr lang="ja-JP" altLang="en-US">
                <a:latin typeface="+mn-ea"/>
              </a:rPr>
              <a:t>ラインを消去</a:t>
            </a:r>
            <a:r>
              <a:rPr lang="en-US" altLang="ja-JP" dirty="0">
                <a:latin typeface="+mn-ea"/>
              </a:rPr>
              <a:t>[6]</a:t>
            </a:r>
          </a:p>
        </p:txBody>
      </p:sp>
      <p:sp>
        <p:nvSpPr>
          <p:cNvPr id="20" name="正方形/長方形 19">
            <a:extLst>
              <a:ext uri="{FF2B5EF4-FFF2-40B4-BE49-F238E27FC236}">
                <a16:creationId xmlns:a16="http://schemas.microsoft.com/office/drawing/2014/main" id="{279794EC-299A-234D-A4BF-A28CEF423A4D}"/>
              </a:ext>
            </a:extLst>
          </p:cNvPr>
          <p:cNvSpPr/>
          <p:nvPr/>
        </p:nvSpPr>
        <p:spPr>
          <a:xfrm>
            <a:off x="5539916" y="2505626"/>
            <a:ext cx="457200" cy="598884"/>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8" name="正方形/長方形 17">
            <a:extLst>
              <a:ext uri="{FF2B5EF4-FFF2-40B4-BE49-F238E27FC236}">
                <a16:creationId xmlns:a16="http://schemas.microsoft.com/office/drawing/2014/main" id="{E358190D-F03C-214B-9016-33495DAECB35}"/>
              </a:ext>
            </a:extLst>
          </p:cNvPr>
          <p:cNvSpPr/>
          <p:nvPr/>
        </p:nvSpPr>
        <p:spPr>
          <a:xfrm>
            <a:off x="8058150" y="2538531"/>
            <a:ext cx="457200" cy="598884"/>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4" name="正方形/長方形 23">
            <a:extLst>
              <a:ext uri="{FF2B5EF4-FFF2-40B4-BE49-F238E27FC236}">
                <a16:creationId xmlns:a16="http://schemas.microsoft.com/office/drawing/2014/main" id="{EBC229B2-913A-6B44-AF73-C88E80A4F1B8}"/>
              </a:ext>
            </a:extLst>
          </p:cNvPr>
          <p:cNvSpPr/>
          <p:nvPr/>
        </p:nvSpPr>
        <p:spPr>
          <a:xfrm>
            <a:off x="6448356" y="4048222"/>
            <a:ext cx="344708" cy="447662"/>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3" name="テキスト ボックス 2">
            <a:extLst>
              <a:ext uri="{FF2B5EF4-FFF2-40B4-BE49-F238E27FC236}">
                <a16:creationId xmlns:a16="http://schemas.microsoft.com/office/drawing/2014/main" id="{2503729B-0920-0843-BEB1-1ED6062310A5}"/>
              </a:ext>
            </a:extLst>
          </p:cNvPr>
          <p:cNvSpPr txBox="1"/>
          <p:nvPr/>
        </p:nvSpPr>
        <p:spPr>
          <a:xfrm>
            <a:off x="1404549" y="3875340"/>
            <a:ext cx="2037737" cy="323165"/>
          </a:xfrm>
          <a:prstGeom prst="rect">
            <a:avLst/>
          </a:prstGeom>
          <a:noFill/>
        </p:spPr>
        <p:txBody>
          <a:bodyPr wrap="none" rtlCol="0">
            <a:spAutoFit/>
          </a:bodyPr>
          <a:lstStyle/>
          <a:p>
            <a:r>
              <a:rPr lang="en-US" altLang="ja-JP" sz="1500" dirty="0">
                <a:latin typeface="+mn-ea"/>
              </a:rPr>
              <a:t>Carry</a:t>
            </a:r>
            <a:r>
              <a:rPr lang="ja-JP" altLang="en-US" sz="1500">
                <a:latin typeface="+mn-ea"/>
              </a:rPr>
              <a:t>は</a:t>
            </a:r>
            <a:r>
              <a:rPr lang="en-US" altLang="ja-JP" sz="1500" dirty="0">
                <a:latin typeface="+mn-ea"/>
              </a:rPr>
              <a:t>Carry</a:t>
            </a:r>
            <a:r>
              <a:rPr lang="ja-JP" altLang="en-US" sz="1500">
                <a:latin typeface="+mn-ea"/>
              </a:rPr>
              <a:t>の逆計算</a:t>
            </a:r>
            <a:endParaRPr lang="ja-JP" altLang="en-US" sz="1500"/>
          </a:p>
        </p:txBody>
      </p:sp>
      <p:cxnSp>
        <p:nvCxnSpPr>
          <p:cNvPr id="14" name="直線コネクタ 13">
            <a:extLst>
              <a:ext uri="{FF2B5EF4-FFF2-40B4-BE49-F238E27FC236}">
                <a16:creationId xmlns:a16="http://schemas.microsoft.com/office/drawing/2014/main" id="{22663545-F637-A442-8DCA-C807430315CF}"/>
              </a:ext>
            </a:extLst>
          </p:cNvPr>
          <p:cNvCxnSpPr/>
          <p:nvPr/>
        </p:nvCxnSpPr>
        <p:spPr>
          <a:xfrm>
            <a:off x="1431000" y="3935250"/>
            <a:ext cx="50915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27" name="図 26">
            <a:extLst>
              <a:ext uri="{FF2B5EF4-FFF2-40B4-BE49-F238E27FC236}">
                <a16:creationId xmlns:a16="http://schemas.microsoft.com/office/drawing/2014/main" id="{71FA5EA7-0104-E749-8B10-BEC61706EAE3}"/>
              </a:ext>
            </a:extLst>
          </p:cNvPr>
          <p:cNvPicPr>
            <a:picLocks noChangeAspect="1"/>
          </p:cNvPicPr>
          <p:nvPr/>
        </p:nvPicPr>
        <p:blipFill rotWithShape="1">
          <a:blip r:embed="rId3">
            <a:extLst>
              <a:ext uri="{28A0092B-C50C-407E-A947-70E740481C1C}">
                <a14:useLocalDpi xmlns:a14="http://schemas.microsoft.com/office/drawing/2010/main" val="0"/>
              </a:ext>
            </a:extLst>
          </a:blip>
          <a:srcRect l="46305" t="27106" r="13913" b="53967"/>
          <a:stretch/>
        </p:blipFill>
        <p:spPr>
          <a:xfrm>
            <a:off x="5227533" y="2156624"/>
            <a:ext cx="4031818" cy="2838746"/>
          </a:xfrm>
          <a:prstGeom prst="rect">
            <a:avLst/>
          </a:prstGeom>
        </p:spPr>
      </p:pic>
    </p:spTree>
    <p:extLst>
      <p:ext uri="{BB962C8B-B14F-4D97-AF65-F5344CB8AC3E}">
        <p14:creationId xmlns:p14="http://schemas.microsoft.com/office/powerpoint/2010/main" val="35388286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a:t>5.</a:t>
            </a:r>
            <a:r>
              <a:rPr lang="ja-JP" altLang="en-US"/>
              <a:t>アプローチ</a:t>
            </a:r>
            <a:endParaRPr lang="ja-JP" altLang="en-US" dirty="0"/>
          </a:p>
        </p:txBody>
      </p:sp>
      <p:sp>
        <p:nvSpPr>
          <p:cNvPr id="4" name="スライド番号プレースホルダー 3"/>
          <p:cNvSpPr>
            <a:spLocks noGrp="1"/>
          </p:cNvSpPr>
          <p:nvPr>
            <p:ph type="sldNum" sz="quarter" idx="12"/>
          </p:nvPr>
        </p:nvSpPr>
        <p:spPr/>
        <p:txBody>
          <a:bodyPr/>
          <a:lstStyle/>
          <a:p>
            <a:fld id="{C5ACC6D9-967A-4799-96DF-DA263BD2958A}" type="slidenum">
              <a:rPr kumimoji="1" lang="ja-JP" altLang="en-US" smtClean="0"/>
              <a:t>15</a:t>
            </a:fld>
            <a:endParaRPr kumimoji="1" lang="ja-JP" altLang="en-US"/>
          </a:p>
        </p:txBody>
      </p:sp>
      <p:sp>
        <p:nvSpPr>
          <p:cNvPr id="19" name="正方形/長方形 6">
            <a:extLst>
              <a:ext uri="{FF2B5EF4-FFF2-40B4-BE49-F238E27FC236}">
                <a16:creationId xmlns:a16="http://schemas.microsoft.com/office/drawing/2014/main" id="{AE28CC22-A3B2-B14E-A794-D6B27E8669B4}"/>
              </a:ext>
            </a:extLst>
          </p:cNvPr>
          <p:cNvSpPr/>
          <p:nvPr/>
        </p:nvSpPr>
        <p:spPr>
          <a:xfrm>
            <a:off x="1099014" y="3429000"/>
            <a:ext cx="6503865" cy="707886"/>
          </a:xfrm>
          <a:prstGeom prst="rect">
            <a:avLst/>
          </a:prstGeom>
          <a:ln w="38100">
            <a:solidFill>
              <a:srgbClr val="0D0D0D"/>
            </a:solidFill>
            <a:miter/>
          </a:ln>
        </p:spPr>
        <p:txBody>
          <a:bodyPr lIns="34289" rIns="34289" anchor="ctr"/>
          <a:lstStyle/>
          <a:p>
            <a:endParaRPr lang="ja-JP" altLang="en-US"/>
          </a:p>
        </p:txBody>
      </p:sp>
      <p:sp>
        <p:nvSpPr>
          <p:cNvPr id="5" name="テキスト ボックス 4">
            <a:extLst>
              <a:ext uri="{FF2B5EF4-FFF2-40B4-BE49-F238E27FC236}">
                <a16:creationId xmlns:a16="http://schemas.microsoft.com/office/drawing/2014/main" id="{DAEE0BA1-32F5-7B48-AB07-495BB9E59427}"/>
              </a:ext>
            </a:extLst>
          </p:cNvPr>
          <p:cNvSpPr txBox="1"/>
          <p:nvPr/>
        </p:nvSpPr>
        <p:spPr>
          <a:xfrm>
            <a:off x="1099012" y="3008182"/>
            <a:ext cx="1536147" cy="461665"/>
          </a:xfrm>
          <a:prstGeom prst="rect">
            <a:avLst/>
          </a:prstGeom>
          <a:noFill/>
        </p:spPr>
        <p:txBody>
          <a:bodyPr wrap="square" rtlCol="0">
            <a:spAutoFit/>
          </a:bodyPr>
          <a:lstStyle/>
          <a:p>
            <a:r>
              <a:rPr lang="ja-JP" altLang="en-US" sz="2400" b="1"/>
              <a:t>埋込み</a:t>
            </a:r>
          </a:p>
        </p:txBody>
      </p:sp>
      <p:sp>
        <p:nvSpPr>
          <p:cNvPr id="3" name="正方形/長方形 2">
            <a:extLst>
              <a:ext uri="{FF2B5EF4-FFF2-40B4-BE49-F238E27FC236}">
                <a16:creationId xmlns:a16="http://schemas.microsoft.com/office/drawing/2014/main" id="{55D77BA5-FFDB-484F-B9EF-4EC73A7E2149}"/>
              </a:ext>
            </a:extLst>
          </p:cNvPr>
          <p:cNvSpPr/>
          <p:nvPr/>
        </p:nvSpPr>
        <p:spPr>
          <a:xfrm>
            <a:off x="1099013" y="3049029"/>
            <a:ext cx="1069000" cy="379971"/>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6" name="テキスト ボックス 5">
            <a:extLst>
              <a:ext uri="{FF2B5EF4-FFF2-40B4-BE49-F238E27FC236}">
                <a16:creationId xmlns:a16="http://schemas.microsoft.com/office/drawing/2014/main" id="{214322D2-C6A9-9F43-B094-B2B4A9B180FA}"/>
              </a:ext>
            </a:extLst>
          </p:cNvPr>
          <p:cNvSpPr txBox="1"/>
          <p:nvPr/>
        </p:nvSpPr>
        <p:spPr>
          <a:xfrm>
            <a:off x="1099014" y="3453345"/>
            <a:ext cx="6724918" cy="707886"/>
          </a:xfrm>
          <a:prstGeom prst="rect">
            <a:avLst/>
          </a:prstGeom>
          <a:noFill/>
        </p:spPr>
        <p:txBody>
          <a:bodyPr wrap="none" rtlCol="0">
            <a:spAutoFit/>
          </a:bodyPr>
          <a:lstStyle/>
          <a:p>
            <a:r>
              <a:rPr lang="ja-JP" altLang="en-US" sz="2000"/>
              <a:t>古典的な桁上げ伝播方式の加算器において </a:t>
            </a:r>
            <a:endParaRPr lang="en-US" altLang="ja-JP" sz="2000" dirty="0"/>
          </a:p>
          <a:p>
            <a:r>
              <a:rPr lang="ja-JP" altLang="en-US" sz="2000"/>
              <a:t>途中で消去されるビットを</a:t>
            </a:r>
            <a:r>
              <a:rPr lang="ja-JP" altLang="en-US" sz="2000">
                <a:solidFill>
                  <a:srgbClr val="C00000"/>
                </a:solidFill>
              </a:rPr>
              <a:t>ゴミラインを許す</a:t>
            </a:r>
            <a:r>
              <a:rPr lang="ja-JP" altLang="en-US" sz="2000"/>
              <a:t>ことですべて記憶　</a:t>
            </a:r>
          </a:p>
        </p:txBody>
      </p:sp>
    </p:spTree>
    <p:extLst>
      <p:ext uri="{BB962C8B-B14F-4D97-AF65-F5344CB8AC3E}">
        <p14:creationId xmlns:p14="http://schemas.microsoft.com/office/powerpoint/2010/main" val="25951991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a:t>6.</a:t>
            </a:r>
            <a:r>
              <a:rPr lang="ja-JP" altLang="en-US"/>
              <a:t>提案方式</a:t>
            </a:r>
            <a:r>
              <a:rPr lang="en-US" altLang="ja-JP" dirty="0"/>
              <a:t>(1/2)</a:t>
            </a:r>
            <a:endParaRPr lang="ja-JP" altLang="en-US" dirty="0"/>
          </a:p>
        </p:txBody>
      </p:sp>
      <p:sp>
        <p:nvSpPr>
          <p:cNvPr id="4" name="スライド番号プレースホルダー 3"/>
          <p:cNvSpPr>
            <a:spLocks noGrp="1"/>
          </p:cNvSpPr>
          <p:nvPr>
            <p:ph type="sldNum" sz="quarter" idx="12"/>
          </p:nvPr>
        </p:nvSpPr>
        <p:spPr/>
        <p:txBody>
          <a:bodyPr/>
          <a:lstStyle/>
          <a:p>
            <a:fld id="{C5ACC6D9-967A-4799-96DF-DA263BD2958A}" type="slidenum">
              <a:rPr kumimoji="1" lang="ja-JP" altLang="en-US" smtClean="0"/>
              <a:t>16</a:t>
            </a:fld>
            <a:endParaRPr kumimoji="1" lang="ja-JP" altLang="en-US"/>
          </a:p>
        </p:txBody>
      </p:sp>
      <p:sp>
        <p:nvSpPr>
          <p:cNvPr id="7" name="角丸四角形">
            <a:extLst>
              <a:ext uri="{FF2B5EF4-FFF2-40B4-BE49-F238E27FC236}">
                <a16:creationId xmlns:a16="http://schemas.microsoft.com/office/drawing/2014/main" id="{566B3DAC-9CF5-F047-940A-734648291D16}"/>
              </a:ext>
            </a:extLst>
          </p:cNvPr>
          <p:cNvSpPr/>
          <p:nvPr/>
        </p:nvSpPr>
        <p:spPr>
          <a:xfrm>
            <a:off x="731285" y="2051317"/>
            <a:ext cx="5409972" cy="3634355"/>
          </a:xfrm>
          <a:prstGeom prst="roundRect">
            <a:avLst>
              <a:gd name="adj" fmla="val 29085"/>
            </a:avLst>
          </a:prstGeom>
          <a:solidFill>
            <a:srgbClr val="D9EDF3"/>
          </a:solidFill>
          <a:ln w="38100">
            <a:solidFill>
              <a:schemeClr val="accent1">
                <a:lumOff val="20196"/>
              </a:schemeClr>
            </a:solidFill>
            <a:miter/>
          </a:ln>
        </p:spPr>
        <p:txBody>
          <a:bodyPr lIns="34289" rIns="34289" anchor="ctr"/>
          <a:lstStyle/>
          <a:p>
            <a:endParaRPr lang="en-US" altLang="ja-JP" sz="1350" dirty="0"/>
          </a:p>
        </p:txBody>
      </p:sp>
      <p:sp>
        <p:nvSpPr>
          <p:cNvPr id="8" name="角丸四角形">
            <a:extLst>
              <a:ext uri="{FF2B5EF4-FFF2-40B4-BE49-F238E27FC236}">
                <a16:creationId xmlns:a16="http://schemas.microsoft.com/office/drawing/2014/main" id="{16992B96-6497-A240-9E93-A5C9F8888929}"/>
              </a:ext>
            </a:extLst>
          </p:cNvPr>
          <p:cNvSpPr/>
          <p:nvPr/>
        </p:nvSpPr>
        <p:spPr>
          <a:xfrm>
            <a:off x="628650" y="1807975"/>
            <a:ext cx="1465621" cy="428847"/>
          </a:xfrm>
          <a:prstGeom prst="roundRect">
            <a:avLst>
              <a:gd name="adj" fmla="val 36421"/>
            </a:avLst>
          </a:prstGeom>
          <a:solidFill>
            <a:srgbClr val="FFFFFF"/>
          </a:solidFill>
          <a:ln w="38100">
            <a:solidFill>
              <a:schemeClr val="accent1"/>
            </a:solidFill>
            <a:miter/>
          </a:ln>
        </p:spPr>
        <p:txBody>
          <a:bodyPr lIns="34289" rIns="34289" anchor="ctr"/>
          <a:lstStyle/>
          <a:p>
            <a:r>
              <a:rPr lang="ja-JP" altLang="en-US">
                <a:latin typeface="+mn-ea"/>
              </a:rPr>
              <a:t>　</a:t>
            </a:r>
            <a:r>
              <a:rPr lang="ja-JP" altLang="en-US" sz="2000">
                <a:latin typeface="+mn-ea"/>
              </a:rPr>
              <a:t>提案方式</a:t>
            </a:r>
            <a:endParaRPr sz="2000" dirty="0">
              <a:latin typeface="+mn-ea"/>
            </a:endParaRPr>
          </a:p>
        </p:txBody>
      </p:sp>
      <p:sp>
        <p:nvSpPr>
          <p:cNvPr id="9" name="テキスト ボックス 8">
            <a:extLst>
              <a:ext uri="{FF2B5EF4-FFF2-40B4-BE49-F238E27FC236}">
                <a16:creationId xmlns:a16="http://schemas.microsoft.com/office/drawing/2014/main" id="{D2ADA153-F9D4-D543-9543-312A18EB0BB5}"/>
              </a:ext>
            </a:extLst>
          </p:cNvPr>
          <p:cNvSpPr txBox="1"/>
          <p:nvPr/>
        </p:nvSpPr>
        <p:spPr>
          <a:xfrm>
            <a:off x="6284659" y="1830786"/>
            <a:ext cx="1992170" cy="323165"/>
          </a:xfrm>
          <a:prstGeom prst="rect">
            <a:avLst/>
          </a:prstGeom>
          <a:noFill/>
        </p:spPr>
        <p:txBody>
          <a:bodyPr wrap="square" rtlCol="0">
            <a:spAutoFit/>
          </a:bodyPr>
          <a:lstStyle/>
          <a:p>
            <a:r>
              <a:rPr lang="ja-JP" altLang="en-US" sz="1500"/>
              <a:t>入力ビット数が</a:t>
            </a:r>
            <a:r>
              <a:rPr lang="en-US" altLang="ja-JP" sz="1500" dirty="0"/>
              <a:t>4</a:t>
            </a:r>
            <a:r>
              <a:rPr lang="ja-JP" altLang="en-US" sz="1500"/>
              <a:t>のとき</a:t>
            </a:r>
          </a:p>
        </p:txBody>
      </p:sp>
      <p:sp>
        <p:nvSpPr>
          <p:cNvPr id="21" name="コンテンツ プレースホルダー 2">
            <a:extLst>
              <a:ext uri="{FF2B5EF4-FFF2-40B4-BE49-F238E27FC236}">
                <a16:creationId xmlns:a16="http://schemas.microsoft.com/office/drawing/2014/main" id="{BEDDE9A6-950F-5F46-8F5A-3FBDB88F6B26}"/>
              </a:ext>
            </a:extLst>
          </p:cNvPr>
          <p:cNvSpPr txBox="1"/>
          <p:nvPr/>
        </p:nvSpPr>
        <p:spPr>
          <a:xfrm>
            <a:off x="1127987" y="2452270"/>
            <a:ext cx="4792928" cy="281841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4289" rIns="34289">
            <a:noAutofit/>
          </a:bodyPr>
          <a:lstStyle/>
          <a:p>
            <a:pPr marL="169735" indent="-169735" defTabSz="678941">
              <a:lnSpc>
                <a:spcPct val="90000"/>
              </a:lnSpc>
              <a:spcBef>
                <a:spcPts val="675"/>
              </a:spcBef>
              <a:buSzPct val="100000"/>
              <a:buFont typeface="Arial"/>
              <a:buChar char="•"/>
              <a:defRPr sz="1979"/>
            </a:pPr>
            <a:r>
              <a:rPr lang="ja-JP" altLang="en-US">
                <a:latin typeface="+mn-ea"/>
              </a:rPr>
              <a:t>古典的な</a:t>
            </a:r>
            <a:r>
              <a:rPr lang="en-US" altLang="ja-JP" dirty="0">
                <a:solidFill>
                  <a:srgbClr val="C00000"/>
                </a:solidFill>
                <a:latin typeface="+mn-ea"/>
              </a:rPr>
              <a:t>RCA</a:t>
            </a:r>
            <a:r>
              <a:rPr lang="ja-JP" altLang="en-US">
                <a:latin typeface="+mn-ea"/>
              </a:rPr>
              <a:t>を応用</a:t>
            </a:r>
            <a:endParaRPr lang="en-US" altLang="ja-JP" dirty="0">
              <a:latin typeface="+mn-ea"/>
            </a:endParaRPr>
          </a:p>
          <a:p>
            <a:pPr marL="169735" indent="-169735" defTabSz="678941">
              <a:lnSpc>
                <a:spcPct val="90000"/>
              </a:lnSpc>
              <a:spcBef>
                <a:spcPts val="675"/>
              </a:spcBef>
              <a:buSzPct val="100000"/>
              <a:buFont typeface="Arial"/>
              <a:buChar char="•"/>
              <a:defRPr sz="1979"/>
            </a:pPr>
            <a:r>
              <a:rPr lang="en-US" altLang="ja-JP" dirty="0">
                <a:latin typeface="+mn-ea"/>
              </a:rPr>
              <a:t>2</a:t>
            </a:r>
            <a:r>
              <a:rPr lang="ja-JP" altLang="en-US">
                <a:latin typeface="+mn-ea"/>
              </a:rPr>
              <a:t>段階から構成</a:t>
            </a:r>
            <a:endParaRPr lang="en-US" altLang="ja-JP" dirty="0">
              <a:latin typeface="+mn-ea"/>
            </a:endParaRPr>
          </a:p>
          <a:p>
            <a:pPr defTabSz="678941">
              <a:lnSpc>
                <a:spcPct val="90000"/>
              </a:lnSpc>
              <a:spcBef>
                <a:spcPts val="675"/>
              </a:spcBef>
              <a:buSzPct val="100000"/>
              <a:defRPr sz="1979"/>
            </a:pPr>
            <a:r>
              <a:rPr lang="en-US" altLang="ja-JP" sz="1500" dirty="0"/>
              <a:t>      1. a</a:t>
            </a:r>
            <a:r>
              <a:rPr lang="en-US" altLang="ja-JP" sz="1500" baseline="-25000" dirty="0"/>
              <a:t>0</a:t>
            </a:r>
            <a:r>
              <a:rPr lang="en-US" altLang="ja-JP" sz="1500" dirty="0"/>
              <a:t> </a:t>
            </a:r>
            <a:r>
              <a:rPr lang="ja-JP" altLang="en-US" sz="1500"/>
              <a:t>と </a:t>
            </a:r>
            <a:r>
              <a:rPr lang="en-US" altLang="ja-JP" sz="1500" dirty="0"/>
              <a:t>b</a:t>
            </a:r>
            <a:r>
              <a:rPr lang="en-US" altLang="ja-JP" sz="1500" baseline="-25000" dirty="0"/>
              <a:t>0</a:t>
            </a:r>
            <a:r>
              <a:rPr lang="en-US" altLang="ja-JP" sz="1500" dirty="0"/>
              <a:t> </a:t>
            </a:r>
            <a:r>
              <a:rPr lang="ja-JP" altLang="en-US" sz="1500"/>
              <a:t>の和 </a:t>
            </a:r>
            <a:r>
              <a:rPr lang="en-US" altLang="ja-JP" sz="1500" dirty="0"/>
              <a:t>s</a:t>
            </a:r>
            <a:r>
              <a:rPr lang="en-US" altLang="ja-JP" sz="1500" baseline="-25000" dirty="0"/>
              <a:t>0</a:t>
            </a:r>
            <a:r>
              <a:rPr lang="en-US" altLang="ja-JP" sz="1500" dirty="0"/>
              <a:t> </a:t>
            </a:r>
            <a:r>
              <a:rPr lang="ja-JP" altLang="en-US" sz="1500"/>
              <a:t>と桁上げ </a:t>
            </a:r>
            <a:r>
              <a:rPr lang="en-US" altLang="ja-JP" sz="1500" dirty="0"/>
              <a:t>c</a:t>
            </a:r>
            <a:r>
              <a:rPr lang="en-US" altLang="ja-JP" sz="1500" baseline="-25000" dirty="0"/>
              <a:t>1</a:t>
            </a:r>
            <a:r>
              <a:rPr lang="en-US" altLang="ja-JP" sz="1500" dirty="0"/>
              <a:t> </a:t>
            </a:r>
            <a:r>
              <a:rPr lang="ja-JP" altLang="en-US" sz="1500"/>
              <a:t>を半加算器で得る</a:t>
            </a:r>
            <a:r>
              <a:rPr lang="en-US" altLang="ja-JP" sz="1500" dirty="0"/>
              <a:t>. </a:t>
            </a:r>
          </a:p>
          <a:p>
            <a:pPr defTabSz="678941">
              <a:lnSpc>
                <a:spcPct val="90000"/>
              </a:lnSpc>
              <a:spcBef>
                <a:spcPts val="675"/>
              </a:spcBef>
              <a:buSzPct val="100000"/>
              <a:defRPr sz="1979"/>
            </a:pPr>
            <a:r>
              <a:rPr lang="en-US" altLang="ja-JP" sz="1500" dirty="0"/>
              <a:t>      2. </a:t>
            </a:r>
            <a:r>
              <a:rPr lang="en-US" altLang="ja-JP" sz="1500" dirty="0" err="1"/>
              <a:t>i</a:t>
            </a:r>
            <a:r>
              <a:rPr lang="en-US" altLang="ja-JP" sz="1500" dirty="0"/>
              <a:t> ≥ 1 </a:t>
            </a:r>
            <a:r>
              <a:rPr lang="ja-JP" altLang="en-US" sz="1500"/>
              <a:t>のビットに対して，</a:t>
            </a:r>
            <a:r>
              <a:rPr lang="ja-JP" altLang="en-US" sz="1500" u="sng"/>
              <a:t>全加算器</a:t>
            </a:r>
            <a:r>
              <a:rPr lang="ja-JP" altLang="en-US" sz="1500"/>
              <a:t>を置く</a:t>
            </a:r>
          </a:p>
          <a:p>
            <a:pPr defTabSz="678941">
              <a:lnSpc>
                <a:spcPct val="90000"/>
              </a:lnSpc>
              <a:spcBef>
                <a:spcPts val="675"/>
              </a:spcBef>
              <a:buSzPct val="100000"/>
              <a:defRPr sz="1979"/>
            </a:pPr>
            <a:endParaRPr lang="en-US" altLang="ja-JP" dirty="0">
              <a:latin typeface="+mn-ea"/>
            </a:endParaRPr>
          </a:p>
          <a:p>
            <a:pPr marL="169735" indent="-169735" defTabSz="678941">
              <a:lnSpc>
                <a:spcPct val="90000"/>
              </a:lnSpc>
              <a:spcBef>
                <a:spcPts val="675"/>
              </a:spcBef>
              <a:buSzPct val="100000"/>
              <a:buFont typeface="Arial"/>
              <a:buChar char="•"/>
              <a:defRPr sz="1979"/>
            </a:pPr>
            <a:r>
              <a:rPr lang="ja-JP" altLang="en-US">
                <a:latin typeface="+mn-ea"/>
              </a:rPr>
              <a:t>ゴミラインを使用</a:t>
            </a:r>
            <a:endParaRPr lang="en-US" altLang="ja-JP" dirty="0">
              <a:latin typeface="+mn-ea"/>
            </a:endParaRPr>
          </a:p>
          <a:p>
            <a:pPr marL="169735" indent="-169735" defTabSz="678941">
              <a:lnSpc>
                <a:spcPct val="90000"/>
              </a:lnSpc>
              <a:spcBef>
                <a:spcPts val="675"/>
              </a:spcBef>
              <a:buSzPct val="100000"/>
              <a:buFont typeface="Arial"/>
              <a:buChar char="•"/>
              <a:defRPr sz="1979"/>
            </a:pPr>
            <a:r>
              <a:rPr lang="ja-JP" altLang="en-US">
                <a:latin typeface="+mn-ea"/>
              </a:rPr>
              <a:t>逆計算を行わない</a:t>
            </a:r>
            <a:endParaRPr lang="en-US" altLang="ja-JP" dirty="0">
              <a:latin typeface="+mn-ea"/>
            </a:endParaRPr>
          </a:p>
          <a:p>
            <a:pPr marL="169735" indent="-169735" defTabSz="678941">
              <a:lnSpc>
                <a:spcPct val="90000"/>
              </a:lnSpc>
              <a:spcBef>
                <a:spcPts val="675"/>
              </a:spcBef>
              <a:buSzPct val="100000"/>
              <a:buFont typeface="Arial"/>
              <a:buChar char="•"/>
              <a:defRPr sz="1979"/>
            </a:pPr>
            <a:endParaRPr lang="en-US" altLang="ja-JP" dirty="0">
              <a:latin typeface="+mn-ea"/>
            </a:endParaRPr>
          </a:p>
          <a:p>
            <a:pPr defTabSz="678941">
              <a:lnSpc>
                <a:spcPct val="90000"/>
              </a:lnSpc>
              <a:spcBef>
                <a:spcPts val="675"/>
              </a:spcBef>
              <a:buSzPct val="100000"/>
              <a:defRPr sz="1979"/>
            </a:pPr>
            <a:endParaRPr lang="en-US" altLang="ja-JP" dirty="0">
              <a:latin typeface="+mn-ea"/>
            </a:endParaRPr>
          </a:p>
        </p:txBody>
      </p:sp>
      <p:sp>
        <p:nvSpPr>
          <p:cNvPr id="18" name="正方形/長方形 17">
            <a:extLst>
              <a:ext uri="{FF2B5EF4-FFF2-40B4-BE49-F238E27FC236}">
                <a16:creationId xmlns:a16="http://schemas.microsoft.com/office/drawing/2014/main" id="{E358190D-F03C-214B-9016-33495DAECB35}"/>
              </a:ext>
            </a:extLst>
          </p:cNvPr>
          <p:cNvSpPr/>
          <p:nvPr/>
        </p:nvSpPr>
        <p:spPr>
          <a:xfrm>
            <a:off x="6763844" y="4364732"/>
            <a:ext cx="1177176" cy="866834"/>
          </a:xfrm>
          <a:prstGeom prst="rect">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2" name="正方形/長方形 21">
            <a:extLst>
              <a:ext uri="{FF2B5EF4-FFF2-40B4-BE49-F238E27FC236}">
                <a16:creationId xmlns:a16="http://schemas.microsoft.com/office/drawing/2014/main" id="{71BF6AFE-D8D1-5A46-A66A-AF5F924B9F5E}"/>
              </a:ext>
            </a:extLst>
          </p:cNvPr>
          <p:cNvSpPr/>
          <p:nvPr/>
        </p:nvSpPr>
        <p:spPr>
          <a:xfrm>
            <a:off x="6738820" y="2372341"/>
            <a:ext cx="402101" cy="693941"/>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pic>
        <p:nvPicPr>
          <p:cNvPr id="13" name="図 12">
            <a:extLst>
              <a:ext uri="{FF2B5EF4-FFF2-40B4-BE49-F238E27FC236}">
                <a16:creationId xmlns:a16="http://schemas.microsoft.com/office/drawing/2014/main" id="{429F47F3-1A5F-C349-9E8C-30CC6764536A}"/>
              </a:ext>
            </a:extLst>
          </p:cNvPr>
          <p:cNvPicPr>
            <a:picLocks noChangeAspect="1"/>
          </p:cNvPicPr>
          <p:nvPr/>
        </p:nvPicPr>
        <p:blipFill rotWithShape="1">
          <a:blip r:embed="rId3">
            <a:extLst>
              <a:ext uri="{28A0092B-C50C-407E-A947-70E740481C1C}">
                <a14:useLocalDpi xmlns:a14="http://schemas.microsoft.com/office/drawing/2010/main" val="0"/>
              </a:ext>
            </a:extLst>
          </a:blip>
          <a:srcRect l="26243" t="46499" r="56279" b="34574"/>
          <a:stretch/>
        </p:blipFill>
        <p:spPr>
          <a:xfrm>
            <a:off x="6192953" y="2127467"/>
            <a:ext cx="2227278" cy="3469146"/>
          </a:xfrm>
          <a:prstGeom prst="rect">
            <a:avLst/>
          </a:prstGeom>
        </p:spPr>
      </p:pic>
      <p:pic>
        <p:nvPicPr>
          <p:cNvPr id="14" name="図 13">
            <a:extLst>
              <a:ext uri="{FF2B5EF4-FFF2-40B4-BE49-F238E27FC236}">
                <a16:creationId xmlns:a16="http://schemas.microsoft.com/office/drawing/2014/main" id="{52C44F37-8C64-0E49-B341-B65F7605196A}"/>
              </a:ext>
            </a:extLst>
          </p:cNvPr>
          <p:cNvPicPr>
            <a:picLocks noChangeAspect="1"/>
          </p:cNvPicPr>
          <p:nvPr/>
        </p:nvPicPr>
        <p:blipFill rotWithShape="1">
          <a:blip r:embed="rId4">
            <a:extLst>
              <a:ext uri="{28A0092B-C50C-407E-A947-70E740481C1C}">
                <a14:useLocalDpi xmlns:a14="http://schemas.microsoft.com/office/drawing/2010/main" val="0"/>
              </a:ext>
            </a:extLst>
          </a:blip>
          <a:srcRect l="8675" t="44620" r="78540" b="47694"/>
          <a:stretch/>
        </p:blipFill>
        <p:spPr>
          <a:xfrm>
            <a:off x="4010728" y="4108182"/>
            <a:ext cx="1377458" cy="1171779"/>
          </a:xfrm>
          <a:prstGeom prst="rect">
            <a:avLst/>
          </a:prstGeom>
          <a:solidFill>
            <a:schemeClr val="accent4">
              <a:lumMod val="20000"/>
              <a:lumOff val="80000"/>
            </a:schemeClr>
          </a:solidFill>
          <a:ln w="28575">
            <a:solidFill>
              <a:schemeClr val="accent4">
                <a:lumMod val="40000"/>
                <a:lumOff val="60000"/>
              </a:schemeClr>
            </a:solidFill>
          </a:ln>
        </p:spPr>
      </p:pic>
      <p:sp>
        <p:nvSpPr>
          <p:cNvPr id="15" name="右中かっこ 14">
            <a:extLst>
              <a:ext uri="{FF2B5EF4-FFF2-40B4-BE49-F238E27FC236}">
                <a16:creationId xmlns:a16="http://schemas.microsoft.com/office/drawing/2014/main" id="{9D2D7E39-849D-D948-A840-A791B46F5962}"/>
              </a:ext>
            </a:extLst>
          </p:cNvPr>
          <p:cNvSpPr/>
          <p:nvPr/>
        </p:nvSpPr>
        <p:spPr>
          <a:xfrm rot="10800000">
            <a:off x="1155398" y="3208189"/>
            <a:ext cx="378725" cy="543554"/>
          </a:xfrm>
          <a:prstGeom prst="rightBrace">
            <a:avLst>
              <a:gd name="adj1" fmla="val 18393"/>
              <a:gd name="adj2" fmla="val 100000"/>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sz="1350"/>
          </a:p>
        </p:txBody>
      </p:sp>
      <p:sp>
        <p:nvSpPr>
          <p:cNvPr id="17" name="矢印">
            <a:extLst>
              <a:ext uri="{FF2B5EF4-FFF2-40B4-BE49-F238E27FC236}">
                <a16:creationId xmlns:a16="http://schemas.microsoft.com/office/drawing/2014/main" id="{B383AB55-F996-5946-8EAE-E9D6E96CEF2C}"/>
              </a:ext>
            </a:extLst>
          </p:cNvPr>
          <p:cNvSpPr/>
          <p:nvPr/>
        </p:nvSpPr>
        <p:spPr>
          <a:xfrm flipV="1">
            <a:off x="1466241" y="5011890"/>
            <a:ext cx="804341" cy="207100"/>
          </a:xfrm>
          <a:prstGeom prst="rightArrow">
            <a:avLst>
              <a:gd name="adj1" fmla="val 32000"/>
              <a:gd name="adj2" fmla="val 239818"/>
            </a:avLst>
          </a:prstGeom>
          <a:solidFill>
            <a:srgbClr val="FFFFFF"/>
          </a:solidFill>
          <a:ln w="19050">
            <a:solidFill>
              <a:schemeClr val="accent1"/>
            </a:solidFill>
            <a:miter/>
          </a:ln>
        </p:spPr>
        <p:txBody>
          <a:bodyPr lIns="34289" rIns="34289" anchor="ctr"/>
          <a:lstStyle/>
          <a:p>
            <a:endParaRPr sz="1350" dirty="0"/>
          </a:p>
        </p:txBody>
      </p:sp>
      <p:sp>
        <p:nvSpPr>
          <p:cNvPr id="20" name="テキスト ボックス 19">
            <a:extLst>
              <a:ext uri="{FF2B5EF4-FFF2-40B4-BE49-F238E27FC236}">
                <a16:creationId xmlns:a16="http://schemas.microsoft.com/office/drawing/2014/main" id="{D20E14AA-8E54-AA46-8F9E-629CBC9FD11A}"/>
              </a:ext>
            </a:extLst>
          </p:cNvPr>
          <p:cNvSpPr txBox="1"/>
          <p:nvPr/>
        </p:nvSpPr>
        <p:spPr>
          <a:xfrm>
            <a:off x="2326765" y="4706258"/>
            <a:ext cx="1151234" cy="738664"/>
          </a:xfrm>
          <a:prstGeom prst="rect">
            <a:avLst/>
          </a:prstGeom>
          <a:noFill/>
        </p:spPr>
        <p:txBody>
          <a:bodyPr wrap="square" rtlCol="0">
            <a:spAutoFit/>
          </a:bodyPr>
          <a:lstStyle/>
          <a:p>
            <a:endParaRPr lang="en-US" altLang="ja-JP" sz="1350" dirty="0"/>
          </a:p>
          <a:p>
            <a:r>
              <a:rPr lang="ja-JP" altLang="en-US" sz="1350"/>
              <a:t>深さ</a:t>
            </a:r>
            <a:endParaRPr lang="en-US" altLang="ja-JP" sz="1350" dirty="0"/>
          </a:p>
          <a:p>
            <a:r>
              <a:rPr lang="ja-JP" altLang="en-US" sz="1350"/>
              <a:t>ゲート数　</a:t>
            </a:r>
            <a:r>
              <a:rPr lang="ja-JP" altLang="en-US" sz="1500"/>
              <a:t>　　</a:t>
            </a:r>
          </a:p>
        </p:txBody>
      </p:sp>
      <p:sp>
        <p:nvSpPr>
          <p:cNvPr id="23" name="テキスト ボックス 22">
            <a:extLst>
              <a:ext uri="{FF2B5EF4-FFF2-40B4-BE49-F238E27FC236}">
                <a16:creationId xmlns:a16="http://schemas.microsoft.com/office/drawing/2014/main" id="{E33FFF8D-8E0B-4E4A-8462-F4A321BCE6C7}"/>
              </a:ext>
            </a:extLst>
          </p:cNvPr>
          <p:cNvSpPr txBox="1"/>
          <p:nvPr/>
        </p:nvSpPr>
        <p:spPr>
          <a:xfrm>
            <a:off x="3317661" y="5057407"/>
            <a:ext cx="588009" cy="323165"/>
          </a:xfrm>
          <a:prstGeom prst="rect">
            <a:avLst/>
          </a:prstGeom>
          <a:noFill/>
        </p:spPr>
        <p:txBody>
          <a:bodyPr wrap="square" rtlCol="0">
            <a:spAutoFit/>
          </a:bodyPr>
          <a:lstStyle/>
          <a:p>
            <a:r>
              <a:rPr lang="ja-JP" altLang="en-US" sz="1500">
                <a:solidFill>
                  <a:srgbClr val="C00000"/>
                </a:solidFill>
              </a:rPr>
              <a:t>削減</a:t>
            </a:r>
          </a:p>
        </p:txBody>
      </p:sp>
      <p:sp>
        <p:nvSpPr>
          <p:cNvPr id="24" name="右中かっこ 23">
            <a:extLst>
              <a:ext uri="{FF2B5EF4-FFF2-40B4-BE49-F238E27FC236}">
                <a16:creationId xmlns:a16="http://schemas.microsoft.com/office/drawing/2014/main" id="{61CB359C-F8E3-3949-B8EB-301289F2F19D}"/>
              </a:ext>
            </a:extLst>
          </p:cNvPr>
          <p:cNvSpPr/>
          <p:nvPr/>
        </p:nvSpPr>
        <p:spPr>
          <a:xfrm>
            <a:off x="2993335" y="4882630"/>
            <a:ext cx="378725" cy="697871"/>
          </a:xfrm>
          <a:prstGeom prst="rightBrace">
            <a:avLst>
              <a:gd name="adj1" fmla="val 18393"/>
              <a:gd name="adj2" fmla="val 48180"/>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sz="1350"/>
          </a:p>
        </p:txBody>
      </p:sp>
      <p:sp>
        <p:nvSpPr>
          <p:cNvPr id="3" name="正方形/長方形 2">
            <a:extLst>
              <a:ext uri="{FF2B5EF4-FFF2-40B4-BE49-F238E27FC236}">
                <a16:creationId xmlns:a16="http://schemas.microsoft.com/office/drawing/2014/main" id="{82302BF8-939C-D748-9F3E-BBD3EF8520BD}"/>
              </a:ext>
            </a:extLst>
          </p:cNvPr>
          <p:cNvSpPr/>
          <p:nvPr/>
        </p:nvSpPr>
        <p:spPr>
          <a:xfrm>
            <a:off x="4010728" y="3689294"/>
            <a:ext cx="386644" cy="300082"/>
          </a:xfrm>
          <a:prstGeom prst="rect">
            <a:avLst/>
          </a:prstGeom>
        </p:spPr>
        <p:txBody>
          <a:bodyPr wrap="none">
            <a:spAutoFit/>
          </a:bodyPr>
          <a:lstStyle/>
          <a:p>
            <a:r>
              <a:rPr lang="en-US" altLang="ja-JP" sz="1350" dirty="0">
                <a:latin typeface="+mn-ea"/>
              </a:rPr>
              <a:t>[7]</a:t>
            </a:r>
            <a:endParaRPr lang="ja-JP" altLang="en-US" sz="1350"/>
          </a:p>
        </p:txBody>
      </p:sp>
      <p:sp>
        <p:nvSpPr>
          <p:cNvPr id="5" name="テキスト ボックス 4">
            <a:extLst>
              <a:ext uri="{FF2B5EF4-FFF2-40B4-BE49-F238E27FC236}">
                <a16:creationId xmlns:a16="http://schemas.microsoft.com/office/drawing/2014/main" id="{F195F5B3-6D58-334C-8E4F-7AE5FD3027DD}"/>
              </a:ext>
            </a:extLst>
          </p:cNvPr>
          <p:cNvSpPr txBox="1"/>
          <p:nvPr/>
        </p:nvSpPr>
        <p:spPr>
          <a:xfrm>
            <a:off x="862321" y="6383040"/>
            <a:ext cx="5207481" cy="577081"/>
          </a:xfrm>
          <a:prstGeom prst="rect">
            <a:avLst/>
          </a:prstGeom>
          <a:noFill/>
        </p:spPr>
        <p:txBody>
          <a:bodyPr wrap="square" rtlCol="0">
            <a:spAutoFit/>
          </a:bodyPr>
          <a:lstStyle/>
          <a:p>
            <a:r>
              <a:rPr lang="en" altLang="ja-JP" sz="900" dirty="0"/>
              <a:t>[7]:</a:t>
            </a:r>
            <a:r>
              <a:rPr lang="en-US" altLang="ja-JP" sz="900" dirty="0" err="1"/>
              <a:t>Golubitsky</a:t>
            </a:r>
            <a:r>
              <a:rPr lang="en-US" altLang="ja-JP" sz="900" dirty="0"/>
              <a:t>, O. and </a:t>
            </a:r>
            <a:r>
              <a:rPr lang="en-US" altLang="ja-JP" sz="900" dirty="0" err="1"/>
              <a:t>Maslov</a:t>
            </a:r>
            <a:r>
              <a:rPr lang="en-US" altLang="ja-JP" sz="900" dirty="0"/>
              <a:t>, D.: A Study of Optimal 4-Bit Reversible Toffoli Circuits and Their Synthesis, IEEE Transactions on Computers, Vol.61, No.9, pp.1341-1353(2012).</a:t>
            </a:r>
          </a:p>
          <a:p>
            <a:endParaRPr lang="ja-JP" altLang="en-US" sz="1350"/>
          </a:p>
        </p:txBody>
      </p:sp>
      <p:sp>
        <p:nvSpPr>
          <p:cNvPr id="25" name="テキスト ボックス 24">
            <a:extLst>
              <a:ext uri="{FF2B5EF4-FFF2-40B4-BE49-F238E27FC236}">
                <a16:creationId xmlns:a16="http://schemas.microsoft.com/office/drawing/2014/main" id="{1891257F-E6E2-924C-ABEE-F472061B2FC3}"/>
              </a:ext>
            </a:extLst>
          </p:cNvPr>
          <p:cNvSpPr txBox="1"/>
          <p:nvPr/>
        </p:nvSpPr>
        <p:spPr>
          <a:xfrm>
            <a:off x="5254064" y="4655427"/>
            <a:ext cx="286272" cy="323165"/>
          </a:xfrm>
          <a:prstGeom prst="rect">
            <a:avLst/>
          </a:prstGeom>
          <a:noFill/>
        </p:spPr>
        <p:txBody>
          <a:bodyPr wrap="square" rtlCol="0">
            <a:spAutoFit/>
          </a:bodyPr>
          <a:lstStyle/>
          <a:p>
            <a:r>
              <a:rPr lang="ja-JP" altLang="en-US" sz="1350"/>
              <a:t>和　</a:t>
            </a:r>
            <a:r>
              <a:rPr lang="ja-JP" altLang="en-US" sz="1500"/>
              <a:t>　　</a:t>
            </a:r>
          </a:p>
        </p:txBody>
      </p:sp>
      <p:sp>
        <p:nvSpPr>
          <p:cNvPr id="26" name="テキスト ボックス 25">
            <a:extLst>
              <a:ext uri="{FF2B5EF4-FFF2-40B4-BE49-F238E27FC236}">
                <a16:creationId xmlns:a16="http://schemas.microsoft.com/office/drawing/2014/main" id="{B09493EA-84EA-D94B-9AE7-FACAD969E888}"/>
              </a:ext>
            </a:extLst>
          </p:cNvPr>
          <p:cNvSpPr txBox="1"/>
          <p:nvPr/>
        </p:nvSpPr>
        <p:spPr>
          <a:xfrm>
            <a:off x="4999659" y="4967694"/>
            <a:ext cx="1193293" cy="323165"/>
          </a:xfrm>
          <a:prstGeom prst="rect">
            <a:avLst/>
          </a:prstGeom>
          <a:noFill/>
        </p:spPr>
        <p:txBody>
          <a:bodyPr wrap="square" rtlCol="0">
            <a:spAutoFit/>
          </a:bodyPr>
          <a:lstStyle/>
          <a:p>
            <a:r>
              <a:rPr lang="ja-JP" altLang="en-US" sz="1350"/>
              <a:t>桁上げ情報　</a:t>
            </a:r>
            <a:r>
              <a:rPr lang="ja-JP" altLang="en-US" sz="1500"/>
              <a:t>　　</a:t>
            </a:r>
          </a:p>
        </p:txBody>
      </p:sp>
    </p:spTree>
    <p:extLst>
      <p:ext uri="{BB962C8B-B14F-4D97-AF65-F5344CB8AC3E}">
        <p14:creationId xmlns:p14="http://schemas.microsoft.com/office/powerpoint/2010/main" val="24979415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a:t>6.</a:t>
            </a:r>
            <a:r>
              <a:rPr lang="ja-JP" altLang="en-US"/>
              <a:t>提案方式</a:t>
            </a:r>
            <a:r>
              <a:rPr lang="en-US" altLang="ja-JP" dirty="0"/>
              <a:t>(2/2)</a:t>
            </a:r>
            <a:endParaRPr lang="ja-JP" altLang="en-US" dirty="0"/>
          </a:p>
        </p:txBody>
      </p:sp>
      <p:sp>
        <p:nvSpPr>
          <p:cNvPr id="4" name="スライド番号プレースホルダー 3"/>
          <p:cNvSpPr>
            <a:spLocks noGrp="1"/>
          </p:cNvSpPr>
          <p:nvPr>
            <p:ph type="sldNum" sz="quarter" idx="12"/>
          </p:nvPr>
        </p:nvSpPr>
        <p:spPr/>
        <p:txBody>
          <a:bodyPr/>
          <a:lstStyle/>
          <a:p>
            <a:fld id="{C5ACC6D9-967A-4799-96DF-DA263BD2958A}" type="slidenum">
              <a:rPr kumimoji="1" lang="ja-JP" altLang="en-US" smtClean="0"/>
              <a:t>17</a:t>
            </a:fld>
            <a:endParaRPr kumimoji="1" lang="ja-JP" altLang="en-US"/>
          </a:p>
        </p:txBody>
      </p:sp>
      <p:sp>
        <p:nvSpPr>
          <p:cNvPr id="7" name="角丸四角形">
            <a:extLst>
              <a:ext uri="{FF2B5EF4-FFF2-40B4-BE49-F238E27FC236}">
                <a16:creationId xmlns:a16="http://schemas.microsoft.com/office/drawing/2014/main" id="{566B3DAC-9CF5-F047-940A-734648291D16}"/>
              </a:ext>
            </a:extLst>
          </p:cNvPr>
          <p:cNvSpPr/>
          <p:nvPr/>
        </p:nvSpPr>
        <p:spPr>
          <a:xfrm>
            <a:off x="731285" y="2051317"/>
            <a:ext cx="5409972" cy="3634355"/>
          </a:xfrm>
          <a:prstGeom prst="roundRect">
            <a:avLst>
              <a:gd name="adj" fmla="val 29085"/>
            </a:avLst>
          </a:prstGeom>
          <a:solidFill>
            <a:srgbClr val="D9EDF3"/>
          </a:solidFill>
          <a:ln w="38100">
            <a:solidFill>
              <a:schemeClr val="accent1">
                <a:lumOff val="20196"/>
              </a:schemeClr>
            </a:solidFill>
            <a:miter/>
          </a:ln>
        </p:spPr>
        <p:txBody>
          <a:bodyPr lIns="34289" rIns="34289" anchor="ctr"/>
          <a:lstStyle/>
          <a:p>
            <a:endParaRPr lang="en-US" altLang="ja-JP" sz="1350" dirty="0"/>
          </a:p>
        </p:txBody>
      </p:sp>
      <p:sp>
        <p:nvSpPr>
          <p:cNvPr id="8" name="角丸四角形">
            <a:extLst>
              <a:ext uri="{FF2B5EF4-FFF2-40B4-BE49-F238E27FC236}">
                <a16:creationId xmlns:a16="http://schemas.microsoft.com/office/drawing/2014/main" id="{16992B96-6497-A240-9E93-A5C9F8888929}"/>
              </a:ext>
            </a:extLst>
          </p:cNvPr>
          <p:cNvSpPr/>
          <p:nvPr/>
        </p:nvSpPr>
        <p:spPr>
          <a:xfrm>
            <a:off x="628650" y="1807975"/>
            <a:ext cx="1465621" cy="428847"/>
          </a:xfrm>
          <a:prstGeom prst="roundRect">
            <a:avLst>
              <a:gd name="adj" fmla="val 36421"/>
            </a:avLst>
          </a:prstGeom>
          <a:solidFill>
            <a:srgbClr val="FFFFFF"/>
          </a:solidFill>
          <a:ln w="38100">
            <a:solidFill>
              <a:schemeClr val="accent1"/>
            </a:solidFill>
            <a:miter/>
          </a:ln>
        </p:spPr>
        <p:txBody>
          <a:bodyPr lIns="34289" rIns="34289" anchor="ctr"/>
          <a:lstStyle/>
          <a:p>
            <a:r>
              <a:rPr lang="ja-JP" altLang="en-US">
                <a:latin typeface="+mn-ea"/>
              </a:rPr>
              <a:t>　</a:t>
            </a:r>
            <a:r>
              <a:rPr lang="ja-JP" altLang="en-US" sz="2000">
                <a:latin typeface="+mn-ea"/>
              </a:rPr>
              <a:t>提案方式</a:t>
            </a:r>
            <a:endParaRPr sz="2000" dirty="0">
              <a:latin typeface="+mn-ea"/>
            </a:endParaRPr>
          </a:p>
        </p:txBody>
      </p:sp>
      <p:sp>
        <p:nvSpPr>
          <p:cNvPr id="9" name="テキスト ボックス 8">
            <a:extLst>
              <a:ext uri="{FF2B5EF4-FFF2-40B4-BE49-F238E27FC236}">
                <a16:creationId xmlns:a16="http://schemas.microsoft.com/office/drawing/2014/main" id="{D2ADA153-F9D4-D543-9543-312A18EB0BB5}"/>
              </a:ext>
            </a:extLst>
          </p:cNvPr>
          <p:cNvSpPr txBox="1"/>
          <p:nvPr/>
        </p:nvSpPr>
        <p:spPr>
          <a:xfrm>
            <a:off x="6284659" y="1830786"/>
            <a:ext cx="1992170" cy="323165"/>
          </a:xfrm>
          <a:prstGeom prst="rect">
            <a:avLst/>
          </a:prstGeom>
          <a:noFill/>
        </p:spPr>
        <p:txBody>
          <a:bodyPr wrap="square" rtlCol="0">
            <a:spAutoFit/>
          </a:bodyPr>
          <a:lstStyle/>
          <a:p>
            <a:r>
              <a:rPr lang="ja-JP" altLang="en-US" sz="1500"/>
              <a:t>入力ビット数が</a:t>
            </a:r>
            <a:r>
              <a:rPr lang="en-US" altLang="ja-JP" sz="1500" dirty="0"/>
              <a:t>4</a:t>
            </a:r>
            <a:r>
              <a:rPr lang="ja-JP" altLang="en-US" sz="1500"/>
              <a:t>のとき</a:t>
            </a:r>
          </a:p>
        </p:txBody>
      </p:sp>
      <p:sp>
        <p:nvSpPr>
          <p:cNvPr id="21" name="コンテンツ プレースホルダー 2">
            <a:extLst>
              <a:ext uri="{FF2B5EF4-FFF2-40B4-BE49-F238E27FC236}">
                <a16:creationId xmlns:a16="http://schemas.microsoft.com/office/drawing/2014/main" id="{BEDDE9A6-950F-5F46-8F5A-3FBDB88F6B26}"/>
              </a:ext>
            </a:extLst>
          </p:cNvPr>
          <p:cNvSpPr txBox="1"/>
          <p:nvPr/>
        </p:nvSpPr>
        <p:spPr>
          <a:xfrm>
            <a:off x="1127987" y="2452270"/>
            <a:ext cx="4792928" cy="281841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4289" rIns="34289">
            <a:noAutofit/>
          </a:bodyPr>
          <a:lstStyle/>
          <a:p>
            <a:pPr marL="169735" indent="-169735" defTabSz="678941">
              <a:lnSpc>
                <a:spcPct val="90000"/>
              </a:lnSpc>
              <a:spcBef>
                <a:spcPts val="675"/>
              </a:spcBef>
              <a:buSzPct val="100000"/>
              <a:buFont typeface="Arial"/>
              <a:buChar char="•"/>
              <a:defRPr sz="1979"/>
            </a:pPr>
            <a:r>
              <a:rPr lang="ja-JP" altLang="en-US">
                <a:latin typeface="+mn-ea"/>
              </a:rPr>
              <a:t>古典的な</a:t>
            </a:r>
            <a:r>
              <a:rPr lang="en-US" altLang="ja-JP" dirty="0">
                <a:solidFill>
                  <a:srgbClr val="C00000"/>
                </a:solidFill>
                <a:latin typeface="+mn-ea"/>
              </a:rPr>
              <a:t>RCA</a:t>
            </a:r>
            <a:r>
              <a:rPr lang="ja-JP" altLang="en-US">
                <a:latin typeface="+mn-ea"/>
              </a:rPr>
              <a:t>を応用</a:t>
            </a:r>
            <a:endParaRPr lang="en-US" altLang="ja-JP" dirty="0">
              <a:latin typeface="+mn-ea"/>
            </a:endParaRPr>
          </a:p>
          <a:p>
            <a:pPr marL="169735" indent="-169735" defTabSz="678941">
              <a:lnSpc>
                <a:spcPct val="90000"/>
              </a:lnSpc>
              <a:spcBef>
                <a:spcPts val="675"/>
              </a:spcBef>
              <a:buSzPct val="100000"/>
              <a:buFont typeface="Arial"/>
              <a:buChar char="•"/>
              <a:defRPr sz="1979"/>
            </a:pPr>
            <a:r>
              <a:rPr lang="en-US" altLang="ja-JP" dirty="0">
                <a:latin typeface="+mn-ea"/>
              </a:rPr>
              <a:t>2</a:t>
            </a:r>
            <a:r>
              <a:rPr lang="ja-JP" altLang="en-US">
                <a:latin typeface="+mn-ea"/>
              </a:rPr>
              <a:t>段階から構成</a:t>
            </a:r>
            <a:endParaRPr lang="en-US" altLang="ja-JP" dirty="0">
              <a:latin typeface="+mn-ea"/>
            </a:endParaRPr>
          </a:p>
          <a:p>
            <a:pPr defTabSz="678941">
              <a:lnSpc>
                <a:spcPct val="90000"/>
              </a:lnSpc>
              <a:spcBef>
                <a:spcPts val="675"/>
              </a:spcBef>
              <a:buSzPct val="100000"/>
              <a:defRPr sz="1979"/>
            </a:pPr>
            <a:r>
              <a:rPr lang="en-US" altLang="ja-JP" sz="1500" dirty="0"/>
              <a:t>      1. a</a:t>
            </a:r>
            <a:r>
              <a:rPr lang="en-US" altLang="ja-JP" sz="1500" baseline="-25000" dirty="0"/>
              <a:t>0</a:t>
            </a:r>
            <a:r>
              <a:rPr lang="en-US" altLang="ja-JP" sz="1500" dirty="0"/>
              <a:t> </a:t>
            </a:r>
            <a:r>
              <a:rPr lang="ja-JP" altLang="en-US" sz="1500"/>
              <a:t>と </a:t>
            </a:r>
            <a:r>
              <a:rPr lang="en-US" altLang="ja-JP" sz="1500" dirty="0"/>
              <a:t>b</a:t>
            </a:r>
            <a:r>
              <a:rPr lang="en-US" altLang="ja-JP" sz="1500" baseline="-25000" dirty="0"/>
              <a:t>0</a:t>
            </a:r>
            <a:r>
              <a:rPr lang="en-US" altLang="ja-JP" sz="1500" dirty="0"/>
              <a:t> </a:t>
            </a:r>
            <a:r>
              <a:rPr lang="ja-JP" altLang="en-US" sz="1500"/>
              <a:t>の和 </a:t>
            </a:r>
            <a:r>
              <a:rPr lang="en-US" altLang="ja-JP" sz="1500" dirty="0"/>
              <a:t>s</a:t>
            </a:r>
            <a:r>
              <a:rPr lang="en-US" altLang="ja-JP" sz="1500" baseline="-25000" dirty="0"/>
              <a:t>0</a:t>
            </a:r>
            <a:r>
              <a:rPr lang="en-US" altLang="ja-JP" sz="1500" dirty="0"/>
              <a:t> </a:t>
            </a:r>
            <a:r>
              <a:rPr lang="ja-JP" altLang="en-US" sz="1500"/>
              <a:t>と桁上げ </a:t>
            </a:r>
            <a:r>
              <a:rPr lang="en-US" altLang="ja-JP" sz="1500" dirty="0"/>
              <a:t>c</a:t>
            </a:r>
            <a:r>
              <a:rPr lang="en-US" altLang="ja-JP" sz="1500" baseline="-25000" dirty="0"/>
              <a:t>1</a:t>
            </a:r>
            <a:r>
              <a:rPr lang="en-US" altLang="ja-JP" sz="1500" dirty="0"/>
              <a:t> </a:t>
            </a:r>
            <a:r>
              <a:rPr lang="ja-JP" altLang="en-US" sz="1500"/>
              <a:t>を半加算器で得る</a:t>
            </a:r>
            <a:r>
              <a:rPr lang="en-US" altLang="ja-JP" sz="1500" dirty="0"/>
              <a:t>. </a:t>
            </a:r>
          </a:p>
          <a:p>
            <a:pPr defTabSz="678941">
              <a:lnSpc>
                <a:spcPct val="90000"/>
              </a:lnSpc>
              <a:spcBef>
                <a:spcPts val="675"/>
              </a:spcBef>
              <a:buSzPct val="100000"/>
              <a:defRPr sz="1979"/>
            </a:pPr>
            <a:r>
              <a:rPr lang="en-US" altLang="ja-JP" sz="1500" dirty="0"/>
              <a:t>      2. </a:t>
            </a:r>
            <a:r>
              <a:rPr lang="en-US" altLang="ja-JP" sz="1500" dirty="0" err="1"/>
              <a:t>i</a:t>
            </a:r>
            <a:r>
              <a:rPr lang="en-US" altLang="ja-JP" sz="1500" dirty="0"/>
              <a:t> ≥ 1 </a:t>
            </a:r>
            <a:r>
              <a:rPr lang="ja-JP" altLang="en-US" sz="1500"/>
              <a:t>のビットに対して，</a:t>
            </a:r>
            <a:r>
              <a:rPr lang="ja-JP" altLang="en-US" sz="1500" u="sng"/>
              <a:t>全加算器</a:t>
            </a:r>
            <a:r>
              <a:rPr lang="ja-JP" altLang="en-US" sz="1500"/>
              <a:t>を置く</a:t>
            </a:r>
          </a:p>
          <a:p>
            <a:pPr defTabSz="678941">
              <a:lnSpc>
                <a:spcPct val="90000"/>
              </a:lnSpc>
              <a:spcBef>
                <a:spcPts val="675"/>
              </a:spcBef>
              <a:buSzPct val="100000"/>
              <a:defRPr sz="1979"/>
            </a:pPr>
            <a:endParaRPr lang="en-US" altLang="ja-JP" dirty="0">
              <a:latin typeface="+mn-ea"/>
            </a:endParaRPr>
          </a:p>
          <a:p>
            <a:pPr marL="169735" indent="-169735" defTabSz="678941">
              <a:lnSpc>
                <a:spcPct val="90000"/>
              </a:lnSpc>
              <a:spcBef>
                <a:spcPts val="675"/>
              </a:spcBef>
              <a:buSzPct val="100000"/>
              <a:buFont typeface="Arial"/>
              <a:buChar char="•"/>
              <a:defRPr sz="1979"/>
            </a:pPr>
            <a:r>
              <a:rPr lang="ja-JP" altLang="en-US">
                <a:latin typeface="+mn-ea"/>
              </a:rPr>
              <a:t>ゴミラインを使用</a:t>
            </a:r>
            <a:endParaRPr lang="en-US" altLang="ja-JP" dirty="0">
              <a:latin typeface="+mn-ea"/>
            </a:endParaRPr>
          </a:p>
          <a:p>
            <a:pPr marL="169735" indent="-169735" defTabSz="678941">
              <a:lnSpc>
                <a:spcPct val="90000"/>
              </a:lnSpc>
              <a:spcBef>
                <a:spcPts val="675"/>
              </a:spcBef>
              <a:buSzPct val="100000"/>
              <a:buFont typeface="Arial"/>
              <a:buChar char="•"/>
              <a:defRPr sz="1979"/>
            </a:pPr>
            <a:r>
              <a:rPr lang="ja-JP" altLang="en-US">
                <a:latin typeface="+mn-ea"/>
              </a:rPr>
              <a:t>逆計算を行わない</a:t>
            </a:r>
            <a:endParaRPr lang="en-US" altLang="ja-JP" dirty="0">
              <a:latin typeface="+mn-ea"/>
            </a:endParaRPr>
          </a:p>
          <a:p>
            <a:pPr marL="169735" indent="-169735" defTabSz="678941">
              <a:lnSpc>
                <a:spcPct val="90000"/>
              </a:lnSpc>
              <a:spcBef>
                <a:spcPts val="675"/>
              </a:spcBef>
              <a:buSzPct val="100000"/>
              <a:buFont typeface="Arial"/>
              <a:buChar char="•"/>
              <a:defRPr sz="1979"/>
            </a:pPr>
            <a:endParaRPr lang="en-US" altLang="ja-JP" dirty="0">
              <a:latin typeface="+mn-ea"/>
            </a:endParaRPr>
          </a:p>
          <a:p>
            <a:pPr defTabSz="678941">
              <a:lnSpc>
                <a:spcPct val="90000"/>
              </a:lnSpc>
              <a:spcBef>
                <a:spcPts val="675"/>
              </a:spcBef>
              <a:buSzPct val="100000"/>
              <a:defRPr sz="1979"/>
            </a:pPr>
            <a:endParaRPr lang="en-US" altLang="ja-JP" dirty="0">
              <a:latin typeface="+mn-ea"/>
            </a:endParaRPr>
          </a:p>
        </p:txBody>
      </p:sp>
      <p:pic>
        <p:nvPicPr>
          <p:cNvPr id="13" name="図 12">
            <a:extLst>
              <a:ext uri="{FF2B5EF4-FFF2-40B4-BE49-F238E27FC236}">
                <a16:creationId xmlns:a16="http://schemas.microsoft.com/office/drawing/2014/main" id="{429F47F3-1A5F-C349-9E8C-30CC6764536A}"/>
              </a:ext>
            </a:extLst>
          </p:cNvPr>
          <p:cNvPicPr>
            <a:picLocks noChangeAspect="1"/>
          </p:cNvPicPr>
          <p:nvPr/>
        </p:nvPicPr>
        <p:blipFill rotWithShape="1">
          <a:blip r:embed="rId3">
            <a:extLst>
              <a:ext uri="{28A0092B-C50C-407E-A947-70E740481C1C}">
                <a14:useLocalDpi xmlns:a14="http://schemas.microsoft.com/office/drawing/2010/main" val="0"/>
              </a:ext>
            </a:extLst>
          </a:blip>
          <a:srcRect l="26243" t="46499" r="56279" b="34574"/>
          <a:stretch/>
        </p:blipFill>
        <p:spPr>
          <a:xfrm>
            <a:off x="6192000" y="2127600"/>
            <a:ext cx="2227278" cy="3469146"/>
          </a:xfrm>
          <a:prstGeom prst="rect">
            <a:avLst/>
          </a:prstGeom>
        </p:spPr>
      </p:pic>
      <p:pic>
        <p:nvPicPr>
          <p:cNvPr id="14" name="図 13">
            <a:extLst>
              <a:ext uri="{FF2B5EF4-FFF2-40B4-BE49-F238E27FC236}">
                <a16:creationId xmlns:a16="http://schemas.microsoft.com/office/drawing/2014/main" id="{52C44F37-8C64-0E49-B341-B65F7605196A}"/>
              </a:ext>
            </a:extLst>
          </p:cNvPr>
          <p:cNvPicPr>
            <a:picLocks noChangeAspect="1"/>
          </p:cNvPicPr>
          <p:nvPr/>
        </p:nvPicPr>
        <p:blipFill rotWithShape="1">
          <a:blip r:embed="rId4">
            <a:extLst>
              <a:ext uri="{28A0092B-C50C-407E-A947-70E740481C1C}">
                <a14:useLocalDpi xmlns:a14="http://schemas.microsoft.com/office/drawing/2010/main" val="0"/>
              </a:ext>
            </a:extLst>
          </a:blip>
          <a:srcRect l="8675" t="44620" r="78540" b="47694"/>
          <a:stretch/>
        </p:blipFill>
        <p:spPr>
          <a:xfrm>
            <a:off x="4010728" y="4108182"/>
            <a:ext cx="1377458" cy="1171779"/>
          </a:xfrm>
          <a:prstGeom prst="rect">
            <a:avLst/>
          </a:prstGeom>
          <a:solidFill>
            <a:schemeClr val="accent4">
              <a:lumMod val="20000"/>
              <a:lumOff val="80000"/>
            </a:schemeClr>
          </a:solidFill>
          <a:ln w="28575">
            <a:solidFill>
              <a:schemeClr val="accent4">
                <a:lumMod val="40000"/>
                <a:lumOff val="60000"/>
              </a:schemeClr>
            </a:solidFill>
          </a:ln>
        </p:spPr>
      </p:pic>
      <p:sp>
        <p:nvSpPr>
          <p:cNvPr id="15" name="右中かっこ 14">
            <a:extLst>
              <a:ext uri="{FF2B5EF4-FFF2-40B4-BE49-F238E27FC236}">
                <a16:creationId xmlns:a16="http://schemas.microsoft.com/office/drawing/2014/main" id="{9D2D7E39-849D-D948-A840-A791B46F5962}"/>
              </a:ext>
            </a:extLst>
          </p:cNvPr>
          <p:cNvSpPr/>
          <p:nvPr/>
        </p:nvSpPr>
        <p:spPr>
          <a:xfrm rot="10800000">
            <a:off x="1155398" y="3208189"/>
            <a:ext cx="378725" cy="543554"/>
          </a:xfrm>
          <a:prstGeom prst="rightBrace">
            <a:avLst>
              <a:gd name="adj1" fmla="val 18393"/>
              <a:gd name="adj2" fmla="val 100000"/>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sz="1350"/>
          </a:p>
        </p:txBody>
      </p:sp>
      <p:sp>
        <p:nvSpPr>
          <p:cNvPr id="17" name="矢印">
            <a:extLst>
              <a:ext uri="{FF2B5EF4-FFF2-40B4-BE49-F238E27FC236}">
                <a16:creationId xmlns:a16="http://schemas.microsoft.com/office/drawing/2014/main" id="{B383AB55-F996-5946-8EAE-E9D6E96CEF2C}"/>
              </a:ext>
            </a:extLst>
          </p:cNvPr>
          <p:cNvSpPr/>
          <p:nvPr/>
        </p:nvSpPr>
        <p:spPr>
          <a:xfrm flipV="1">
            <a:off x="1466241" y="5011890"/>
            <a:ext cx="804341" cy="207100"/>
          </a:xfrm>
          <a:prstGeom prst="rightArrow">
            <a:avLst>
              <a:gd name="adj1" fmla="val 32000"/>
              <a:gd name="adj2" fmla="val 239818"/>
            </a:avLst>
          </a:prstGeom>
          <a:solidFill>
            <a:srgbClr val="FFFFFF"/>
          </a:solidFill>
          <a:ln w="19050">
            <a:solidFill>
              <a:schemeClr val="accent1"/>
            </a:solidFill>
            <a:miter/>
          </a:ln>
        </p:spPr>
        <p:txBody>
          <a:bodyPr lIns="34289" rIns="34289" anchor="ctr"/>
          <a:lstStyle/>
          <a:p>
            <a:endParaRPr sz="1350" dirty="0"/>
          </a:p>
        </p:txBody>
      </p:sp>
      <p:sp>
        <p:nvSpPr>
          <p:cNvPr id="20" name="テキスト ボックス 19">
            <a:extLst>
              <a:ext uri="{FF2B5EF4-FFF2-40B4-BE49-F238E27FC236}">
                <a16:creationId xmlns:a16="http://schemas.microsoft.com/office/drawing/2014/main" id="{D20E14AA-8E54-AA46-8F9E-629CBC9FD11A}"/>
              </a:ext>
            </a:extLst>
          </p:cNvPr>
          <p:cNvSpPr txBox="1"/>
          <p:nvPr/>
        </p:nvSpPr>
        <p:spPr>
          <a:xfrm>
            <a:off x="2326765" y="4706258"/>
            <a:ext cx="1151234" cy="738664"/>
          </a:xfrm>
          <a:prstGeom prst="rect">
            <a:avLst/>
          </a:prstGeom>
          <a:noFill/>
        </p:spPr>
        <p:txBody>
          <a:bodyPr wrap="square" rtlCol="0">
            <a:spAutoFit/>
          </a:bodyPr>
          <a:lstStyle/>
          <a:p>
            <a:endParaRPr lang="en-US" altLang="ja-JP" sz="1350" dirty="0"/>
          </a:p>
          <a:p>
            <a:r>
              <a:rPr lang="ja-JP" altLang="en-US" sz="1350"/>
              <a:t>深さ</a:t>
            </a:r>
            <a:endParaRPr lang="en-US" altLang="ja-JP" sz="1350" dirty="0"/>
          </a:p>
          <a:p>
            <a:r>
              <a:rPr lang="ja-JP" altLang="en-US" sz="1350"/>
              <a:t>ゲート数　</a:t>
            </a:r>
            <a:r>
              <a:rPr lang="ja-JP" altLang="en-US" sz="1500"/>
              <a:t>　　</a:t>
            </a:r>
          </a:p>
        </p:txBody>
      </p:sp>
      <p:sp>
        <p:nvSpPr>
          <p:cNvPr id="23" name="テキスト ボックス 22">
            <a:extLst>
              <a:ext uri="{FF2B5EF4-FFF2-40B4-BE49-F238E27FC236}">
                <a16:creationId xmlns:a16="http://schemas.microsoft.com/office/drawing/2014/main" id="{E33FFF8D-8E0B-4E4A-8462-F4A321BCE6C7}"/>
              </a:ext>
            </a:extLst>
          </p:cNvPr>
          <p:cNvSpPr txBox="1"/>
          <p:nvPr/>
        </p:nvSpPr>
        <p:spPr>
          <a:xfrm>
            <a:off x="3317661" y="5057407"/>
            <a:ext cx="588009" cy="323165"/>
          </a:xfrm>
          <a:prstGeom prst="rect">
            <a:avLst/>
          </a:prstGeom>
          <a:noFill/>
        </p:spPr>
        <p:txBody>
          <a:bodyPr wrap="square" rtlCol="0">
            <a:spAutoFit/>
          </a:bodyPr>
          <a:lstStyle/>
          <a:p>
            <a:r>
              <a:rPr lang="ja-JP" altLang="en-US" sz="1500">
                <a:solidFill>
                  <a:srgbClr val="C00000"/>
                </a:solidFill>
              </a:rPr>
              <a:t>削減</a:t>
            </a:r>
          </a:p>
        </p:txBody>
      </p:sp>
      <p:sp>
        <p:nvSpPr>
          <p:cNvPr id="24" name="右中かっこ 23">
            <a:extLst>
              <a:ext uri="{FF2B5EF4-FFF2-40B4-BE49-F238E27FC236}">
                <a16:creationId xmlns:a16="http://schemas.microsoft.com/office/drawing/2014/main" id="{61CB359C-F8E3-3949-B8EB-301289F2F19D}"/>
              </a:ext>
            </a:extLst>
          </p:cNvPr>
          <p:cNvSpPr/>
          <p:nvPr/>
        </p:nvSpPr>
        <p:spPr>
          <a:xfrm>
            <a:off x="2993335" y="4882630"/>
            <a:ext cx="378725" cy="697871"/>
          </a:xfrm>
          <a:prstGeom prst="rightBrace">
            <a:avLst>
              <a:gd name="adj1" fmla="val 18393"/>
              <a:gd name="adj2" fmla="val 48180"/>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sz="1350"/>
          </a:p>
        </p:txBody>
      </p:sp>
      <p:sp>
        <p:nvSpPr>
          <p:cNvPr id="3" name="正方形/長方形 2">
            <a:extLst>
              <a:ext uri="{FF2B5EF4-FFF2-40B4-BE49-F238E27FC236}">
                <a16:creationId xmlns:a16="http://schemas.microsoft.com/office/drawing/2014/main" id="{82302BF8-939C-D748-9F3E-BBD3EF8520BD}"/>
              </a:ext>
            </a:extLst>
          </p:cNvPr>
          <p:cNvSpPr/>
          <p:nvPr/>
        </p:nvSpPr>
        <p:spPr>
          <a:xfrm>
            <a:off x="4010728" y="3689294"/>
            <a:ext cx="386644" cy="300082"/>
          </a:xfrm>
          <a:prstGeom prst="rect">
            <a:avLst/>
          </a:prstGeom>
        </p:spPr>
        <p:txBody>
          <a:bodyPr wrap="none">
            <a:spAutoFit/>
          </a:bodyPr>
          <a:lstStyle/>
          <a:p>
            <a:r>
              <a:rPr lang="en-US" altLang="ja-JP" sz="1350" dirty="0">
                <a:latin typeface="+mn-ea"/>
              </a:rPr>
              <a:t>[7]</a:t>
            </a:r>
            <a:endParaRPr lang="ja-JP" altLang="en-US" sz="1350"/>
          </a:p>
        </p:txBody>
      </p:sp>
      <p:sp>
        <p:nvSpPr>
          <p:cNvPr id="5" name="テキスト ボックス 4">
            <a:extLst>
              <a:ext uri="{FF2B5EF4-FFF2-40B4-BE49-F238E27FC236}">
                <a16:creationId xmlns:a16="http://schemas.microsoft.com/office/drawing/2014/main" id="{F195F5B3-6D58-334C-8E4F-7AE5FD3027DD}"/>
              </a:ext>
            </a:extLst>
          </p:cNvPr>
          <p:cNvSpPr txBox="1"/>
          <p:nvPr/>
        </p:nvSpPr>
        <p:spPr>
          <a:xfrm>
            <a:off x="862321" y="6383040"/>
            <a:ext cx="5207481" cy="577081"/>
          </a:xfrm>
          <a:prstGeom prst="rect">
            <a:avLst/>
          </a:prstGeom>
          <a:noFill/>
        </p:spPr>
        <p:txBody>
          <a:bodyPr wrap="square" rtlCol="0">
            <a:spAutoFit/>
          </a:bodyPr>
          <a:lstStyle/>
          <a:p>
            <a:r>
              <a:rPr lang="en" altLang="ja-JP" sz="900" dirty="0"/>
              <a:t>[7]:</a:t>
            </a:r>
            <a:r>
              <a:rPr lang="en-US" altLang="ja-JP" sz="900" dirty="0" err="1"/>
              <a:t>Golubitsky</a:t>
            </a:r>
            <a:r>
              <a:rPr lang="en-US" altLang="ja-JP" sz="900" dirty="0"/>
              <a:t>, O. and </a:t>
            </a:r>
            <a:r>
              <a:rPr lang="en-US" altLang="ja-JP" sz="900" dirty="0" err="1"/>
              <a:t>Maslov</a:t>
            </a:r>
            <a:r>
              <a:rPr lang="en-US" altLang="ja-JP" sz="900" dirty="0"/>
              <a:t>, D.: A Study of Optimal 4-Bit Reversible Toffoli Circuits and Their Synthesis, IEEE Transactions on Computers, Vol.61, No.9, pp.1341-1353(2012).</a:t>
            </a:r>
          </a:p>
          <a:p>
            <a:endParaRPr lang="ja-JP" altLang="en-US" sz="1350"/>
          </a:p>
        </p:txBody>
      </p:sp>
      <p:sp>
        <p:nvSpPr>
          <p:cNvPr id="25" name="テキスト ボックス 24">
            <a:extLst>
              <a:ext uri="{FF2B5EF4-FFF2-40B4-BE49-F238E27FC236}">
                <a16:creationId xmlns:a16="http://schemas.microsoft.com/office/drawing/2014/main" id="{1891257F-E6E2-924C-ABEE-F472061B2FC3}"/>
              </a:ext>
            </a:extLst>
          </p:cNvPr>
          <p:cNvSpPr txBox="1"/>
          <p:nvPr/>
        </p:nvSpPr>
        <p:spPr>
          <a:xfrm>
            <a:off x="5254064" y="4655427"/>
            <a:ext cx="286272" cy="323165"/>
          </a:xfrm>
          <a:prstGeom prst="rect">
            <a:avLst/>
          </a:prstGeom>
          <a:noFill/>
        </p:spPr>
        <p:txBody>
          <a:bodyPr wrap="square" rtlCol="0">
            <a:spAutoFit/>
          </a:bodyPr>
          <a:lstStyle/>
          <a:p>
            <a:r>
              <a:rPr lang="ja-JP" altLang="en-US" sz="1350"/>
              <a:t>和　</a:t>
            </a:r>
            <a:r>
              <a:rPr lang="ja-JP" altLang="en-US" sz="1500"/>
              <a:t>　　</a:t>
            </a:r>
          </a:p>
        </p:txBody>
      </p:sp>
      <p:sp>
        <p:nvSpPr>
          <p:cNvPr id="26" name="テキスト ボックス 25">
            <a:extLst>
              <a:ext uri="{FF2B5EF4-FFF2-40B4-BE49-F238E27FC236}">
                <a16:creationId xmlns:a16="http://schemas.microsoft.com/office/drawing/2014/main" id="{B09493EA-84EA-D94B-9AE7-FACAD969E888}"/>
              </a:ext>
            </a:extLst>
          </p:cNvPr>
          <p:cNvSpPr txBox="1"/>
          <p:nvPr/>
        </p:nvSpPr>
        <p:spPr>
          <a:xfrm>
            <a:off x="4999659" y="4967694"/>
            <a:ext cx="1193293" cy="323165"/>
          </a:xfrm>
          <a:prstGeom prst="rect">
            <a:avLst/>
          </a:prstGeom>
          <a:noFill/>
        </p:spPr>
        <p:txBody>
          <a:bodyPr wrap="square" rtlCol="0">
            <a:spAutoFit/>
          </a:bodyPr>
          <a:lstStyle/>
          <a:p>
            <a:r>
              <a:rPr lang="ja-JP" altLang="en-US" sz="1350"/>
              <a:t>桁上げ情報　</a:t>
            </a:r>
            <a:r>
              <a:rPr lang="ja-JP" altLang="en-US" sz="1500"/>
              <a:t>　　</a:t>
            </a:r>
          </a:p>
        </p:txBody>
      </p:sp>
      <p:sp>
        <p:nvSpPr>
          <p:cNvPr id="27" name="四角形吹き出し 26">
            <a:extLst>
              <a:ext uri="{FF2B5EF4-FFF2-40B4-BE49-F238E27FC236}">
                <a16:creationId xmlns:a16="http://schemas.microsoft.com/office/drawing/2014/main" id="{0AFA0A25-F940-6E4B-AFF0-141811D5FB99}"/>
              </a:ext>
            </a:extLst>
          </p:cNvPr>
          <p:cNvSpPr/>
          <p:nvPr/>
        </p:nvSpPr>
        <p:spPr>
          <a:xfrm>
            <a:off x="4841359" y="2168285"/>
            <a:ext cx="1111682" cy="381916"/>
          </a:xfrm>
          <a:prstGeom prst="wedgeRectCallout">
            <a:avLst>
              <a:gd name="adj1" fmla="val 79673"/>
              <a:gd name="adj2" fmla="val 137759"/>
            </a:avLst>
          </a:prstGeom>
          <a:solidFill>
            <a:schemeClr val="accent4">
              <a:lumMod val="20000"/>
              <a:lumOff val="8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50">
                <a:solidFill>
                  <a:schemeClr val="tx1"/>
                </a:solidFill>
              </a:rPr>
              <a:t>ゴミライン</a:t>
            </a:r>
          </a:p>
        </p:txBody>
      </p:sp>
      <p:cxnSp>
        <p:nvCxnSpPr>
          <p:cNvPr id="28" name="直線コネクタ 27">
            <a:extLst>
              <a:ext uri="{FF2B5EF4-FFF2-40B4-BE49-F238E27FC236}">
                <a16:creationId xmlns:a16="http://schemas.microsoft.com/office/drawing/2014/main" id="{AB2A478D-2040-AF4C-8554-F7F4C88FD5CB}"/>
              </a:ext>
            </a:extLst>
          </p:cNvPr>
          <p:cNvCxnSpPr>
            <a:cxnSpLocks/>
          </p:cNvCxnSpPr>
          <p:nvPr/>
        </p:nvCxnSpPr>
        <p:spPr>
          <a:xfrm>
            <a:off x="6738171" y="2902170"/>
            <a:ext cx="1149350"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F816877C-50EF-A949-8169-393AE85FFC8A}"/>
              </a:ext>
            </a:extLst>
          </p:cNvPr>
          <p:cNvCxnSpPr>
            <a:cxnSpLocks/>
          </p:cNvCxnSpPr>
          <p:nvPr/>
        </p:nvCxnSpPr>
        <p:spPr>
          <a:xfrm>
            <a:off x="6738171" y="4347513"/>
            <a:ext cx="1149350"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170B7A16-384C-5E47-84BF-364AF0C7FEA2}"/>
              </a:ext>
            </a:extLst>
          </p:cNvPr>
          <p:cNvCxnSpPr>
            <a:cxnSpLocks/>
          </p:cNvCxnSpPr>
          <p:nvPr/>
        </p:nvCxnSpPr>
        <p:spPr>
          <a:xfrm>
            <a:off x="6768000" y="3636000"/>
            <a:ext cx="1149350"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62820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66255E7D-A374-6E41-91B5-BAB7A0313AD8}"/>
              </a:ext>
            </a:extLst>
          </p:cNvPr>
          <p:cNvPicPr>
            <a:picLocks noChangeAspect="1"/>
          </p:cNvPicPr>
          <p:nvPr/>
        </p:nvPicPr>
        <p:blipFill rotWithShape="1">
          <a:blip r:embed="rId3">
            <a:extLst>
              <a:ext uri="{28A0092B-C50C-407E-A947-70E740481C1C}">
                <a14:useLocalDpi xmlns:a14="http://schemas.microsoft.com/office/drawing/2010/main" val="0"/>
              </a:ext>
            </a:extLst>
          </a:blip>
          <a:srcRect l="16456" t="23792" r="16107" b="67900"/>
          <a:stretch/>
        </p:blipFill>
        <p:spPr>
          <a:xfrm>
            <a:off x="141265" y="2355943"/>
            <a:ext cx="9192230" cy="1602560"/>
          </a:xfrm>
          <a:prstGeom prst="rect">
            <a:avLst/>
          </a:prstGeom>
        </p:spPr>
      </p:pic>
      <p:sp>
        <p:nvSpPr>
          <p:cNvPr id="25" name="角丸四角形">
            <a:extLst>
              <a:ext uri="{FF2B5EF4-FFF2-40B4-BE49-F238E27FC236}">
                <a16:creationId xmlns:a16="http://schemas.microsoft.com/office/drawing/2014/main" id="{DAE6B9EA-2489-EA48-9762-1B8A74007248}"/>
              </a:ext>
            </a:extLst>
          </p:cNvPr>
          <p:cNvSpPr/>
          <p:nvPr/>
        </p:nvSpPr>
        <p:spPr>
          <a:xfrm>
            <a:off x="516372" y="4561705"/>
            <a:ext cx="6341628" cy="1388055"/>
          </a:xfrm>
          <a:prstGeom prst="roundRect">
            <a:avLst>
              <a:gd name="adj" fmla="val 29085"/>
            </a:avLst>
          </a:prstGeom>
          <a:solidFill>
            <a:srgbClr val="D9EDF3"/>
          </a:solidFill>
          <a:ln w="38100">
            <a:solidFill>
              <a:schemeClr val="accent1">
                <a:lumOff val="20196"/>
              </a:schemeClr>
            </a:solidFill>
            <a:miter/>
          </a:ln>
        </p:spPr>
        <p:txBody>
          <a:bodyPr lIns="34289" rIns="34289" anchor="ctr"/>
          <a:lstStyle/>
          <a:p>
            <a:endParaRPr lang="en-US" altLang="ja-JP" sz="1350" dirty="0"/>
          </a:p>
        </p:txBody>
      </p:sp>
      <p:sp>
        <p:nvSpPr>
          <p:cNvPr id="2" name="タイトル 1"/>
          <p:cNvSpPr>
            <a:spLocks noGrp="1"/>
          </p:cNvSpPr>
          <p:nvPr>
            <p:ph type="title"/>
          </p:nvPr>
        </p:nvSpPr>
        <p:spPr/>
        <p:txBody>
          <a:bodyPr>
            <a:normAutofit/>
          </a:bodyPr>
          <a:lstStyle/>
          <a:p>
            <a:r>
              <a:rPr lang="en-US" altLang="ja-JP" dirty="0"/>
              <a:t>7.</a:t>
            </a:r>
            <a:r>
              <a:rPr lang="ja-JP" altLang="en-US"/>
              <a:t>評価</a:t>
            </a:r>
            <a:r>
              <a:rPr lang="en-US" altLang="ja-JP" dirty="0"/>
              <a:t>(1/2)</a:t>
            </a:r>
            <a:endParaRPr lang="ja-JP" altLang="en-US" dirty="0"/>
          </a:p>
        </p:txBody>
      </p:sp>
      <p:sp>
        <p:nvSpPr>
          <p:cNvPr id="4" name="スライド番号プレースホルダー 3"/>
          <p:cNvSpPr>
            <a:spLocks noGrp="1"/>
          </p:cNvSpPr>
          <p:nvPr>
            <p:ph type="sldNum" sz="quarter" idx="12"/>
          </p:nvPr>
        </p:nvSpPr>
        <p:spPr/>
        <p:txBody>
          <a:bodyPr/>
          <a:lstStyle/>
          <a:p>
            <a:fld id="{C5ACC6D9-967A-4799-96DF-DA263BD2958A}" type="slidenum">
              <a:rPr kumimoji="1" lang="ja-JP" altLang="en-US" smtClean="0"/>
              <a:t>18</a:t>
            </a:fld>
            <a:endParaRPr kumimoji="1" lang="ja-JP" altLang="en-US"/>
          </a:p>
        </p:txBody>
      </p:sp>
      <p:sp>
        <p:nvSpPr>
          <p:cNvPr id="19" name="コンテンツ プレースホルダー 2">
            <a:extLst>
              <a:ext uri="{FF2B5EF4-FFF2-40B4-BE49-F238E27FC236}">
                <a16:creationId xmlns:a16="http://schemas.microsoft.com/office/drawing/2014/main" id="{5EF29204-BEF2-8C42-91BB-785706045E3E}"/>
              </a:ext>
            </a:extLst>
          </p:cNvPr>
          <p:cNvSpPr txBox="1"/>
          <p:nvPr/>
        </p:nvSpPr>
        <p:spPr>
          <a:xfrm>
            <a:off x="1992028" y="2693146"/>
            <a:ext cx="5236705" cy="99417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4289" rIns="34289">
            <a:normAutofit/>
          </a:bodyPr>
          <a:lstStyle>
            <a:lvl1pPr defTabSz="731520">
              <a:lnSpc>
                <a:spcPct val="90000"/>
              </a:lnSpc>
              <a:spcBef>
                <a:spcPts val="800"/>
              </a:spcBef>
              <a:buFont typeface="Arial"/>
              <a:defRPr sz="2560"/>
            </a:lvl1pPr>
          </a:lstStyle>
          <a:p>
            <a:endParaRPr sz="1920" dirty="0"/>
          </a:p>
        </p:txBody>
      </p:sp>
      <p:sp>
        <p:nvSpPr>
          <p:cNvPr id="24" name="テキスト ボックス 23">
            <a:extLst>
              <a:ext uri="{FF2B5EF4-FFF2-40B4-BE49-F238E27FC236}">
                <a16:creationId xmlns:a16="http://schemas.microsoft.com/office/drawing/2014/main" id="{444AE412-5F7F-C14C-AA04-2C79A0F0749B}"/>
              </a:ext>
            </a:extLst>
          </p:cNvPr>
          <p:cNvSpPr txBox="1"/>
          <p:nvPr/>
        </p:nvSpPr>
        <p:spPr>
          <a:xfrm>
            <a:off x="516372" y="4029804"/>
            <a:ext cx="2669280" cy="338554"/>
          </a:xfrm>
          <a:prstGeom prst="rect">
            <a:avLst/>
          </a:prstGeom>
          <a:noFill/>
        </p:spPr>
        <p:txBody>
          <a:bodyPr wrap="square" rtlCol="0">
            <a:spAutoFit/>
          </a:bodyPr>
          <a:lstStyle/>
          <a:p>
            <a:r>
              <a:rPr lang="ja-JP" altLang="en-US" sz="1600"/>
              <a:t>入力ビット数</a:t>
            </a:r>
            <a:r>
              <a:rPr lang="en-US" altLang="ja-JP" sz="1600" dirty="0"/>
              <a:t>:n</a:t>
            </a:r>
            <a:r>
              <a:rPr lang="ja-JP" altLang="en-US" sz="1600"/>
              <a:t>ビットのとき</a:t>
            </a:r>
          </a:p>
        </p:txBody>
      </p:sp>
      <p:sp>
        <p:nvSpPr>
          <p:cNvPr id="8" name="テキスト ボックス 7">
            <a:extLst>
              <a:ext uri="{FF2B5EF4-FFF2-40B4-BE49-F238E27FC236}">
                <a16:creationId xmlns:a16="http://schemas.microsoft.com/office/drawing/2014/main" id="{F52D238D-005F-FE49-A172-2BF3F494788A}"/>
              </a:ext>
            </a:extLst>
          </p:cNvPr>
          <p:cNvSpPr txBox="1"/>
          <p:nvPr/>
        </p:nvSpPr>
        <p:spPr>
          <a:xfrm>
            <a:off x="653622" y="4687877"/>
            <a:ext cx="5602816" cy="1261884"/>
          </a:xfrm>
          <a:prstGeom prst="rect">
            <a:avLst/>
          </a:prstGeom>
          <a:noFill/>
        </p:spPr>
        <p:txBody>
          <a:bodyPr wrap="none" rtlCol="0">
            <a:spAutoFit/>
          </a:bodyPr>
          <a:lstStyle/>
          <a:p>
            <a:r>
              <a:rPr lang="ja-JP" altLang="en-US" sz="2000"/>
              <a:t>深さ</a:t>
            </a:r>
            <a:r>
              <a:rPr lang="en-US" altLang="ja-JP" sz="2000" dirty="0"/>
              <a:t>:[5]</a:t>
            </a:r>
            <a:r>
              <a:rPr lang="ja-JP" altLang="en-US" sz="2000"/>
              <a:t>から</a:t>
            </a:r>
            <a:r>
              <a:rPr lang="en-US" altLang="ja-JP" sz="2000" dirty="0"/>
              <a:t>n</a:t>
            </a:r>
            <a:r>
              <a:rPr lang="ja-JP" altLang="en-US" sz="2000"/>
              <a:t>の係数が減少，</a:t>
            </a:r>
            <a:r>
              <a:rPr lang="en-US" altLang="ja-JP" sz="2000" dirty="0"/>
              <a:t>[3]</a:t>
            </a:r>
            <a:r>
              <a:rPr lang="ja-JP" altLang="en-US" sz="2000"/>
              <a:t>よりも</a:t>
            </a:r>
            <a:r>
              <a:rPr lang="ja-JP" altLang="en-US" sz="2000">
                <a:solidFill>
                  <a:srgbClr val="C00000"/>
                </a:solidFill>
              </a:rPr>
              <a:t>増加</a:t>
            </a:r>
            <a:endParaRPr lang="en-US" altLang="ja-JP" sz="2000" dirty="0">
              <a:solidFill>
                <a:srgbClr val="C00000"/>
              </a:solidFill>
            </a:endParaRPr>
          </a:p>
          <a:p>
            <a:endParaRPr lang="en-US" altLang="ja-JP" sz="2000" dirty="0"/>
          </a:p>
          <a:p>
            <a:r>
              <a:rPr lang="ja-JP" altLang="en-US" sz="1350"/>
              <a:t>　　　　</a:t>
            </a:r>
            <a:r>
              <a:rPr lang="ja-JP" altLang="en-US"/>
              <a:t>古典的にも桁上げ先見方式の深さが</a:t>
            </a:r>
            <a:endParaRPr lang="en-US" altLang="ja-JP" dirty="0"/>
          </a:p>
          <a:p>
            <a:r>
              <a:rPr lang="ja-JP" altLang="en-US"/>
              <a:t>　　　　桁上げ伝播方式の深さよりも漸近的に</a:t>
            </a:r>
            <a:r>
              <a:rPr lang="ja-JP" altLang="en-US">
                <a:solidFill>
                  <a:srgbClr val="C00000"/>
                </a:solidFill>
              </a:rPr>
              <a:t>優れている</a:t>
            </a:r>
          </a:p>
        </p:txBody>
      </p:sp>
      <p:sp>
        <p:nvSpPr>
          <p:cNvPr id="13" name="テキスト ボックス 12">
            <a:extLst>
              <a:ext uri="{FF2B5EF4-FFF2-40B4-BE49-F238E27FC236}">
                <a16:creationId xmlns:a16="http://schemas.microsoft.com/office/drawing/2014/main" id="{A1C58109-3587-7745-9C24-DFEB8235F5C6}"/>
              </a:ext>
            </a:extLst>
          </p:cNvPr>
          <p:cNvSpPr txBox="1"/>
          <p:nvPr/>
        </p:nvSpPr>
        <p:spPr>
          <a:xfrm>
            <a:off x="516372" y="4352688"/>
            <a:ext cx="1217000" cy="400110"/>
          </a:xfrm>
          <a:prstGeom prst="rect">
            <a:avLst/>
          </a:prstGeom>
          <a:solidFill>
            <a:schemeClr val="accent1">
              <a:lumMod val="20000"/>
              <a:lumOff val="80000"/>
            </a:schemeClr>
          </a:solidFill>
          <a:ln>
            <a:solidFill>
              <a:schemeClr val="tx1"/>
            </a:solidFill>
          </a:ln>
        </p:spPr>
        <p:txBody>
          <a:bodyPr wrap="none" rtlCol="0">
            <a:spAutoFit/>
          </a:bodyPr>
          <a:lstStyle/>
          <a:p>
            <a:r>
              <a:rPr lang="ja-JP" altLang="en-US" sz="2000" b="1"/>
              <a:t>提案方式</a:t>
            </a:r>
          </a:p>
        </p:txBody>
      </p:sp>
      <p:sp>
        <p:nvSpPr>
          <p:cNvPr id="14" name="正方形/長方形 13">
            <a:extLst>
              <a:ext uri="{FF2B5EF4-FFF2-40B4-BE49-F238E27FC236}">
                <a16:creationId xmlns:a16="http://schemas.microsoft.com/office/drawing/2014/main" id="{8E9DA4DF-72F8-8A4C-8873-58EE328AE1D8}"/>
              </a:ext>
            </a:extLst>
          </p:cNvPr>
          <p:cNvSpPr/>
          <p:nvPr/>
        </p:nvSpPr>
        <p:spPr>
          <a:xfrm>
            <a:off x="1739986" y="3416052"/>
            <a:ext cx="547973" cy="188445"/>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8" name="正方形/長方形 17">
            <a:extLst>
              <a:ext uri="{FF2B5EF4-FFF2-40B4-BE49-F238E27FC236}">
                <a16:creationId xmlns:a16="http://schemas.microsoft.com/office/drawing/2014/main" id="{0C4F5596-C907-2E43-AA9F-307E6012D705}"/>
              </a:ext>
            </a:extLst>
          </p:cNvPr>
          <p:cNvSpPr/>
          <p:nvPr/>
        </p:nvSpPr>
        <p:spPr>
          <a:xfrm>
            <a:off x="4458205" y="3413083"/>
            <a:ext cx="444221" cy="188445"/>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0" name="正方形/長方形 19">
            <a:extLst>
              <a:ext uri="{FF2B5EF4-FFF2-40B4-BE49-F238E27FC236}">
                <a16:creationId xmlns:a16="http://schemas.microsoft.com/office/drawing/2014/main" id="{4C93AEFC-994A-914D-8278-6E47426D3B6D}"/>
              </a:ext>
            </a:extLst>
          </p:cNvPr>
          <p:cNvSpPr/>
          <p:nvPr/>
        </p:nvSpPr>
        <p:spPr>
          <a:xfrm>
            <a:off x="7094735" y="3413083"/>
            <a:ext cx="353729" cy="188445"/>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Tree>
    <p:extLst>
      <p:ext uri="{BB962C8B-B14F-4D97-AF65-F5344CB8AC3E}">
        <p14:creationId xmlns:p14="http://schemas.microsoft.com/office/powerpoint/2010/main" val="14836485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図 11">
            <a:extLst>
              <a:ext uri="{FF2B5EF4-FFF2-40B4-BE49-F238E27FC236}">
                <a16:creationId xmlns:a16="http://schemas.microsoft.com/office/drawing/2014/main" id="{27520A71-630B-E041-B6E3-63D8DE54AEDF}"/>
              </a:ext>
            </a:extLst>
          </p:cNvPr>
          <p:cNvPicPr>
            <a:picLocks noChangeAspect="1"/>
          </p:cNvPicPr>
          <p:nvPr/>
        </p:nvPicPr>
        <p:blipFill rotWithShape="1">
          <a:blip r:embed="rId3">
            <a:extLst>
              <a:ext uri="{28A0092B-C50C-407E-A947-70E740481C1C}">
                <a14:useLocalDpi xmlns:a14="http://schemas.microsoft.com/office/drawing/2010/main" val="0"/>
              </a:ext>
            </a:extLst>
          </a:blip>
          <a:srcRect l="16456" t="23792" r="16107" b="67900"/>
          <a:stretch/>
        </p:blipFill>
        <p:spPr>
          <a:xfrm>
            <a:off x="141265" y="2355943"/>
            <a:ext cx="9192230" cy="1602560"/>
          </a:xfrm>
          <a:prstGeom prst="rect">
            <a:avLst/>
          </a:prstGeom>
        </p:spPr>
      </p:pic>
      <p:sp>
        <p:nvSpPr>
          <p:cNvPr id="2" name="タイトル 1"/>
          <p:cNvSpPr>
            <a:spLocks noGrp="1"/>
          </p:cNvSpPr>
          <p:nvPr>
            <p:ph type="title"/>
          </p:nvPr>
        </p:nvSpPr>
        <p:spPr/>
        <p:txBody>
          <a:bodyPr>
            <a:normAutofit/>
          </a:bodyPr>
          <a:lstStyle/>
          <a:p>
            <a:r>
              <a:rPr lang="en-US" altLang="ja-JP" dirty="0"/>
              <a:t>7.</a:t>
            </a:r>
            <a:r>
              <a:rPr lang="ja-JP" altLang="en-US"/>
              <a:t>評価</a:t>
            </a:r>
            <a:r>
              <a:rPr lang="en-US" altLang="ja-JP" dirty="0"/>
              <a:t>(2/2)</a:t>
            </a:r>
            <a:endParaRPr lang="ja-JP" altLang="en-US" dirty="0"/>
          </a:p>
        </p:txBody>
      </p:sp>
      <p:sp>
        <p:nvSpPr>
          <p:cNvPr id="4" name="スライド番号プレースホルダー 3"/>
          <p:cNvSpPr>
            <a:spLocks noGrp="1"/>
          </p:cNvSpPr>
          <p:nvPr>
            <p:ph type="sldNum" sz="quarter" idx="12"/>
          </p:nvPr>
        </p:nvSpPr>
        <p:spPr/>
        <p:txBody>
          <a:bodyPr/>
          <a:lstStyle/>
          <a:p>
            <a:fld id="{C5ACC6D9-967A-4799-96DF-DA263BD2958A}" type="slidenum">
              <a:rPr kumimoji="1" lang="ja-JP" altLang="en-US" smtClean="0"/>
              <a:t>19</a:t>
            </a:fld>
            <a:endParaRPr kumimoji="1" lang="ja-JP" altLang="en-US"/>
          </a:p>
        </p:txBody>
      </p:sp>
      <p:sp>
        <p:nvSpPr>
          <p:cNvPr id="19" name="コンテンツ プレースホルダー 2">
            <a:extLst>
              <a:ext uri="{FF2B5EF4-FFF2-40B4-BE49-F238E27FC236}">
                <a16:creationId xmlns:a16="http://schemas.microsoft.com/office/drawing/2014/main" id="{5EF29204-BEF2-8C42-91BB-785706045E3E}"/>
              </a:ext>
            </a:extLst>
          </p:cNvPr>
          <p:cNvSpPr txBox="1"/>
          <p:nvPr/>
        </p:nvSpPr>
        <p:spPr>
          <a:xfrm>
            <a:off x="1992028" y="2710207"/>
            <a:ext cx="5236705" cy="99417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4289" rIns="34289">
            <a:normAutofit/>
          </a:bodyPr>
          <a:lstStyle>
            <a:lvl1pPr defTabSz="731520">
              <a:lnSpc>
                <a:spcPct val="90000"/>
              </a:lnSpc>
              <a:spcBef>
                <a:spcPts val="800"/>
              </a:spcBef>
              <a:buFont typeface="Arial"/>
              <a:defRPr sz="2560"/>
            </a:lvl1pPr>
          </a:lstStyle>
          <a:p>
            <a:endParaRPr sz="1920" dirty="0"/>
          </a:p>
        </p:txBody>
      </p:sp>
      <p:sp>
        <p:nvSpPr>
          <p:cNvPr id="15" name="正方形/長方形 14">
            <a:extLst>
              <a:ext uri="{FF2B5EF4-FFF2-40B4-BE49-F238E27FC236}">
                <a16:creationId xmlns:a16="http://schemas.microsoft.com/office/drawing/2014/main" id="{77547A10-2E0F-A94C-9D72-7F64C7F0B37C}"/>
              </a:ext>
            </a:extLst>
          </p:cNvPr>
          <p:cNvSpPr/>
          <p:nvPr/>
        </p:nvSpPr>
        <p:spPr>
          <a:xfrm>
            <a:off x="278593" y="2710207"/>
            <a:ext cx="594000" cy="702000"/>
          </a:xfrm>
          <a:prstGeom prst="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6" name="角丸四角形">
            <a:extLst>
              <a:ext uri="{FF2B5EF4-FFF2-40B4-BE49-F238E27FC236}">
                <a16:creationId xmlns:a16="http://schemas.microsoft.com/office/drawing/2014/main" id="{A2A7507B-2D3A-954C-AC0C-431217E44E93}"/>
              </a:ext>
            </a:extLst>
          </p:cNvPr>
          <p:cNvSpPr/>
          <p:nvPr/>
        </p:nvSpPr>
        <p:spPr>
          <a:xfrm>
            <a:off x="516372" y="4561706"/>
            <a:ext cx="6341628" cy="1270561"/>
          </a:xfrm>
          <a:prstGeom prst="roundRect">
            <a:avLst>
              <a:gd name="adj" fmla="val 29085"/>
            </a:avLst>
          </a:prstGeom>
          <a:solidFill>
            <a:srgbClr val="D9EDF3"/>
          </a:solidFill>
          <a:ln w="38100">
            <a:solidFill>
              <a:schemeClr val="accent1">
                <a:lumOff val="20196"/>
              </a:schemeClr>
            </a:solidFill>
            <a:miter/>
          </a:ln>
        </p:spPr>
        <p:txBody>
          <a:bodyPr lIns="34289" rIns="34289" anchor="ctr"/>
          <a:lstStyle/>
          <a:p>
            <a:endParaRPr lang="en-US" altLang="ja-JP" sz="1350" dirty="0"/>
          </a:p>
        </p:txBody>
      </p:sp>
      <p:sp>
        <p:nvSpPr>
          <p:cNvPr id="17" name="テキスト ボックス 16">
            <a:extLst>
              <a:ext uri="{FF2B5EF4-FFF2-40B4-BE49-F238E27FC236}">
                <a16:creationId xmlns:a16="http://schemas.microsoft.com/office/drawing/2014/main" id="{C1753648-3341-5248-A70F-37E15D2BF5D5}"/>
              </a:ext>
            </a:extLst>
          </p:cNvPr>
          <p:cNvSpPr txBox="1"/>
          <p:nvPr/>
        </p:nvSpPr>
        <p:spPr>
          <a:xfrm>
            <a:off x="516372" y="4029804"/>
            <a:ext cx="2800202" cy="338554"/>
          </a:xfrm>
          <a:prstGeom prst="rect">
            <a:avLst/>
          </a:prstGeom>
          <a:noFill/>
        </p:spPr>
        <p:txBody>
          <a:bodyPr wrap="square" rtlCol="0">
            <a:spAutoFit/>
          </a:bodyPr>
          <a:lstStyle/>
          <a:p>
            <a:r>
              <a:rPr lang="ja-JP" altLang="en-US" sz="1600"/>
              <a:t>入力ビット数</a:t>
            </a:r>
            <a:r>
              <a:rPr lang="en-US" altLang="ja-JP" sz="1600" dirty="0"/>
              <a:t>:1〜4</a:t>
            </a:r>
            <a:r>
              <a:rPr lang="ja-JP" altLang="en-US" sz="1600"/>
              <a:t>ビットのとき</a:t>
            </a:r>
          </a:p>
        </p:txBody>
      </p:sp>
      <p:sp>
        <p:nvSpPr>
          <p:cNvPr id="21" name="テキスト ボックス 20">
            <a:extLst>
              <a:ext uri="{FF2B5EF4-FFF2-40B4-BE49-F238E27FC236}">
                <a16:creationId xmlns:a16="http://schemas.microsoft.com/office/drawing/2014/main" id="{38496C4E-1368-064D-8C8F-24671B958BD5}"/>
              </a:ext>
            </a:extLst>
          </p:cNvPr>
          <p:cNvSpPr txBox="1"/>
          <p:nvPr/>
        </p:nvSpPr>
        <p:spPr>
          <a:xfrm>
            <a:off x="653621" y="4687876"/>
            <a:ext cx="3918379" cy="707886"/>
          </a:xfrm>
          <a:prstGeom prst="rect">
            <a:avLst/>
          </a:prstGeom>
          <a:noFill/>
        </p:spPr>
        <p:txBody>
          <a:bodyPr wrap="square" rtlCol="0">
            <a:spAutoFit/>
          </a:bodyPr>
          <a:lstStyle/>
          <a:p>
            <a:r>
              <a:rPr lang="ja-JP" altLang="en-US" sz="2000"/>
              <a:t>ゴミライン数以外のすべての指標で既存方式</a:t>
            </a:r>
            <a:r>
              <a:rPr lang="en-US" altLang="ja-JP" sz="2000" dirty="0"/>
              <a:t>[3][5]</a:t>
            </a:r>
            <a:r>
              <a:rPr lang="ja-JP" altLang="en-US" sz="2000"/>
              <a:t>以下の値</a:t>
            </a:r>
            <a:endParaRPr lang="ja-JP" altLang="en-US" sz="2000">
              <a:solidFill>
                <a:srgbClr val="C00000"/>
              </a:solidFill>
            </a:endParaRPr>
          </a:p>
        </p:txBody>
      </p:sp>
      <p:sp>
        <p:nvSpPr>
          <p:cNvPr id="22" name="テキスト ボックス 21">
            <a:extLst>
              <a:ext uri="{FF2B5EF4-FFF2-40B4-BE49-F238E27FC236}">
                <a16:creationId xmlns:a16="http://schemas.microsoft.com/office/drawing/2014/main" id="{A1FE6B4D-FE1E-AD46-BD98-C55DC4FB0D8D}"/>
              </a:ext>
            </a:extLst>
          </p:cNvPr>
          <p:cNvSpPr txBox="1"/>
          <p:nvPr/>
        </p:nvSpPr>
        <p:spPr>
          <a:xfrm>
            <a:off x="516372" y="4352688"/>
            <a:ext cx="1217000" cy="400110"/>
          </a:xfrm>
          <a:prstGeom prst="rect">
            <a:avLst/>
          </a:prstGeom>
          <a:solidFill>
            <a:schemeClr val="accent1">
              <a:lumMod val="20000"/>
              <a:lumOff val="80000"/>
            </a:schemeClr>
          </a:solidFill>
          <a:ln>
            <a:solidFill>
              <a:schemeClr val="tx1"/>
            </a:solidFill>
          </a:ln>
        </p:spPr>
        <p:txBody>
          <a:bodyPr wrap="none" rtlCol="0">
            <a:spAutoFit/>
          </a:bodyPr>
          <a:lstStyle/>
          <a:p>
            <a:r>
              <a:rPr lang="ja-JP" altLang="en-US" sz="2000" b="1"/>
              <a:t>提案方式</a:t>
            </a:r>
          </a:p>
        </p:txBody>
      </p:sp>
      <p:sp>
        <p:nvSpPr>
          <p:cNvPr id="23" name="テキスト ボックス 22">
            <a:extLst>
              <a:ext uri="{FF2B5EF4-FFF2-40B4-BE49-F238E27FC236}">
                <a16:creationId xmlns:a16="http://schemas.microsoft.com/office/drawing/2014/main" id="{20801F9F-EEBE-2242-AF72-F30B7D6669F3}"/>
              </a:ext>
            </a:extLst>
          </p:cNvPr>
          <p:cNvSpPr txBox="1"/>
          <p:nvPr/>
        </p:nvSpPr>
        <p:spPr>
          <a:xfrm>
            <a:off x="3902164" y="5092755"/>
            <a:ext cx="2555786" cy="707886"/>
          </a:xfrm>
          <a:prstGeom prst="rect">
            <a:avLst/>
          </a:prstGeom>
          <a:solidFill>
            <a:schemeClr val="accent4">
              <a:lumMod val="20000"/>
              <a:lumOff val="80000"/>
            </a:schemeClr>
          </a:solidFill>
          <a:ln>
            <a:solidFill>
              <a:schemeClr val="accent4">
                <a:lumMod val="40000"/>
                <a:lumOff val="60000"/>
              </a:schemeClr>
            </a:solidFill>
          </a:ln>
        </p:spPr>
        <p:txBody>
          <a:bodyPr wrap="square" rtlCol="0">
            <a:spAutoFit/>
          </a:bodyPr>
          <a:lstStyle/>
          <a:p>
            <a:r>
              <a:rPr lang="ja-JP" altLang="en-US" sz="2000"/>
              <a:t>提案方式は既存方式よりも</a:t>
            </a:r>
            <a:r>
              <a:rPr lang="ja-JP" altLang="en-US" sz="2000">
                <a:solidFill>
                  <a:srgbClr val="C00000"/>
                </a:solidFill>
              </a:rPr>
              <a:t>最適化</a:t>
            </a:r>
          </a:p>
        </p:txBody>
      </p:sp>
    </p:spTree>
    <p:extLst>
      <p:ext uri="{BB962C8B-B14F-4D97-AF65-F5344CB8AC3E}">
        <p14:creationId xmlns:p14="http://schemas.microsoft.com/office/powerpoint/2010/main" val="1668100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700"/>
              <a:t>シナリオ</a:t>
            </a:r>
            <a:endParaRPr lang="ja-JP" altLang="en-US" sz="2700" dirty="0"/>
          </a:p>
        </p:txBody>
      </p:sp>
      <p:sp>
        <p:nvSpPr>
          <p:cNvPr id="3" name="コンテンツ プレースホルダー 2"/>
          <p:cNvSpPr>
            <a:spLocks noGrp="1"/>
          </p:cNvSpPr>
          <p:nvPr>
            <p:ph idx="1"/>
          </p:nvPr>
        </p:nvSpPr>
        <p:spPr/>
        <p:txBody>
          <a:bodyPr>
            <a:normAutofit/>
          </a:bodyPr>
          <a:lstStyle/>
          <a:p>
            <a:pPr marL="385763" indent="-385763">
              <a:buFont typeface="+mj-lt"/>
              <a:buAutoNum type="arabicPeriod"/>
            </a:pPr>
            <a:r>
              <a:rPr lang="ja-JP" altLang="en-US" sz="2000"/>
              <a:t>研究背景</a:t>
            </a:r>
            <a:endParaRPr lang="en-US" altLang="ja-JP" sz="2000" dirty="0"/>
          </a:p>
          <a:p>
            <a:pPr marL="385763" indent="-385763">
              <a:buFont typeface="+mj-lt"/>
              <a:buAutoNum type="arabicPeriod"/>
            </a:pPr>
            <a:r>
              <a:rPr lang="ja-JP" altLang="en-US" sz="2000"/>
              <a:t>研究課題</a:t>
            </a:r>
            <a:endParaRPr lang="en-US" altLang="ja-JP" sz="2000" dirty="0"/>
          </a:p>
          <a:p>
            <a:pPr marL="385763" indent="-385763">
              <a:buFont typeface="+mj-lt"/>
              <a:buAutoNum type="arabicPeriod"/>
            </a:pPr>
            <a:r>
              <a:rPr lang="ja-JP" altLang="en-US" sz="2000"/>
              <a:t>準備</a:t>
            </a:r>
            <a:endParaRPr lang="en-US" altLang="ja-JP" sz="2000" dirty="0"/>
          </a:p>
          <a:p>
            <a:pPr marL="385763" indent="-385763">
              <a:buFont typeface="+mj-lt"/>
              <a:buAutoNum type="arabicPeriod"/>
            </a:pPr>
            <a:r>
              <a:rPr lang="ja-JP" altLang="en-US" sz="2000"/>
              <a:t>関連研究・既存方式</a:t>
            </a:r>
            <a:endParaRPr lang="en-US" altLang="ja-JP" sz="2000" dirty="0"/>
          </a:p>
          <a:p>
            <a:pPr marL="385763" indent="-385763">
              <a:buFont typeface="+mj-lt"/>
              <a:buAutoNum type="arabicPeriod"/>
            </a:pPr>
            <a:r>
              <a:rPr lang="ja-JP" altLang="en-US" sz="2000"/>
              <a:t>アプローチ</a:t>
            </a:r>
            <a:endParaRPr lang="en-US" altLang="ja-JP" sz="2000" dirty="0"/>
          </a:p>
          <a:p>
            <a:pPr marL="385763" indent="-385763">
              <a:buFont typeface="+mj-lt"/>
              <a:buAutoNum type="arabicPeriod"/>
            </a:pPr>
            <a:r>
              <a:rPr lang="ja-JP" altLang="en-US" sz="2000"/>
              <a:t>提案方式</a:t>
            </a:r>
            <a:endParaRPr lang="en-US" altLang="ja-JP" sz="2000" dirty="0"/>
          </a:p>
          <a:p>
            <a:pPr marL="385763" indent="-385763">
              <a:buFont typeface="+mj-lt"/>
              <a:buAutoNum type="arabicPeriod"/>
            </a:pPr>
            <a:r>
              <a:rPr lang="ja-JP" altLang="en-US" sz="2000"/>
              <a:t>評価</a:t>
            </a:r>
            <a:endParaRPr lang="en-US" altLang="ja-JP" sz="2000" dirty="0"/>
          </a:p>
          <a:p>
            <a:pPr marL="385763" indent="-385763">
              <a:buFont typeface="+mj-lt"/>
              <a:buAutoNum type="arabicPeriod"/>
            </a:pPr>
            <a:r>
              <a:rPr lang="ja-JP" altLang="en-US" sz="2000"/>
              <a:t>混合方式</a:t>
            </a:r>
            <a:endParaRPr lang="en-US" altLang="ja-JP" sz="2000" dirty="0"/>
          </a:p>
          <a:p>
            <a:pPr marL="385763" indent="-385763">
              <a:buFont typeface="+mj-lt"/>
              <a:buAutoNum type="arabicPeriod"/>
            </a:pPr>
            <a:r>
              <a:rPr lang="ja-JP" altLang="en-US" sz="2000"/>
              <a:t>結果・今後の課題</a:t>
            </a:r>
            <a:endParaRPr lang="en-US" altLang="ja-JP" sz="2000" dirty="0"/>
          </a:p>
        </p:txBody>
      </p:sp>
      <p:sp>
        <p:nvSpPr>
          <p:cNvPr id="4" name="スライド番号プレースホルダー 3"/>
          <p:cNvSpPr>
            <a:spLocks noGrp="1"/>
          </p:cNvSpPr>
          <p:nvPr>
            <p:ph type="sldNum" sz="quarter" idx="12"/>
          </p:nvPr>
        </p:nvSpPr>
        <p:spPr/>
        <p:txBody>
          <a:bodyPr/>
          <a:lstStyle/>
          <a:p>
            <a:fld id="{C5ACC6D9-967A-4799-96DF-DA263BD2958A}" type="slidenum">
              <a:rPr kumimoji="1" lang="ja-JP" altLang="en-US" smtClean="0"/>
              <a:t>2</a:t>
            </a:fld>
            <a:endParaRPr kumimoji="1" lang="ja-JP" altLang="en-US"/>
          </a:p>
        </p:txBody>
      </p:sp>
    </p:spTree>
    <p:extLst>
      <p:ext uri="{BB962C8B-B14F-4D97-AF65-F5344CB8AC3E}">
        <p14:creationId xmlns:p14="http://schemas.microsoft.com/office/powerpoint/2010/main" val="28810456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a:t>8.</a:t>
            </a:r>
            <a:r>
              <a:rPr lang="ja-JP" altLang="en-US"/>
              <a:t> 混合方式</a:t>
            </a:r>
            <a:r>
              <a:rPr lang="en-US" altLang="ja-JP" dirty="0"/>
              <a:t>(1/3)</a:t>
            </a:r>
            <a:endParaRPr lang="ja-JP" altLang="en-US" dirty="0"/>
          </a:p>
        </p:txBody>
      </p:sp>
      <p:sp>
        <p:nvSpPr>
          <p:cNvPr id="4" name="スライド番号プレースホルダー 3"/>
          <p:cNvSpPr>
            <a:spLocks noGrp="1"/>
          </p:cNvSpPr>
          <p:nvPr>
            <p:ph type="sldNum" sz="quarter" idx="12"/>
          </p:nvPr>
        </p:nvSpPr>
        <p:spPr/>
        <p:txBody>
          <a:bodyPr/>
          <a:lstStyle/>
          <a:p>
            <a:fld id="{C5ACC6D9-967A-4799-96DF-DA263BD2958A}" type="slidenum">
              <a:rPr kumimoji="1" lang="ja-JP" altLang="en-US" smtClean="0"/>
              <a:t>20</a:t>
            </a:fld>
            <a:endParaRPr kumimoji="1" lang="ja-JP" altLang="en-US"/>
          </a:p>
        </p:txBody>
      </p:sp>
      <p:sp>
        <p:nvSpPr>
          <p:cNvPr id="20" name="角丸四角形">
            <a:extLst>
              <a:ext uri="{FF2B5EF4-FFF2-40B4-BE49-F238E27FC236}">
                <a16:creationId xmlns:a16="http://schemas.microsoft.com/office/drawing/2014/main" id="{9D215471-D6A1-684F-8C3E-0E7CA3C8C9AE}"/>
              </a:ext>
            </a:extLst>
          </p:cNvPr>
          <p:cNvSpPr/>
          <p:nvPr/>
        </p:nvSpPr>
        <p:spPr>
          <a:xfrm>
            <a:off x="377378" y="2215293"/>
            <a:ext cx="3678796" cy="459342"/>
          </a:xfrm>
          <a:prstGeom prst="roundRect">
            <a:avLst>
              <a:gd name="adj" fmla="val 36421"/>
            </a:avLst>
          </a:prstGeom>
          <a:solidFill>
            <a:srgbClr val="FFFFFF"/>
          </a:solidFill>
          <a:ln w="38100">
            <a:solidFill>
              <a:schemeClr val="accent1"/>
            </a:solidFill>
            <a:miter/>
          </a:ln>
        </p:spPr>
        <p:txBody>
          <a:bodyPr lIns="34289" rIns="34289" anchor="ctr"/>
          <a:lstStyle/>
          <a:p>
            <a:r>
              <a:rPr lang="ja-JP" altLang="en-US"/>
              <a:t>　</a:t>
            </a:r>
            <a:r>
              <a:rPr lang="en-US" altLang="ja-JP" sz="2000" dirty="0" err="1"/>
              <a:t>Vedral</a:t>
            </a:r>
            <a:r>
              <a:rPr lang="en-US" altLang="ja-JP" sz="2000" dirty="0"/>
              <a:t>[5]</a:t>
            </a:r>
            <a:r>
              <a:rPr lang="ja-JP" altLang="en-US" sz="2000"/>
              <a:t>他の方式と提案方式</a:t>
            </a:r>
            <a:endParaRPr sz="2000" dirty="0"/>
          </a:p>
        </p:txBody>
      </p:sp>
      <p:sp>
        <p:nvSpPr>
          <p:cNvPr id="28" name="テキスト ボックス 27">
            <a:extLst>
              <a:ext uri="{FF2B5EF4-FFF2-40B4-BE49-F238E27FC236}">
                <a16:creationId xmlns:a16="http://schemas.microsoft.com/office/drawing/2014/main" id="{FCA2E623-F4EC-5347-A106-7AF5C1B2AC6C}"/>
              </a:ext>
            </a:extLst>
          </p:cNvPr>
          <p:cNvSpPr txBox="1"/>
          <p:nvPr/>
        </p:nvSpPr>
        <p:spPr>
          <a:xfrm>
            <a:off x="6103922" y="2283382"/>
            <a:ext cx="1992170" cy="323165"/>
          </a:xfrm>
          <a:prstGeom prst="rect">
            <a:avLst/>
          </a:prstGeom>
          <a:noFill/>
        </p:spPr>
        <p:txBody>
          <a:bodyPr wrap="square" rtlCol="0">
            <a:spAutoFit/>
          </a:bodyPr>
          <a:lstStyle/>
          <a:p>
            <a:r>
              <a:rPr lang="ja-JP" altLang="en-US" sz="1500"/>
              <a:t>入力ビット数が</a:t>
            </a:r>
            <a:r>
              <a:rPr lang="en-US" altLang="ja-JP" sz="1500" dirty="0"/>
              <a:t>4</a:t>
            </a:r>
            <a:r>
              <a:rPr lang="ja-JP" altLang="en-US" sz="1500"/>
              <a:t>のとき</a:t>
            </a:r>
          </a:p>
        </p:txBody>
      </p:sp>
      <p:pic>
        <p:nvPicPr>
          <p:cNvPr id="24" name="図 23">
            <a:extLst>
              <a:ext uri="{FF2B5EF4-FFF2-40B4-BE49-F238E27FC236}">
                <a16:creationId xmlns:a16="http://schemas.microsoft.com/office/drawing/2014/main" id="{FC1FF7B2-97F9-3543-8C31-7DDE07B6B453}"/>
              </a:ext>
            </a:extLst>
          </p:cNvPr>
          <p:cNvPicPr>
            <a:picLocks noChangeAspect="1"/>
          </p:cNvPicPr>
          <p:nvPr/>
        </p:nvPicPr>
        <p:blipFill rotWithShape="1">
          <a:blip r:embed="rId3">
            <a:extLst>
              <a:ext uri="{28A0092B-C50C-407E-A947-70E740481C1C}">
                <a14:useLocalDpi xmlns:a14="http://schemas.microsoft.com/office/drawing/2010/main" val="0"/>
              </a:ext>
            </a:extLst>
          </a:blip>
          <a:srcRect l="50161" t="46568" r="26448" b="34505"/>
          <a:stretch/>
        </p:blipFill>
        <p:spPr>
          <a:xfrm>
            <a:off x="5820300" y="2369416"/>
            <a:ext cx="2980800" cy="3469146"/>
          </a:xfrm>
          <a:prstGeom prst="rect">
            <a:avLst/>
          </a:prstGeom>
        </p:spPr>
      </p:pic>
      <p:sp>
        <p:nvSpPr>
          <p:cNvPr id="25" name="正方形/長方形 24">
            <a:extLst>
              <a:ext uri="{FF2B5EF4-FFF2-40B4-BE49-F238E27FC236}">
                <a16:creationId xmlns:a16="http://schemas.microsoft.com/office/drawing/2014/main" id="{64E82D02-5FAA-FD45-AC8B-AC012DD4FB0A}"/>
              </a:ext>
            </a:extLst>
          </p:cNvPr>
          <p:cNvSpPr/>
          <p:nvPr/>
        </p:nvSpPr>
        <p:spPr>
          <a:xfrm>
            <a:off x="6237001" y="2559760"/>
            <a:ext cx="417800" cy="692405"/>
          </a:xfrm>
          <a:prstGeom prst="rect">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7" name="テキスト ボックス 26">
            <a:extLst>
              <a:ext uri="{FF2B5EF4-FFF2-40B4-BE49-F238E27FC236}">
                <a16:creationId xmlns:a16="http://schemas.microsoft.com/office/drawing/2014/main" id="{A2952A5C-F164-8F4D-A655-E1DBED400F95}"/>
              </a:ext>
            </a:extLst>
          </p:cNvPr>
          <p:cNvSpPr txBox="1"/>
          <p:nvPr/>
        </p:nvSpPr>
        <p:spPr>
          <a:xfrm>
            <a:off x="628651" y="2757566"/>
            <a:ext cx="4660900" cy="1601063"/>
          </a:xfrm>
          <a:prstGeom prst="rect">
            <a:avLst/>
          </a:prstGeom>
          <a:solidFill>
            <a:schemeClr val="accent1">
              <a:lumMod val="20000"/>
              <a:lumOff val="80000"/>
            </a:schemeClr>
          </a:solidFill>
          <a:ln w="28575">
            <a:solidFill>
              <a:schemeClr val="accent1">
                <a:lumMod val="40000"/>
                <a:lumOff val="60000"/>
              </a:schemeClr>
            </a:solidFill>
          </a:ln>
        </p:spPr>
        <p:txBody>
          <a:bodyPr wrap="square" rtlCol="0">
            <a:noAutofit/>
          </a:bodyPr>
          <a:lstStyle/>
          <a:p>
            <a:r>
              <a:rPr lang="ja-JP" altLang="en-US" sz="1600"/>
              <a:t>制約</a:t>
            </a:r>
            <a:r>
              <a:rPr lang="en-US" altLang="ja-JP" sz="1600" dirty="0"/>
              <a:t>:</a:t>
            </a:r>
            <a:r>
              <a:rPr lang="ja-JP" altLang="en-US" sz="1600"/>
              <a:t>入力ビット数　</a:t>
            </a:r>
            <a:r>
              <a:rPr lang="en-US" altLang="ja-JP" sz="1600" dirty="0"/>
              <a:t>4 </a:t>
            </a:r>
            <a:r>
              <a:rPr lang="ja-JP" altLang="en-US" sz="1600"/>
              <a:t>ビット</a:t>
            </a:r>
            <a:endParaRPr lang="en-US" altLang="ja-JP" sz="1600" dirty="0"/>
          </a:p>
          <a:p>
            <a:r>
              <a:rPr lang="ja-JP" altLang="en-US" sz="1600"/>
              <a:t>　　　　深さ               </a:t>
            </a:r>
            <a:r>
              <a:rPr lang="en-US" altLang="ja-JP" sz="1600" dirty="0"/>
              <a:t>15 </a:t>
            </a:r>
            <a:r>
              <a:rPr lang="ja-JP" altLang="en-US" sz="1600"/>
              <a:t>以内</a:t>
            </a:r>
            <a:endParaRPr lang="en-US" altLang="ja-JP" sz="1600" dirty="0"/>
          </a:p>
          <a:p>
            <a:r>
              <a:rPr lang="ja-JP" altLang="en-US" sz="1600"/>
              <a:t>　　　　ゴミライン       </a:t>
            </a:r>
            <a:r>
              <a:rPr lang="en-US" altLang="ja-JP" sz="1600" dirty="0"/>
              <a:t>2</a:t>
            </a:r>
            <a:r>
              <a:rPr lang="ja-JP" altLang="en-US" sz="1600"/>
              <a:t> </a:t>
            </a:r>
            <a:r>
              <a:rPr lang="en-US" altLang="ja-JP" sz="1600" dirty="0"/>
              <a:t> </a:t>
            </a:r>
            <a:r>
              <a:rPr lang="ja-JP" altLang="en-US" sz="1600"/>
              <a:t>本まで許可 </a:t>
            </a:r>
          </a:p>
          <a:p>
            <a:endParaRPr lang="ja-JP" altLang="en-US" sz="1500"/>
          </a:p>
        </p:txBody>
      </p:sp>
      <p:graphicFrame>
        <p:nvGraphicFramePr>
          <p:cNvPr id="5" name="表 4">
            <a:extLst>
              <a:ext uri="{FF2B5EF4-FFF2-40B4-BE49-F238E27FC236}">
                <a16:creationId xmlns:a16="http://schemas.microsoft.com/office/drawing/2014/main" id="{07A803BE-10D2-C94E-B5F8-C8327D2FBED1}"/>
              </a:ext>
            </a:extLst>
          </p:cNvPr>
          <p:cNvGraphicFramePr>
            <a:graphicFrameLocks noGrp="1"/>
          </p:cNvGraphicFramePr>
          <p:nvPr>
            <p:extLst>
              <p:ext uri="{D42A27DB-BD31-4B8C-83A1-F6EECF244321}">
                <p14:modId xmlns:p14="http://schemas.microsoft.com/office/powerpoint/2010/main" val="1080605548"/>
              </p:ext>
            </p:extLst>
          </p:nvPr>
        </p:nvGraphicFramePr>
        <p:xfrm>
          <a:off x="628650" y="3636871"/>
          <a:ext cx="4660901" cy="1181100"/>
        </p:xfrm>
        <a:graphic>
          <a:graphicData uri="http://schemas.openxmlformats.org/drawingml/2006/table">
            <a:tbl>
              <a:tblPr firstRow="1" bandRow="1">
                <a:tableStyleId>{9DCAF9ED-07DC-4A11-8D7F-57B35C25682E}</a:tableStyleId>
              </a:tblPr>
              <a:tblGrid>
                <a:gridCol w="1145840">
                  <a:extLst>
                    <a:ext uri="{9D8B030D-6E8A-4147-A177-3AD203B41FA5}">
                      <a16:colId xmlns:a16="http://schemas.microsoft.com/office/drawing/2014/main" val="4269852996"/>
                    </a:ext>
                  </a:extLst>
                </a:gridCol>
                <a:gridCol w="1184609">
                  <a:extLst>
                    <a:ext uri="{9D8B030D-6E8A-4147-A177-3AD203B41FA5}">
                      <a16:colId xmlns:a16="http://schemas.microsoft.com/office/drawing/2014/main" val="3372536026"/>
                    </a:ext>
                  </a:extLst>
                </a:gridCol>
                <a:gridCol w="1165226">
                  <a:extLst>
                    <a:ext uri="{9D8B030D-6E8A-4147-A177-3AD203B41FA5}">
                      <a16:colId xmlns:a16="http://schemas.microsoft.com/office/drawing/2014/main" val="2185695020"/>
                    </a:ext>
                  </a:extLst>
                </a:gridCol>
                <a:gridCol w="1165226">
                  <a:extLst>
                    <a:ext uri="{9D8B030D-6E8A-4147-A177-3AD203B41FA5}">
                      <a16:colId xmlns:a16="http://schemas.microsoft.com/office/drawing/2014/main" val="3095754381"/>
                    </a:ext>
                  </a:extLst>
                </a:gridCol>
              </a:tblGrid>
              <a:tr h="298985">
                <a:tc>
                  <a:txBody>
                    <a:bodyPr/>
                    <a:lstStyle/>
                    <a:p>
                      <a:endParaRPr kumimoji="1" lang="ja-JP" altLang="en-US" sz="16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kumimoji="1" lang="ja-JP" altLang="en-US" sz="1600">
                          <a:solidFill>
                            <a:schemeClr val="tx1"/>
                          </a:solidFill>
                        </a:rPr>
                        <a:t>混合方式</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kumimoji="1" lang="en-US" altLang="ja-JP" sz="1600" dirty="0" err="1">
                          <a:solidFill>
                            <a:schemeClr val="tx1"/>
                          </a:solidFill>
                        </a:rPr>
                        <a:t>Vedral</a:t>
                      </a:r>
                      <a:r>
                        <a:rPr kumimoji="1" lang="en-US" altLang="ja-JP" sz="1600" dirty="0">
                          <a:solidFill>
                            <a:schemeClr val="tx1"/>
                          </a:solidFill>
                        </a:rPr>
                        <a:t>[5]</a:t>
                      </a:r>
                      <a:r>
                        <a:rPr kumimoji="1" lang="ja-JP" altLang="en-US" sz="1600">
                          <a:solidFill>
                            <a:schemeClr val="tx1"/>
                          </a:solidFill>
                        </a:rPr>
                        <a:t>他の方式</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kumimoji="1" lang="ja-JP" altLang="en-US" sz="1600">
                          <a:solidFill>
                            <a:schemeClr val="tx1"/>
                          </a:solidFill>
                        </a:rPr>
                        <a:t>提案方式</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420551301"/>
                  </a:ext>
                </a:extLst>
              </a:tr>
              <a:tr h="263231">
                <a:tc>
                  <a:txBody>
                    <a:bodyPr/>
                    <a:lstStyle/>
                    <a:p>
                      <a:r>
                        <a:rPr kumimoji="1" lang="ja-JP" altLang="en-US" sz="1600"/>
                        <a:t>深さ</a:t>
                      </a:r>
                      <a:endParaRPr kumimoji="1" lang="ja-JP" altLang="en-US" sz="16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600" dirty="0"/>
                        <a:t>11</a:t>
                      </a:r>
                      <a:endParaRPr kumimoji="1" lang="ja-JP" altLang="en-US" sz="16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600" dirty="0"/>
                        <a:t>24</a:t>
                      </a:r>
                      <a:endParaRPr kumimoji="1" lang="ja-JP" altLang="en-US" sz="16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600" dirty="0">
                          <a:solidFill>
                            <a:schemeClr val="tx1"/>
                          </a:solidFill>
                        </a:rPr>
                        <a:t>6</a:t>
                      </a:r>
                      <a:endParaRPr kumimoji="1" lang="ja-JP" altLang="en-US" sz="16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846612"/>
                  </a:ext>
                </a:extLst>
              </a:tr>
              <a:tr h="263231">
                <a:tc>
                  <a:txBody>
                    <a:bodyPr/>
                    <a:lstStyle/>
                    <a:p>
                      <a:r>
                        <a:rPr kumimoji="1" lang="ja-JP" altLang="en-US" sz="1600"/>
                        <a:t>ゴミライン</a:t>
                      </a:r>
                      <a:endParaRPr kumimoji="1" lang="ja-JP" altLang="en-US" sz="16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a:t>2</a:t>
                      </a:r>
                      <a:endParaRPr kumimoji="1" lang="ja-JP" altLang="en-US" sz="16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a:t>0</a:t>
                      </a:r>
                      <a:endParaRPr kumimoji="1" lang="ja-JP" altLang="en-US" sz="16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a:solidFill>
                            <a:schemeClr val="tx1"/>
                          </a:solidFill>
                        </a:rPr>
                        <a:t>3</a:t>
                      </a:r>
                      <a:endParaRPr kumimoji="1" lang="ja-JP" altLang="en-US" sz="16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77914570"/>
                  </a:ext>
                </a:extLst>
              </a:tr>
            </a:tbl>
          </a:graphicData>
        </a:graphic>
      </p:graphicFrame>
      <p:cxnSp>
        <p:nvCxnSpPr>
          <p:cNvPr id="30" name="直線コネクタ 29">
            <a:extLst>
              <a:ext uri="{FF2B5EF4-FFF2-40B4-BE49-F238E27FC236}">
                <a16:creationId xmlns:a16="http://schemas.microsoft.com/office/drawing/2014/main" id="{968446A9-3383-C44E-92DD-757D5F127252}"/>
              </a:ext>
            </a:extLst>
          </p:cNvPr>
          <p:cNvCxnSpPr>
            <a:cxnSpLocks/>
          </p:cNvCxnSpPr>
          <p:nvPr/>
        </p:nvCxnSpPr>
        <p:spPr>
          <a:xfrm>
            <a:off x="6237000" y="4583250"/>
            <a:ext cx="2133000"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sp>
        <p:nvSpPr>
          <p:cNvPr id="15" name="正方形/長方形 14">
            <a:extLst>
              <a:ext uri="{FF2B5EF4-FFF2-40B4-BE49-F238E27FC236}">
                <a16:creationId xmlns:a16="http://schemas.microsoft.com/office/drawing/2014/main" id="{13ED97B7-3273-0947-B998-4511ADEA07AC}"/>
              </a:ext>
            </a:extLst>
          </p:cNvPr>
          <p:cNvSpPr/>
          <p:nvPr/>
        </p:nvSpPr>
        <p:spPr>
          <a:xfrm>
            <a:off x="7313092" y="3841120"/>
            <a:ext cx="783000" cy="866834"/>
          </a:xfrm>
          <a:prstGeom prst="rect">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Tree>
    <p:extLst>
      <p:ext uri="{BB962C8B-B14F-4D97-AF65-F5344CB8AC3E}">
        <p14:creationId xmlns:p14="http://schemas.microsoft.com/office/powerpoint/2010/main" val="38904816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a:t>8.</a:t>
            </a:r>
            <a:r>
              <a:rPr lang="ja-JP" altLang="en-US"/>
              <a:t> 混合方式</a:t>
            </a:r>
            <a:r>
              <a:rPr lang="en-US" altLang="ja-JP" dirty="0"/>
              <a:t>(2/3)</a:t>
            </a:r>
            <a:endParaRPr lang="ja-JP" altLang="en-US" dirty="0"/>
          </a:p>
        </p:txBody>
      </p:sp>
      <p:sp>
        <p:nvSpPr>
          <p:cNvPr id="4" name="スライド番号プレースホルダー 3"/>
          <p:cNvSpPr>
            <a:spLocks noGrp="1"/>
          </p:cNvSpPr>
          <p:nvPr>
            <p:ph type="sldNum" sz="quarter" idx="12"/>
          </p:nvPr>
        </p:nvSpPr>
        <p:spPr/>
        <p:txBody>
          <a:bodyPr/>
          <a:lstStyle/>
          <a:p>
            <a:fld id="{C5ACC6D9-967A-4799-96DF-DA263BD2958A}" type="slidenum">
              <a:rPr kumimoji="1" lang="ja-JP" altLang="en-US" smtClean="0"/>
              <a:t>21</a:t>
            </a:fld>
            <a:endParaRPr kumimoji="1" lang="ja-JP" altLang="en-US"/>
          </a:p>
        </p:txBody>
      </p:sp>
      <p:sp>
        <p:nvSpPr>
          <p:cNvPr id="20" name="角丸四角形">
            <a:extLst>
              <a:ext uri="{FF2B5EF4-FFF2-40B4-BE49-F238E27FC236}">
                <a16:creationId xmlns:a16="http://schemas.microsoft.com/office/drawing/2014/main" id="{9D215471-D6A1-684F-8C3E-0E7CA3C8C9AE}"/>
              </a:ext>
            </a:extLst>
          </p:cNvPr>
          <p:cNvSpPr/>
          <p:nvPr/>
        </p:nvSpPr>
        <p:spPr>
          <a:xfrm>
            <a:off x="377378" y="2215293"/>
            <a:ext cx="3678796" cy="459342"/>
          </a:xfrm>
          <a:prstGeom prst="roundRect">
            <a:avLst>
              <a:gd name="adj" fmla="val 36421"/>
            </a:avLst>
          </a:prstGeom>
          <a:solidFill>
            <a:srgbClr val="FFFFFF"/>
          </a:solidFill>
          <a:ln w="38100">
            <a:solidFill>
              <a:schemeClr val="accent1"/>
            </a:solidFill>
            <a:miter/>
          </a:ln>
        </p:spPr>
        <p:txBody>
          <a:bodyPr lIns="34289" rIns="34289" anchor="ctr"/>
          <a:lstStyle/>
          <a:p>
            <a:r>
              <a:rPr lang="ja-JP" altLang="en-US"/>
              <a:t>　</a:t>
            </a:r>
            <a:r>
              <a:rPr lang="en-US" altLang="ja-JP" sz="2000" dirty="0" err="1"/>
              <a:t>Vedral</a:t>
            </a:r>
            <a:r>
              <a:rPr lang="en-US" altLang="ja-JP" sz="2000" dirty="0"/>
              <a:t>[5]</a:t>
            </a:r>
            <a:r>
              <a:rPr lang="ja-JP" altLang="en-US" sz="2000"/>
              <a:t>他の方式と提案方式</a:t>
            </a:r>
            <a:endParaRPr sz="2000" dirty="0"/>
          </a:p>
        </p:txBody>
      </p:sp>
      <p:sp>
        <p:nvSpPr>
          <p:cNvPr id="28" name="テキスト ボックス 27">
            <a:extLst>
              <a:ext uri="{FF2B5EF4-FFF2-40B4-BE49-F238E27FC236}">
                <a16:creationId xmlns:a16="http://schemas.microsoft.com/office/drawing/2014/main" id="{FCA2E623-F4EC-5347-A106-7AF5C1B2AC6C}"/>
              </a:ext>
            </a:extLst>
          </p:cNvPr>
          <p:cNvSpPr txBox="1"/>
          <p:nvPr/>
        </p:nvSpPr>
        <p:spPr>
          <a:xfrm>
            <a:off x="6103922" y="2283382"/>
            <a:ext cx="1992170" cy="323165"/>
          </a:xfrm>
          <a:prstGeom prst="rect">
            <a:avLst/>
          </a:prstGeom>
          <a:noFill/>
        </p:spPr>
        <p:txBody>
          <a:bodyPr wrap="square" rtlCol="0">
            <a:spAutoFit/>
          </a:bodyPr>
          <a:lstStyle/>
          <a:p>
            <a:r>
              <a:rPr lang="ja-JP" altLang="en-US" sz="1500"/>
              <a:t>入力ビット数が</a:t>
            </a:r>
            <a:r>
              <a:rPr lang="en-US" altLang="ja-JP" sz="1500" dirty="0"/>
              <a:t>4</a:t>
            </a:r>
            <a:r>
              <a:rPr lang="ja-JP" altLang="en-US" sz="1500"/>
              <a:t>のとき</a:t>
            </a:r>
          </a:p>
        </p:txBody>
      </p:sp>
      <p:pic>
        <p:nvPicPr>
          <p:cNvPr id="24" name="図 23">
            <a:extLst>
              <a:ext uri="{FF2B5EF4-FFF2-40B4-BE49-F238E27FC236}">
                <a16:creationId xmlns:a16="http://schemas.microsoft.com/office/drawing/2014/main" id="{FC1FF7B2-97F9-3543-8C31-7DDE07B6B453}"/>
              </a:ext>
            </a:extLst>
          </p:cNvPr>
          <p:cNvPicPr>
            <a:picLocks noChangeAspect="1"/>
          </p:cNvPicPr>
          <p:nvPr/>
        </p:nvPicPr>
        <p:blipFill rotWithShape="1">
          <a:blip r:embed="rId3">
            <a:extLst>
              <a:ext uri="{28A0092B-C50C-407E-A947-70E740481C1C}">
                <a14:useLocalDpi xmlns:a14="http://schemas.microsoft.com/office/drawing/2010/main" val="0"/>
              </a:ext>
            </a:extLst>
          </a:blip>
          <a:srcRect l="50161" t="46568" r="26448" b="34505"/>
          <a:stretch/>
        </p:blipFill>
        <p:spPr>
          <a:xfrm>
            <a:off x="5820300" y="2369416"/>
            <a:ext cx="2980800" cy="3469146"/>
          </a:xfrm>
          <a:prstGeom prst="rect">
            <a:avLst/>
          </a:prstGeom>
        </p:spPr>
      </p:pic>
      <p:sp>
        <p:nvSpPr>
          <p:cNvPr id="25" name="正方形/長方形 24">
            <a:extLst>
              <a:ext uri="{FF2B5EF4-FFF2-40B4-BE49-F238E27FC236}">
                <a16:creationId xmlns:a16="http://schemas.microsoft.com/office/drawing/2014/main" id="{64E82D02-5FAA-FD45-AC8B-AC012DD4FB0A}"/>
              </a:ext>
            </a:extLst>
          </p:cNvPr>
          <p:cNvSpPr/>
          <p:nvPr/>
        </p:nvSpPr>
        <p:spPr>
          <a:xfrm>
            <a:off x="6237001" y="2559760"/>
            <a:ext cx="417800" cy="692405"/>
          </a:xfrm>
          <a:prstGeom prst="rect">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7" name="テキスト ボックス 26">
            <a:extLst>
              <a:ext uri="{FF2B5EF4-FFF2-40B4-BE49-F238E27FC236}">
                <a16:creationId xmlns:a16="http://schemas.microsoft.com/office/drawing/2014/main" id="{A2952A5C-F164-8F4D-A655-E1DBED400F95}"/>
              </a:ext>
            </a:extLst>
          </p:cNvPr>
          <p:cNvSpPr txBox="1"/>
          <p:nvPr/>
        </p:nvSpPr>
        <p:spPr>
          <a:xfrm>
            <a:off x="628651" y="2757566"/>
            <a:ext cx="4660900" cy="1601063"/>
          </a:xfrm>
          <a:prstGeom prst="rect">
            <a:avLst/>
          </a:prstGeom>
          <a:solidFill>
            <a:schemeClr val="accent1">
              <a:lumMod val="20000"/>
              <a:lumOff val="80000"/>
            </a:schemeClr>
          </a:solidFill>
          <a:ln w="28575">
            <a:solidFill>
              <a:schemeClr val="accent1">
                <a:lumMod val="40000"/>
                <a:lumOff val="60000"/>
              </a:schemeClr>
            </a:solidFill>
          </a:ln>
        </p:spPr>
        <p:txBody>
          <a:bodyPr wrap="square" rtlCol="0">
            <a:noAutofit/>
          </a:bodyPr>
          <a:lstStyle/>
          <a:p>
            <a:r>
              <a:rPr lang="ja-JP" altLang="en-US" sz="1600"/>
              <a:t>制約</a:t>
            </a:r>
            <a:r>
              <a:rPr lang="en-US" altLang="ja-JP" sz="1600" dirty="0"/>
              <a:t>:</a:t>
            </a:r>
            <a:r>
              <a:rPr lang="ja-JP" altLang="en-US" sz="1600"/>
              <a:t>入力ビット数　</a:t>
            </a:r>
            <a:r>
              <a:rPr lang="en-US" altLang="ja-JP" sz="1600" dirty="0"/>
              <a:t>4 </a:t>
            </a:r>
            <a:r>
              <a:rPr lang="ja-JP" altLang="en-US" sz="1600"/>
              <a:t>ビット</a:t>
            </a:r>
            <a:endParaRPr lang="en-US" altLang="ja-JP" sz="1600" dirty="0"/>
          </a:p>
          <a:p>
            <a:r>
              <a:rPr lang="ja-JP" altLang="en-US" sz="1600"/>
              <a:t>　　　　深さ               </a:t>
            </a:r>
            <a:r>
              <a:rPr lang="en-US" altLang="ja-JP" sz="1600" dirty="0"/>
              <a:t>15 </a:t>
            </a:r>
            <a:r>
              <a:rPr lang="ja-JP" altLang="en-US" sz="1600"/>
              <a:t>以内</a:t>
            </a:r>
            <a:endParaRPr lang="en-US" altLang="ja-JP" sz="1600" dirty="0"/>
          </a:p>
          <a:p>
            <a:r>
              <a:rPr lang="ja-JP" altLang="en-US" sz="1600"/>
              <a:t>　　　　ゴミライン       </a:t>
            </a:r>
            <a:r>
              <a:rPr lang="en-US" altLang="ja-JP" sz="1600" dirty="0"/>
              <a:t>2</a:t>
            </a:r>
            <a:r>
              <a:rPr lang="ja-JP" altLang="en-US" sz="1600"/>
              <a:t> </a:t>
            </a:r>
            <a:r>
              <a:rPr lang="en-US" altLang="ja-JP" sz="1600" dirty="0"/>
              <a:t> </a:t>
            </a:r>
            <a:r>
              <a:rPr lang="ja-JP" altLang="en-US" sz="1600"/>
              <a:t>本まで許可 </a:t>
            </a:r>
          </a:p>
          <a:p>
            <a:endParaRPr lang="ja-JP" altLang="en-US" sz="1500"/>
          </a:p>
        </p:txBody>
      </p:sp>
      <p:graphicFrame>
        <p:nvGraphicFramePr>
          <p:cNvPr id="5" name="表 4">
            <a:extLst>
              <a:ext uri="{FF2B5EF4-FFF2-40B4-BE49-F238E27FC236}">
                <a16:creationId xmlns:a16="http://schemas.microsoft.com/office/drawing/2014/main" id="{07A803BE-10D2-C94E-B5F8-C8327D2FBED1}"/>
              </a:ext>
            </a:extLst>
          </p:cNvPr>
          <p:cNvGraphicFramePr>
            <a:graphicFrameLocks noGrp="1"/>
          </p:cNvGraphicFramePr>
          <p:nvPr/>
        </p:nvGraphicFramePr>
        <p:xfrm>
          <a:off x="628650" y="3636871"/>
          <a:ext cx="4660901" cy="1181100"/>
        </p:xfrm>
        <a:graphic>
          <a:graphicData uri="http://schemas.openxmlformats.org/drawingml/2006/table">
            <a:tbl>
              <a:tblPr firstRow="1" bandRow="1">
                <a:tableStyleId>{9DCAF9ED-07DC-4A11-8D7F-57B35C25682E}</a:tableStyleId>
              </a:tblPr>
              <a:tblGrid>
                <a:gridCol w="1145840">
                  <a:extLst>
                    <a:ext uri="{9D8B030D-6E8A-4147-A177-3AD203B41FA5}">
                      <a16:colId xmlns:a16="http://schemas.microsoft.com/office/drawing/2014/main" val="4269852996"/>
                    </a:ext>
                  </a:extLst>
                </a:gridCol>
                <a:gridCol w="1184609">
                  <a:extLst>
                    <a:ext uri="{9D8B030D-6E8A-4147-A177-3AD203B41FA5}">
                      <a16:colId xmlns:a16="http://schemas.microsoft.com/office/drawing/2014/main" val="3372536026"/>
                    </a:ext>
                  </a:extLst>
                </a:gridCol>
                <a:gridCol w="1165226">
                  <a:extLst>
                    <a:ext uri="{9D8B030D-6E8A-4147-A177-3AD203B41FA5}">
                      <a16:colId xmlns:a16="http://schemas.microsoft.com/office/drawing/2014/main" val="2185695020"/>
                    </a:ext>
                  </a:extLst>
                </a:gridCol>
                <a:gridCol w="1165226">
                  <a:extLst>
                    <a:ext uri="{9D8B030D-6E8A-4147-A177-3AD203B41FA5}">
                      <a16:colId xmlns:a16="http://schemas.microsoft.com/office/drawing/2014/main" val="3095754381"/>
                    </a:ext>
                  </a:extLst>
                </a:gridCol>
              </a:tblGrid>
              <a:tr h="298985">
                <a:tc>
                  <a:txBody>
                    <a:bodyPr/>
                    <a:lstStyle/>
                    <a:p>
                      <a:endParaRPr kumimoji="1" lang="ja-JP" altLang="en-US" sz="16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kumimoji="1" lang="ja-JP" altLang="en-US" sz="1600">
                          <a:solidFill>
                            <a:schemeClr val="tx1"/>
                          </a:solidFill>
                        </a:rPr>
                        <a:t>混合方式</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kumimoji="1" lang="en-US" altLang="ja-JP" sz="1600" dirty="0" err="1">
                          <a:solidFill>
                            <a:schemeClr val="tx1"/>
                          </a:solidFill>
                        </a:rPr>
                        <a:t>Vedral</a:t>
                      </a:r>
                      <a:r>
                        <a:rPr kumimoji="1" lang="en-US" altLang="ja-JP" sz="1600" dirty="0">
                          <a:solidFill>
                            <a:schemeClr val="tx1"/>
                          </a:solidFill>
                        </a:rPr>
                        <a:t>[5]</a:t>
                      </a:r>
                      <a:r>
                        <a:rPr kumimoji="1" lang="ja-JP" altLang="en-US" sz="1600">
                          <a:solidFill>
                            <a:schemeClr val="tx1"/>
                          </a:solidFill>
                        </a:rPr>
                        <a:t>他の方式</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kumimoji="1" lang="ja-JP" altLang="en-US" sz="1600">
                          <a:solidFill>
                            <a:schemeClr val="tx1"/>
                          </a:solidFill>
                        </a:rPr>
                        <a:t>提案方式</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420551301"/>
                  </a:ext>
                </a:extLst>
              </a:tr>
              <a:tr h="263231">
                <a:tc>
                  <a:txBody>
                    <a:bodyPr/>
                    <a:lstStyle/>
                    <a:p>
                      <a:r>
                        <a:rPr kumimoji="1" lang="ja-JP" altLang="en-US" sz="1600"/>
                        <a:t>深さ</a:t>
                      </a:r>
                      <a:endParaRPr kumimoji="1" lang="ja-JP" altLang="en-US" sz="16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600" dirty="0"/>
                        <a:t>11</a:t>
                      </a:r>
                      <a:endParaRPr kumimoji="1" lang="ja-JP" altLang="en-US" sz="16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600" dirty="0"/>
                        <a:t>24</a:t>
                      </a:r>
                      <a:endParaRPr kumimoji="1" lang="ja-JP" altLang="en-US" sz="16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600" dirty="0">
                          <a:solidFill>
                            <a:schemeClr val="tx1"/>
                          </a:solidFill>
                        </a:rPr>
                        <a:t>6</a:t>
                      </a:r>
                      <a:endParaRPr kumimoji="1" lang="ja-JP" altLang="en-US" sz="16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846612"/>
                  </a:ext>
                </a:extLst>
              </a:tr>
              <a:tr h="263231">
                <a:tc>
                  <a:txBody>
                    <a:bodyPr/>
                    <a:lstStyle/>
                    <a:p>
                      <a:r>
                        <a:rPr kumimoji="1" lang="ja-JP" altLang="en-US" sz="1600"/>
                        <a:t>ゴミライン</a:t>
                      </a:r>
                      <a:endParaRPr kumimoji="1" lang="ja-JP" altLang="en-US" sz="16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a:t>2</a:t>
                      </a:r>
                      <a:endParaRPr kumimoji="1" lang="ja-JP" altLang="en-US" sz="16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a:t>0</a:t>
                      </a:r>
                      <a:endParaRPr kumimoji="1" lang="ja-JP" altLang="en-US" sz="16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a:solidFill>
                            <a:schemeClr val="tx1"/>
                          </a:solidFill>
                        </a:rPr>
                        <a:t>3</a:t>
                      </a:r>
                      <a:endParaRPr kumimoji="1" lang="ja-JP" altLang="en-US" sz="16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77914570"/>
                  </a:ext>
                </a:extLst>
              </a:tr>
            </a:tbl>
          </a:graphicData>
        </a:graphic>
      </p:graphicFrame>
      <p:cxnSp>
        <p:nvCxnSpPr>
          <p:cNvPr id="30" name="直線コネクタ 29">
            <a:extLst>
              <a:ext uri="{FF2B5EF4-FFF2-40B4-BE49-F238E27FC236}">
                <a16:creationId xmlns:a16="http://schemas.microsoft.com/office/drawing/2014/main" id="{968446A9-3383-C44E-92DD-757D5F127252}"/>
              </a:ext>
            </a:extLst>
          </p:cNvPr>
          <p:cNvCxnSpPr>
            <a:cxnSpLocks/>
          </p:cNvCxnSpPr>
          <p:nvPr/>
        </p:nvCxnSpPr>
        <p:spPr>
          <a:xfrm>
            <a:off x="6237000" y="4583250"/>
            <a:ext cx="2133000"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sp>
        <p:nvSpPr>
          <p:cNvPr id="15" name="正方形/長方形 14">
            <a:extLst>
              <a:ext uri="{FF2B5EF4-FFF2-40B4-BE49-F238E27FC236}">
                <a16:creationId xmlns:a16="http://schemas.microsoft.com/office/drawing/2014/main" id="{13ED97B7-3273-0947-B998-4511ADEA07AC}"/>
              </a:ext>
            </a:extLst>
          </p:cNvPr>
          <p:cNvSpPr/>
          <p:nvPr/>
        </p:nvSpPr>
        <p:spPr>
          <a:xfrm>
            <a:off x="7313092" y="3841120"/>
            <a:ext cx="783000" cy="866834"/>
          </a:xfrm>
          <a:prstGeom prst="rect">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grpSp>
        <p:nvGrpSpPr>
          <p:cNvPr id="12" name="グループ化 11">
            <a:extLst>
              <a:ext uri="{FF2B5EF4-FFF2-40B4-BE49-F238E27FC236}">
                <a16:creationId xmlns:a16="http://schemas.microsoft.com/office/drawing/2014/main" id="{C03D08FE-50B5-C645-8D39-8CC67888FDB4}"/>
              </a:ext>
            </a:extLst>
          </p:cNvPr>
          <p:cNvGrpSpPr/>
          <p:nvPr/>
        </p:nvGrpSpPr>
        <p:grpSpPr>
          <a:xfrm>
            <a:off x="432294" y="3655746"/>
            <a:ext cx="5139486" cy="2224973"/>
            <a:chOff x="1205317" y="1761919"/>
            <a:chExt cx="10097876" cy="3979778"/>
          </a:xfrm>
        </p:grpSpPr>
        <p:sp>
          <p:nvSpPr>
            <p:cNvPr id="13" name="正方形/長方形 6">
              <a:extLst>
                <a:ext uri="{FF2B5EF4-FFF2-40B4-BE49-F238E27FC236}">
                  <a16:creationId xmlns:a16="http://schemas.microsoft.com/office/drawing/2014/main" id="{D150CE57-572C-9240-AF38-59721D07A938}"/>
                </a:ext>
              </a:extLst>
            </p:cNvPr>
            <p:cNvSpPr/>
            <p:nvPr/>
          </p:nvSpPr>
          <p:spPr>
            <a:xfrm>
              <a:off x="1565755" y="1761919"/>
              <a:ext cx="9157565" cy="3979778"/>
            </a:xfrm>
            <a:prstGeom prst="rect">
              <a:avLst/>
            </a:prstGeom>
            <a:solidFill>
              <a:schemeClr val="bg1"/>
            </a:solidFill>
            <a:ln w="38100">
              <a:solidFill>
                <a:srgbClr val="0D0D0D"/>
              </a:solidFill>
              <a:miter/>
            </a:ln>
          </p:spPr>
          <p:txBody>
            <a:bodyPr lIns="34289" rIns="34289" anchor="ctr"/>
            <a:lstStyle/>
            <a:p>
              <a:pPr algn="ctr" hangingPunct="0">
                <a:defRPr>
                  <a:solidFill>
                    <a:srgbClr val="0D0D0D"/>
                  </a:solidFill>
                </a:defRPr>
              </a:pPr>
              <a:endParaRPr kumimoji="0" sz="1350" kern="0">
                <a:solidFill>
                  <a:srgbClr val="0D0D0D"/>
                </a:solidFill>
                <a:cs typeface="Calibri"/>
                <a:sym typeface="Calibri"/>
              </a:endParaRPr>
            </a:p>
          </p:txBody>
        </p:sp>
        <p:graphicFrame>
          <p:nvGraphicFramePr>
            <p:cNvPr id="14" name="グラフ 13">
              <a:extLst>
                <a:ext uri="{FF2B5EF4-FFF2-40B4-BE49-F238E27FC236}">
                  <a16:creationId xmlns:a16="http://schemas.microsoft.com/office/drawing/2014/main" id="{16304056-9A8F-744B-9BCD-750C8EA80F50}"/>
                </a:ext>
              </a:extLst>
            </p:cNvPr>
            <p:cNvGraphicFramePr/>
            <p:nvPr>
              <p:extLst>
                <p:ext uri="{D42A27DB-BD31-4B8C-83A1-F6EECF244321}">
                  <p14:modId xmlns:p14="http://schemas.microsoft.com/office/powerpoint/2010/main" val="3479538879"/>
                </p:ext>
              </p:extLst>
            </p:nvPr>
          </p:nvGraphicFramePr>
          <p:xfrm>
            <a:off x="3269148" y="1790006"/>
            <a:ext cx="6096001" cy="3615266"/>
          </p:xfrm>
          <a:graphic>
            <a:graphicData uri="http://schemas.openxmlformats.org/drawingml/2006/chart">
              <c:chart xmlns:c="http://schemas.openxmlformats.org/drawingml/2006/chart" xmlns:r="http://schemas.openxmlformats.org/officeDocument/2006/relationships" r:id="rId4"/>
            </a:graphicData>
          </a:graphic>
        </p:graphicFrame>
        <p:sp>
          <p:nvSpPr>
            <p:cNvPr id="16" name="テキスト ボックス 15">
              <a:extLst>
                <a:ext uri="{FF2B5EF4-FFF2-40B4-BE49-F238E27FC236}">
                  <a16:creationId xmlns:a16="http://schemas.microsoft.com/office/drawing/2014/main" id="{C6BA8AC6-97C9-1C4D-931D-88B9CB65BA6A}"/>
                </a:ext>
              </a:extLst>
            </p:cNvPr>
            <p:cNvSpPr txBox="1"/>
            <p:nvPr/>
          </p:nvSpPr>
          <p:spPr>
            <a:xfrm>
              <a:off x="2771310" y="2199108"/>
              <a:ext cx="1038042" cy="578041"/>
            </a:xfrm>
            <a:prstGeom prst="rect">
              <a:avLst/>
            </a:prstGeom>
            <a:noFill/>
          </p:spPr>
          <p:txBody>
            <a:bodyPr wrap="square" rtlCol="0">
              <a:spAutoFit/>
            </a:bodyPr>
            <a:lstStyle/>
            <a:p>
              <a:r>
                <a:rPr lang="ja-JP" altLang="en-US" sz="1500"/>
                <a:t>深さ</a:t>
              </a:r>
            </a:p>
          </p:txBody>
        </p:sp>
        <p:sp>
          <p:nvSpPr>
            <p:cNvPr id="17" name="テキスト ボックス 16">
              <a:extLst>
                <a:ext uri="{FF2B5EF4-FFF2-40B4-BE49-F238E27FC236}">
                  <a16:creationId xmlns:a16="http://schemas.microsoft.com/office/drawing/2014/main" id="{C1D796FB-43E7-8241-9339-9FC3EC1271A4}"/>
                </a:ext>
              </a:extLst>
            </p:cNvPr>
            <p:cNvSpPr txBox="1"/>
            <p:nvPr/>
          </p:nvSpPr>
          <p:spPr>
            <a:xfrm>
              <a:off x="7800872" y="5100766"/>
              <a:ext cx="2062116" cy="578041"/>
            </a:xfrm>
            <a:prstGeom prst="rect">
              <a:avLst/>
            </a:prstGeom>
            <a:noFill/>
          </p:spPr>
          <p:txBody>
            <a:bodyPr wrap="square" rtlCol="0">
              <a:spAutoFit/>
            </a:bodyPr>
            <a:lstStyle/>
            <a:p>
              <a:r>
                <a:rPr lang="ja-JP" altLang="en-US" sz="1500"/>
                <a:t>ゴミライン</a:t>
              </a:r>
              <a:endParaRPr lang="en-US" altLang="ja-JP" sz="1500" dirty="0"/>
            </a:p>
          </p:txBody>
        </p:sp>
        <p:sp>
          <p:nvSpPr>
            <p:cNvPr id="18" name="四角形吹き出し 17">
              <a:extLst>
                <a:ext uri="{FF2B5EF4-FFF2-40B4-BE49-F238E27FC236}">
                  <a16:creationId xmlns:a16="http://schemas.microsoft.com/office/drawing/2014/main" id="{370FF20F-B873-E647-AA6A-A666B083AC7B}"/>
                </a:ext>
              </a:extLst>
            </p:cNvPr>
            <p:cNvSpPr/>
            <p:nvPr/>
          </p:nvSpPr>
          <p:spPr>
            <a:xfrm>
              <a:off x="1205317" y="3482425"/>
              <a:ext cx="1919733" cy="574274"/>
            </a:xfrm>
            <a:prstGeom prst="wedgeRectCallout">
              <a:avLst>
                <a:gd name="adj1" fmla="val 87381"/>
                <a:gd name="adj2" fmla="val -106446"/>
              </a:avLst>
            </a:prstGeom>
            <a:solidFill>
              <a:schemeClr val="accent4">
                <a:lumMod val="20000"/>
                <a:lumOff val="8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50">
                  <a:solidFill>
                    <a:schemeClr val="tx1"/>
                  </a:solidFill>
                </a:rPr>
                <a:t>既存方式</a:t>
              </a:r>
            </a:p>
          </p:txBody>
        </p:sp>
        <p:sp>
          <p:nvSpPr>
            <p:cNvPr id="19" name="四角形吹き出し 18">
              <a:extLst>
                <a:ext uri="{FF2B5EF4-FFF2-40B4-BE49-F238E27FC236}">
                  <a16:creationId xmlns:a16="http://schemas.microsoft.com/office/drawing/2014/main" id="{CD35C710-2113-B04E-B5E3-47423925FA20}"/>
                </a:ext>
              </a:extLst>
            </p:cNvPr>
            <p:cNvSpPr/>
            <p:nvPr/>
          </p:nvSpPr>
          <p:spPr>
            <a:xfrm>
              <a:off x="8482564" y="2849186"/>
              <a:ext cx="1941731" cy="571746"/>
            </a:xfrm>
            <a:prstGeom prst="wedgeRectCallout">
              <a:avLst>
                <a:gd name="adj1" fmla="val -143412"/>
                <a:gd name="adj2" fmla="val 160815"/>
              </a:avLst>
            </a:prstGeom>
            <a:solidFill>
              <a:schemeClr val="accent4">
                <a:lumMod val="20000"/>
                <a:lumOff val="8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50">
                  <a:solidFill>
                    <a:schemeClr val="tx1"/>
                  </a:solidFill>
                </a:rPr>
                <a:t>混合方式</a:t>
              </a:r>
            </a:p>
          </p:txBody>
        </p:sp>
        <p:sp>
          <p:nvSpPr>
            <p:cNvPr id="21" name="四角形吹き出し 20">
              <a:extLst>
                <a:ext uri="{FF2B5EF4-FFF2-40B4-BE49-F238E27FC236}">
                  <a16:creationId xmlns:a16="http://schemas.microsoft.com/office/drawing/2014/main" id="{B8AFDFB4-4C6D-014E-AE14-5B895633C4B6}"/>
                </a:ext>
              </a:extLst>
            </p:cNvPr>
            <p:cNvSpPr/>
            <p:nvPr/>
          </p:nvSpPr>
          <p:spPr>
            <a:xfrm>
              <a:off x="9241077" y="4359366"/>
              <a:ext cx="2062116" cy="668128"/>
            </a:xfrm>
            <a:prstGeom prst="wedgeRectCallout">
              <a:avLst>
                <a:gd name="adj1" fmla="val -128158"/>
                <a:gd name="adj2" fmla="val -34652"/>
              </a:avLst>
            </a:prstGeom>
            <a:solidFill>
              <a:schemeClr val="accent4">
                <a:lumMod val="20000"/>
                <a:lumOff val="8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50">
                  <a:solidFill>
                    <a:schemeClr val="tx1"/>
                  </a:solidFill>
                </a:rPr>
                <a:t>提案方式</a:t>
              </a:r>
            </a:p>
          </p:txBody>
        </p:sp>
      </p:grpSp>
      <p:cxnSp>
        <p:nvCxnSpPr>
          <p:cNvPr id="22" name="直線コネクタ 21">
            <a:extLst>
              <a:ext uri="{FF2B5EF4-FFF2-40B4-BE49-F238E27FC236}">
                <a16:creationId xmlns:a16="http://schemas.microsoft.com/office/drawing/2014/main" id="{CFFC8161-BD49-6147-BF3F-7C4DBB838213}"/>
              </a:ext>
            </a:extLst>
          </p:cNvPr>
          <p:cNvCxnSpPr>
            <a:cxnSpLocks/>
          </p:cNvCxnSpPr>
          <p:nvPr/>
        </p:nvCxnSpPr>
        <p:spPr>
          <a:xfrm>
            <a:off x="1866519" y="4458254"/>
            <a:ext cx="1819606" cy="649646"/>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61064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a:t>8.</a:t>
            </a:r>
            <a:r>
              <a:rPr lang="ja-JP" altLang="en-US"/>
              <a:t> 混合方式</a:t>
            </a:r>
            <a:r>
              <a:rPr lang="en-US" altLang="ja-JP" dirty="0"/>
              <a:t>(3/3)</a:t>
            </a:r>
            <a:endParaRPr lang="ja-JP" altLang="en-US" dirty="0"/>
          </a:p>
        </p:txBody>
      </p:sp>
      <p:sp>
        <p:nvSpPr>
          <p:cNvPr id="4" name="スライド番号プレースホルダー 3"/>
          <p:cNvSpPr>
            <a:spLocks noGrp="1"/>
          </p:cNvSpPr>
          <p:nvPr>
            <p:ph type="sldNum" sz="quarter" idx="12"/>
          </p:nvPr>
        </p:nvSpPr>
        <p:spPr/>
        <p:txBody>
          <a:bodyPr/>
          <a:lstStyle/>
          <a:p>
            <a:fld id="{C5ACC6D9-967A-4799-96DF-DA263BD2958A}" type="slidenum">
              <a:rPr kumimoji="1" lang="ja-JP" altLang="en-US" smtClean="0"/>
              <a:t>22</a:t>
            </a:fld>
            <a:endParaRPr kumimoji="1" lang="ja-JP" altLang="en-US"/>
          </a:p>
        </p:txBody>
      </p:sp>
      <p:sp>
        <p:nvSpPr>
          <p:cNvPr id="20" name="角丸四角形">
            <a:extLst>
              <a:ext uri="{FF2B5EF4-FFF2-40B4-BE49-F238E27FC236}">
                <a16:creationId xmlns:a16="http://schemas.microsoft.com/office/drawing/2014/main" id="{9D215471-D6A1-684F-8C3E-0E7CA3C8C9AE}"/>
              </a:ext>
            </a:extLst>
          </p:cNvPr>
          <p:cNvSpPr/>
          <p:nvPr/>
        </p:nvSpPr>
        <p:spPr>
          <a:xfrm>
            <a:off x="377378" y="2215293"/>
            <a:ext cx="3678796" cy="459342"/>
          </a:xfrm>
          <a:prstGeom prst="roundRect">
            <a:avLst>
              <a:gd name="adj" fmla="val 36421"/>
            </a:avLst>
          </a:prstGeom>
          <a:solidFill>
            <a:srgbClr val="FFFFFF"/>
          </a:solidFill>
          <a:ln w="38100">
            <a:solidFill>
              <a:schemeClr val="accent1"/>
            </a:solidFill>
            <a:miter/>
          </a:ln>
        </p:spPr>
        <p:txBody>
          <a:bodyPr lIns="34289" rIns="34289" anchor="ctr"/>
          <a:lstStyle/>
          <a:p>
            <a:r>
              <a:rPr lang="ja-JP" altLang="en-US"/>
              <a:t>　</a:t>
            </a:r>
            <a:r>
              <a:rPr lang="en-US" altLang="ja-JP" sz="2000" dirty="0" err="1"/>
              <a:t>Vedral</a:t>
            </a:r>
            <a:r>
              <a:rPr lang="en-US" altLang="ja-JP" sz="2000" dirty="0"/>
              <a:t>[5]</a:t>
            </a:r>
            <a:r>
              <a:rPr lang="ja-JP" altLang="en-US" sz="2000"/>
              <a:t>他の方式と提案方式</a:t>
            </a:r>
            <a:endParaRPr sz="2000" dirty="0"/>
          </a:p>
        </p:txBody>
      </p:sp>
      <p:sp>
        <p:nvSpPr>
          <p:cNvPr id="28" name="テキスト ボックス 27">
            <a:extLst>
              <a:ext uri="{FF2B5EF4-FFF2-40B4-BE49-F238E27FC236}">
                <a16:creationId xmlns:a16="http://schemas.microsoft.com/office/drawing/2014/main" id="{FCA2E623-F4EC-5347-A106-7AF5C1B2AC6C}"/>
              </a:ext>
            </a:extLst>
          </p:cNvPr>
          <p:cNvSpPr txBox="1"/>
          <p:nvPr/>
        </p:nvSpPr>
        <p:spPr>
          <a:xfrm>
            <a:off x="6103922" y="2283382"/>
            <a:ext cx="1992170" cy="323165"/>
          </a:xfrm>
          <a:prstGeom prst="rect">
            <a:avLst/>
          </a:prstGeom>
          <a:noFill/>
        </p:spPr>
        <p:txBody>
          <a:bodyPr wrap="square" rtlCol="0">
            <a:spAutoFit/>
          </a:bodyPr>
          <a:lstStyle/>
          <a:p>
            <a:r>
              <a:rPr lang="ja-JP" altLang="en-US" sz="1500"/>
              <a:t>入力ビット数が</a:t>
            </a:r>
            <a:r>
              <a:rPr lang="en-US" altLang="ja-JP" sz="1500" dirty="0"/>
              <a:t>4</a:t>
            </a:r>
            <a:r>
              <a:rPr lang="ja-JP" altLang="en-US" sz="1500"/>
              <a:t>のとき</a:t>
            </a:r>
          </a:p>
        </p:txBody>
      </p:sp>
      <p:pic>
        <p:nvPicPr>
          <p:cNvPr id="24" name="図 23">
            <a:extLst>
              <a:ext uri="{FF2B5EF4-FFF2-40B4-BE49-F238E27FC236}">
                <a16:creationId xmlns:a16="http://schemas.microsoft.com/office/drawing/2014/main" id="{FC1FF7B2-97F9-3543-8C31-7DDE07B6B453}"/>
              </a:ext>
            </a:extLst>
          </p:cNvPr>
          <p:cNvPicPr>
            <a:picLocks noChangeAspect="1"/>
          </p:cNvPicPr>
          <p:nvPr/>
        </p:nvPicPr>
        <p:blipFill rotWithShape="1">
          <a:blip r:embed="rId3">
            <a:extLst>
              <a:ext uri="{28A0092B-C50C-407E-A947-70E740481C1C}">
                <a14:useLocalDpi xmlns:a14="http://schemas.microsoft.com/office/drawing/2010/main" val="0"/>
              </a:ext>
            </a:extLst>
          </a:blip>
          <a:srcRect l="50161" t="46568" r="26448" b="34505"/>
          <a:stretch/>
        </p:blipFill>
        <p:spPr>
          <a:xfrm>
            <a:off x="5820300" y="2369416"/>
            <a:ext cx="2980800" cy="3469146"/>
          </a:xfrm>
          <a:prstGeom prst="rect">
            <a:avLst/>
          </a:prstGeom>
        </p:spPr>
      </p:pic>
      <p:sp>
        <p:nvSpPr>
          <p:cNvPr id="25" name="正方形/長方形 24">
            <a:extLst>
              <a:ext uri="{FF2B5EF4-FFF2-40B4-BE49-F238E27FC236}">
                <a16:creationId xmlns:a16="http://schemas.microsoft.com/office/drawing/2014/main" id="{64E82D02-5FAA-FD45-AC8B-AC012DD4FB0A}"/>
              </a:ext>
            </a:extLst>
          </p:cNvPr>
          <p:cNvSpPr/>
          <p:nvPr/>
        </p:nvSpPr>
        <p:spPr>
          <a:xfrm>
            <a:off x="6237001" y="2559760"/>
            <a:ext cx="417800" cy="692405"/>
          </a:xfrm>
          <a:prstGeom prst="rect">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7" name="テキスト ボックス 26">
            <a:extLst>
              <a:ext uri="{FF2B5EF4-FFF2-40B4-BE49-F238E27FC236}">
                <a16:creationId xmlns:a16="http://schemas.microsoft.com/office/drawing/2014/main" id="{A2952A5C-F164-8F4D-A655-E1DBED400F95}"/>
              </a:ext>
            </a:extLst>
          </p:cNvPr>
          <p:cNvSpPr txBox="1"/>
          <p:nvPr/>
        </p:nvSpPr>
        <p:spPr>
          <a:xfrm>
            <a:off x="628651" y="2757566"/>
            <a:ext cx="4660900" cy="1601063"/>
          </a:xfrm>
          <a:prstGeom prst="rect">
            <a:avLst/>
          </a:prstGeom>
          <a:solidFill>
            <a:schemeClr val="accent1">
              <a:lumMod val="20000"/>
              <a:lumOff val="80000"/>
            </a:schemeClr>
          </a:solidFill>
          <a:ln w="28575">
            <a:solidFill>
              <a:schemeClr val="accent1">
                <a:lumMod val="40000"/>
                <a:lumOff val="60000"/>
              </a:schemeClr>
            </a:solidFill>
          </a:ln>
        </p:spPr>
        <p:txBody>
          <a:bodyPr wrap="square" rtlCol="0">
            <a:noAutofit/>
          </a:bodyPr>
          <a:lstStyle/>
          <a:p>
            <a:r>
              <a:rPr lang="ja-JP" altLang="en-US" sz="1600"/>
              <a:t>制約</a:t>
            </a:r>
            <a:r>
              <a:rPr lang="en-US" altLang="ja-JP" sz="1600" dirty="0"/>
              <a:t>:</a:t>
            </a:r>
            <a:r>
              <a:rPr lang="ja-JP" altLang="en-US" sz="1600"/>
              <a:t>入力ビット数　</a:t>
            </a:r>
            <a:r>
              <a:rPr lang="en-US" altLang="ja-JP" sz="1600" dirty="0"/>
              <a:t>4 </a:t>
            </a:r>
            <a:r>
              <a:rPr lang="ja-JP" altLang="en-US" sz="1600"/>
              <a:t>ビット</a:t>
            </a:r>
            <a:endParaRPr lang="en-US" altLang="ja-JP" sz="1600" dirty="0"/>
          </a:p>
          <a:p>
            <a:r>
              <a:rPr lang="ja-JP" altLang="en-US" sz="1600"/>
              <a:t>　　　　深さ               </a:t>
            </a:r>
            <a:r>
              <a:rPr lang="en-US" altLang="ja-JP" sz="1600" dirty="0"/>
              <a:t>15 </a:t>
            </a:r>
            <a:r>
              <a:rPr lang="ja-JP" altLang="en-US" sz="1600"/>
              <a:t>以内</a:t>
            </a:r>
            <a:endParaRPr lang="en-US" altLang="ja-JP" sz="1600" dirty="0"/>
          </a:p>
          <a:p>
            <a:r>
              <a:rPr lang="ja-JP" altLang="en-US" sz="1600"/>
              <a:t>　　　　ゴミライン       </a:t>
            </a:r>
            <a:r>
              <a:rPr lang="en-US" altLang="ja-JP" sz="1600" dirty="0"/>
              <a:t>2</a:t>
            </a:r>
            <a:r>
              <a:rPr lang="ja-JP" altLang="en-US" sz="1600"/>
              <a:t> </a:t>
            </a:r>
            <a:r>
              <a:rPr lang="en-US" altLang="ja-JP" sz="1600" dirty="0"/>
              <a:t> </a:t>
            </a:r>
            <a:r>
              <a:rPr lang="ja-JP" altLang="en-US" sz="1600"/>
              <a:t>本まで許可 </a:t>
            </a:r>
          </a:p>
          <a:p>
            <a:endParaRPr lang="ja-JP" altLang="en-US" sz="1500"/>
          </a:p>
        </p:txBody>
      </p:sp>
      <p:graphicFrame>
        <p:nvGraphicFramePr>
          <p:cNvPr id="5" name="表 4">
            <a:extLst>
              <a:ext uri="{FF2B5EF4-FFF2-40B4-BE49-F238E27FC236}">
                <a16:creationId xmlns:a16="http://schemas.microsoft.com/office/drawing/2014/main" id="{07A803BE-10D2-C94E-B5F8-C8327D2FBED1}"/>
              </a:ext>
            </a:extLst>
          </p:cNvPr>
          <p:cNvGraphicFramePr>
            <a:graphicFrameLocks noGrp="1"/>
          </p:cNvGraphicFramePr>
          <p:nvPr/>
        </p:nvGraphicFramePr>
        <p:xfrm>
          <a:off x="628650" y="3636871"/>
          <a:ext cx="4660901" cy="1181100"/>
        </p:xfrm>
        <a:graphic>
          <a:graphicData uri="http://schemas.openxmlformats.org/drawingml/2006/table">
            <a:tbl>
              <a:tblPr firstRow="1" bandRow="1">
                <a:tableStyleId>{9DCAF9ED-07DC-4A11-8D7F-57B35C25682E}</a:tableStyleId>
              </a:tblPr>
              <a:tblGrid>
                <a:gridCol w="1145840">
                  <a:extLst>
                    <a:ext uri="{9D8B030D-6E8A-4147-A177-3AD203B41FA5}">
                      <a16:colId xmlns:a16="http://schemas.microsoft.com/office/drawing/2014/main" val="4269852996"/>
                    </a:ext>
                  </a:extLst>
                </a:gridCol>
                <a:gridCol w="1184609">
                  <a:extLst>
                    <a:ext uri="{9D8B030D-6E8A-4147-A177-3AD203B41FA5}">
                      <a16:colId xmlns:a16="http://schemas.microsoft.com/office/drawing/2014/main" val="3372536026"/>
                    </a:ext>
                  </a:extLst>
                </a:gridCol>
                <a:gridCol w="1165226">
                  <a:extLst>
                    <a:ext uri="{9D8B030D-6E8A-4147-A177-3AD203B41FA5}">
                      <a16:colId xmlns:a16="http://schemas.microsoft.com/office/drawing/2014/main" val="2185695020"/>
                    </a:ext>
                  </a:extLst>
                </a:gridCol>
                <a:gridCol w="1165226">
                  <a:extLst>
                    <a:ext uri="{9D8B030D-6E8A-4147-A177-3AD203B41FA5}">
                      <a16:colId xmlns:a16="http://schemas.microsoft.com/office/drawing/2014/main" val="3095754381"/>
                    </a:ext>
                  </a:extLst>
                </a:gridCol>
              </a:tblGrid>
              <a:tr h="298985">
                <a:tc>
                  <a:txBody>
                    <a:bodyPr/>
                    <a:lstStyle/>
                    <a:p>
                      <a:endParaRPr kumimoji="1" lang="ja-JP" altLang="en-US" sz="16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kumimoji="1" lang="ja-JP" altLang="en-US" sz="1600">
                          <a:solidFill>
                            <a:schemeClr val="tx1"/>
                          </a:solidFill>
                        </a:rPr>
                        <a:t>混合方式</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kumimoji="1" lang="en-US" altLang="ja-JP" sz="1600" dirty="0" err="1">
                          <a:solidFill>
                            <a:schemeClr val="tx1"/>
                          </a:solidFill>
                        </a:rPr>
                        <a:t>Vedral</a:t>
                      </a:r>
                      <a:r>
                        <a:rPr kumimoji="1" lang="en-US" altLang="ja-JP" sz="1600" dirty="0">
                          <a:solidFill>
                            <a:schemeClr val="tx1"/>
                          </a:solidFill>
                        </a:rPr>
                        <a:t>[5]</a:t>
                      </a:r>
                      <a:r>
                        <a:rPr kumimoji="1" lang="ja-JP" altLang="en-US" sz="1600">
                          <a:solidFill>
                            <a:schemeClr val="tx1"/>
                          </a:solidFill>
                        </a:rPr>
                        <a:t>他の方式</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kumimoji="1" lang="ja-JP" altLang="en-US" sz="1600">
                          <a:solidFill>
                            <a:schemeClr val="tx1"/>
                          </a:solidFill>
                        </a:rPr>
                        <a:t>提案方式</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420551301"/>
                  </a:ext>
                </a:extLst>
              </a:tr>
              <a:tr h="263231">
                <a:tc>
                  <a:txBody>
                    <a:bodyPr/>
                    <a:lstStyle/>
                    <a:p>
                      <a:r>
                        <a:rPr kumimoji="1" lang="ja-JP" altLang="en-US" sz="1600"/>
                        <a:t>深さ</a:t>
                      </a:r>
                      <a:endParaRPr kumimoji="1" lang="ja-JP" altLang="en-US" sz="16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600" dirty="0"/>
                        <a:t>11</a:t>
                      </a:r>
                      <a:endParaRPr kumimoji="1" lang="ja-JP" altLang="en-US" sz="16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600" dirty="0"/>
                        <a:t>24</a:t>
                      </a:r>
                      <a:endParaRPr kumimoji="1" lang="ja-JP" altLang="en-US" sz="16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600" dirty="0">
                          <a:solidFill>
                            <a:schemeClr val="tx1"/>
                          </a:solidFill>
                        </a:rPr>
                        <a:t>6</a:t>
                      </a:r>
                      <a:endParaRPr kumimoji="1" lang="ja-JP" altLang="en-US" sz="16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846612"/>
                  </a:ext>
                </a:extLst>
              </a:tr>
              <a:tr h="263231">
                <a:tc>
                  <a:txBody>
                    <a:bodyPr/>
                    <a:lstStyle/>
                    <a:p>
                      <a:r>
                        <a:rPr kumimoji="1" lang="ja-JP" altLang="en-US" sz="1600"/>
                        <a:t>ゴミライン</a:t>
                      </a:r>
                      <a:endParaRPr kumimoji="1" lang="ja-JP" altLang="en-US" sz="16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a:t>2</a:t>
                      </a:r>
                      <a:endParaRPr kumimoji="1" lang="ja-JP" altLang="en-US" sz="16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a:t>0</a:t>
                      </a:r>
                      <a:endParaRPr kumimoji="1" lang="ja-JP" altLang="en-US" sz="16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a:solidFill>
                            <a:schemeClr val="tx1"/>
                          </a:solidFill>
                        </a:rPr>
                        <a:t>3</a:t>
                      </a:r>
                      <a:endParaRPr kumimoji="1" lang="ja-JP" altLang="en-US" sz="1600">
                        <a:solidFill>
                          <a:schemeClr val="tx1"/>
                        </a:solidFill>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77914570"/>
                  </a:ext>
                </a:extLst>
              </a:tr>
            </a:tbl>
          </a:graphicData>
        </a:graphic>
      </p:graphicFrame>
      <p:cxnSp>
        <p:nvCxnSpPr>
          <p:cNvPr id="30" name="直線コネクタ 29">
            <a:extLst>
              <a:ext uri="{FF2B5EF4-FFF2-40B4-BE49-F238E27FC236}">
                <a16:creationId xmlns:a16="http://schemas.microsoft.com/office/drawing/2014/main" id="{968446A9-3383-C44E-92DD-757D5F127252}"/>
              </a:ext>
            </a:extLst>
          </p:cNvPr>
          <p:cNvCxnSpPr>
            <a:cxnSpLocks/>
          </p:cNvCxnSpPr>
          <p:nvPr/>
        </p:nvCxnSpPr>
        <p:spPr>
          <a:xfrm>
            <a:off x="6237000" y="4583250"/>
            <a:ext cx="2133000"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sp>
        <p:nvSpPr>
          <p:cNvPr id="15" name="正方形/長方形 14">
            <a:extLst>
              <a:ext uri="{FF2B5EF4-FFF2-40B4-BE49-F238E27FC236}">
                <a16:creationId xmlns:a16="http://schemas.microsoft.com/office/drawing/2014/main" id="{13ED97B7-3273-0947-B998-4511ADEA07AC}"/>
              </a:ext>
            </a:extLst>
          </p:cNvPr>
          <p:cNvSpPr/>
          <p:nvPr/>
        </p:nvSpPr>
        <p:spPr>
          <a:xfrm>
            <a:off x="7313092" y="3841120"/>
            <a:ext cx="783000" cy="866834"/>
          </a:xfrm>
          <a:prstGeom prst="rect">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2" name="角丸四角形">
            <a:extLst>
              <a:ext uri="{FF2B5EF4-FFF2-40B4-BE49-F238E27FC236}">
                <a16:creationId xmlns:a16="http://schemas.microsoft.com/office/drawing/2014/main" id="{3718E99E-77FB-DC44-B6E4-96CBD8811FA2}"/>
              </a:ext>
            </a:extLst>
          </p:cNvPr>
          <p:cNvSpPr/>
          <p:nvPr/>
        </p:nvSpPr>
        <p:spPr>
          <a:xfrm>
            <a:off x="628649" y="5634245"/>
            <a:ext cx="4660901" cy="858629"/>
          </a:xfrm>
          <a:prstGeom prst="roundRect">
            <a:avLst>
              <a:gd name="adj" fmla="val 15000"/>
            </a:avLst>
          </a:prstGeom>
          <a:solidFill>
            <a:schemeClr val="accent4">
              <a:lumMod val="20000"/>
              <a:lumOff val="80000"/>
            </a:schemeClr>
          </a:solidFill>
          <a:ln w="38100">
            <a:solidFill>
              <a:schemeClr val="accent4">
                <a:lumMod val="40000"/>
                <a:lumOff val="60000"/>
              </a:schemeClr>
            </a:solidFill>
            <a:miter/>
          </a:ln>
        </p:spPr>
        <p:txBody>
          <a:bodyPr lIns="34289" rIns="34289" anchor="ctr"/>
          <a:lstStyle/>
          <a:p>
            <a:endParaRPr sz="1500" dirty="0">
              <a:solidFill>
                <a:srgbClr val="C00000"/>
              </a:solidFill>
            </a:endParaRPr>
          </a:p>
        </p:txBody>
      </p:sp>
      <p:sp>
        <p:nvSpPr>
          <p:cNvPr id="13" name="テキスト ボックス 12">
            <a:extLst>
              <a:ext uri="{FF2B5EF4-FFF2-40B4-BE49-F238E27FC236}">
                <a16:creationId xmlns:a16="http://schemas.microsoft.com/office/drawing/2014/main" id="{D75F836B-D66A-2C4E-B310-E2C1320104B7}"/>
              </a:ext>
            </a:extLst>
          </p:cNvPr>
          <p:cNvSpPr txBox="1"/>
          <p:nvPr/>
        </p:nvSpPr>
        <p:spPr>
          <a:xfrm>
            <a:off x="583128" y="5300480"/>
            <a:ext cx="2375971" cy="400110"/>
          </a:xfrm>
          <a:prstGeom prst="rect">
            <a:avLst/>
          </a:prstGeom>
          <a:noFill/>
        </p:spPr>
        <p:txBody>
          <a:bodyPr wrap="none" rtlCol="0">
            <a:spAutoFit/>
          </a:bodyPr>
          <a:lstStyle/>
          <a:p>
            <a:r>
              <a:rPr lang="ja-JP" altLang="en-US" sz="2000" b="1"/>
              <a:t>深さにおいて最適化</a:t>
            </a:r>
            <a:endParaRPr lang="en-US" altLang="ja-JP" sz="2000" b="1" dirty="0"/>
          </a:p>
        </p:txBody>
      </p:sp>
      <p:sp>
        <p:nvSpPr>
          <p:cNvPr id="16" name="テキスト ボックス 15">
            <a:extLst>
              <a:ext uri="{FF2B5EF4-FFF2-40B4-BE49-F238E27FC236}">
                <a16:creationId xmlns:a16="http://schemas.microsoft.com/office/drawing/2014/main" id="{8187B450-F2A8-3C45-BB21-F6B4E6E1D6AC}"/>
              </a:ext>
            </a:extLst>
          </p:cNvPr>
          <p:cNvSpPr txBox="1"/>
          <p:nvPr/>
        </p:nvSpPr>
        <p:spPr>
          <a:xfrm>
            <a:off x="628649" y="5724466"/>
            <a:ext cx="4660901" cy="646331"/>
          </a:xfrm>
          <a:prstGeom prst="rect">
            <a:avLst/>
          </a:prstGeom>
          <a:noFill/>
        </p:spPr>
        <p:txBody>
          <a:bodyPr wrap="square" rtlCol="0">
            <a:spAutoFit/>
          </a:bodyPr>
          <a:lstStyle/>
          <a:p>
            <a:r>
              <a:rPr lang="ja-JP" altLang="en-US"/>
              <a:t>ある制約のもとでは既存方式を単体で用いるより，</a:t>
            </a:r>
            <a:r>
              <a:rPr lang="ja-JP" altLang="en-US">
                <a:solidFill>
                  <a:srgbClr val="C00000"/>
                </a:solidFill>
              </a:rPr>
              <a:t>最適化された回路</a:t>
            </a:r>
            <a:r>
              <a:rPr lang="ja-JP" altLang="en-US"/>
              <a:t>を構成可能</a:t>
            </a:r>
          </a:p>
        </p:txBody>
      </p:sp>
    </p:spTree>
    <p:extLst>
      <p:ext uri="{BB962C8B-B14F-4D97-AF65-F5344CB8AC3E}">
        <p14:creationId xmlns:p14="http://schemas.microsoft.com/office/powerpoint/2010/main" val="5467127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0" name="タイトル 1"/>
          <p:cNvSpPr txBox="1">
            <a:spLocks noGrp="1"/>
          </p:cNvSpPr>
          <p:nvPr>
            <p:ph type="title"/>
          </p:nvPr>
        </p:nvSpPr>
        <p:spPr>
          <a:prstGeom prst="rect">
            <a:avLst/>
          </a:prstGeom>
        </p:spPr>
        <p:txBody>
          <a:bodyPr>
            <a:normAutofit/>
          </a:bodyPr>
          <a:lstStyle>
            <a:lvl1pPr>
              <a:defRPr sz="4000"/>
            </a:lvl1pPr>
          </a:lstStyle>
          <a:p>
            <a:r>
              <a:rPr lang="en-US" sz="2800" dirty="0"/>
              <a:t>9</a:t>
            </a:r>
            <a:r>
              <a:rPr sz="2800" dirty="0"/>
              <a:t>.</a:t>
            </a:r>
            <a:r>
              <a:rPr lang="ja-JP" altLang="en-US" sz="2800"/>
              <a:t>結果</a:t>
            </a:r>
            <a:r>
              <a:rPr lang="en-US" altLang="ja-JP" sz="2800" dirty="0"/>
              <a:t>/</a:t>
            </a:r>
            <a:r>
              <a:rPr lang="ja-JP" altLang="en-US" sz="2800"/>
              <a:t>今後の課題</a:t>
            </a:r>
            <a:endParaRPr sz="2800" dirty="0"/>
          </a:p>
        </p:txBody>
      </p:sp>
      <p:sp>
        <p:nvSpPr>
          <p:cNvPr id="702" name="スライド番号プレースホルダー 3"/>
          <p:cNvSpPr txBox="1">
            <a:spLocks noGrp="1"/>
          </p:cNvSpPr>
          <p:nvPr>
            <p:ph type="sldNum" sz="quarter" idx="1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23</a:t>
            </a:fld>
            <a:endParaRPr dirty="0"/>
          </a:p>
        </p:txBody>
      </p:sp>
      <p:sp>
        <p:nvSpPr>
          <p:cNvPr id="703" name="角丸四角形"/>
          <p:cNvSpPr/>
          <p:nvPr/>
        </p:nvSpPr>
        <p:spPr>
          <a:xfrm>
            <a:off x="1800989" y="1953168"/>
            <a:ext cx="5909691" cy="2581386"/>
          </a:xfrm>
          <a:prstGeom prst="roundRect">
            <a:avLst>
              <a:gd name="adj" fmla="val 15000"/>
            </a:avLst>
          </a:prstGeom>
          <a:solidFill>
            <a:srgbClr val="D9EDF3"/>
          </a:solidFill>
          <a:ln w="38100">
            <a:solidFill>
              <a:schemeClr val="accent1">
                <a:lumOff val="20196"/>
              </a:schemeClr>
            </a:solidFill>
            <a:miter/>
          </a:ln>
        </p:spPr>
        <p:txBody>
          <a:bodyPr lIns="34289" rIns="34289" anchor="ctr"/>
          <a:lstStyle/>
          <a:p>
            <a:endParaRPr sz="1350" dirty="0"/>
          </a:p>
        </p:txBody>
      </p:sp>
      <p:sp>
        <p:nvSpPr>
          <p:cNvPr id="704" name="コンテンツ プレースホルダー 2"/>
          <p:cNvSpPr txBox="1"/>
          <p:nvPr/>
        </p:nvSpPr>
        <p:spPr>
          <a:xfrm>
            <a:off x="2035773" y="2038571"/>
            <a:ext cx="5082198" cy="20713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4289" rIns="34289">
            <a:noAutofit/>
          </a:bodyPr>
          <a:lstStyle>
            <a:lvl1pPr>
              <a:lnSpc>
                <a:spcPct val="90000"/>
              </a:lnSpc>
              <a:spcBef>
                <a:spcPts val="1000"/>
              </a:spcBef>
              <a:buFont typeface="Arial"/>
              <a:defRPr sz="3200"/>
            </a:lvl1pPr>
          </a:lstStyle>
          <a:p>
            <a:r>
              <a:rPr lang="ja-JP" altLang="en-US" sz="1800"/>
              <a:t>既存方式・提案方式のコスト解析</a:t>
            </a:r>
            <a:endParaRPr lang="en-US" altLang="ja-JP" sz="1800" dirty="0"/>
          </a:p>
          <a:p>
            <a:pPr marL="557213" lvl="1" indent="-214313">
              <a:buFont typeface="Wingdings" pitchFamily="2" charset="2"/>
              <a:buChar char="Ø"/>
            </a:pPr>
            <a:r>
              <a:rPr lang="ja-JP" altLang="en-US" sz="1600"/>
              <a:t>対象：ゲート，深さ，</a:t>
            </a:r>
            <a:r>
              <a:rPr lang="en-US" altLang="ja-JP" sz="1600" dirty="0"/>
              <a:t>ancilla</a:t>
            </a:r>
            <a:r>
              <a:rPr lang="ja-JP" altLang="en-US" sz="1600"/>
              <a:t>ライン，ゴミライン</a:t>
            </a:r>
            <a:endParaRPr lang="en-US" altLang="ja-JP" sz="1600" dirty="0"/>
          </a:p>
          <a:p>
            <a:pPr lvl="1"/>
            <a:r>
              <a:rPr lang="ja-JP" altLang="en-US" sz="1600"/>
              <a:t>　　ビット数 </a:t>
            </a:r>
            <a:r>
              <a:rPr lang="en-US" altLang="ja-JP" sz="1600" dirty="0"/>
              <a:t>  ≦</a:t>
            </a:r>
            <a:r>
              <a:rPr lang="ja-JP" altLang="en-US" sz="1600"/>
              <a:t> </a:t>
            </a:r>
            <a:r>
              <a:rPr lang="en-US" altLang="ja-JP" sz="1600" dirty="0"/>
              <a:t>4</a:t>
            </a:r>
            <a:r>
              <a:rPr lang="ja-JP" altLang="en-US" sz="1600"/>
              <a:t> →</a:t>
            </a:r>
            <a:r>
              <a:rPr lang="en-US" altLang="ja-JP" sz="1600" dirty="0"/>
              <a:t> </a:t>
            </a:r>
            <a:r>
              <a:rPr lang="ja-JP" altLang="en-US" sz="1600"/>
              <a:t>全列挙</a:t>
            </a:r>
            <a:br>
              <a:rPr lang="en-US" altLang="ja-JP" sz="1600" dirty="0"/>
            </a:br>
            <a:r>
              <a:rPr lang="ja-JP" altLang="en-US" sz="1600"/>
              <a:t> 　 　 　       　</a:t>
            </a:r>
            <a:r>
              <a:rPr lang="en-US" altLang="ja-JP" sz="1600" dirty="0"/>
              <a:t>&gt;</a:t>
            </a:r>
            <a:r>
              <a:rPr lang="ja-JP" altLang="en-US" sz="1600"/>
              <a:t> </a:t>
            </a:r>
            <a:r>
              <a:rPr lang="en-US" altLang="ja-JP" sz="1600" dirty="0"/>
              <a:t>4</a:t>
            </a:r>
            <a:r>
              <a:rPr lang="ja-JP" altLang="en-US" sz="1600"/>
              <a:t> →</a:t>
            </a:r>
            <a:r>
              <a:rPr lang="en-US" altLang="ja-JP" sz="1600" dirty="0"/>
              <a:t> </a:t>
            </a:r>
            <a:r>
              <a:rPr lang="ja-JP" altLang="en-US" sz="1600"/>
              <a:t>漸近的解析</a:t>
            </a:r>
            <a:endParaRPr lang="en-US" altLang="ja-JP" sz="1600" dirty="0"/>
          </a:p>
          <a:p>
            <a:r>
              <a:rPr lang="ja-JP" altLang="en-US" sz="1800"/>
              <a:t>提案方式</a:t>
            </a:r>
            <a:endParaRPr lang="en-US" altLang="ja-JP" sz="1800" dirty="0"/>
          </a:p>
          <a:p>
            <a:pPr marL="557213" lvl="1" indent="-214313">
              <a:buFont typeface="Wingdings" pitchFamily="2" charset="2"/>
              <a:buChar char="Ø"/>
            </a:pPr>
            <a:r>
              <a:rPr lang="ja-JP" altLang="en-US" sz="1600"/>
              <a:t>深さが</a:t>
            </a:r>
            <a:r>
              <a:rPr lang="ja-JP" altLang="en-US" sz="1600">
                <a:solidFill>
                  <a:srgbClr val="C00000"/>
                </a:solidFill>
              </a:rPr>
              <a:t>最適</a:t>
            </a:r>
            <a:endParaRPr lang="en-US" altLang="ja-JP" sz="1600" dirty="0">
              <a:solidFill>
                <a:srgbClr val="C00000"/>
              </a:solidFill>
            </a:endParaRPr>
          </a:p>
          <a:p>
            <a:pPr marL="557213" lvl="1" indent="-214313">
              <a:buFont typeface="Wingdings" pitchFamily="2" charset="2"/>
              <a:buChar char="Ø"/>
            </a:pPr>
            <a:r>
              <a:rPr lang="ja-JP" altLang="en-US" sz="1600"/>
              <a:t>既存方式とのトレードオフ関係</a:t>
            </a:r>
            <a:endParaRPr lang="en-US" altLang="ja-JP" sz="1600" dirty="0"/>
          </a:p>
          <a:p>
            <a:pPr lvl="2"/>
            <a:r>
              <a:rPr lang="ja-JP" altLang="en-US" sz="1600"/>
              <a:t>ゴミライン</a:t>
            </a:r>
            <a:r>
              <a:rPr lang="en-US" altLang="ja-JP" sz="1600" dirty="0"/>
              <a:t> vs </a:t>
            </a:r>
            <a:r>
              <a:rPr lang="ja-JP" altLang="en-US" sz="1600"/>
              <a:t>深さ</a:t>
            </a:r>
            <a:r>
              <a:rPr lang="en-US" altLang="ja-JP" sz="1600" dirty="0"/>
              <a:t> </a:t>
            </a:r>
          </a:p>
          <a:p>
            <a:pPr marL="557213" lvl="1" indent="-214313">
              <a:buFont typeface="Wingdings" pitchFamily="2" charset="2"/>
              <a:buChar char="Ø"/>
            </a:pPr>
            <a:r>
              <a:rPr lang="ja-JP" altLang="en-US" sz="1600"/>
              <a:t>資源量の制約に応じた最適化が可能に</a:t>
            </a:r>
            <a:endParaRPr lang="en-US" altLang="ja-JP" sz="1600" dirty="0"/>
          </a:p>
          <a:p>
            <a:pPr marL="257175" indent="-257175">
              <a:buFont typeface="Arial" panose="020B0604020202020204" pitchFamily="34" charset="0"/>
              <a:buChar char="•"/>
            </a:pPr>
            <a:endParaRPr lang="en-US" altLang="ja-JP" sz="1600" dirty="0"/>
          </a:p>
          <a:p>
            <a:pPr marL="257175" indent="-257175">
              <a:buFont typeface="Arial" panose="020B0604020202020204" pitchFamily="34" charset="0"/>
              <a:buChar char="•"/>
            </a:pPr>
            <a:endParaRPr lang="en-US" altLang="ja-JP" sz="1500" dirty="0"/>
          </a:p>
        </p:txBody>
      </p:sp>
      <p:sp>
        <p:nvSpPr>
          <p:cNvPr id="22" name="角丸四角形">
            <a:extLst>
              <a:ext uri="{FF2B5EF4-FFF2-40B4-BE49-F238E27FC236}">
                <a16:creationId xmlns:a16="http://schemas.microsoft.com/office/drawing/2014/main" id="{621012AB-B361-314E-A0F8-62EAA18B4C3C}"/>
              </a:ext>
            </a:extLst>
          </p:cNvPr>
          <p:cNvSpPr/>
          <p:nvPr/>
        </p:nvSpPr>
        <p:spPr>
          <a:xfrm>
            <a:off x="1800989" y="5073204"/>
            <a:ext cx="6030405" cy="934114"/>
          </a:xfrm>
          <a:prstGeom prst="roundRect">
            <a:avLst>
              <a:gd name="adj" fmla="val 15000"/>
            </a:avLst>
          </a:prstGeom>
          <a:solidFill>
            <a:srgbClr val="D9EDF3"/>
          </a:solidFill>
          <a:ln w="38100">
            <a:solidFill>
              <a:schemeClr val="accent1">
                <a:lumOff val="20196"/>
              </a:schemeClr>
            </a:solidFill>
            <a:miter/>
          </a:ln>
        </p:spPr>
        <p:txBody>
          <a:bodyPr lIns="34289" rIns="34289" anchor="ctr"/>
          <a:lstStyle/>
          <a:p>
            <a:pPr marL="257175" indent="-257175">
              <a:buFont typeface="Arial" panose="020B0604020202020204" pitchFamily="34" charset="0"/>
              <a:buChar char="•"/>
            </a:pPr>
            <a:r>
              <a:rPr lang="ja-JP" altLang="en-US" sz="1600"/>
              <a:t>入力ビット数の小さい場合の</a:t>
            </a:r>
            <a:r>
              <a:rPr lang="ja-JP" altLang="en-US" sz="1600">
                <a:solidFill>
                  <a:srgbClr val="C00000"/>
                </a:solidFill>
              </a:rPr>
              <a:t>コストをさらに解析</a:t>
            </a:r>
            <a:endParaRPr lang="en-US" altLang="ja-JP" sz="1600" dirty="0">
              <a:solidFill>
                <a:srgbClr val="C00000"/>
              </a:solidFill>
            </a:endParaRPr>
          </a:p>
          <a:p>
            <a:pPr marL="257175" indent="-257175">
              <a:buFont typeface="Arial" panose="020B0604020202020204" pitchFamily="34" charset="0"/>
              <a:buChar char="•"/>
            </a:pPr>
            <a:r>
              <a:rPr lang="ja-JP" altLang="en-US" sz="1600"/>
              <a:t>最適な回路を得る一般的方法の</a:t>
            </a:r>
            <a:r>
              <a:rPr lang="ja-JP" altLang="en-US" sz="1600">
                <a:solidFill>
                  <a:srgbClr val="C00000"/>
                </a:solidFill>
              </a:rPr>
              <a:t>解明</a:t>
            </a:r>
            <a:endParaRPr lang="en-US" altLang="ja-JP" sz="1600" dirty="0"/>
          </a:p>
          <a:p>
            <a:pPr marL="257175" indent="-257175">
              <a:buFont typeface="Arial" panose="020B0604020202020204" pitchFamily="34" charset="0"/>
              <a:buChar char="•"/>
            </a:pPr>
            <a:r>
              <a:rPr lang="ja-JP" altLang="en-US" sz="1600"/>
              <a:t>量子コストなど他の指標での比較</a:t>
            </a:r>
            <a:endParaRPr lang="en-US" altLang="ja-JP" sz="1600" dirty="0"/>
          </a:p>
        </p:txBody>
      </p:sp>
      <p:sp>
        <p:nvSpPr>
          <p:cNvPr id="26" name="角丸四角形">
            <a:extLst>
              <a:ext uri="{FF2B5EF4-FFF2-40B4-BE49-F238E27FC236}">
                <a16:creationId xmlns:a16="http://schemas.microsoft.com/office/drawing/2014/main" id="{7E0CAFFA-D8D0-5942-A0AE-3D08204678E0}"/>
              </a:ext>
            </a:extLst>
          </p:cNvPr>
          <p:cNvSpPr/>
          <p:nvPr/>
        </p:nvSpPr>
        <p:spPr>
          <a:xfrm>
            <a:off x="1621923" y="1609325"/>
            <a:ext cx="782063" cy="415127"/>
          </a:xfrm>
          <a:prstGeom prst="roundRect">
            <a:avLst>
              <a:gd name="adj" fmla="val 36421"/>
            </a:avLst>
          </a:prstGeom>
          <a:solidFill>
            <a:srgbClr val="FFFFFF"/>
          </a:solidFill>
          <a:ln w="38100">
            <a:solidFill>
              <a:schemeClr val="accent1"/>
            </a:solidFill>
            <a:miter/>
          </a:ln>
        </p:spPr>
        <p:txBody>
          <a:bodyPr lIns="34289" rIns="34289" anchor="ctr"/>
          <a:lstStyle/>
          <a:p>
            <a:r>
              <a:rPr lang="en-US" altLang="ja-JP" sz="2000" dirty="0"/>
              <a:t> </a:t>
            </a:r>
            <a:r>
              <a:rPr lang="ja-JP" altLang="en-US" sz="2000"/>
              <a:t>結果</a:t>
            </a:r>
            <a:endParaRPr sz="2000" dirty="0"/>
          </a:p>
        </p:txBody>
      </p:sp>
      <p:sp>
        <p:nvSpPr>
          <p:cNvPr id="27" name="角丸四角形">
            <a:extLst>
              <a:ext uri="{FF2B5EF4-FFF2-40B4-BE49-F238E27FC236}">
                <a16:creationId xmlns:a16="http://schemas.microsoft.com/office/drawing/2014/main" id="{0773C879-BA21-4F47-867D-75CB6C30F413}"/>
              </a:ext>
            </a:extLst>
          </p:cNvPr>
          <p:cNvSpPr/>
          <p:nvPr/>
        </p:nvSpPr>
        <p:spPr>
          <a:xfrm>
            <a:off x="1612372" y="4662361"/>
            <a:ext cx="1509120" cy="415127"/>
          </a:xfrm>
          <a:prstGeom prst="roundRect">
            <a:avLst>
              <a:gd name="adj" fmla="val 36421"/>
            </a:avLst>
          </a:prstGeom>
          <a:solidFill>
            <a:srgbClr val="FFFFFF"/>
          </a:solidFill>
          <a:ln w="38100">
            <a:solidFill>
              <a:schemeClr val="accent1"/>
            </a:solidFill>
            <a:miter/>
          </a:ln>
        </p:spPr>
        <p:txBody>
          <a:bodyPr lIns="34289" rIns="34289" anchor="ctr"/>
          <a:lstStyle/>
          <a:p>
            <a:endParaRPr sz="1350"/>
          </a:p>
        </p:txBody>
      </p:sp>
      <p:sp>
        <p:nvSpPr>
          <p:cNvPr id="6" name="テキスト ボックス 5">
            <a:extLst>
              <a:ext uri="{FF2B5EF4-FFF2-40B4-BE49-F238E27FC236}">
                <a16:creationId xmlns:a16="http://schemas.microsoft.com/office/drawing/2014/main" id="{E18CCCA4-028E-424C-8238-73E5F08B2381}"/>
              </a:ext>
            </a:extLst>
          </p:cNvPr>
          <p:cNvSpPr txBox="1"/>
          <p:nvPr/>
        </p:nvSpPr>
        <p:spPr>
          <a:xfrm>
            <a:off x="1621924" y="4726369"/>
            <a:ext cx="1509120" cy="400110"/>
          </a:xfrm>
          <a:prstGeom prst="rect">
            <a:avLst/>
          </a:prstGeom>
          <a:noFill/>
        </p:spPr>
        <p:txBody>
          <a:bodyPr wrap="square" rtlCol="0">
            <a:spAutoFit/>
          </a:bodyPr>
          <a:lstStyle/>
          <a:p>
            <a:r>
              <a:rPr lang="ja-JP" altLang="en-US" sz="2000">
                <a:latin typeface="+mn-ea"/>
              </a:rPr>
              <a:t>今後の課題</a:t>
            </a:r>
            <a:endParaRPr lang="ja-JP" altLang="en-US" sz="2000"/>
          </a:p>
        </p:txBody>
      </p:sp>
    </p:spTree>
    <p:extLst>
      <p:ext uri="{BB962C8B-B14F-4D97-AF65-F5344CB8AC3E}">
        <p14:creationId xmlns:p14="http://schemas.microsoft.com/office/powerpoint/2010/main" val="2786913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角丸四角形">
            <a:extLst>
              <a:ext uri="{FF2B5EF4-FFF2-40B4-BE49-F238E27FC236}">
                <a16:creationId xmlns:a16="http://schemas.microsoft.com/office/drawing/2014/main" id="{B39D2131-A8B5-5D47-9989-82569EBA1E9F}"/>
              </a:ext>
            </a:extLst>
          </p:cNvPr>
          <p:cNvSpPr/>
          <p:nvPr/>
        </p:nvSpPr>
        <p:spPr>
          <a:xfrm>
            <a:off x="851887" y="4209381"/>
            <a:ext cx="7177601" cy="1451089"/>
          </a:xfrm>
          <a:prstGeom prst="roundRect">
            <a:avLst>
              <a:gd name="adj" fmla="val 15000"/>
            </a:avLst>
          </a:prstGeom>
          <a:solidFill>
            <a:srgbClr val="D9EDF3"/>
          </a:solidFill>
          <a:ln w="38100">
            <a:solidFill>
              <a:schemeClr val="accent1">
                <a:lumOff val="20196"/>
              </a:schemeClr>
            </a:solidFill>
            <a:miter/>
          </a:ln>
        </p:spPr>
        <p:txBody>
          <a:bodyPr lIns="34289" rIns="34289" anchor="ctr"/>
          <a:lstStyle/>
          <a:p>
            <a:endParaRPr sz="1350" dirty="0"/>
          </a:p>
        </p:txBody>
      </p:sp>
      <p:sp>
        <p:nvSpPr>
          <p:cNvPr id="16" name="角丸四角形">
            <a:extLst>
              <a:ext uri="{FF2B5EF4-FFF2-40B4-BE49-F238E27FC236}">
                <a16:creationId xmlns:a16="http://schemas.microsoft.com/office/drawing/2014/main" id="{CDDDBEA2-CA95-6E43-B40B-5555088E5034}"/>
              </a:ext>
            </a:extLst>
          </p:cNvPr>
          <p:cNvSpPr/>
          <p:nvPr/>
        </p:nvSpPr>
        <p:spPr>
          <a:xfrm>
            <a:off x="833341" y="3241394"/>
            <a:ext cx="7177601" cy="565005"/>
          </a:xfrm>
          <a:prstGeom prst="roundRect">
            <a:avLst>
              <a:gd name="adj" fmla="val 15000"/>
            </a:avLst>
          </a:prstGeom>
          <a:solidFill>
            <a:srgbClr val="D9EDF3"/>
          </a:solidFill>
          <a:ln w="38100">
            <a:solidFill>
              <a:schemeClr val="accent1">
                <a:lumOff val="20196"/>
              </a:schemeClr>
            </a:solidFill>
            <a:miter/>
          </a:ln>
        </p:spPr>
        <p:txBody>
          <a:bodyPr lIns="34289" rIns="34289" anchor="ctr"/>
          <a:lstStyle/>
          <a:p>
            <a:endParaRPr sz="1350"/>
          </a:p>
        </p:txBody>
      </p:sp>
      <p:sp>
        <p:nvSpPr>
          <p:cNvPr id="10" name="角丸四角形">
            <a:extLst>
              <a:ext uri="{FF2B5EF4-FFF2-40B4-BE49-F238E27FC236}">
                <a16:creationId xmlns:a16="http://schemas.microsoft.com/office/drawing/2014/main" id="{C8CC221C-6810-4342-86A6-1EBA4868EE9E}"/>
              </a:ext>
            </a:extLst>
          </p:cNvPr>
          <p:cNvSpPr/>
          <p:nvPr/>
        </p:nvSpPr>
        <p:spPr>
          <a:xfrm>
            <a:off x="833341" y="2168033"/>
            <a:ext cx="7177601" cy="565004"/>
          </a:xfrm>
          <a:prstGeom prst="roundRect">
            <a:avLst>
              <a:gd name="adj" fmla="val 15000"/>
            </a:avLst>
          </a:prstGeom>
          <a:solidFill>
            <a:srgbClr val="D9EDF3"/>
          </a:solidFill>
          <a:ln w="38100">
            <a:solidFill>
              <a:schemeClr val="accent1">
                <a:lumOff val="20196"/>
              </a:schemeClr>
            </a:solidFill>
            <a:miter/>
          </a:ln>
        </p:spPr>
        <p:txBody>
          <a:bodyPr lIns="34289" rIns="34289" anchor="ctr"/>
          <a:lstStyle/>
          <a:p>
            <a:endParaRPr sz="1350"/>
          </a:p>
        </p:txBody>
      </p:sp>
      <p:sp>
        <p:nvSpPr>
          <p:cNvPr id="727" name="タイトル 1"/>
          <p:cNvSpPr txBox="1">
            <a:spLocks noGrp="1"/>
          </p:cNvSpPr>
          <p:nvPr>
            <p:ph type="title"/>
          </p:nvPr>
        </p:nvSpPr>
        <p:spPr>
          <a:xfrm>
            <a:off x="628650" y="1131094"/>
            <a:ext cx="7886700" cy="994172"/>
          </a:xfrm>
          <a:prstGeom prst="rect">
            <a:avLst/>
          </a:prstGeom>
        </p:spPr>
        <p:txBody>
          <a:bodyPr>
            <a:normAutofit/>
          </a:bodyPr>
          <a:lstStyle/>
          <a:p>
            <a:r>
              <a:rPr lang="ja-JP" altLang="en-US" sz="2625"/>
              <a:t>まとめ</a:t>
            </a:r>
            <a:endParaRPr sz="2625" dirty="0"/>
          </a:p>
        </p:txBody>
      </p:sp>
      <p:sp>
        <p:nvSpPr>
          <p:cNvPr id="729" name="スライド番号プレースホルダー 6"/>
          <p:cNvSpPr txBox="1">
            <a:spLocks noGrp="1"/>
          </p:cNvSpPr>
          <p:nvPr>
            <p:ph type="sldNum" sz="quarter" idx="1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24</a:t>
            </a:fld>
            <a:endParaRPr dirty="0"/>
          </a:p>
        </p:txBody>
      </p:sp>
      <p:sp>
        <p:nvSpPr>
          <p:cNvPr id="730" name="他の可逆的チューリング完全をもつ可逆プログラミング言語と知見を共有できる…"/>
          <p:cNvSpPr txBox="1"/>
          <p:nvPr/>
        </p:nvSpPr>
        <p:spPr>
          <a:xfrm>
            <a:off x="1114513" y="4360786"/>
            <a:ext cx="6874159" cy="147732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4289" rIns="34289">
            <a:spAutoFit/>
          </a:bodyPr>
          <a:lstStyle/>
          <a:p>
            <a:pPr marL="257175" indent="-257175">
              <a:buFont typeface="Arial" panose="020B0604020202020204" pitchFamily="34" charset="0"/>
              <a:buChar char="•"/>
            </a:pPr>
            <a:r>
              <a:rPr lang="ja-JP" altLang="en-US"/>
              <a:t>既存方式とトレードオフ関係にある提案方式は，制約によって既存方式よりも最適化できる</a:t>
            </a:r>
            <a:endParaRPr lang="en-US" altLang="ja-JP" dirty="0"/>
          </a:p>
          <a:p>
            <a:pPr marL="257175" indent="-257175">
              <a:buFont typeface="Arial" panose="020B0604020202020204" pitchFamily="34" charset="0"/>
              <a:buChar char="•"/>
            </a:pPr>
            <a:r>
              <a:rPr lang="ja-JP" altLang="en-US"/>
              <a:t>入力ビット数の小さい場合のコストをさらに解析</a:t>
            </a:r>
            <a:endParaRPr lang="en-US" altLang="ja-JP" dirty="0"/>
          </a:p>
          <a:p>
            <a:pPr marL="257175" indent="-257175">
              <a:buFont typeface="Arial" panose="020B0604020202020204" pitchFamily="34" charset="0"/>
              <a:buChar char="•"/>
            </a:pPr>
            <a:r>
              <a:rPr lang="ja-JP" altLang="en-US"/>
              <a:t>効率的な回路を得る一般的方法の解明</a:t>
            </a:r>
            <a:r>
              <a:rPr lang="ja-JP" altLang="en-US">
                <a:solidFill>
                  <a:srgbClr val="C00000"/>
                </a:solidFill>
              </a:rPr>
              <a:t> </a:t>
            </a:r>
            <a:endParaRPr lang="ja-JP" altLang="en-US" sz="2100">
              <a:solidFill>
                <a:srgbClr val="C00000"/>
              </a:solidFill>
            </a:endParaRPr>
          </a:p>
          <a:p>
            <a:pPr marL="257175" indent="-257175">
              <a:buFont typeface="Arial" panose="020B0604020202020204" pitchFamily="34" charset="0"/>
              <a:buChar char="•"/>
            </a:pPr>
            <a:endParaRPr lang="en-US" dirty="0">
              <a:latin typeface="+mn-ea"/>
            </a:endParaRPr>
          </a:p>
        </p:txBody>
      </p:sp>
      <p:sp>
        <p:nvSpPr>
          <p:cNvPr id="2" name="テキスト ボックス 1">
            <a:extLst>
              <a:ext uri="{FF2B5EF4-FFF2-40B4-BE49-F238E27FC236}">
                <a16:creationId xmlns:a16="http://schemas.microsoft.com/office/drawing/2014/main" id="{6E7043DE-69FC-E045-AFF1-359F9F8F86B3}"/>
              </a:ext>
            </a:extLst>
          </p:cNvPr>
          <p:cNvSpPr txBox="1"/>
          <p:nvPr/>
        </p:nvSpPr>
        <p:spPr>
          <a:xfrm>
            <a:off x="1136783" y="2312542"/>
            <a:ext cx="6713194" cy="646331"/>
          </a:xfrm>
          <a:prstGeom prst="rect">
            <a:avLst/>
          </a:prstGeom>
          <a:noFill/>
        </p:spPr>
        <p:txBody>
          <a:bodyPr wrap="square" rtlCol="0">
            <a:spAutoFit/>
          </a:bodyPr>
          <a:lstStyle/>
          <a:p>
            <a:pPr marL="214313" indent="-214313">
              <a:buFont typeface="Arial" panose="020B0604020202020204" pitchFamily="34" charset="0"/>
              <a:buChar char="•"/>
            </a:pPr>
            <a:r>
              <a:rPr lang="ja-JP" altLang="en-US">
                <a:solidFill>
                  <a:prstClr val="black"/>
                </a:solidFill>
                <a:latin typeface="ＭＳ Ｐゴシック" panose="020B0600070205080204" pitchFamily="34" charset="-128"/>
              </a:rPr>
              <a:t>量子桁上げ伝播加算器の</a:t>
            </a:r>
            <a:r>
              <a:rPr lang="ja-JP" altLang="en-US">
                <a:latin typeface="ＭＳ Ｐゴシック" panose="020B0600070205080204" pitchFamily="34" charset="-128"/>
              </a:rPr>
              <a:t>深さ</a:t>
            </a:r>
            <a:r>
              <a:rPr lang="ja-JP" altLang="en-US">
                <a:solidFill>
                  <a:prstClr val="black"/>
                </a:solidFill>
                <a:latin typeface="ＭＳ Ｐゴシック" panose="020B0600070205080204" pitchFamily="34" charset="-128"/>
              </a:rPr>
              <a:t>を最適化</a:t>
            </a:r>
            <a:r>
              <a:rPr lang="ja-JP" altLang="en">
                <a:solidFill>
                  <a:srgbClr val="C00000"/>
                </a:solidFill>
                <a:latin typeface="ＭＳ Ｐゴシック" panose="020B0600070205080204" pitchFamily="34" charset="-128"/>
              </a:rPr>
              <a:t>　</a:t>
            </a:r>
            <a:endParaRPr kumimoji="0" lang="en" altLang="ja-JP" kern="0" dirty="0">
              <a:solidFill>
                <a:srgbClr val="C00000"/>
              </a:solidFill>
              <a:latin typeface="+mn-ea"/>
              <a:sym typeface="Gungsuh"/>
            </a:endParaRPr>
          </a:p>
          <a:p>
            <a:pPr marL="214313" indent="-214313">
              <a:buFont typeface="Arial" panose="020B0604020202020204" pitchFamily="34" charset="0"/>
              <a:buChar char="•"/>
            </a:pPr>
            <a:endParaRPr lang="ja-JP" altLang="en-US"/>
          </a:p>
        </p:txBody>
      </p:sp>
      <p:grpSp>
        <p:nvGrpSpPr>
          <p:cNvPr id="4" name="グループ化 3">
            <a:extLst>
              <a:ext uri="{FF2B5EF4-FFF2-40B4-BE49-F238E27FC236}">
                <a16:creationId xmlns:a16="http://schemas.microsoft.com/office/drawing/2014/main" id="{A106B59C-6A9B-7F42-92C2-6E1DDBE7A124}"/>
              </a:ext>
            </a:extLst>
          </p:cNvPr>
          <p:cNvGrpSpPr/>
          <p:nvPr/>
        </p:nvGrpSpPr>
        <p:grpSpPr>
          <a:xfrm>
            <a:off x="752809" y="1962369"/>
            <a:ext cx="1138769" cy="369332"/>
            <a:chOff x="3562819" y="1846165"/>
            <a:chExt cx="1518358" cy="446842"/>
          </a:xfrm>
        </p:grpSpPr>
        <p:sp>
          <p:nvSpPr>
            <p:cNvPr id="11" name="角丸四角形">
              <a:extLst>
                <a:ext uri="{FF2B5EF4-FFF2-40B4-BE49-F238E27FC236}">
                  <a16:creationId xmlns:a16="http://schemas.microsoft.com/office/drawing/2014/main" id="{5F7DF547-88F7-6048-B5CC-2B22DA4C395C}"/>
                </a:ext>
              </a:extLst>
            </p:cNvPr>
            <p:cNvSpPr/>
            <p:nvPr/>
          </p:nvSpPr>
          <p:spPr>
            <a:xfrm>
              <a:off x="3562819" y="1849690"/>
              <a:ext cx="1518358" cy="437424"/>
            </a:xfrm>
            <a:prstGeom prst="roundRect">
              <a:avLst>
                <a:gd name="adj" fmla="val 36421"/>
              </a:avLst>
            </a:prstGeom>
            <a:solidFill>
              <a:srgbClr val="FFFFFF"/>
            </a:solidFill>
            <a:ln w="38100">
              <a:solidFill>
                <a:schemeClr val="accent1"/>
              </a:solidFill>
              <a:miter/>
            </a:ln>
          </p:spPr>
          <p:txBody>
            <a:bodyPr lIns="34289" rIns="34289" anchor="ctr"/>
            <a:lstStyle/>
            <a:p>
              <a:r>
                <a:rPr lang="en" altLang="ja-JP" sz="2100" dirty="0"/>
                <a:t> </a:t>
              </a:r>
            </a:p>
          </p:txBody>
        </p:sp>
        <p:sp>
          <p:nvSpPr>
            <p:cNvPr id="731" name="研究課題"/>
            <p:cNvSpPr txBox="1"/>
            <p:nvPr/>
          </p:nvSpPr>
          <p:spPr>
            <a:xfrm>
              <a:off x="3670195" y="1846165"/>
              <a:ext cx="1323435" cy="44684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34289" rIns="34289">
              <a:spAutoFit/>
            </a:bodyPr>
            <a:lstStyle>
              <a:lvl1pPr>
                <a:defRPr sz="3000"/>
              </a:lvl1pPr>
            </a:lstStyle>
            <a:p>
              <a:r>
                <a:rPr lang="ja-JP" altLang="en-US" sz="1800"/>
                <a:t>研究課題</a:t>
              </a:r>
              <a:endParaRPr sz="1800" dirty="0"/>
            </a:p>
          </p:txBody>
        </p:sp>
      </p:grpSp>
      <p:sp>
        <p:nvSpPr>
          <p:cNvPr id="17" name="角丸四角形">
            <a:extLst>
              <a:ext uri="{FF2B5EF4-FFF2-40B4-BE49-F238E27FC236}">
                <a16:creationId xmlns:a16="http://schemas.microsoft.com/office/drawing/2014/main" id="{912E4927-5D00-084F-91BA-C8D9EFCC5C43}"/>
              </a:ext>
            </a:extLst>
          </p:cNvPr>
          <p:cNvSpPr/>
          <p:nvPr/>
        </p:nvSpPr>
        <p:spPr>
          <a:xfrm>
            <a:off x="819517" y="3918980"/>
            <a:ext cx="1886792" cy="342696"/>
          </a:xfrm>
          <a:prstGeom prst="roundRect">
            <a:avLst>
              <a:gd name="adj" fmla="val 36421"/>
            </a:avLst>
          </a:prstGeom>
          <a:solidFill>
            <a:srgbClr val="FFFFFF"/>
          </a:solidFill>
          <a:ln w="38100">
            <a:solidFill>
              <a:schemeClr val="accent1"/>
            </a:solidFill>
            <a:miter/>
          </a:ln>
        </p:spPr>
        <p:txBody>
          <a:bodyPr lIns="34289" rIns="34289" anchor="ctr"/>
          <a:lstStyle/>
          <a:p>
            <a:r>
              <a:rPr lang="en" altLang="ja-JP" sz="2100" dirty="0"/>
              <a:t> </a:t>
            </a:r>
          </a:p>
        </p:txBody>
      </p:sp>
      <p:sp>
        <p:nvSpPr>
          <p:cNvPr id="18" name="角丸四角形">
            <a:extLst>
              <a:ext uri="{FF2B5EF4-FFF2-40B4-BE49-F238E27FC236}">
                <a16:creationId xmlns:a16="http://schemas.microsoft.com/office/drawing/2014/main" id="{8EB72364-5A1F-3348-A7C0-D494C72EF6F4}"/>
              </a:ext>
            </a:extLst>
          </p:cNvPr>
          <p:cNvSpPr/>
          <p:nvPr/>
        </p:nvSpPr>
        <p:spPr>
          <a:xfrm>
            <a:off x="776782" y="2955205"/>
            <a:ext cx="1280618" cy="320698"/>
          </a:xfrm>
          <a:prstGeom prst="roundRect">
            <a:avLst>
              <a:gd name="adj" fmla="val 36421"/>
            </a:avLst>
          </a:prstGeom>
          <a:solidFill>
            <a:srgbClr val="FFFFFF"/>
          </a:solidFill>
          <a:ln w="38100">
            <a:solidFill>
              <a:schemeClr val="accent1"/>
            </a:solidFill>
            <a:miter/>
          </a:ln>
        </p:spPr>
        <p:txBody>
          <a:bodyPr lIns="34289" rIns="34289" anchor="ctr"/>
          <a:lstStyle/>
          <a:p>
            <a:r>
              <a:rPr lang="en" altLang="ja-JP" sz="2100" dirty="0"/>
              <a:t> </a:t>
            </a:r>
          </a:p>
        </p:txBody>
      </p:sp>
      <p:sp>
        <p:nvSpPr>
          <p:cNvPr id="732" name="アプローチ"/>
          <p:cNvSpPr txBox="1"/>
          <p:nvPr/>
        </p:nvSpPr>
        <p:spPr>
          <a:xfrm>
            <a:off x="833341" y="2948049"/>
            <a:ext cx="1109597" cy="36933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34289" rIns="34289">
            <a:spAutoFit/>
          </a:bodyPr>
          <a:lstStyle>
            <a:lvl1pPr>
              <a:defRPr sz="3000"/>
            </a:lvl1pPr>
          </a:lstStyle>
          <a:p>
            <a:r>
              <a:rPr lang="ja-JP" altLang="en-US" sz="1800"/>
              <a:t>アプローチ</a:t>
            </a:r>
            <a:endParaRPr sz="1800" dirty="0"/>
          </a:p>
        </p:txBody>
      </p:sp>
      <p:sp>
        <p:nvSpPr>
          <p:cNvPr id="5" name="テキスト ボックス 4">
            <a:extLst>
              <a:ext uri="{FF2B5EF4-FFF2-40B4-BE49-F238E27FC236}">
                <a16:creationId xmlns:a16="http://schemas.microsoft.com/office/drawing/2014/main" id="{53D46967-2FDD-F24F-9AC7-61BB69B14634}"/>
              </a:ext>
            </a:extLst>
          </p:cNvPr>
          <p:cNvSpPr txBox="1"/>
          <p:nvPr/>
        </p:nvSpPr>
        <p:spPr>
          <a:xfrm>
            <a:off x="1136782" y="3368442"/>
            <a:ext cx="1136850" cy="369332"/>
          </a:xfrm>
          <a:prstGeom prst="rect">
            <a:avLst/>
          </a:prstGeom>
          <a:noFill/>
        </p:spPr>
        <p:txBody>
          <a:bodyPr wrap="none" rtlCol="0">
            <a:spAutoFit/>
          </a:bodyPr>
          <a:lstStyle/>
          <a:p>
            <a:pPr marL="257175" indent="-257175">
              <a:buFont typeface="Arial" panose="020B0604020202020204" pitchFamily="34" charset="0"/>
              <a:buChar char="•"/>
            </a:pPr>
            <a:r>
              <a:rPr lang="ja-JP" altLang="en-US"/>
              <a:t>埋込み</a:t>
            </a:r>
            <a:endParaRPr lang="en-US" altLang="ja-JP" dirty="0"/>
          </a:p>
        </p:txBody>
      </p:sp>
      <p:sp>
        <p:nvSpPr>
          <p:cNvPr id="734" name="考察"/>
          <p:cNvSpPr txBox="1"/>
          <p:nvPr/>
        </p:nvSpPr>
        <p:spPr>
          <a:xfrm>
            <a:off x="905817" y="3923192"/>
            <a:ext cx="1800491" cy="36933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34289" rIns="34289">
            <a:spAutoFit/>
          </a:bodyPr>
          <a:lstStyle>
            <a:lvl1pPr>
              <a:defRPr sz="3000"/>
            </a:lvl1pPr>
          </a:lstStyle>
          <a:p>
            <a:r>
              <a:rPr lang="ja-JP" altLang="en-US" sz="1800"/>
              <a:t>結果・今後の課題</a:t>
            </a:r>
            <a:endParaRPr sz="1800" dirty="0"/>
          </a:p>
        </p:txBody>
      </p:sp>
    </p:spTree>
    <p:extLst>
      <p:ext uri="{BB962C8B-B14F-4D97-AF65-F5344CB8AC3E}">
        <p14:creationId xmlns:p14="http://schemas.microsoft.com/office/powerpoint/2010/main" val="12938352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9" name="角丸四角形">
            <a:extLst>
              <a:ext uri="{FF2B5EF4-FFF2-40B4-BE49-F238E27FC236}">
                <a16:creationId xmlns:a16="http://schemas.microsoft.com/office/drawing/2014/main" id="{53FC8DB2-38DB-C94A-9DD5-951DD5EB789C}"/>
              </a:ext>
            </a:extLst>
          </p:cNvPr>
          <p:cNvSpPr/>
          <p:nvPr/>
        </p:nvSpPr>
        <p:spPr>
          <a:xfrm>
            <a:off x="1388011" y="2315962"/>
            <a:ext cx="6266401" cy="1049034"/>
          </a:xfrm>
          <a:prstGeom prst="roundRect">
            <a:avLst>
              <a:gd name="adj" fmla="val 29085"/>
            </a:avLst>
          </a:prstGeom>
          <a:solidFill>
            <a:schemeClr val="accent1">
              <a:lumMod val="20000"/>
              <a:lumOff val="80000"/>
            </a:schemeClr>
          </a:solidFill>
          <a:ln w="38100">
            <a:solidFill>
              <a:schemeClr val="accent1">
                <a:lumOff val="20196"/>
              </a:schemeClr>
            </a:solidFill>
            <a:miter/>
          </a:ln>
        </p:spPr>
        <p:txBody>
          <a:bodyPr lIns="34289" rIns="34289" anchor="ctr"/>
          <a:lstStyle/>
          <a:p>
            <a:endParaRPr lang="en-US" altLang="ja-JP" sz="1350" dirty="0"/>
          </a:p>
        </p:txBody>
      </p:sp>
      <p:sp>
        <p:nvSpPr>
          <p:cNvPr id="2" name="タイトル 1"/>
          <p:cNvSpPr>
            <a:spLocks noGrp="1"/>
          </p:cNvSpPr>
          <p:nvPr>
            <p:ph type="title"/>
          </p:nvPr>
        </p:nvSpPr>
        <p:spPr/>
        <p:txBody>
          <a:bodyPr>
            <a:normAutofit/>
          </a:bodyPr>
          <a:lstStyle/>
          <a:p>
            <a:r>
              <a:rPr lang="en-US" altLang="ja-JP" dirty="0"/>
              <a:t>3.</a:t>
            </a:r>
            <a:r>
              <a:rPr lang="ja-JP" altLang="en-US"/>
              <a:t>準備</a:t>
            </a:r>
            <a:r>
              <a:rPr lang="en-US" altLang="ja-JP" dirty="0"/>
              <a:t>(2/4)</a:t>
            </a:r>
            <a:endParaRPr lang="ja-JP" altLang="en-US" dirty="0"/>
          </a:p>
        </p:txBody>
      </p:sp>
      <p:sp>
        <p:nvSpPr>
          <p:cNvPr id="4" name="スライド番号プレースホルダー 3"/>
          <p:cNvSpPr>
            <a:spLocks noGrp="1"/>
          </p:cNvSpPr>
          <p:nvPr>
            <p:ph type="sldNum" sz="quarter" idx="12"/>
          </p:nvPr>
        </p:nvSpPr>
        <p:spPr/>
        <p:txBody>
          <a:bodyPr/>
          <a:lstStyle/>
          <a:p>
            <a:fld id="{C5ACC6D9-967A-4799-96DF-DA263BD2958A}" type="slidenum">
              <a:rPr kumimoji="1" lang="ja-JP" altLang="en-US" smtClean="0"/>
              <a:t>25</a:t>
            </a:fld>
            <a:endParaRPr kumimoji="1" lang="ja-JP" altLang="en-US"/>
          </a:p>
        </p:txBody>
      </p:sp>
      <p:sp>
        <p:nvSpPr>
          <p:cNvPr id="20" name="角丸四角形">
            <a:extLst>
              <a:ext uri="{FF2B5EF4-FFF2-40B4-BE49-F238E27FC236}">
                <a16:creationId xmlns:a16="http://schemas.microsoft.com/office/drawing/2014/main" id="{9D215471-D6A1-684F-8C3E-0E7CA3C8C9AE}"/>
              </a:ext>
            </a:extLst>
          </p:cNvPr>
          <p:cNvSpPr/>
          <p:nvPr/>
        </p:nvSpPr>
        <p:spPr>
          <a:xfrm>
            <a:off x="957600" y="1936800"/>
            <a:ext cx="1586493" cy="430703"/>
          </a:xfrm>
          <a:prstGeom prst="roundRect">
            <a:avLst>
              <a:gd name="adj" fmla="val 36421"/>
            </a:avLst>
          </a:prstGeom>
          <a:solidFill>
            <a:srgbClr val="FFFFFF"/>
          </a:solidFill>
          <a:ln w="38100">
            <a:solidFill>
              <a:schemeClr val="accent1"/>
            </a:solidFill>
            <a:miter/>
          </a:ln>
        </p:spPr>
        <p:txBody>
          <a:bodyPr lIns="34289" rIns="34289" anchor="ctr"/>
          <a:lstStyle/>
          <a:p>
            <a:r>
              <a:rPr lang="en-US" altLang="ja-JP" sz="2400" dirty="0"/>
              <a:t> </a:t>
            </a:r>
            <a:r>
              <a:rPr lang="ja-JP" altLang="en-US" sz="2400"/>
              <a:t>量子ビット</a:t>
            </a:r>
            <a:r>
              <a:rPr lang="en-US" altLang="ja-JP" sz="2400" dirty="0"/>
              <a:t> </a:t>
            </a:r>
            <a:endParaRPr sz="2400" dirty="0"/>
          </a:p>
        </p:txBody>
      </p:sp>
      <p:sp>
        <p:nvSpPr>
          <p:cNvPr id="18" name="四角形吹き出し 17">
            <a:extLst>
              <a:ext uri="{FF2B5EF4-FFF2-40B4-BE49-F238E27FC236}">
                <a16:creationId xmlns:a16="http://schemas.microsoft.com/office/drawing/2014/main" id="{4494E5A3-0E5C-F449-8911-FA8F6FFD90AD}"/>
              </a:ext>
            </a:extLst>
          </p:cNvPr>
          <p:cNvSpPr/>
          <p:nvPr/>
        </p:nvSpPr>
        <p:spPr>
          <a:xfrm>
            <a:off x="2686051" y="4837020"/>
            <a:ext cx="3233034" cy="1417612"/>
          </a:xfrm>
          <a:prstGeom prst="wedgeRectCallout">
            <a:avLst>
              <a:gd name="adj1" fmla="val -26759"/>
              <a:gd name="adj2" fmla="val -65140"/>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350">
              <a:solidFill>
                <a:schemeClr val="tx1"/>
              </a:solidFill>
            </a:endParaRPr>
          </a:p>
        </p:txBody>
      </p:sp>
      <p:sp>
        <p:nvSpPr>
          <p:cNvPr id="7" name="テキスト ボックス 6">
            <a:extLst>
              <a:ext uri="{FF2B5EF4-FFF2-40B4-BE49-F238E27FC236}">
                <a16:creationId xmlns:a16="http://schemas.microsoft.com/office/drawing/2014/main" id="{148AB33F-B2CA-0842-9D9C-F286D0CE045E}"/>
              </a:ext>
            </a:extLst>
          </p:cNvPr>
          <p:cNvSpPr txBox="1"/>
          <p:nvPr/>
        </p:nvSpPr>
        <p:spPr>
          <a:xfrm>
            <a:off x="1684031" y="2475206"/>
            <a:ext cx="2510624" cy="369332"/>
          </a:xfrm>
          <a:prstGeom prst="rect">
            <a:avLst/>
          </a:prstGeom>
          <a:noFill/>
        </p:spPr>
        <p:txBody>
          <a:bodyPr wrap="none" rtlCol="0">
            <a:spAutoFit/>
          </a:bodyPr>
          <a:lstStyle/>
          <a:p>
            <a:r>
              <a:rPr lang="en-US" altLang="ja-JP" dirty="0"/>
              <a:t>1 </a:t>
            </a:r>
            <a:r>
              <a:rPr lang="ja-JP" altLang="en-US"/>
              <a:t>量子ビットの量子状態</a:t>
            </a:r>
            <a:endParaRPr lang="en-US" altLang="ja-JP" dirty="0"/>
          </a:p>
        </p:txBody>
      </p:sp>
      <p:pic>
        <p:nvPicPr>
          <p:cNvPr id="9" name="図 8">
            <a:extLst>
              <a:ext uri="{FF2B5EF4-FFF2-40B4-BE49-F238E27FC236}">
                <a16:creationId xmlns:a16="http://schemas.microsoft.com/office/drawing/2014/main" id="{5AF40244-FA3F-3240-82C6-C8B426902EBC}"/>
              </a:ext>
            </a:extLst>
          </p:cNvPr>
          <p:cNvPicPr>
            <a:picLocks noChangeAspect="1"/>
          </p:cNvPicPr>
          <p:nvPr/>
        </p:nvPicPr>
        <p:blipFill rotWithShape="1">
          <a:blip r:embed="rId3">
            <a:extLst>
              <a:ext uri="{28A0092B-C50C-407E-A947-70E740481C1C}">
                <a14:useLocalDpi xmlns:a14="http://schemas.microsoft.com/office/drawing/2010/main" val="0"/>
              </a:ext>
            </a:extLst>
          </a:blip>
          <a:srcRect l="9305" t="6054" r="83148" b="91373"/>
          <a:stretch/>
        </p:blipFill>
        <p:spPr>
          <a:xfrm>
            <a:off x="2777005" y="5268861"/>
            <a:ext cx="1071422" cy="542761"/>
          </a:xfrm>
          <a:prstGeom prst="rect">
            <a:avLst/>
          </a:prstGeom>
        </p:spPr>
      </p:pic>
      <p:pic>
        <p:nvPicPr>
          <p:cNvPr id="21" name="図 20">
            <a:extLst>
              <a:ext uri="{FF2B5EF4-FFF2-40B4-BE49-F238E27FC236}">
                <a16:creationId xmlns:a16="http://schemas.microsoft.com/office/drawing/2014/main" id="{059FF704-9E55-E34A-A320-CE7107D14B06}"/>
              </a:ext>
            </a:extLst>
          </p:cNvPr>
          <p:cNvPicPr>
            <a:picLocks noChangeAspect="1"/>
          </p:cNvPicPr>
          <p:nvPr/>
        </p:nvPicPr>
        <p:blipFill rotWithShape="1">
          <a:blip r:embed="rId3">
            <a:extLst>
              <a:ext uri="{28A0092B-C50C-407E-A947-70E740481C1C}">
                <a14:useLocalDpi xmlns:a14="http://schemas.microsoft.com/office/drawing/2010/main" val="0"/>
              </a:ext>
            </a:extLst>
          </a:blip>
          <a:srcRect l="18160" t="5889" r="72526" b="92016"/>
          <a:stretch/>
        </p:blipFill>
        <p:spPr>
          <a:xfrm>
            <a:off x="2782677" y="5672034"/>
            <a:ext cx="1366947" cy="456767"/>
          </a:xfrm>
          <a:prstGeom prst="rect">
            <a:avLst/>
          </a:prstGeom>
        </p:spPr>
      </p:pic>
      <p:sp>
        <p:nvSpPr>
          <p:cNvPr id="10" name="左右矢印 9">
            <a:extLst>
              <a:ext uri="{FF2B5EF4-FFF2-40B4-BE49-F238E27FC236}">
                <a16:creationId xmlns:a16="http://schemas.microsoft.com/office/drawing/2014/main" id="{47C869BD-B575-8946-854C-C617F9A6E17D}"/>
              </a:ext>
            </a:extLst>
          </p:cNvPr>
          <p:cNvSpPr/>
          <p:nvPr/>
        </p:nvSpPr>
        <p:spPr>
          <a:xfrm>
            <a:off x="4006084" y="5871265"/>
            <a:ext cx="387041" cy="150363"/>
          </a:xfrm>
          <a:prstGeom prst="leftRightArrow">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6" name="テキスト ボックス 25">
            <a:extLst>
              <a:ext uri="{FF2B5EF4-FFF2-40B4-BE49-F238E27FC236}">
                <a16:creationId xmlns:a16="http://schemas.microsoft.com/office/drawing/2014/main" id="{B10AD503-206A-0D4C-917A-EE9E99879282}"/>
              </a:ext>
            </a:extLst>
          </p:cNvPr>
          <p:cNvSpPr txBox="1"/>
          <p:nvPr/>
        </p:nvSpPr>
        <p:spPr>
          <a:xfrm>
            <a:off x="4450376" y="4955607"/>
            <a:ext cx="1274708" cy="400110"/>
          </a:xfrm>
          <a:prstGeom prst="rect">
            <a:avLst/>
          </a:prstGeom>
          <a:noFill/>
        </p:spPr>
        <p:txBody>
          <a:bodyPr wrap="none" rtlCol="0">
            <a:spAutoFit/>
          </a:bodyPr>
          <a:lstStyle/>
          <a:p>
            <a:r>
              <a:rPr lang="ja-JP" altLang="en-US" sz="2000"/>
              <a:t>古典ビット</a:t>
            </a:r>
          </a:p>
        </p:txBody>
      </p:sp>
      <p:sp>
        <p:nvSpPr>
          <p:cNvPr id="27" name="テキスト ボックス 26">
            <a:extLst>
              <a:ext uri="{FF2B5EF4-FFF2-40B4-BE49-F238E27FC236}">
                <a16:creationId xmlns:a16="http://schemas.microsoft.com/office/drawing/2014/main" id="{BA3B6864-24A3-AF49-882B-F7A1CEC3179A}"/>
              </a:ext>
            </a:extLst>
          </p:cNvPr>
          <p:cNvSpPr txBox="1"/>
          <p:nvPr/>
        </p:nvSpPr>
        <p:spPr>
          <a:xfrm>
            <a:off x="4876808" y="5294054"/>
            <a:ext cx="359394" cy="400110"/>
          </a:xfrm>
          <a:prstGeom prst="rect">
            <a:avLst/>
          </a:prstGeom>
          <a:noFill/>
        </p:spPr>
        <p:txBody>
          <a:bodyPr wrap="none" rtlCol="0">
            <a:spAutoFit/>
          </a:bodyPr>
          <a:lstStyle/>
          <a:p>
            <a:r>
              <a:rPr lang="ja-JP" altLang="en-US" sz="2000"/>
              <a:t>０</a:t>
            </a:r>
          </a:p>
        </p:txBody>
      </p:sp>
      <p:sp>
        <p:nvSpPr>
          <p:cNvPr id="28" name="テキスト ボックス 27">
            <a:extLst>
              <a:ext uri="{FF2B5EF4-FFF2-40B4-BE49-F238E27FC236}">
                <a16:creationId xmlns:a16="http://schemas.microsoft.com/office/drawing/2014/main" id="{0428B97F-C5DA-2147-A087-AF0612659910}"/>
              </a:ext>
            </a:extLst>
          </p:cNvPr>
          <p:cNvSpPr txBox="1"/>
          <p:nvPr/>
        </p:nvSpPr>
        <p:spPr>
          <a:xfrm>
            <a:off x="4859605" y="5774118"/>
            <a:ext cx="269546" cy="400110"/>
          </a:xfrm>
          <a:prstGeom prst="rect">
            <a:avLst/>
          </a:prstGeom>
          <a:noFill/>
        </p:spPr>
        <p:txBody>
          <a:bodyPr wrap="square" rtlCol="0">
            <a:spAutoFit/>
          </a:bodyPr>
          <a:lstStyle/>
          <a:p>
            <a:r>
              <a:rPr lang="ja-JP" altLang="en-US" sz="2000"/>
              <a:t>１</a:t>
            </a:r>
          </a:p>
        </p:txBody>
      </p:sp>
      <p:grpSp>
        <p:nvGrpSpPr>
          <p:cNvPr id="6" name="グループ化 5">
            <a:extLst>
              <a:ext uri="{FF2B5EF4-FFF2-40B4-BE49-F238E27FC236}">
                <a16:creationId xmlns:a16="http://schemas.microsoft.com/office/drawing/2014/main" id="{B78108AE-54A9-0D42-ADDA-E6627360F49D}"/>
              </a:ext>
            </a:extLst>
          </p:cNvPr>
          <p:cNvGrpSpPr/>
          <p:nvPr/>
        </p:nvGrpSpPr>
        <p:grpSpPr>
          <a:xfrm>
            <a:off x="2976798" y="3340129"/>
            <a:ext cx="5321277" cy="1660196"/>
            <a:chOff x="3801354" y="2183379"/>
            <a:chExt cx="7095036" cy="2213595"/>
          </a:xfrm>
        </p:grpSpPr>
        <p:grpSp>
          <p:nvGrpSpPr>
            <p:cNvPr id="12" name="グループ化 11">
              <a:extLst>
                <a:ext uri="{FF2B5EF4-FFF2-40B4-BE49-F238E27FC236}">
                  <a16:creationId xmlns:a16="http://schemas.microsoft.com/office/drawing/2014/main" id="{06D85696-C0CA-4245-8181-009945D00367}"/>
                </a:ext>
              </a:extLst>
            </p:cNvPr>
            <p:cNvGrpSpPr/>
            <p:nvPr/>
          </p:nvGrpSpPr>
          <p:grpSpPr>
            <a:xfrm>
              <a:off x="3801354" y="2390343"/>
              <a:ext cx="6709137" cy="1890149"/>
              <a:chOff x="1317263" y="2358670"/>
              <a:chExt cx="6709137" cy="1890149"/>
            </a:xfrm>
          </p:grpSpPr>
          <p:pic>
            <p:nvPicPr>
              <p:cNvPr id="22" name="図 21">
                <a:extLst>
                  <a:ext uri="{FF2B5EF4-FFF2-40B4-BE49-F238E27FC236}">
                    <a16:creationId xmlns:a16="http://schemas.microsoft.com/office/drawing/2014/main" id="{69DF9D05-5E44-DF4A-A27A-9F4E9982E5E5}"/>
                  </a:ext>
                </a:extLst>
              </p:cNvPr>
              <p:cNvPicPr>
                <a:picLocks noChangeAspect="1"/>
              </p:cNvPicPr>
              <p:nvPr/>
            </p:nvPicPr>
            <p:blipFill rotWithShape="1">
              <a:blip r:embed="rId4">
                <a:extLst>
                  <a:ext uri="{28A0092B-C50C-407E-A947-70E740481C1C}">
                    <a14:useLocalDpi xmlns:a14="http://schemas.microsoft.com/office/drawing/2010/main" val="0"/>
                  </a:ext>
                </a:extLst>
              </a:blip>
              <a:srcRect l="51558" t="42774" r="28195" b="53195"/>
              <a:stretch/>
            </p:blipFill>
            <p:spPr>
              <a:xfrm>
                <a:off x="1317263" y="2358670"/>
                <a:ext cx="6709137" cy="1890149"/>
              </a:xfrm>
              <a:prstGeom prst="rect">
                <a:avLst/>
              </a:prstGeom>
            </p:spPr>
          </p:pic>
          <p:sp>
            <p:nvSpPr>
              <p:cNvPr id="8" name="正方形/長方形 7">
                <a:extLst>
                  <a:ext uri="{FF2B5EF4-FFF2-40B4-BE49-F238E27FC236}">
                    <a16:creationId xmlns:a16="http://schemas.microsoft.com/office/drawing/2014/main" id="{B86EFF50-A38C-3346-833F-3B784F87B0E2}"/>
                  </a:ext>
                </a:extLst>
              </p:cNvPr>
              <p:cNvSpPr/>
              <p:nvPr/>
            </p:nvSpPr>
            <p:spPr>
              <a:xfrm>
                <a:off x="2827867" y="2472267"/>
                <a:ext cx="795866" cy="155786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i="1" dirty="0" err="1">
                    <a:solidFill>
                      <a:schemeClr val="tx1"/>
                    </a:solidFill>
                  </a:rPr>
                  <a:t>φ</a:t>
                </a:r>
                <a:endParaRPr lang="ja-JP" altLang="en-US" i="1">
                  <a:solidFill>
                    <a:schemeClr val="tx1"/>
                  </a:solidFill>
                </a:endParaRPr>
              </a:p>
            </p:txBody>
          </p:sp>
          <p:sp>
            <p:nvSpPr>
              <p:cNvPr id="11" name="正方形/長方形 10">
                <a:extLst>
                  <a:ext uri="{FF2B5EF4-FFF2-40B4-BE49-F238E27FC236}">
                    <a16:creationId xmlns:a16="http://schemas.microsoft.com/office/drawing/2014/main" id="{D39991CF-C7EC-834F-B4E4-EB888175BD83}"/>
                  </a:ext>
                </a:extLst>
              </p:cNvPr>
              <p:cNvSpPr/>
              <p:nvPr/>
            </p:nvSpPr>
            <p:spPr>
              <a:xfrm>
                <a:off x="4859868" y="2472267"/>
                <a:ext cx="1695196" cy="155786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grpSp>
        <p:sp>
          <p:nvSpPr>
            <p:cNvPr id="29" name="テキスト ボックス 28">
              <a:extLst>
                <a:ext uri="{FF2B5EF4-FFF2-40B4-BE49-F238E27FC236}">
                  <a16:creationId xmlns:a16="http://schemas.microsoft.com/office/drawing/2014/main" id="{053271E5-75B5-C44F-B6B6-DCE815B5F6B7}"/>
                </a:ext>
              </a:extLst>
            </p:cNvPr>
            <p:cNvSpPr txBox="1"/>
            <p:nvPr/>
          </p:nvSpPr>
          <p:spPr>
            <a:xfrm>
              <a:off x="4125567" y="2270128"/>
              <a:ext cx="759183" cy="430887"/>
            </a:xfrm>
            <a:prstGeom prst="rect">
              <a:avLst/>
            </a:prstGeom>
            <a:noFill/>
          </p:spPr>
          <p:txBody>
            <a:bodyPr wrap="none" rtlCol="0">
              <a:spAutoFit/>
            </a:bodyPr>
            <a:lstStyle/>
            <a:p>
              <a:r>
                <a:rPr lang="ja-JP" altLang="en-US" sz="1500" b="1"/>
                <a:t>入力</a:t>
              </a:r>
            </a:p>
          </p:txBody>
        </p:sp>
        <p:sp>
          <p:nvSpPr>
            <p:cNvPr id="30" name="テキスト ボックス 29">
              <a:extLst>
                <a:ext uri="{FF2B5EF4-FFF2-40B4-BE49-F238E27FC236}">
                  <a16:creationId xmlns:a16="http://schemas.microsoft.com/office/drawing/2014/main" id="{F1A6C189-DAED-A44C-BE9C-611F85562BAF}"/>
                </a:ext>
              </a:extLst>
            </p:cNvPr>
            <p:cNvSpPr txBox="1"/>
            <p:nvPr/>
          </p:nvSpPr>
          <p:spPr>
            <a:xfrm>
              <a:off x="6574297" y="2183379"/>
              <a:ext cx="759183" cy="430887"/>
            </a:xfrm>
            <a:prstGeom prst="rect">
              <a:avLst/>
            </a:prstGeom>
            <a:noFill/>
          </p:spPr>
          <p:txBody>
            <a:bodyPr wrap="none" rtlCol="0">
              <a:spAutoFit/>
            </a:bodyPr>
            <a:lstStyle/>
            <a:p>
              <a:r>
                <a:rPr lang="ja-JP" altLang="en-US" sz="1500" b="1"/>
                <a:t>出力</a:t>
              </a:r>
            </a:p>
          </p:txBody>
        </p:sp>
        <p:sp>
          <p:nvSpPr>
            <p:cNvPr id="32" name="正方形/長方形 31">
              <a:extLst>
                <a:ext uri="{FF2B5EF4-FFF2-40B4-BE49-F238E27FC236}">
                  <a16:creationId xmlns:a16="http://schemas.microsoft.com/office/drawing/2014/main" id="{C1B4B769-E8F2-694C-93C7-CAB93617CD4F}"/>
                </a:ext>
              </a:extLst>
            </p:cNvPr>
            <p:cNvSpPr/>
            <p:nvPr/>
          </p:nvSpPr>
          <p:spPr>
            <a:xfrm>
              <a:off x="8766114" y="2529527"/>
              <a:ext cx="1695196" cy="155786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33" name="正方形/長方形 32">
              <a:extLst>
                <a:ext uri="{FF2B5EF4-FFF2-40B4-BE49-F238E27FC236}">
                  <a16:creationId xmlns:a16="http://schemas.microsoft.com/office/drawing/2014/main" id="{64517608-A570-D844-8B33-014A30C8979E}"/>
                </a:ext>
              </a:extLst>
            </p:cNvPr>
            <p:cNvSpPr/>
            <p:nvPr/>
          </p:nvSpPr>
          <p:spPr>
            <a:xfrm>
              <a:off x="9201194" y="2839108"/>
              <a:ext cx="1695196" cy="155786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grpSp>
      <p:sp>
        <p:nvSpPr>
          <p:cNvPr id="24" name="左右矢印 23">
            <a:extLst>
              <a:ext uri="{FF2B5EF4-FFF2-40B4-BE49-F238E27FC236}">
                <a16:creationId xmlns:a16="http://schemas.microsoft.com/office/drawing/2014/main" id="{FFC53033-BC49-BD49-B166-3BAFCA8ADACA}"/>
              </a:ext>
            </a:extLst>
          </p:cNvPr>
          <p:cNvSpPr/>
          <p:nvPr/>
        </p:nvSpPr>
        <p:spPr>
          <a:xfrm>
            <a:off x="4001134" y="5410303"/>
            <a:ext cx="387041" cy="150363"/>
          </a:xfrm>
          <a:prstGeom prst="leftRightArrow">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pic>
        <p:nvPicPr>
          <p:cNvPr id="5" name="図 4">
            <a:extLst>
              <a:ext uri="{FF2B5EF4-FFF2-40B4-BE49-F238E27FC236}">
                <a16:creationId xmlns:a16="http://schemas.microsoft.com/office/drawing/2014/main" id="{94B5DDD6-BAAA-CE48-9417-BE64BA58A97B}"/>
              </a:ext>
            </a:extLst>
          </p:cNvPr>
          <p:cNvPicPr>
            <a:picLocks noChangeAspect="1"/>
          </p:cNvPicPr>
          <p:nvPr/>
        </p:nvPicPr>
        <p:blipFill rotWithShape="1">
          <a:blip r:embed="rId5">
            <a:extLst>
              <a:ext uri="{28A0092B-C50C-407E-A947-70E740481C1C}">
                <a14:useLocalDpi xmlns:a14="http://schemas.microsoft.com/office/drawing/2010/main" val="0"/>
              </a:ext>
            </a:extLst>
          </a:blip>
          <a:srcRect l="32082" t="10000" r="56013" b="87981"/>
          <a:stretch/>
        </p:blipFill>
        <p:spPr>
          <a:xfrm>
            <a:off x="5808288" y="2887253"/>
            <a:ext cx="1621824" cy="389212"/>
          </a:xfrm>
          <a:prstGeom prst="rect">
            <a:avLst/>
          </a:prstGeom>
        </p:spPr>
      </p:pic>
      <p:pic>
        <p:nvPicPr>
          <p:cNvPr id="34" name="図 33">
            <a:extLst>
              <a:ext uri="{FF2B5EF4-FFF2-40B4-BE49-F238E27FC236}">
                <a16:creationId xmlns:a16="http://schemas.microsoft.com/office/drawing/2014/main" id="{858F5DD3-5A41-114C-945E-97C91EE45270}"/>
              </a:ext>
            </a:extLst>
          </p:cNvPr>
          <p:cNvPicPr>
            <a:picLocks noChangeAspect="1"/>
          </p:cNvPicPr>
          <p:nvPr/>
        </p:nvPicPr>
        <p:blipFill rotWithShape="1">
          <a:blip r:embed="rId5">
            <a:extLst>
              <a:ext uri="{28A0092B-C50C-407E-A947-70E740481C1C}">
                <a14:useLocalDpi xmlns:a14="http://schemas.microsoft.com/office/drawing/2010/main" val="0"/>
              </a:ext>
            </a:extLst>
          </a:blip>
          <a:srcRect l="24151" t="6066" r="62171" b="91757"/>
          <a:stretch/>
        </p:blipFill>
        <p:spPr>
          <a:xfrm>
            <a:off x="2248494" y="2766648"/>
            <a:ext cx="2156234" cy="485875"/>
          </a:xfrm>
          <a:prstGeom prst="rect">
            <a:avLst/>
          </a:prstGeom>
        </p:spPr>
      </p:pic>
      <p:sp>
        <p:nvSpPr>
          <p:cNvPr id="36" name="テキスト ボックス 35">
            <a:extLst>
              <a:ext uri="{FF2B5EF4-FFF2-40B4-BE49-F238E27FC236}">
                <a16:creationId xmlns:a16="http://schemas.microsoft.com/office/drawing/2014/main" id="{AB3F1CA0-440C-3644-83E8-F46F27F55924}"/>
              </a:ext>
            </a:extLst>
          </p:cNvPr>
          <p:cNvSpPr txBox="1"/>
          <p:nvPr/>
        </p:nvSpPr>
        <p:spPr>
          <a:xfrm>
            <a:off x="4480870" y="2840479"/>
            <a:ext cx="1438214" cy="369332"/>
          </a:xfrm>
          <a:prstGeom prst="rect">
            <a:avLst/>
          </a:prstGeom>
          <a:noFill/>
        </p:spPr>
        <p:txBody>
          <a:bodyPr wrap="none" rtlCol="0">
            <a:spAutoFit/>
          </a:bodyPr>
          <a:lstStyle/>
          <a:p>
            <a:r>
              <a:rPr lang="en-US" altLang="ja-JP" dirty="0"/>
              <a:t>α,β</a:t>
            </a:r>
            <a:r>
              <a:rPr lang="ja-JP" altLang="en-US"/>
              <a:t>は複素数</a:t>
            </a:r>
          </a:p>
        </p:txBody>
      </p:sp>
      <p:sp>
        <p:nvSpPr>
          <p:cNvPr id="38" name="テキスト ボックス 37">
            <a:extLst>
              <a:ext uri="{FF2B5EF4-FFF2-40B4-BE49-F238E27FC236}">
                <a16:creationId xmlns:a16="http://schemas.microsoft.com/office/drawing/2014/main" id="{61CC7CF6-8D20-C94C-9191-C4810E5C60A6}"/>
              </a:ext>
            </a:extLst>
          </p:cNvPr>
          <p:cNvSpPr txBox="1"/>
          <p:nvPr/>
        </p:nvSpPr>
        <p:spPr>
          <a:xfrm>
            <a:off x="2704995" y="4936647"/>
            <a:ext cx="1274708" cy="400110"/>
          </a:xfrm>
          <a:prstGeom prst="rect">
            <a:avLst/>
          </a:prstGeom>
          <a:noFill/>
        </p:spPr>
        <p:txBody>
          <a:bodyPr wrap="none" rtlCol="0">
            <a:spAutoFit/>
          </a:bodyPr>
          <a:lstStyle/>
          <a:p>
            <a:r>
              <a:rPr lang="ja-JP" altLang="en-US" sz="2000"/>
              <a:t>量子ビット</a:t>
            </a:r>
          </a:p>
        </p:txBody>
      </p:sp>
      <p:sp>
        <p:nvSpPr>
          <p:cNvPr id="40" name="正方形/長方形 39">
            <a:extLst>
              <a:ext uri="{FF2B5EF4-FFF2-40B4-BE49-F238E27FC236}">
                <a16:creationId xmlns:a16="http://schemas.microsoft.com/office/drawing/2014/main" id="{4993A869-41A9-0F43-AEAB-C19342187897}"/>
              </a:ext>
            </a:extLst>
          </p:cNvPr>
          <p:cNvSpPr/>
          <p:nvPr/>
        </p:nvSpPr>
        <p:spPr>
          <a:xfrm>
            <a:off x="4519486" y="4981027"/>
            <a:ext cx="1114266" cy="1147773"/>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solidFill>
                <a:srgbClr val="C00000"/>
              </a:solidFill>
            </a:endParaRPr>
          </a:p>
        </p:txBody>
      </p:sp>
    </p:spTree>
    <p:extLst>
      <p:ext uri="{BB962C8B-B14F-4D97-AF65-F5344CB8AC3E}">
        <p14:creationId xmlns:p14="http://schemas.microsoft.com/office/powerpoint/2010/main" val="26429490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C0DB96-6EAE-4E46-B069-E76632F31F1B}"/>
              </a:ext>
            </a:extLst>
          </p:cNvPr>
          <p:cNvSpPr>
            <a:spLocks noGrp="1"/>
          </p:cNvSpPr>
          <p:nvPr>
            <p:ph type="title"/>
          </p:nvPr>
        </p:nvSpPr>
        <p:spPr/>
        <p:txBody>
          <a:bodyPr/>
          <a:lstStyle/>
          <a:p>
            <a:r>
              <a:rPr kumimoji="1" lang="ja-JP" altLang="en-US"/>
              <a:t>結果</a:t>
            </a:r>
          </a:p>
        </p:txBody>
      </p:sp>
      <p:sp>
        <p:nvSpPr>
          <p:cNvPr id="3" name="コンテンツ プレースホルダー 2">
            <a:extLst>
              <a:ext uri="{FF2B5EF4-FFF2-40B4-BE49-F238E27FC236}">
                <a16:creationId xmlns:a16="http://schemas.microsoft.com/office/drawing/2014/main" id="{7D390513-4910-3D4F-B0A3-3419DC57D1D3}"/>
              </a:ext>
            </a:extLst>
          </p:cNvPr>
          <p:cNvSpPr>
            <a:spLocks noGrp="1"/>
          </p:cNvSpPr>
          <p:nvPr>
            <p:ph idx="1"/>
          </p:nvPr>
        </p:nvSpPr>
        <p:spPr/>
        <p:txBody>
          <a:bodyPr/>
          <a:lstStyle/>
          <a:p>
            <a:r>
              <a:rPr kumimoji="1" lang="ja-JP" altLang="en-US"/>
              <a:t>既存方式</a:t>
            </a:r>
            <a:r>
              <a:rPr lang="ja-JP" altLang="en-US"/>
              <a:t>・提案方式の</a:t>
            </a:r>
            <a:r>
              <a:rPr kumimoji="1" lang="ja-JP" altLang="en-US"/>
              <a:t>コスト解析</a:t>
            </a:r>
            <a:endParaRPr kumimoji="1" lang="en-US" altLang="ja-JP" dirty="0"/>
          </a:p>
          <a:p>
            <a:pPr lvl="1"/>
            <a:r>
              <a:rPr kumimoji="1" lang="ja-JP" altLang="en-US"/>
              <a:t>対象：ゲート、深さ、</a:t>
            </a:r>
            <a:r>
              <a:rPr kumimoji="1" lang="en-US" altLang="ja-JP" dirty="0"/>
              <a:t>ancilla</a:t>
            </a:r>
            <a:r>
              <a:rPr kumimoji="1" lang="ja-JP" altLang="en-US"/>
              <a:t>ライン、ゴミライン</a:t>
            </a:r>
            <a:endParaRPr kumimoji="1" lang="en-US" altLang="ja-JP" dirty="0"/>
          </a:p>
          <a:p>
            <a:pPr lvl="1"/>
            <a:r>
              <a:rPr lang="ja-JP" altLang="en-US"/>
              <a:t>ビット数 </a:t>
            </a:r>
            <a:r>
              <a:rPr lang="en-US" altLang="ja-JP" dirty="0"/>
              <a:t>≧4</a:t>
            </a:r>
            <a:r>
              <a:rPr lang="ja-JP" altLang="en-US"/>
              <a:t> →</a:t>
            </a:r>
            <a:r>
              <a:rPr lang="en-US" altLang="ja-JP" dirty="0"/>
              <a:t> </a:t>
            </a:r>
            <a:r>
              <a:rPr lang="ja-JP" altLang="en-US"/>
              <a:t>全列挙</a:t>
            </a:r>
            <a:br>
              <a:rPr lang="en-US" altLang="ja-JP" dirty="0"/>
            </a:br>
            <a:r>
              <a:rPr lang="ja-JP" altLang="en-US"/>
              <a:t> 　 　 　 　</a:t>
            </a:r>
            <a:r>
              <a:rPr lang="en-US" altLang="ja-JP" dirty="0"/>
              <a:t>&gt;4</a:t>
            </a:r>
            <a:r>
              <a:rPr lang="ja-JP" altLang="en-US"/>
              <a:t> →</a:t>
            </a:r>
            <a:r>
              <a:rPr lang="en-US" altLang="ja-JP" dirty="0"/>
              <a:t> </a:t>
            </a:r>
            <a:r>
              <a:rPr lang="ja-JP" altLang="en-US"/>
              <a:t>漸近的解析</a:t>
            </a:r>
            <a:endParaRPr lang="en-US" altLang="ja-JP" dirty="0"/>
          </a:p>
          <a:p>
            <a:r>
              <a:rPr kumimoji="1" lang="ja-JP" altLang="en-US"/>
              <a:t>提案方式</a:t>
            </a:r>
            <a:endParaRPr kumimoji="1" lang="en-US" altLang="ja-JP" dirty="0"/>
          </a:p>
          <a:p>
            <a:pPr lvl="1"/>
            <a:r>
              <a:rPr lang="ja-JP" altLang="en-US"/>
              <a:t>深さが最適</a:t>
            </a:r>
            <a:endParaRPr lang="en-US" altLang="ja-JP" dirty="0"/>
          </a:p>
          <a:p>
            <a:pPr lvl="1"/>
            <a:r>
              <a:rPr kumimoji="1" lang="ja-JP" altLang="en-US"/>
              <a:t>既存方式とのトレードオフ関係</a:t>
            </a:r>
            <a:endParaRPr kumimoji="1" lang="en-US" altLang="ja-JP" dirty="0"/>
          </a:p>
          <a:p>
            <a:pPr lvl="2"/>
            <a:r>
              <a:rPr lang="ja-JP" altLang="en-US"/>
              <a:t>ゴミライン</a:t>
            </a:r>
            <a:r>
              <a:rPr lang="en-US" altLang="ja-JP" dirty="0"/>
              <a:t> vs </a:t>
            </a:r>
            <a:r>
              <a:rPr lang="ja-JP" altLang="en-US"/>
              <a:t>深さ</a:t>
            </a:r>
            <a:r>
              <a:rPr lang="en-US" altLang="ja-JP" dirty="0"/>
              <a:t> (</a:t>
            </a:r>
            <a:r>
              <a:rPr lang="ja-JP" altLang="en-US"/>
              <a:t>量子コスト、</a:t>
            </a:r>
            <a:r>
              <a:rPr lang="en-US" altLang="ja-JP" dirty="0"/>
              <a:t> </a:t>
            </a:r>
            <a:r>
              <a:rPr lang="ja-JP" altLang="en-US"/>
              <a:t>ゲート</a:t>
            </a:r>
            <a:r>
              <a:rPr lang="en-US" altLang="ja-JP" dirty="0"/>
              <a:t>)</a:t>
            </a:r>
          </a:p>
          <a:p>
            <a:pPr lvl="1"/>
            <a:r>
              <a:rPr kumimoji="1" lang="ja-JP" altLang="en-US"/>
              <a:t>資源量の制約に応じた最適化が可に</a:t>
            </a:r>
          </a:p>
        </p:txBody>
      </p:sp>
      <p:sp>
        <p:nvSpPr>
          <p:cNvPr id="4" name="スライド番号プレースホルダー 3">
            <a:extLst>
              <a:ext uri="{FF2B5EF4-FFF2-40B4-BE49-F238E27FC236}">
                <a16:creationId xmlns:a16="http://schemas.microsoft.com/office/drawing/2014/main" id="{3A0463F7-DA06-C849-A9EE-651A1A9F9BE9}"/>
              </a:ext>
            </a:extLst>
          </p:cNvPr>
          <p:cNvSpPr>
            <a:spLocks noGrp="1"/>
          </p:cNvSpPr>
          <p:nvPr>
            <p:ph type="sldNum" sz="quarter" idx="12"/>
          </p:nvPr>
        </p:nvSpPr>
        <p:spPr/>
        <p:txBody>
          <a:bodyPr/>
          <a:lstStyle/>
          <a:p>
            <a:fld id="{C5ACC6D9-967A-4799-96DF-DA263BD2958A}" type="slidenum">
              <a:rPr kumimoji="1" lang="ja-JP" altLang="en-US" smtClean="0"/>
              <a:t>26</a:t>
            </a:fld>
            <a:endParaRPr kumimoji="1" lang="ja-JP" altLang="en-US"/>
          </a:p>
        </p:txBody>
      </p:sp>
    </p:spTree>
    <p:extLst>
      <p:ext uri="{BB962C8B-B14F-4D97-AF65-F5344CB8AC3E}">
        <p14:creationId xmlns:p14="http://schemas.microsoft.com/office/powerpoint/2010/main" val="31779437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1129951"/>
            <a:ext cx="7886700" cy="994172"/>
          </a:xfrm>
        </p:spPr>
        <p:txBody>
          <a:bodyPr>
            <a:normAutofit/>
          </a:bodyPr>
          <a:lstStyle/>
          <a:p>
            <a:r>
              <a:rPr lang="en-US" altLang="ja-JP" sz="2625" dirty="0"/>
              <a:t>3.</a:t>
            </a:r>
            <a:r>
              <a:rPr lang="ja-JP" altLang="en-US" sz="2625"/>
              <a:t>準備</a:t>
            </a:r>
            <a:r>
              <a:rPr lang="en-US" altLang="ja-JP" sz="2625" dirty="0"/>
              <a:t>(3/4)</a:t>
            </a:r>
            <a:endParaRPr lang="ja-JP" altLang="en-US" sz="2625" dirty="0"/>
          </a:p>
        </p:txBody>
      </p:sp>
      <p:sp>
        <p:nvSpPr>
          <p:cNvPr id="4" name="スライド番号プレースホルダー 3"/>
          <p:cNvSpPr>
            <a:spLocks noGrp="1"/>
          </p:cNvSpPr>
          <p:nvPr>
            <p:ph type="sldNum" sz="quarter" idx="12"/>
          </p:nvPr>
        </p:nvSpPr>
        <p:spPr/>
        <p:txBody>
          <a:bodyPr/>
          <a:lstStyle/>
          <a:p>
            <a:fld id="{C5ACC6D9-967A-4799-96DF-DA263BD2958A}" type="slidenum">
              <a:rPr kumimoji="1" lang="ja-JP" altLang="en-US" smtClean="0"/>
              <a:t>27</a:t>
            </a:fld>
            <a:endParaRPr kumimoji="1" lang="ja-JP" altLang="en-US"/>
          </a:p>
        </p:txBody>
      </p:sp>
      <p:sp>
        <p:nvSpPr>
          <p:cNvPr id="19" name="コンテンツ プレースホルダー 2">
            <a:extLst>
              <a:ext uri="{FF2B5EF4-FFF2-40B4-BE49-F238E27FC236}">
                <a16:creationId xmlns:a16="http://schemas.microsoft.com/office/drawing/2014/main" id="{5EF29204-BEF2-8C42-91BB-785706045E3E}"/>
              </a:ext>
            </a:extLst>
          </p:cNvPr>
          <p:cNvSpPr txBox="1"/>
          <p:nvPr/>
        </p:nvSpPr>
        <p:spPr>
          <a:xfrm>
            <a:off x="2020374" y="2553437"/>
            <a:ext cx="5236705" cy="99417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4289" rIns="34289">
            <a:normAutofit/>
          </a:bodyPr>
          <a:lstStyle>
            <a:lvl1pPr defTabSz="731520">
              <a:lnSpc>
                <a:spcPct val="90000"/>
              </a:lnSpc>
              <a:spcBef>
                <a:spcPts val="800"/>
              </a:spcBef>
              <a:buFont typeface="Arial"/>
              <a:defRPr sz="2560"/>
            </a:lvl1pPr>
          </a:lstStyle>
          <a:p>
            <a:endParaRPr sz="1920" dirty="0"/>
          </a:p>
        </p:txBody>
      </p:sp>
      <p:sp>
        <p:nvSpPr>
          <p:cNvPr id="20" name="角丸四角形">
            <a:extLst>
              <a:ext uri="{FF2B5EF4-FFF2-40B4-BE49-F238E27FC236}">
                <a16:creationId xmlns:a16="http://schemas.microsoft.com/office/drawing/2014/main" id="{9D215471-D6A1-684F-8C3E-0E7CA3C8C9AE}"/>
              </a:ext>
            </a:extLst>
          </p:cNvPr>
          <p:cNvSpPr/>
          <p:nvPr/>
        </p:nvSpPr>
        <p:spPr>
          <a:xfrm>
            <a:off x="1006072" y="2221552"/>
            <a:ext cx="1399850" cy="430703"/>
          </a:xfrm>
          <a:prstGeom prst="roundRect">
            <a:avLst>
              <a:gd name="adj" fmla="val 36421"/>
            </a:avLst>
          </a:prstGeom>
          <a:solidFill>
            <a:srgbClr val="FFFFFF"/>
          </a:solidFill>
          <a:ln w="38100">
            <a:solidFill>
              <a:schemeClr val="accent1"/>
            </a:solidFill>
            <a:miter/>
          </a:ln>
        </p:spPr>
        <p:txBody>
          <a:bodyPr lIns="34289" rIns="34289" anchor="ctr"/>
          <a:lstStyle/>
          <a:p>
            <a:r>
              <a:rPr lang="ja-JP" altLang="en-US"/>
              <a:t>　量子回路</a:t>
            </a:r>
            <a:endParaRPr dirty="0"/>
          </a:p>
        </p:txBody>
      </p:sp>
      <p:sp>
        <p:nvSpPr>
          <p:cNvPr id="16" name="四角形吹き出し 15">
            <a:extLst>
              <a:ext uri="{FF2B5EF4-FFF2-40B4-BE49-F238E27FC236}">
                <a16:creationId xmlns:a16="http://schemas.microsoft.com/office/drawing/2014/main" id="{84FE3E0C-A112-FE42-A0C3-9FB226DD7D2D}"/>
              </a:ext>
            </a:extLst>
          </p:cNvPr>
          <p:cNvSpPr/>
          <p:nvPr/>
        </p:nvSpPr>
        <p:spPr>
          <a:xfrm>
            <a:off x="5348861" y="2246540"/>
            <a:ext cx="1495589" cy="385751"/>
          </a:xfrm>
          <a:prstGeom prst="wedgeRectCallout">
            <a:avLst>
              <a:gd name="adj1" fmla="val -45142"/>
              <a:gd name="adj2" fmla="val 172125"/>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50">
                <a:solidFill>
                  <a:schemeClr val="tx1"/>
                </a:solidFill>
              </a:rPr>
              <a:t>排他的論理和</a:t>
            </a:r>
          </a:p>
        </p:txBody>
      </p:sp>
      <p:pic>
        <p:nvPicPr>
          <p:cNvPr id="14" name="図 13">
            <a:extLst>
              <a:ext uri="{FF2B5EF4-FFF2-40B4-BE49-F238E27FC236}">
                <a16:creationId xmlns:a16="http://schemas.microsoft.com/office/drawing/2014/main" id="{16F8D620-A711-9A41-99C7-42D4B13BBCC6}"/>
              </a:ext>
            </a:extLst>
          </p:cNvPr>
          <p:cNvPicPr>
            <a:picLocks noChangeAspect="1"/>
          </p:cNvPicPr>
          <p:nvPr/>
        </p:nvPicPr>
        <p:blipFill rotWithShape="1">
          <a:blip r:embed="rId3">
            <a:extLst>
              <a:ext uri="{28A0092B-C50C-407E-A947-70E740481C1C}">
                <a14:useLocalDpi xmlns:a14="http://schemas.microsoft.com/office/drawing/2010/main" val="0"/>
              </a:ext>
            </a:extLst>
          </a:blip>
          <a:srcRect l="34321" t="43409" r="49736" b="52089"/>
          <a:stretch/>
        </p:blipFill>
        <p:spPr>
          <a:xfrm>
            <a:off x="741554" y="2849344"/>
            <a:ext cx="2290734" cy="915395"/>
          </a:xfrm>
          <a:prstGeom prst="rect">
            <a:avLst/>
          </a:prstGeom>
        </p:spPr>
      </p:pic>
      <p:pic>
        <p:nvPicPr>
          <p:cNvPr id="17" name="図 16">
            <a:extLst>
              <a:ext uri="{FF2B5EF4-FFF2-40B4-BE49-F238E27FC236}">
                <a16:creationId xmlns:a16="http://schemas.microsoft.com/office/drawing/2014/main" id="{3F5F6EE4-C0E4-3548-B611-A02F296DB120}"/>
              </a:ext>
            </a:extLst>
          </p:cNvPr>
          <p:cNvPicPr>
            <a:picLocks noChangeAspect="1"/>
          </p:cNvPicPr>
          <p:nvPr/>
        </p:nvPicPr>
        <p:blipFill rotWithShape="1">
          <a:blip r:embed="rId3">
            <a:extLst>
              <a:ext uri="{28A0092B-C50C-407E-A947-70E740481C1C}">
                <a14:useLocalDpi xmlns:a14="http://schemas.microsoft.com/office/drawing/2010/main" val="0"/>
              </a:ext>
            </a:extLst>
          </a:blip>
          <a:srcRect l="34377" t="47579" r="47873" b="48084"/>
          <a:stretch/>
        </p:blipFill>
        <p:spPr>
          <a:xfrm>
            <a:off x="3296751" y="2819902"/>
            <a:ext cx="2550499" cy="881915"/>
          </a:xfrm>
          <a:prstGeom prst="rect">
            <a:avLst/>
          </a:prstGeom>
        </p:spPr>
      </p:pic>
      <p:sp>
        <p:nvSpPr>
          <p:cNvPr id="6" name="テキスト ボックス 5">
            <a:extLst>
              <a:ext uri="{FF2B5EF4-FFF2-40B4-BE49-F238E27FC236}">
                <a16:creationId xmlns:a16="http://schemas.microsoft.com/office/drawing/2014/main" id="{4787A163-42D4-CA49-B3C1-2927DC4CF751}"/>
              </a:ext>
            </a:extLst>
          </p:cNvPr>
          <p:cNvSpPr txBox="1"/>
          <p:nvPr/>
        </p:nvSpPr>
        <p:spPr>
          <a:xfrm>
            <a:off x="4099216" y="3631145"/>
            <a:ext cx="1828801" cy="300082"/>
          </a:xfrm>
          <a:prstGeom prst="rect">
            <a:avLst/>
          </a:prstGeom>
          <a:noFill/>
        </p:spPr>
        <p:txBody>
          <a:bodyPr wrap="square" rtlCol="0">
            <a:spAutoFit/>
          </a:bodyPr>
          <a:lstStyle/>
          <a:p>
            <a:r>
              <a:rPr lang="ja-JP" altLang="en-US" sz="1350"/>
              <a:t>（制御付</a:t>
            </a:r>
            <a:r>
              <a:rPr lang="en-US" altLang="ja-JP" sz="1350" dirty="0"/>
              <a:t>NOT</a:t>
            </a:r>
            <a:r>
              <a:rPr lang="ja-JP" altLang="en-US" sz="1350"/>
              <a:t>ゲート）</a:t>
            </a:r>
          </a:p>
        </p:txBody>
      </p:sp>
      <p:sp>
        <p:nvSpPr>
          <p:cNvPr id="12" name="テキスト ボックス 11">
            <a:extLst>
              <a:ext uri="{FF2B5EF4-FFF2-40B4-BE49-F238E27FC236}">
                <a16:creationId xmlns:a16="http://schemas.microsoft.com/office/drawing/2014/main" id="{6EFEE38A-C505-3349-BEF8-041D0FD2C9F5}"/>
              </a:ext>
            </a:extLst>
          </p:cNvPr>
          <p:cNvSpPr txBox="1"/>
          <p:nvPr/>
        </p:nvSpPr>
        <p:spPr>
          <a:xfrm>
            <a:off x="6410353" y="3770449"/>
            <a:ext cx="2454138" cy="323165"/>
          </a:xfrm>
          <a:prstGeom prst="rect">
            <a:avLst/>
          </a:prstGeom>
          <a:noFill/>
        </p:spPr>
        <p:txBody>
          <a:bodyPr wrap="square" rtlCol="0">
            <a:spAutoFit/>
          </a:bodyPr>
          <a:lstStyle/>
          <a:p>
            <a:r>
              <a:rPr lang="en-US" altLang="ja-JP" sz="1500" i="1" dirty="0">
                <a:ea typeface="Xingkai TC Light" panose="02010600040101010101" pitchFamily="2" charset="-120"/>
                <a:cs typeface="Apple Chancery" panose="03020702040506060504" pitchFamily="66" charset="-79"/>
              </a:rPr>
              <a:t>x = y = 1</a:t>
            </a:r>
            <a:r>
              <a:rPr lang="ja-JP" altLang="en-US" sz="1500" i="1">
                <a:ea typeface="Xingkai TC Light" panose="02010600040101010101" pitchFamily="2" charset="-120"/>
                <a:cs typeface="Apple Chancery" panose="03020702040506060504" pitchFamily="66" charset="-79"/>
              </a:rPr>
              <a:t> </a:t>
            </a:r>
            <a:r>
              <a:rPr lang="en-US" altLang="ja-JP" sz="1500" i="1" dirty="0">
                <a:ea typeface="Xingkai TC Light" panose="02010600040101010101" pitchFamily="2" charset="-120"/>
                <a:cs typeface="Apple Chancery" panose="03020702040506060504" pitchFamily="66" charset="-79"/>
              </a:rPr>
              <a:t> </a:t>
            </a:r>
            <a:r>
              <a:rPr lang="ja-JP" altLang="en-US" sz="1500">
                <a:cs typeface="Apple Chancery" panose="03020702040506060504" pitchFamily="66" charset="-79"/>
              </a:rPr>
              <a:t>のとき</a:t>
            </a:r>
            <a:r>
              <a:rPr lang="en-US" altLang="ja-JP" sz="1500" dirty="0">
                <a:cs typeface="Apple Chancery" panose="03020702040506060504" pitchFamily="66" charset="-79"/>
              </a:rPr>
              <a:t> </a:t>
            </a:r>
            <a:r>
              <a:rPr lang="en-US" altLang="ja-JP" sz="1500" i="1" dirty="0">
                <a:ea typeface="Xingkai TC Light" panose="02010600040101010101" pitchFamily="2" charset="-120"/>
                <a:cs typeface="Apple Chancery" panose="03020702040506060504" pitchFamily="66" charset="-79"/>
              </a:rPr>
              <a:t>z’= z</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15" name="テキスト ボックス 14">
            <a:extLst>
              <a:ext uri="{FF2B5EF4-FFF2-40B4-BE49-F238E27FC236}">
                <a16:creationId xmlns:a16="http://schemas.microsoft.com/office/drawing/2014/main" id="{29D0833B-21F4-D843-9FEF-40BB97BD34F0}"/>
              </a:ext>
            </a:extLst>
          </p:cNvPr>
          <p:cNvSpPr txBox="1"/>
          <p:nvPr/>
        </p:nvSpPr>
        <p:spPr>
          <a:xfrm>
            <a:off x="7873594" y="3682806"/>
            <a:ext cx="298482" cy="369332"/>
          </a:xfrm>
          <a:prstGeom prst="rect">
            <a:avLst/>
          </a:prstGeom>
          <a:noFill/>
        </p:spPr>
        <p:txBody>
          <a:bodyPr wrap="square" rtlCol="0">
            <a:spAutoFit/>
          </a:bodyPr>
          <a:lstStyle/>
          <a:p>
            <a:r>
              <a:rPr lang="en-US" altLang="ja-JP" i="1" dirty="0">
                <a:latin typeface="Apple Chancery" panose="03020702040506060504" pitchFamily="66" charset="-79"/>
                <a:ea typeface="Xingkai TC Light" panose="02010600040101010101" pitchFamily="2" charset="-120"/>
                <a:cs typeface="Apple Chancery" panose="03020702040506060504" pitchFamily="66" charset="-79"/>
              </a:rPr>
              <a:t>-</a:t>
            </a:r>
            <a:endParaRPr lang="ja-JP" altLang="en-US">
              <a:latin typeface="Apple Chancery" panose="03020702040506060504" pitchFamily="66" charset="-79"/>
              <a:ea typeface="Xingkai TC Light" panose="02010600040101010101" pitchFamily="2" charset="-120"/>
              <a:cs typeface="Apple Chancery" panose="03020702040506060504" pitchFamily="66" charset="-79"/>
            </a:endParaRPr>
          </a:p>
        </p:txBody>
      </p:sp>
      <p:pic>
        <p:nvPicPr>
          <p:cNvPr id="18" name="図 17">
            <a:extLst>
              <a:ext uri="{FF2B5EF4-FFF2-40B4-BE49-F238E27FC236}">
                <a16:creationId xmlns:a16="http://schemas.microsoft.com/office/drawing/2014/main" id="{642EB1C6-CAB4-CA47-A3C2-8A4B557EE1C4}"/>
              </a:ext>
            </a:extLst>
          </p:cNvPr>
          <p:cNvPicPr>
            <a:picLocks noChangeAspect="1"/>
          </p:cNvPicPr>
          <p:nvPr/>
        </p:nvPicPr>
        <p:blipFill rotWithShape="1">
          <a:blip r:embed="rId3">
            <a:extLst>
              <a:ext uri="{28A0092B-C50C-407E-A947-70E740481C1C}">
                <a14:useLocalDpi xmlns:a14="http://schemas.microsoft.com/office/drawing/2010/main" val="0"/>
              </a:ext>
            </a:extLst>
          </a:blip>
          <a:srcRect l="51558" t="42774" r="28195" b="51782"/>
          <a:stretch/>
        </p:blipFill>
        <p:spPr>
          <a:xfrm>
            <a:off x="5928017" y="2755835"/>
            <a:ext cx="2909326" cy="1107069"/>
          </a:xfrm>
          <a:prstGeom prst="rect">
            <a:avLst/>
          </a:prstGeom>
        </p:spPr>
      </p:pic>
      <p:sp>
        <p:nvSpPr>
          <p:cNvPr id="21" name="テキスト ボックス 20">
            <a:extLst>
              <a:ext uri="{FF2B5EF4-FFF2-40B4-BE49-F238E27FC236}">
                <a16:creationId xmlns:a16="http://schemas.microsoft.com/office/drawing/2014/main" id="{59323491-8B57-B747-B660-1FA40699B447}"/>
              </a:ext>
            </a:extLst>
          </p:cNvPr>
          <p:cNvSpPr txBox="1"/>
          <p:nvPr/>
        </p:nvSpPr>
        <p:spPr>
          <a:xfrm>
            <a:off x="7361824" y="3516810"/>
            <a:ext cx="1998446" cy="300082"/>
          </a:xfrm>
          <a:prstGeom prst="rect">
            <a:avLst/>
          </a:prstGeom>
          <a:noFill/>
        </p:spPr>
        <p:txBody>
          <a:bodyPr wrap="square" rtlCol="0">
            <a:spAutoFit/>
          </a:bodyPr>
          <a:lstStyle/>
          <a:p>
            <a:r>
              <a:rPr lang="ja-JP" altLang="en-US" sz="1350"/>
              <a:t>（二重制御付</a:t>
            </a:r>
            <a:r>
              <a:rPr lang="en-US" altLang="ja-JP" sz="1350" dirty="0"/>
              <a:t>NOT</a:t>
            </a:r>
            <a:r>
              <a:rPr lang="ja-JP" altLang="en-US" sz="1350"/>
              <a:t>ゲート）</a:t>
            </a:r>
          </a:p>
        </p:txBody>
      </p:sp>
      <p:sp>
        <p:nvSpPr>
          <p:cNvPr id="22" name="テキスト ボックス 21">
            <a:extLst>
              <a:ext uri="{FF2B5EF4-FFF2-40B4-BE49-F238E27FC236}">
                <a16:creationId xmlns:a16="http://schemas.microsoft.com/office/drawing/2014/main" id="{F649AE81-A799-6745-94A4-9CA6E13A827F}"/>
              </a:ext>
            </a:extLst>
          </p:cNvPr>
          <p:cNvSpPr txBox="1"/>
          <p:nvPr/>
        </p:nvSpPr>
        <p:spPr>
          <a:xfrm>
            <a:off x="1764640" y="5166315"/>
            <a:ext cx="2454138" cy="323165"/>
          </a:xfrm>
          <a:prstGeom prst="rect">
            <a:avLst/>
          </a:prstGeom>
          <a:noFill/>
        </p:spPr>
        <p:txBody>
          <a:bodyPr wrap="square" rtlCol="0">
            <a:spAutoFit/>
          </a:bodyPr>
          <a:lstStyle/>
          <a:p>
            <a:r>
              <a:rPr lang="en-US" altLang="ja-JP" sz="1500" i="1" dirty="0">
                <a:ea typeface="Xingkai TC Light" panose="02010600040101010101" pitchFamily="2" charset="-120"/>
                <a:cs typeface="Apple Chancery" panose="03020702040506060504" pitchFamily="66" charset="-79"/>
              </a:rPr>
              <a:t>x =1</a:t>
            </a:r>
            <a:r>
              <a:rPr lang="ja-JP" altLang="en-US" sz="1500" i="1">
                <a:ea typeface="Xingkai TC Light" panose="02010600040101010101" pitchFamily="2" charset="-120"/>
                <a:cs typeface="Apple Chancery" panose="03020702040506060504" pitchFamily="66" charset="-79"/>
              </a:rPr>
              <a:t> </a:t>
            </a:r>
            <a:r>
              <a:rPr lang="en-US" altLang="ja-JP" sz="1500" i="1" dirty="0">
                <a:ea typeface="Xingkai TC Light" panose="02010600040101010101" pitchFamily="2" charset="-120"/>
                <a:cs typeface="Apple Chancery" panose="03020702040506060504" pitchFamily="66" charset="-79"/>
              </a:rPr>
              <a:t> </a:t>
            </a:r>
            <a:r>
              <a:rPr lang="ja-JP" altLang="en-US" sz="1500">
                <a:cs typeface="Apple Chancery" panose="03020702040506060504" pitchFamily="66" charset="-79"/>
              </a:rPr>
              <a:t>のとき</a:t>
            </a:r>
            <a:r>
              <a:rPr lang="en-US" altLang="ja-JP" sz="1500" dirty="0">
                <a:cs typeface="Apple Chancery" panose="03020702040506060504" pitchFamily="66" charset="-79"/>
              </a:rPr>
              <a:t> </a:t>
            </a:r>
            <a:r>
              <a:rPr lang="en-US" altLang="ja-JP" sz="1500" i="1" dirty="0">
                <a:ea typeface="Xingkai TC Light" panose="02010600040101010101" pitchFamily="2" charset="-120"/>
                <a:cs typeface="Apple Chancery" panose="03020702040506060504" pitchFamily="66" charset="-79"/>
              </a:rPr>
              <a:t>y’= z   z’= y</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pic>
        <p:nvPicPr>
          <p:cNvPr id="23" name="図 22">
            <a:extLst>
              <a:ext uri="{FF2B5EF4-FFF2-40B4-BE49-F238E27FC236}">
                <a16:creationId xmlns:a16="http://schemas.microsoft.com/office/drawing/2014/main" id="{C0EE048F-A341-D447-A810-DFA9708AC8EC}"/>
              </a:ext>
            </a:extLst>
          </p:cNvPr>
          <p:cNvPicPr>
            <a:picLocks noChangeAspect="1"/>
          </p:cNvPicPr>
          <p:nvPr/>
        </p:nvPicPr>
        <p:blipFill rotWithShape="1">
          <a:blip r:embed="rId3">
            <a:extLst>
              <a:ext uri="{28A0092B-C50C-407E-A947-70E740481C1C}">
                <a14:useLocalDpi xmlns:a14="http://schemas.microsoft.com/office/drawing/2010/main" val="0"/>
              </a:ext>
            </a:extLst>
          </a:blip>
          <a:srcRect l="51558" t="47722" r="25345" b="46801"/>
          <a:stretch/>
        </p:blipFill>
        <p:spPr>
          <a:xfrm>
            <a:off x="1332257" y="4161937"/>
            <a:ext cx="3318903" cy="1113728"/>
          </a:xfrm>
          <a:prstGeom prst="rect">
            <a:avLst/>
          </a:prstGeom>
        </p:spPr>
      </p:pic>
      <p:sp>
        <p:nvSpPr>
          <p:cNvPr id="3" name="正方形/長方形 2">
            <a:extLst>
              <a:ext uri="{FF2B5EF4-FFF2-40B4-BE49-F238E27FC236}">
                <a16:creationId xmlns:a16="http://schemas.microsoft.com/office/drawing/2014/main" id="{B8D6FD2E-64FA-B146-B885-B05D9086E1B5}"/>
              </a:ext>
            </a:extLst>
          </p:cNvPr>
          <p:cNvSpPr/>
          <p:nvPr/>
        </p:nvSpPr>
        <p:spPr>
          <a:xfrm>
            <a:off x="3527095" y="3448895"/>
            <a:ext cx="288869" cy="29750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4" name="正方形/長方形 23">
            <a:extLst>
              <a:ext uri="{FF2B5EF4-FFF2-40B4-BE49-F238E27FC236}">
                <a16:creationId xmlns:a16="http://schemas.microsoft.com/office/drawing/2014/main" id="{D40A335C-2421-2145-974C-549A288D9DEA}"/>
              </a:ext>
            </a:extLst>
          </p:cNvPr>
          <p:cNvSpPr/>
          <p:nvPr/>
        </p:nvSpPr>
        <p:spPr>
          <a:xfrm>
            <a:off x="1019190" y="3440775"/>
            <a:ext cx="288869" cy="29750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5" name="正方形/長方形 24">
            <a:extLst>
              <a:ext uri="{FF2B5EF4-FFF2-40B4-BE49-F238E27FC236}">
                <a16:creationId xmlns:a16="http://schemas.microsoft.com/office/drawing/2014/main" id="{5089010A-4675-874A-93E1-11CF5BEE478E}"/>
              </a:ext>
            </a:extLst>
          </p:cNvPr>
          <p:cNvSpPr/>
          <p:nvPr/>
        </p:nvSpPr>
        <p:spPr>
          <a:xfrm>
            <a:off x="6016740" y="3558902"/>
            <a:ext cx="288869" cy="29750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6" name="正方形/長方形 25">
            <a:extLst>
              <a:ext uri="{FF2B5EF4-FFF2-40B4-BE49-F238E27FC236}">
                <a16:creationId xmlns:a16="http://schemas.microsoft.com/office/drawing/2014/main" id="{1DE42581-F8C3-2A4A-A605-7D1C0A4F9F98}"/>
              </a:ext>
            </a:extLst>
          </p:cNvPr>
          <p:cNvSpPr/>
          <p:nvPr/>
        </p:nvSpPr>
        <p:spPr>
          <a:xfrm>
            <a:off x="1417472" y="4978770"/>
            <a:ext cx="288869" cy="29750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pic>
        <p:nvPicPr>
          <p:cNvPr id="27" name="図 26">
            <a:extLst>
              <a:ext uri="{FF2B5EF4-FFF2-40B4-BE49-F238E27FC236}">
                <a16:creationId xmlns:a16="http://schemas.microsoft.com/office/drawing/2014/main" id="{9C60FC6E-33CF-7E4B-B2F7-E15DF4876A3D}"/>
              </a:ext>
            </a:extLst>
          </p:cNvPr>
          <p:cNvPicPr>
            <a:picLocks noChangeAspect="1"/>
          </p:cNvPicPr>
          <p:nvPr/>
        </p:nvPicPr>
        <p:blipFill rotWithShape="1">
          <a:blip r:embed="rId3">
            <a:extLst>
              <a:ext uri="{28A0092B-C50C-407E-A947-70E740481C1C}">
                <a14:useLocalDpi xmlns:a14="http://schemas.microsoft.com/office/drawing/2010/main" val="0"/>
              </a:ext>
            </a:extLst>
          </a:blip>
          <a:srcRect l="73503" t="45097" r="6390" b="48953"/>
          <a:stretch/>
        </p:blipFill>
        <p:spPr>
          <a:xfrm>
            <a:off x="5348861" y="4243723"/>
            <a:ext cx="2889249" cy="1210023"/>
          </a:xfrm>
          <a:prstGeom prst="rect">
            <a:avLst/>
          </a:prstGeom>
        </p:spPr>
      </p:pic>
      <p:sp>
        <p:nvSpPr>
          <p:cNvPr id="28" name="正方形/長方形 27">
            <a:extLst>
              <a:ext uri="{FF2B5EF4-FFF2-40B4-BE49-F238E27FC236}">
                <a16:creationId xmlns:a16="http://schemas.microsoft.com/office/drawing/2014/main" id="{1AC1EF29-600B-6047-843D-27AA4C8BC050}"/>
              </a:ext>
            </a:extLst>
          </p:cNvPr>
          <p:cNvSpPr/>
          <p:nvPr/>
        </p:nvSpPr>
        <p:spPr>
          <a:xfrm>
            <a:off x="7207207" y="4819125"/>
            <a:ext cx="1011670" cy="2738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pic>
        <p:nvPicPr>
          <p:cNvPr id="29" name="図 28">
            <a:extLst>
              <a:ext uri="{FF2B5EF4-FFF2-40B4-BE49-F238E27FC236}">
                <a16:creationId xmlns:a16="http://schemas.microsoft.com/office/drawing/2014/main" id="{24AF43BA-90E0-8948-ADD9-D00FE68CDF66}"/>
              </a:ext>
            </a:extLst>
          </p:cNvPr>
          <p:cNvPicPr>
            <a:picLocks noChangeAspect="1"/>
          </p:cNvPicPr>
          <p:nvPr/>
        </p:nvPicPr>
        <p:blipFill rotWithShape="1">
          <a:blip r:embed="rId3">
            <a:extLst>
              <a:ext uri="{28A0092B-C50C-407E-A947-70E740481C1C}">
                <a14:useLocalDpi xmlns:a14="http://schemas.microsoft.com/office/drawing/2010/main" val="0"/>
              </a:ext>
            </a:extLst>
          </a:blip>
          <a:srcRect l="88589" t="47671" r="6390" b="50982"/>
          <a:stretch/>
        </p:blipFill>
        <p:spPr>
          <a:xfrm>
            <a:off x="7163108" y="4760288"/>
            <a:ext cx="721485" cy="273844"/>
          </a:xfrm>
          <a:prstGeom prst="rect">
            <a:avLst/>
          </a:prstGeom>
        </p:spPr>
      </p:pic>
      <p:sp>
        <p:nvSpPr>
          <p:cNvPr id="30" name="正方形/長方形 29">
            <a:extLst>
              <a:ext uri="{FF2B5EF4-FFF2-40B4-BE49-F238E27FC236}">
                <a16:creationId xmlns:a16="http://schemas.microsoft.com/office/drawing/2014/main" id="{7603EED9-1625-0A45-86B4-DE5D0A12AFE0}"/>
              </a:ext>
            </a:extLst>
          </p:cNvPr>
          <p:cNvSpPr/>
          <p:nvPr/>
        </p:nvSpPr>
        <p:spPr>
          <a:xfrm>
            <a:off x="5614530" y="5127521"/>
            <a:ext cx="317762" cy="2528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31" name="四角形吹き出し 30">
            <a:extLst>
              <a:ext uri="{FF2B5EF4-FFF2-40B4-BE49-F238E27FC236}">
                <a16:creationId xmlns:a16="http://schemas.microsoft.com/office/drawing/2014/main" id="{DB8DF3B0-87F1-FF46-A8A4-17749870C2D5}"/>
              </a:ext>
            </a:extLst>
          </p:cNvPr>
          <p:cNvSpPr/>
          <p:nvPr/>
        </p:nvSpPr>
        <p:spPr>
          <a:xfrm>
            <a:off x="8246255" y="4385248"/>
            <a:ext cx="538190" cy="423176"/>
          </a:xfrm>
          <a:prstGeom prst="wedgeRectCallout">
            <a:avLst>
              <a:gd name="adj1" fmla="val -138486"/>
              <a:gd name="adj2" fmla="val 13244"/>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50">
                <a:solidFill>
                  <a:schemeClr val="tx1"/>
                </a:solidFill>
              </a:rPr>
              <a:t>和</a:t>
            </a:r>
          </a:p>
        </p:txBody>
      </p:sp>
      <p:sp>
        <p:nvSpPr>
          <p:cNvPr id="32" name="四角形吹き出し 31">
            <a:extLst>
              <a:ext uri="{FF2B5EF4-FFF2-40B4-BE49-F238E27FC236}">
                <a16:creationId xmlns:a16="http://schemas.microsoft.com/office/drawing/2014/main" id="{DD356305-A5D2-8C49-AB53-80F4488566DB}"/>
              </a:ext>
            </a:extLst>
          </p:cNvPr>
          <p:cNvSpPr/>
          <p:nvPr/>
        </p:nvSpPr>
        <p:spPr>
          <a:xfrm>
            <a:off x="7203252" y="5251357"/>
            <a:ext cx="1140649" cy="423176"/>
          </a:xfrm>
          <a:prstGeom prst="wedgeRectCallout">
            <a:avLst>
              <a:gd name="adj1" fmla="val -38280"/>
              <a:gd name="adj2" fmla="val -91795"/>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50">
                <a:solidFill>
                  <a:schemeClr val="tx1"/>
                </a:solidFill>
              </a:rPr>
              <a:t>桁上げ情報</a:t>
            </a:r>
          </a:p>
        </p:txBody>
      </p:sp>
    </p:spTree>
    <p:extLst>
      <p:ext uri="{BB962C8B-B14F-4D97-AF65-F5344CB8AC3E}">
        <p14:creationId xmlns:p14="http://schemas.microsoft.com/office/powerpoint/2010/main" val="790298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98631C42-ECF6-5149-9A66-CF164FD21B59}"/>
              </a:ext>
            </a:extLst>
          </p:cNvPr>
          <p:cNvSpPr/>
          <p:nvPr/>
        </p:nvSpPr>
        <p:spPr>
          <a:xfrm>
            <a:off x="817619" y="1573535"/>
            <a:ext cx="7826346" cy="2413614"/>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8" name="角丸四角形">
            <a:extLst>
              <a:ext uri="{FF2B5EF4-FFF2-40B4-BE49-F238E27FC236}">
                <a16:creationId xmlns:a16="http://schemas.microsoft.com/office/drawing/2014/main" id="{DA909B70-6BDB-554D-A0C9-8B79CC107B73}"/>
              </a:ext>
            </a:extLst>
          </p:cNvPr>
          <p:cNvSpPr/>
          <p:nvPr/>
        </p:nvSpPr>
        <p:spPr>
          <a:xfrm>
            <a:off x="1000527" y="2159660"/>
            <a:ext cx="3713989" cy="1035869"/>
          </a:xfrm>
          <a:prstGeom prst="roundRect">
            <a:avLst>
              <a:gd name="adj" fmla="val 15000"/>
            </a:avLst>
          </a:prstGeom>
          <a:solidFill>
            <a:srgbClr val="D9EDF3"/>
          </a:solidFill>
          <a:ln w="38100">
            <a:solidFill>
              <a:schemeClr val="accent1">
                <a:lumOff val="20196"/>
              </a:schemeClr>
            </a:solidFill>
            <a:miter/>
          </a:ln>
        </p:spPr>
        <p:txBody>
          <a:bodyPr lIns="34289" rIns="34289" anchor="ctr"/>
          <a:lstStyle/>
          <a:p>
            <a:endParaRPr lang="en-US" altLang="ja-JP" sz="1500" dirty="0"/>
          </a:p>
          <a:p>
            <a:endParaRPr sz="1350" dirty="0"/>
          </a:p>
        </p:txBody>
      </p:sp>
      <p:sp>
        <p:nvSpPr>
          <p:cNvPr id="2" name="タイトル 1"/>
          <p:cNvSpPr>
            <a:spLocks noGrp="1"/>
          </p:cNvSpPr>
          <p:nvPr>
            <p:ph type="title"/>
          </p:nvPr>
        </p:nvSpPr>
        <p:spPr>
          <a:xfrm>
            <a:off x="628650" y="365126"/>
            <a:ext cx="7886700" cy="1325563"/>
          </a:xfrm>
        </p:spPr>
        <p:txBody>
          <a:bodyPr>
            <a:normAutofit/>
          </a:bodyPr>
          <a:lstStyle/>
          <a:p>
            <a:r>
              <a:rPr lang="en-US" altLang="ja-JP" dirty="0"/>
              <a:t>1.</a:t>
            </a:r>
            <a:r>
              <a:rPr lang="ja-JP" altLang="en-US"/>
              <a:t>研究背景</a:t>
            </a:r>
            <a:r>
              <a:rPr lang="en-US" altLang="ja-JP" dirty="0"/>
              <a:t>(1/3)</a:t>
            </a:r>
            <a:endParaRPr lang="ja-JP" altLang="en-US" dirty="0"/>
          </a:p>
        </p:txBody>
      </p:sp>
      <p:sp>
        <p:nvSpPr>
          <p:cNvPr id="4" name="スライド番号プレースホルダー 3"/>
          <p:cNvSpPr>
            <a:spLocks noGrp="1"/>
          </p:cNvSpPr>
          <p:nvPr>
            <p:ph type="sldNum" sz="quarter" idx="12"/>
          </p:nvPr>
        </p:nvSpPr>
        <p:spPr/>
        <p:txBody>
          <a:bodyPr/>
          <a:lstStyle/>
          <a:p>
            <a:fld id="{C5ACC6D9-967A-4799-96DF-DA263BD2958A}" type="slidenum">
              <a:rPr kumimoji="1" lang="ja-JP" altLang="en-US" smtClean="0"/>
              <a:t>3</a:t>
            </a:fld>
            <a:endParaRPr kumimoji="1" lang="ja-JP" altLang="en-US"/>
          </a:p>
        </p:txBody>
      </p:sp>
      <p:sp>
        <p:nvSpPr>
          <p:cNvPr id="25" name="テキスト ボックス 24">
            <a:extLst>
              <a:ext uri="{FF2B5EF4-FFF2-40B4-BE49-F238E27FC236}">
                <a16:creationId xmlns:a16="http://schemas.microsoft.com/office/drawing/2014/main" id="{5F9B2ED3-8045-C147-A549-C5F43F4872E5}"/>
              </a:ext>
            </a:extLst>
          </p:cNvPr>
          <p:cNvSpPr txBox="1"/>
          <p:nvPr/>
        </p:nvSpPr>
        <p:spPr>
          <a:xfrm>
            <a:off x="1740922" y="2207636"/>
            <a:ext cx="2432872" cy="400110"/>
          </a:xfrm>
          <a:prstGeom prst="rect">
            <a:avLst/>
          </a:prstGeom>
          <a:noFill/>
        </p:spPr>
        <p:txBody>
          <a:bodyPr wrap="square" rtlCol="0">
            <a:spAutoFit/>
          </a:bodyPr>
          <a:lstStyle/>
          <a:p>
            <a:r>
              <a:rPr lang="ja-JP" altLang="en-US" sz="2000"/>
              <a:t>量子ゲート（汎用）型</a:t>
            </a:r>
            <a:endParaRPr lang="ja-JP" altLang="en-US" sz="2000" dirty="0"/>
          </a:p>
        </p:txBody>
      </p:sp>
      <p:sp>
        <p:nvSpPr>
          <p:cNvPr id="18" name="角丸四角形">
            <a:extLst>
              <a:ext uri="{FF2B5EF4-FFF2-40B4-BE49-F238E27FC236}">
                <a16:creationId xmlns:a16="http://schemas.microsoft.com/office/drawing/2014/main" id="{1AC0CE68-4A37-654B-95BB-6796C9B8D571}"/>
              </a:ext>
            </a:extLst>
          </p:cNvPr>
          <p:cNvSpPr/>
          <p:nvPr/>
        </p:nvSpPr>
        <p:spPr>
          <a:xfrm>
            <a:off x="4838702" y="2137262"/>
            <a:ext cx="3676648" cy="1082857"/>
          </a:xfrm>
          <a:prstGeom prst="roundRect">
            <a:avLst>
              <a:gd name="adj" fmla="val 15000"/>
            </a:avLst>
          </a:prstGeom>
          <a:solidFill>
            <a:schemeClr val="accent2">
              <a:lumMod val="20000"/>
              <a:lumOff val="80000"/>
            </a:schemeClr>
          </a:solidFill>
          <a:ln w="38100">
            <a:solidFill>
              <a:schemeClr val="accent2">
                <a:lumMod val="60000"/>
                <a:lumOff val="40000"/>
              </a:schemeClr>
            </a:solidFill>
            <a:miter/>
          </a:ln>
        </p:spPr>
        <p:txBody>
          <a:bodyPr lIns="34289" rIns="34289" anchor="ctr"/>
          <a:lstStyle/>
          <a:p>
            <a:endParaRPr lang="en-US" altLang="ja-JP" sz="1500" dirty="0"/>
          </a:p>
          <a:p>
            <a:endParaRPr sz="1350" dirty="0"/>
          </a:p>
        </p:txBody>
      </p:sp>
      <p:sp>
        <p:nvSpPr>
          <p:cNvPr id="17" name="計算過程の任意の状態に対して…">
            <a:extLst>
              <a:ext uri="{FF2B5EF4-FFF2-40B4-BE49-F238E27FC236}">
                <a16:creationId xmlns:a16="http://schemas.microsoft.com/office/drawing/2014/main" id="{2794C888-1A25-FF47-A776-01647BF17A68}"/>
              </a:ext>
            </a:extLst>
          </p:cNvPr>
          <p:cNvSpPr txBox="1"/>
          <p:nvPr/>
        </p:nvSpPr>
        <p:spPr>
          <a:xfrm>
            <a:off x="3533567" y="1603823"/>
            <a:ext cx="3024876" cy="46166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4289" rIns="34289">
            <a:spAutoFit/>
          </a:bodyPr>
          <a:lstStyle/>
          <a:p>
            <a:pPr>
              <a:defRPr sz="3200"/>
            </a:pPr>
            <a:r>
              <a:rPr lang="ja-JP" altLang="en-US" sz="2400">
                <a:latin typeface="+mn-ea"/>
              </a:rPr>
              <a:t>量子コンピュータ</a:t>
            </a:r>
            <a:endParaRPr lang="en-US" altLang="ja-JP" sz="2400" dirty="0">
              <a:latin typeface="+mn-ea"/>
            </a:endParaRPr>
          </a:p>
        </p:txBody>
      </p:sp>
      <p:sp>
        <p:nvSpPr>
          <p:cNvPr id="26" name="テキスト ボックス 25">
            <a:extLst>
              <a:ext uri="{FF2B5EF4-FFF2-40B4-BE49-F238E27FC236}">
                <a16:creationId xmlns:a16="http://schemas.microsoft.com/office/drawing/2014/main" id="{8B8386AC-F189-C146-B802-D15C0C5E4877}"/>
              </a:ext>
            </a:extLst>
          </p:cNvPr>
          <p:cNvSpPr txBox="1"/>
          <p:nvPr/>
        </p:nvSpPr>
        <p:spPr>
          <a:xfrm>
            <a:off x="5101741" y="2203973"/>
            <a:ext cx="3633858" cy="400110"/>
          </a:xfrm>
          <a:prstGeom prst="rect">
            <a:avLst/>
          </a:prstGeom>
          <a:noFill/>
        </p:spPr>
        <p:txBody>
          <a:bodyPr wrap="square" rtlCol="0">
            <a:spAutoFit/>
          </a:bodyPr>
          <a:lstStyle/>
          <a:p>
            <a:r>
              <a:rPr lang="ja-JP" altLang="en-US" sz="2000"/>
              <a:t>量子イジング（アニーリング）型</a:t>
            </a:r>
            <a:endParaRPr lang="ja-JP" altLang="en-US" sz="2000" dirty="0"/>
          </a:p>
        </p:txBody>
      </p:sp>
      <p:sp>
        <p:nvSpPr>
          <p:cNvPr id="27" name="計算過程の任意の状態に対して…">
            <a:extLst>
              <a:ext uri="{FF2B5EF4-FFF2-40B4-BE49-F238E27FC236}">
                <a16:creationId xmlns:a16="http://schemas.microsoft.com/office/drawing/2014/main" id="{A9920CF4-F584-0A4B-AF66-F0064E52D835}"/>
              </a:ext>
            </a:extLst>
          </p:cNvPr>
          <p:cNvSpPr txBox="1"/>
          <p:nvPr/>
        </p:nvSpPr>
        <p:spPr>
          <a:xfrm>
            <a:off x="4973126" y="2576866"/>
            <a:ext cx="3435557" cy="64325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4289" rIns="34289">
            <a:spAutoFit/>
          </a:bodyPr>
          <a:lstStyle/>
          <a:p>
            <a:pPr>
              <a:defRPr sz="3200"/>
            </a:pPr>
            <a:r>
              <a:rPr lang="ja-JP" altLang="en-US" sz="1790">
                <a:solidFill>
                  <a:srgbClr val="C00000"/>
                </a:solidFill>
                <a:latin typeface="+mn-ea"/>
              </a:rPr>
              <a:t>焼きなまし法</a:t>
            </a:r>
            <a:endParaRPr lang="en-US" altLang="ja-JP" sz="1790" dirty="0">
              <a:latin typeface="+mn-ea"/>
            </a:endParaRPr>
          </a:p>
          <a:p>
            <a:pPr>
              <a:defRPr sz="3200"/>
            </a:pPr>
            <a:r>
              <a:rPr lang="ja-JP" altLang="en-US" sz="1790">
                <a:latin typeface="+mn-ea"/>
              </a:rPr>
              <a:t>・組合せ最適化問題に特化</a:t>
            </a:r>
            <a:endParaRPr lang="en-US" altLang="ja-JP" sz="1790" dirty="0">
              <a:latin typeface="+mn-ea"/>
            </a:endParaRPr>
          </a:p>
        </p:txBody>
      </p:sp>
      <p:sp>
        <p:nvSpPr>
          <p:cNvPr id="32" name="角丸四角形">
            <a:extLst>
              <a:ext uri="{FF2B5EF4-FFF2-40B4-BE49-F238E27FC236}">
                <a16:creationId xmlns:a16="http://schemas.microsoft.com/office/drawing/2014/main" id="{56E4607A-33F3-A64E-AFFA-F5ABEE00B8F1}"/>
              </a:ext>
            </a:extLst>
          </p:cNvPr>
          <p:cNvSpPr/>
          <p:nvPr/>
        </p:nvSpPr>
        <p:spPr>
          <a:xfrm>
            <a:off x="817619" y="4447281"/>
            <a:ext cx="7826346" cy="1279625"/>
          </a:xfrm>
          <a:prstGeom prst="roundRect">
            <a:avLst>
              <a:gd name="adj" fmla="val 29085"/>
            </a:avLst>
          </a:prstGeom>
          <a:solidFill>
            <a:srgbClr val="D9EDF3"/>
          </a:solidFill>
          <a:ln w="38100">
            <a:solidFill>
              <a:schemeClr val="accent1">
                <a:lumOff val="20196"/>
              </a:schemeClr>
            </a:solidFill>
            <a:miter/>
          </a:ln>
        </p:spPr>
        <p:txBody>
          <a:bodyPr lIns="34289" rIns="34289" anchor="ctr"/>
          <a:lstStyle/>
          <a:p>
            <a:endParaRPr lang="en-US" altLang="ja-JP" sz="1350" dirty="0"/>
          </a:p>
        </p:txBody>
      </p:sp>
      <p:sp>
        <p:nvSpPr>
          <p:cNvPr id="33" name="角丸四角形">
            <a:extLst>
              <a:ext uri="{FF2B5EF4-FFF2-40B4-BE49-F238E27FC236}">
                <a16:creationId xmlns:a16="http://schemas.microsoft.com/office/drawing/2014/main" id="{A72BD81F-7B4C-3B4F-94F6-8AFC0677E5C2}"/>
              </a:ext>
            </a:extLst>
          </p:cNvPr>
          <p:cNvSpPr/>
          <p:nvPr/>
        </p:nvSpPr>
        <p:spPr>
          <a:xfrm>
            <a:off x="768909" y="4274263"/>
            <a:ext cx="2313503" cy="392285"/>
          </a:xfrm>
          <a:prstGeom prst="roundRect">
            <a:avLst>
              <a:gd name="adj" fmla="val 36421"/>
            </a:avLst>
          </a:prstGeom>
          <a:solidFill>
            <a:srgbClr val="FFFFFF"/>
          </a:solidFill>
          <a:ln w="38100">
            <a:solidFill>
              <a:schemeClr val="accent1"/>
            </a:solidFill>
            <a:miter/>
          </a:ln>
        </p:spPr>
        <p:txBody>
          <a:bodyPr lIns="34289" rIns="34289" anchor="ctr"/>
          <a:lstStyle/>
          <a:p>
            <a:r>
              <a:rPr lang="ja-JP" altLang="en-US">
                <a:latin typeface="+mn-ea"/>
              </a:rPr>
              <a:t>　</a:t>
            </a:r>
            <a:r>
              <a:rPr lang="ja-JP" altLang="en-US" sz="2000">
                <a:latin typeface="+mn-ea"/>
              </a:rPr>
              <a:t>量子アルゴリズム</a:t>
            </a:r>
            <a:endParaRPr sz="2000" dirty="0">
              <a:latin typeface="+mn-ea"/>
            </a:endParaRPr>
          </a:p>
        </p:txBody>
      </p:sp>
      <p:sp>
        <p:nvSpPr>
          <p:cNvPr id="34" name="テキスト ボックス 33">
            <a:extLst>
              <a:ext uri="{FF2B5EF4-FFF2-40B4-BE49-F238E27FC236}">
                <a16:creationId xmlns:a16="http://schemas.microsoft.com/office/drawing/2014/main" id="{350E256E-EBCF-EB45-B5DB-E9953D4019E4}"/>
              </a:ext>
            </a:extLst>
          </p:cNvPr>
          <p:cNvSpPr txBox="1"/>
          <p:nvPr/>
        </p:nvSpPr>
        <p:spPr>
          <a:xfrm>
            <a:off x="1000527" y="4663702"/>
            <a:ext cx="6506402" cy="369332"/>
          </a:xfrm>
          <a:prstGeom prst="rect">
            <a:avLst/>
          </a:prstGeom>
          <a:noFill/>
        </p:spPr>
        <p:txBody>
          <a:bodyPr wrap="square" rtlCol="0">
            <a:spAutoFit/>
          </a:bodyPr>
          <a:lstStyle/>
          <a:p>
            <a:r>
              <a:rPr lang="ja-JP" altLang="en-US"/>
              <a:t>ショアの素因数分解法</a:t>
            </a:r>
            <a:r>
              <a:rPr lang="en-US" altLang="ja-JP" dirty="0"/>
              <a:t>[1]</a:t>
            </a:r>
            <a:r>
              <a:rPr lang="ja-JP" altLang="en-US"/>
              <a:t>，グローバーの探索アルゴリズム</a:t>
            </a:r>
            <a:r>
              <a:rPr lang="en-US" altLang="ja-JP" dirty="0"/>
              <a:t>[2]</a:t>
            </a:r>
            <a:endParaRPr lang="ja-JP" altLang="en-US"/>
          </a:p>
        </p:txBody>
      </p:sp>
      <p:sp>
        <p:nvSpPr>
          <p:cNvPr id="35" name="重要">
            <a:extLst>
              <a:ext uri="{FF2B5EF4-FFF2-40B4-BE49-F238E27FC236}">
                <a16:creationId xmlns:a16="http://schemas.microsoft.com/office/drawing/2014/main" id="{A22D3524-3604-474B-BFE3-9E9D90673354}"/>
              </a:ext>
            </a:extLst>
          </p:cNvPr>
          <p:cNvSpPr txBox="1"/>
          <p:nvPr/>
        </p:nvSpPr>
        <p:spPr>
          <a:xfrm>
            <a:off x="7040539" y="5357574"/>
            <a:ext cx="582209" cy="36933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4289" rIns="34289">
            <a:spAutoFit/>
          </a:bodyPr>
          <a:lstStyle>
            <a:lvl1pPr>
              <a:lnSpc>
                <a:spcPct val="90000"/>
              </a:lnSpc>
              <a:spcBef>
                <a:spcPts val="1000"/>
              </a:spcBef>
              <a:buFont typeface="Arial"/>
              <a:defRPr sz="2800">
                <a:solidFill>
                  <a:srgbClr val="B12318"/>
                </a:solidFill>
                <a:latin typeface="Gungsuh"/>
                <a:ea typeface="Gungsuh"/>
                <a:cs typeface="Gungsuh"/>
                <a:sym typeface="Gungsuh"/>
              </a:defRPr>
            </a:lvl1pPr>
          </a:lstStyle>
          <a:p>
            <a:r>
              <a:rPr lang="ja-JP" altLang="en-US" sz="2000" b="1">
                <a:latin typeface="+mn-ea"/>
                <a:ea typeface="+mn-ea"/>
              </a:rPr>
              <a:t>重要</a:t>
            </a:r>
            <a:endParaRPr sz="2000" b="1" dirty="0">
              <a:latin typeface="+mn-ea"/>
              <a:ea typeface="+mn-ea"/>
            </a:endParaRPr>
          </a:p>
        </p:txBody>
      </p:sp>
      <p:sp>
        <p:nvSpPr>
          <p:cNvPr id="36" name="矢印">
            <a:extLst>
              <a:ext uri="{FF2B5EF4-FFF2-40B4-BE49-F238E27FC236}">
                <a16:creationId xmlns:a16="http://schemas.microsoft.com/office/drawing/2014/main" id="{680D954F-5151-1049-9F60-95E6C20F1C69}"/>
              </a:ext>
            </a:extLst>
          </p:cNvPr>
          <p:cNvSpPr/>
          <p:nvPr/>
        </p:nvSpPr>
        <p:spPr>
          <a:xfrm>
            <a:off x="3473334" y="5276477"/>
            <a:ext cx="1811911" cy="213143"/>
          </a:xfrm>
          <a:prstGeom prst="rightArrow">
            <a:avLst>
              <a:gd name="adj1" fmla="val 32000"/>
              <a:gd name="adj2" fmla="val 239818"/>
            </a:avLst>
          </a:prstGeom>
          <a:solidFill>
            <a:srgbClr val="FFFFFF"/>
          </a:solidFill>
          <a:ln w="19050">
            <a:solidFill>
              <a:schemeClr val="accent1"/>
            </a:solidFill>
            <a:miter/>
          </a:ln>
        </p:spPr>
        <p:txBody>
          <a:bodyPr lIns="34289" rIns="34289" anchor="ctr"/>
          <a:lstStyle/>
          <a:p>
            <a:endParaRPr sz="1350" dirty="0"/>
          </a:p>
        </p:txBody>
      </p:sp>
      <p:sp>
        <p:nvSpPr>
          <p:cNvPr id="37" name="テキスト ボックス 36">
            <a:extLst>
              <a:ext uri="{FF2B5EF4-FFF2-40B4-BE49-F238E27FC236}">
                <a16:creationId xmlns:a16="http://schemas.microsoft.com/office/drawing/2014/main" id="{AC6A4CDE-4FEA-C740-AC2F-F810C3518731}"/>
              </a:ext>
            </a:extLst>
          </p:cNvPr>
          <p:cNvSpPr txBox="1"/>
          <p:nvPr/>
        </p:nvSpPr>
        <p:spPr>
          <a:xfrm>
            <a:off x="5341862" y="5062630"/>
            <a:ext cx="2232176" cy="400110"/>
          </a:xfrm>
          <a:prstGeom prst="rect">
            <a:avLst/>
          </a:prstGeom>
          <a:noFill/>
        </p:spPr>
        <p:txBody>
          <a:bodyPr wrap="square" rtlCol="0">
            <a:spAutoFit/>
          </a:bodyPr>
          <a:lstStyle/>
          <a:p>
            <a:r>
              <a:rPr lang="ja-JP" altLang="en-US" sz="2000" b="1" u="sng"/>
              <a:t>加算器の最適化</a:t>
            </a:r>
          </a:p>
        </p:txBody>
      </p:sp>
      <p:sp>
        <p:nvSpPr>
          <p:cNvPr id="24" name="テキスト ボックス 23">
            <a:extLst>
              <a:ext uri="{FF2B5EF4-FFF2-40B4-BE49-F238E27FC236}">
                <a16:creationId xmlns:a16="http://schemas.microsoft.com/office/drawing/2014/main" id="{87B1DC25-F222-F345-B8E9-325486A009B4}"/>
              </a:ext>
            </a:extLst>
          </p:cNvPr>
          <p:cNvSpPr txBox="1"/>
          <p:nvPr/>
        </p:nvSpPr>
        <p:spPr>
          <a:xfrm>
            <a:off x="1184101" y="6122407"/>
            <a:ext cx="7578050" cy="1059201"/>
          </a:xfrm>
          <a:prstGeom prst="rect">
            <a:avLst/>
          </a:prstGeom>
          <a:noFill/>
        </p:spPr>
        <p:txBody>
          <a:bodyPr wrap="square" rtlCol="0">
            <a:spAutoFit/>
          </a:bodyPr>
          <a:lstStyle/>
          <a:p>
            <a:pPr defTabSz="528065">
              <a:lnSpc>
                <a:spcPct val="72000"/>
              </a:lnSpc>
              <a:spcBef>
                <a:spcPts val="525"/>
              </a:spcBef>
              <a:defRPr sz="1848"/>
            </a:pPr>
            <a:r>
              <a:rPr lang="en" altLang="ja-JP" sz="1050" dirty="0"/>
              <a:t>[1]:</a:t>
            </a:r>
            <a:r>
              <a:rPr lang="en" altLang="ja-JP" sz="1050" dirty="0" err="1"/>
              <a:t>P.W.Shor</a:t>
            </a:r>
            <a:r>
              <a:rPr lang="en" altLang="ja-JP" sz="1050" dirty="0"/>
              <a:t>, et al.:</a:t>
            </a:r>
            <a:r>
              <a:rPr lang="en-US" altLang="ja-JP" sz="1050" dirty="0"/>
              <a:t>Algorithms for quantum computation: discrete logarithms and factoring, Proc. 35th </a:t>
            </a:r>
            <a:r>
              <a:rPr lang="en-US" altLang="ja-JP" sz="1050" dirty="0" err="1"/>
              <a:t>Annu</a:t>
            </a:r>
            <a:r>
              <a:rPr lang="en-US" altLang="ja-JP" sz="1050" dirty="0"/>
              <a:t>. </a:t>
            </a:r>
            <a:r>
              <a:rPr lang="en-US" altLang="ja-JP" sz="1050" dirty="0" err="1"/>
              <a:t>Symp</a:t>
            </a:r>
            <a:r>
              <a:rPr lang="en-US" altLang="ja-JP" sz="1050" dirty="0"/>
              <a:t>. Foundations of Computer Science, pp. 124-134, 1994.</a:t>
            </a:r>
            <a:endParaRPr lang="en" altLang="ja-JP" sz="1050" dirty="0"/>
          </a:p>
          <a:p>
            <a:pPr defTabSz="528065">
              <a:lnSpc>
                <a:spcPct val="72000"/>
              </a:lnSpc>
              <a:spcBef>
                <a:spcPts val="525"/>
              </a:spcBef>
              <a:defRPr sz="1848"/>
            </a:pPr>
            <a:r>
              <a:rPr lang="en" altLang="ja-JP" sz="1050" dirty="0"/>
              <a:t>[2]:</a:t>
            </a:r>
            <a:r>
              <a:rPr lang="en" altLang="ja-JP" sz="1050" dirty="0" err="1"/>
              <a:t>L.K.Grover</a:t>
            </a:r>
            <a:r>
              <a:rPr lang="en" altLang="ja-JP" sz="1050" dirty="0"/>
              <a:t>, et al.: </a:t>
            </a:r>
            <a:r>
              <a:rPr lang="en-US" altLang="ja-JP" sz="1050" dirty="0"/>
              <a:t>A fast quantum mechanical algorithm for database search, in </a:t>
            </a:r>
            <a:r>
              <a:rPr lang="en-US" altLang="ja-JP" sz="1050" i="1" dirty="0"/>
              <a:t>Proc. 28th ACM </a:t>
            </a:r>
            <a:r>
              <a:rPr lang="en-US" altLang="ja-JP" sz="1050" i="1" dirty="0" err="1"/>
              <a:t>Symp</a:t>
            </a:r>
            <a:r>
              <a:rPr lang="en-US" altLang="ja-JP" sz="1050" i="1" dirty="0"/>
              <a:t>. Theory of Computing</a:t>
            </a:r>
            <a:r>
              <a:rPr lang="en-US" altLang="ja-JP" sz="1050" dirty="0"/>
              <a:t>, pp. 212–219 , 1996. </a:t>
            </a:r>
          </a:p>
          <a:p>
            <a:pPr defTabSz="528065">
              <a:lnSpc>
                <a:spcPct val="72000"/>
              </a:lnSpc>
              <a:spcBef>
                <a:spcPts val="525"/>
              </a:spcBef>
              <a:defRPr sz="1848"/>
            </a:pPr>
            <a:endParaRPr lang="en-US" altLang="ja-JP" sz="1386" dirty="0"/>
          </a:p>
          <a:p>
            <a:pPr defTabSz="528065">
              <a:lnSpc>
                <a:spcPct val="72000"/>
              </a:lnSpc>
              <a:spcBef>
                <a:spcPts val="525"/>
              </a:spcBef>
              <a:defRPr sz="1848"/>
            </a:pPr>
            <a:endParaRPr lang="ja-JP" altLang="en-US" sz="1386"/>
          </a:p>
        </p:txBody>
      </p:sp>
      <p:sp>
        <p:nvSpPr>
          <p:cNvPr id="29" name="テキスト ボックス 28">
            <a:extLst>
              <a:ext uri="{FF2B5EF4-FFF2-40B4-BE49-F238E27FC236}">
                <a16:creationId xmlns:a16="http://schemas.microsoft.com/office/drawing/2014/main" id="{A2D53F8F-A675-C14D-A218-DA3ED13B690D}"/>
              </a:ext>
            </a:extLst>
          </p:cNvPr>
          <p:cNvSpPr txBox="1"/>
          <p:nvPr/>
        </p:nvSpPr>
        <p:spPr>
          <a:xfrm>
            <a:off x="1943803" y="5054265"/>
            <a:ext cx="2355302" cy="369332"/>
          </a:xfrm>
          <a:prstGeom prst="rect">
            <a:avLst/>
          </a:prstGeom>
          <a:noFill/>
        </p:spPr>
        <p:txBody>
          <a:bodyPr wrap="square" rtlCol="0">
            <a:spAutoFit/>
          </a:bodyPr>
          <a:lstStyle/>
          <a:p>
            <a:r>
              <a:rPr lang="ja-JP" altLang="en-US"/>
              <a:t>量子回路の最適化</a:t>
            </a:r>
          </a:p>
        </p:txBody>
      </p:sp>
      <p:sp>
        <p:nvSpPr>
          <p:cNvPr id="31" name="計算過程の任意の状態に対して…">
            <a:extLst>
              <a:ext uri="{FF2B5EF4-FFF2-40B4-BE49-F238E27FC236}">
                <a16:creationId xmlns:a16="http://schemas.microsoft.com/office/drawing/2014/main" id="{EFDB484B-5F4E-C34F-A89C-C430ECC1F097}"/>
              </a:ext>
            </a:extLst>
          </p:cNvPr>
          <p:cNvSpPr txBox="1"/>
          <p:nvPr/>
        </p:nvSpPr>
        <p:spPr>
          <a:xfrm>
            <a:off x="1207040" y="2576866"/>
            <a:ext cx="3435557" cy="64325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4289" rIns="34289">
            <a:spAutoFit/>
          </a:bodyPr>
          <a:lstStyle/>
          <a:p>
            <a:pPr>
              <a:defRPr sz="3200"/>
            </a:pPr>
            <a:r>
              <a:rPr lang="ja-JP" altLang="en-US" sz="1790">
                <a:solidFill>
                  <a:srgbClr val="C00000"/>
                </a:solidFill>
                <a:latin typeface="+mn-ea"/>
              </a:rPr>
              <a:t>量子回路</a:t>
            </a:r>
            <a:endParaRPr lang="en-US" altLang="ja-JP" sz="1790" dirty="0">
              <a:latin typeface="+mn-ea"/>
            </a:endParaRPr>
          </a:p>
          <a:p>
            <a:pPr>
              <a:defRPr sz="3200"/>
            </a:pPr>
            <a:r>
              <a:rPr lang="ja-JP" altLang="en-US" sz="1790">
                <a:latin typeface="+mn-ea"/>
              </a:rPr>
              <a:t>・汎用的に利用可能</a:t>
            </a:r>
            <a:endParaRPr lang="en-US" altLang="ja-JP" sz="1790" dirty="0">
              <a:latin typeface="+mn-ea"/>
            </a:endParaRPr>
          </a:p>
        </p:txBody>
      </p:sp>
      <p:sp>
        <p:nvSpPr>
          <p:cNvPr id="38" name="テキスト ボックス 37">
            <a:extLst>
              <a:ext uri="{FF2B5EF4-FFF2-40B4-BE49-F238E27FC236}">
                <a16:creationId xmlns:a16="http://schemas.microsoft.com/office/drawing/2014/main" id="{6E108315-F6EA-024B-A862-D243572AB1A4}"/>
              </a:ext>
            </a:extLst>
          </p:cNvPr>
          <p:cNvSpPr txBox="1"/>
          <p:nvPr/>
        </p:nvSpPr>
        <p:spPr>
          <a:xfrm>
            <a:off x="1207039" y="3411951"/>
            <a:ext cx="4707063" cy="369332"/>
          </a:xfrm>
          <a:prstGeom prst="rect">
            <a:avLst/>
          </a:prstGeom>
          <a:noFill/>
        </p:spPr>
        <p:txBody>
          <a:bodyPr wrap="square" rtlCol="0">
            <a:spAutoFit/>
          </a:bodyPr>
          <a:lstStyle/>
          <a:p>
            <a:r>
              <a:rPr lang="ja-JP" altLang="en-US"/>
              <a:t>量子計算：　</a:t>
            </a:r>
            <a:r>
              <a:rPr lang="ja-JP" altLang="en-US" b="1"/>
              <a:t>可逆性</a:t>
            </a:r>
            <a:r>
              <a:rPr lang="ja-JP" altLang="en-US"/>
              <a:t>（全域全単射の計算）</a:t>
            </a:r>
          </a:p>
        </p:txBody>
      </p:sp>
    </p:spTree>
    <p:extLst>
      <p:ext uri="{BB962C8B-B14F-4D97-AF65-F5344CB8AC3E}">
        <p14:creationId xmlns:p14="http://schemas.microsoft.com/office/powerpoint/2010/main" val="3081359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9" name="直線コネクタ 88">
            <a:extLst>
              <a:ext uri="{FF2B5EF4-FFF2-40B4-BE49-F238E27FC236}">
                <a16:creationId xmlns:a16="http://schemas.microsoft.com/office/drawing/2014/main" id="{322B3E11-71E8-5E4A-B7A0-2E02BA7C6B7D}"/>
              </a:ext>
            </a:extLst>
          </p:cNvPr>
          <p:cNvCxnSpPr>
            <a:cxnSpLocks/>
          </p:cNvCxnSpPr>
          <p:nvPr/>
        </p:nvCxnSpPr>
        <p:spPr>
          <a:xfrm>
            <a:off x="3527049" y="5413445"/>
            <a:ext cx="210956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E659818B-4D85-7041-93E0-F383F61C7EE4}"/>
              </a:ext>
            </a:extLst>
          </p:cNvPr>
          <p:cNvCxnSpPr>
            <a:cxnSpLocks/>
          </p:cNvCxnSpPr>
          <p:nvPr/>
        </p:nvCxnSpPr>
        <p:spPr>
          <a:xfrm>
            <a:off x="3517218" y="4448245"/>
            <a:ext cx="210956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直線コネクタ 63">
            <a:extLst>
              <a:ext uri="{FF2B5EF4-FFF2-40B4-BE49-F238E27FC236}">
                <a16:creationId xmlns:a16="http://schemas.microsoft.com/office/drawing/2014/main" id="{7E5D58BE-AAA8-2A47-A8D8-FD1FA7C31F25}"/>
              </a:ext>
            </a:extLst>
          </p:cNvPr>
          <p:cNvCxnSpPr>
            <a:cxnSpLocks/>
          </p:cNvCxnSpPr>
          <p:nvPr/>
        </p:nvCxnSpPr>
        <p:spPr>
          <a:xfrm>
            <a:off x="3517217" y="4778445"/>
            <a:ext cx="210956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直線コネクタ 64">
            <a:extLst>
              <a:ext uri="{FF2B5EF4-FFF2-40B4-BE49-F238E27FC236}">
                <a16:creationId xmlns:a16="http://schemas.microsoft.com/office/drawing/2014/main" id="{733B2C2E-566B-C844-8F88-62B3F10DAE18}"/>
              </a:ext>
            </a:extLst>
          </p:cNvPr>
          <p:cNvCxnSpPr>
            <a:cxnSpLocks/>
          </p:cNvCxnSpPr>
          <p:nvPr/>
        </p:nvCxnSpPr>
        <p:spPr>
          <a:xfrm>
            <a:off x="3517218" y="5134045"/>
            <a:ext cx="210956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直線コネクタ 58">
            <a:extLst>
              <a:ext uri="{FF2B5EF4-FFF2-40B4-BE49-F238E27FC236}">
                <a16:creationId xmlns:a16="http://schemas.microsoft.com/office/drawing/2014/main" id="{8815EB0E-68D4-9246-8C3A-D7CE18A5B9E9}"/>
              </a:ext>
            </a:extLst>
          </p:cNvPr>
          <p:cNvCxnSpPr>
            <a:cxnSpLocks/>
          </p:cNvCxnSpPr>
          <p:nvPr/>
        </p:nvCxnSpPr>
        <p:spPr>
          <a:xfrm>
            <a:off x="1717774" y="3958405"/>
            <a:ext cx="5708451"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直線コネクタ 56">
            <a:extLst>
              <a:ext uri="{FF2B5EF4-FFF2-40B4-BE49-F238E27FC236}">
                <a16:creationId xmlns:a16="http://schemas.microsoft.com/office/drawing/2014/main" id="{2C1029DA-D51B-D245-B66C-BBAF78957307}"/>
              </a:ext>
            </a:extLst>
          </p:cNvPr>
          <p:cNvCxnSpPr>
            <a:cxnSpLocks/>
          </p:cNvCxnSpPr>
          <p:nvPr/>
        </p:nvCxnSpPr>
        <p:spPr>
          <a:xfrm>
            <a:off x="1717774" y="3615505"/>
            <a:ext cx="5708451"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直線コネクタ 36">
            <a:extLst>
              <a:ext uri="{FF2B5EF4-FFF2-40B4-BE49-F238E27FC236}">
                <a16:creationId xmlns:a16="http://schemas.microsoft.com/office/drawing/2014/main" id="{7CF6DDDF-3F25-C443-9F93-A8734138DE59}"/>
              </a:ext>
            </a:extLst>
          </p:cNvPr>
          <p:cNvCxnSpPr>
            <a:cxnSpLocks/>
          </p:cNvCxnSpPr>
          <p:nvPr/>
        </p:nvCxnSpPr>
        <p:spPr>
          <a:xfrm>
            <a:off x="1717774" y="3284414"/>
            <a:ext cx="5708451"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p:txBody>
          <a:bodyPr>
            <a:normAutofit/>
          </a:bodyPr>
          <a:lstStyle/>
          <a:p>
            <a:r>
              <a:rPr lang="en-US" altLang="ja-JP" dirty="0"/>
              <a:t>1.</a:t>
            </a:r>
            <a:r>
              <a:rPr lang="ja-JP" altLang="en-US"/>
              <a:t>研究背景</a:t>
            </a:r>
            <a:r>
              <a:rPr lang="en-US" altLang="ja-JP" dirty="0"/>
              <a:t>(2/3)</a:t>
            </a:r>
            <a:endParaRPr lang="ja-JP" altLang="en-US" dirty="0"/>
          </a:p>
        </p:txBody>
      </p:sp>
      <p:sp>
        <p:nvSpPr>
          <p:cNvPr id="4" name="スライド番号プレースホルダー 3"/>
          <p:cNvSpPr>
            <a:spLocks noGrp="1"/>
          </p:cNvSpPr>
          <p:nvPr>
            <p:ph type="sldNum" sz="quarter" idx="12"/>
          </p:nvPr>
        </p:nvSpPr>
        <p:spPr/>
        <p:txBody>
          <a:bodyPr/>
          <a:lstStyle/>
          <a:p>
            <a:fld id="{C5ACC6D9-967A-4799-96DF-DA263BD2958A}" type="slidenum">
              <a:rPr kumimoji="1" lang="ja-JP" altLang="en-US" smtClean="0"/>
              <a:t>4</a:t>
            </a:fld>
            <a:endParaRPr kumimoji="1" lang="ja-JP" altLang="en-US"/>
          </a:p>
        </p:txBody>
      </p:sp>
      <p:cxnSp>
        <p:nvCxnSpPr>
          <p:cNvPr id="61" name="直線コネクタ 60">
            <a:extLst>
              <a:ext uri="{FF2B5EF4-FFF2-40B4-BE49-F238E27FC236}">
                <a16:creationId xmlns:a16="http://schemas.microsoft.com/office/drawing/2014/main" id="{A2960D8B-09CC-2347-97C7-D8DFF71FBEE7}"/>
              </a:ext>
            </a:extLst>
          </p:cNvPr>
          <p:cNvCxnSpPr>
            <a:cxnSpLocks/>
          </p:cNvCxnSpPr>
          <p:nvPr/>
        </p:nvCxnSpPr>
        <p:spPr>
          <a:xfrm>
            <a:off x="1717775" y="2609846"/>
            <a:ext cx="5708451"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正方形/長方形 39">
            <a:extLst>
              <a:ext uri="{FF2B5EF4-FFF2-40B4-BE49-F238E27FC236}">
                <a16:creationId xmlns:a16="http://schemas.microsoft.com/office/drawing/2014/main" id="{2CA0B4AE-1CCE-5C4D-AF12-D82D3D34B098}"/>
              </a:ext>
            </a:extLst>
          </p:cNvPr>
          <p:cNvSpPr/>
          <p:nvPr/>
        </p:nvSpPr>
        <p:spPr>
          <a:xfrm>
            <a:off x="2540000" y="2246119"/>
            <a:ext cx="828926" cy="20384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100" i="1" dirty="0" err="1">
                <a:solidFill>
                  <a:schemeClr val="tx1"/>
                </a:solidFill>
              </a:rPr>
              <a:t>φ</a:t>
            </a:r>
            <a:endParaRPr lang="ja-JP" altLang="en-US" sz="2100" i="1">
              <a:solidFill>
                <a:schemeClr val="tx1"/>
              </a:solidFill>
            </a:endParaRPr>
          </a:p>
        </p:txBody>
      </p:sp>
      <p:sp>
        <p:nvSpPr>
          <p:cNvPr id="34" name="正方形/長方形 33">
            <a:extLst>
              <a:ext uri="{FF2B5EF4-FFF2-40B4-BE49-F238E27FC236}">
                <a16:creationId xmlns:a16="http://schemas.microsoft.com/office/drawing/2014/main" id="{975A46B5-24A1-4840-A3D9-1E9AD23E5805}"/>
              </a:ext>
            </a:extLst>
          </p:cNvPr>
          <p:cNvSpPr/>
          <p:nvPr/>
        </p:nvSpPr>
        <p:spPr>
          <a:xfrm>
            <a:off x="4157537" y="3429000"/>
            <a:ext cx="828926" cy="219551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350" dirty="0">
                <a:solidFill>
                  <a:schemeClr val="tx1"/>
                </a:solidFill>
              </a:rPr>
              <a:t>“spies”</a:t>
            </a:r>
            <a:endParaRPr lang="ja-JP" altLang="en-US" sz="1350">
              <a:solidFill>
                <a:schemeClr val="tx1"/>
              </a:solidFill>
            </a:endParaRPr>
          </a:p>
        </p:txBody>
      </p:sp>
      <p:sp>
        <p:nvSpPr>
          <p:cNvPr id="33" name="正方形/長方形 32">
            <a:extLst>
              <a:ext uri="{FF2B5EF4-FFF2-40B4-BE49-F238E27FC236}">
                <a16:creationId xmlns:a16="http://schemas.microsoft.com/office/drawing/2014/main" id="{65B8F81A-49EF-0F41-B0CC-A60C64D65D41}"/>
              </a:ext>
            </a:extLst>
          </p:cNvPr>
          <p:cNvSpPr/>
          <p:nvPr/>
        </p:nvSpPr>
        <p:spPr>
          <a:xfrm>
            <a:off x="5775074" y="2246119"/>
            <a:ext cx="828926" cy="20384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100" i="1" dirty="0">
                <a:solidFill>
                  <a:schemeClr val="tx1"/>
                </a:solidFill>
              </a:rPr>
              <a:t>φ</a:t>
            </a:r>
            <a:r>
              <a:rPr lang="en-US" altLang="ja-JP" sz="2100" i="1" baseline="30000" dirty="0">
                <a:solidFill>
                  <a:schemeClr val="tx1"/>
                </a:solidFill>
              </a:rPr>
              <a:t>-1</a:t>
            </a:r>
            <a:endParaRPr lang="ja-JP" altLang="en-US" sz="2100" i="1">
              <a:solidFill>
                <a:schemeClr val="tx1"/>
              </a:solidFill>
            </a:endParaRPr>
          </a:p>
        </p:txBody>
      </p:sp>
      <p:sp>
        <p:nvSpPr>
          <p:cNvPr id="66" name="テキスト ボックス 65">
            <a:extLst>
              <a:ext uri="{FF2B5EF4-FFF2-40B4-BE49-F238E27FC236}">
                <a16:creationId xmlns:a16="http://schemas.microsoft.com/office/drawing/2014/main" id="{3CDE486E-1812-6B42-BB10-81D50E318BDF}"/>
              </a:ext>
            </a:extLst>
          </p:cNvPr>
          <p:cNvSpPr txBox="1"/>
          <p:nvPr/>
        </p:nvSpPr>
        <p:spPr>
          <a:xfrm>
            <a:off x="1429791" y="2428058"/>
            <a:ext cx="359141" cy="323165"/>
          </a:xfrm>
          <a:prstGeom prst="rect">
            <a:avLst/>
          </a:prstGeom>
          <a:noFill/>
        </p:spPr>
        <p:txBody>
          <a:bodyPr wrap="square" rtlCol="0">
            <a:spAutoFit/>
          </a:bodyPr>
          <a:lstStyle/>
          <a:p>
            <a:r>
              <a:rPr lang="en-US" altLang="ja-JP" sz="1500" i="1" dirty="0">
                <a:ea typeface="Xingkai TC Light" panose="02010600040101010101" pitchFamily="2" charset="-120"/>
                <a:cs typeface="Apple Chancery" panose="03020702040506060504" pitchFamily="66" charset="-79"/>
              </a:rPr>
              <a:t>c</a:t>
            </a:r>
            <a:r>
              <a:rPr lang="en-US" altLang="ja-JP" sz="1500" i="1" baseline="-25000" dirty="0">
                <a:ea typeface="Xingkai TC Light" panose="02010600040101010101" pitchFamily="2" charset="-120"/>
                <a:cs typeface="Apple Chancery" panose="03020702040506060504" pitchFamily="66" charset="-79"/>
              </a:rPr>
              <a:t>1</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67" name="テキスト ボックス 66">
            <a:extLst>
              <a:ext uri="{FF2B5EF4-FFF2-40B4-BE49-F238E27FC236}">
                <a16:creationId xmlns:a16="http://schemas.microsoft.com/office/drawing/2014/main" id="{7FBDE1E9-EFE0-4B45-8D42-B2CE26CBEF80}"/>
              </a:ext>
            </a:extLst>
          </p:cNvPr>
          <p:cNvSpPr txBox="1"/>
          <p:nvPr/>
        </p:nvSpPr>
        <p:spPr>
          <a:xfrm>
            <a:off x="1429791" y="3086903"/>
            <a:ext cx="359141" cy="323165"/>
          </a:xfrm>
          <a:prstGeom prst="rect">
            <a:avLst/>
          </a:prstGeom>
          <a:noFill/>
        </p:spPr>
        <p:txBody>
          <a:bodyPr wrap="square" rtlCol="0">
            <a:spAutoFit/>
          </a:bodyPr>
          <a:lstStyle/>
          <a:p>
            <a:r>
              <a:rPr lang="en-US" altLang="ja-JP" sz="1500" i="1" dirty="0" err="1">
                <a:ea typeface="Xingkai TC Light" panose="02010600040101010101" pitchFamily="2" charset="-120"/>
                <a:cs typeface="Apple Chancery" panose="03020702040506060504" pitchFamily="66" charset="-79"/>
              </a:rPr>
              <a:t>c</a:t>
            </a:r>
            <a:r>
              <a:rPr lang="en-US" altLang="ja-JP" sz="1500" i="1" baseline="-25000" dirty="0" err="1">
                <a:ea typeface="Xingkai TC Light" panose="02010600040101010101" pitchFamily="2" charset="-120"/>
                <a:cs typeface="Apple Chancery" panose="03020702040506060504" pitchFamily="66" charset="-79"/>
              </a:rPr>
              <a:t>h</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68" name="テキスト ボックス 67">
            <a:extLst>
              <a:ext uri="{FF2B5EF4-FFF2-40B4-BE49-F238E27FC236}">
                <a16:creationId xmlns:a16="http://schemas.microsoft.com/office/drawing/2014/main" id="{7A508DB9-B085-794C-8D8E-15787C0CC342}"/>
              </a:ext>
            </a:extLst>
          </p:cNvPr>
          <p:cNvSpPr txBox="1"/>
          <p:nvPr/>
        </p:nvSpPr>
        <p:spPr>
          <a:xfrm>
            <a:off x="7437154" y="2428058"/>
            <a:ext cx="359141" cy="323165"/>
          </a:xfrm>
          <a:prstGeom prst="rect">
            <a:avLst/>
          </a:prstGeom>
          <a:noFill/>
        </p:spPr>
        <p:txBody>
          <a:bodyPr wrap="square" rtlCol="0">
            <a:spAutoFit/>
          </a:bodyPr>
          <a:lstStyle/>
          <a:p>
            <a:r>
              <a:rPr lang="en-US" altLang="ja-JP" sz="1500" i="1" dirty="0">
                <a:ea typeface="Xingkai TC Light" panose="02010600040101010101" pitchFamily="2" charset="-120"/>
                <a:cs typeface="Apple Chancery" panose="03020702040506060504" pitchFamily="66" charset="-79"/>
              </a:rPr>
              <a:t>c</a:t>
            </a:r>
            <a:r>
              <a:rPr lang="en-US" altLang="ja-JP" sz="1500" i="1" baseline="-25000" dirty="0">
                <a:ea typeface="Xingkai TC Light" panose="02010600040101010101" pitchFamily="2" charset="-120"/>
                <a:cs typeface="Apple Chancery" panose="03020702040506060504" pitchFamily="66" charset="-79"/>
              </a:rPr>
              <a:t>1</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70" name="テキスト ボックス 69">
            <a:extLst>
              <a:ext uri="{FF2B5EF4-FFF2-40B4-BE49-F238E27FC236}">
                <a16:creationId xmlns:a16="http://schemas.microsoft.com/office/drawing/2014/main" id="{87BF46A5-C528-B44C-BC8F-9D0EAEA70BB0}"/>
              </a:ext>
            </a:extLst>
          </p:cNvPr>
          <p:cNvSpPr txBox="1"/>
          <p:nvPr/>
        </p:nvSpPr>
        <p:spPr>
          <a:xfrm>
            <a:off x="7425004" y="3072129"/>
            <a:ext cx="359141" cy="323165"/>
          </a:xfrm>
          <a:prstGeom prst="rect">
            <a:avLst/>
          </a:prstGeom>
          <a:noFill/>
        </p:spPr>
        <p:txBody>
          <a:bodyPr wrap="square" rtlCol="0">
            <a:spAutoFit/>
          </a:bodyPr>
          <a:lstStyle/>
          <a:p>
            <a:r>
              <a:rPr lang="en-US" altLang="ja-JP" sz="1500" i="1" dirty="0" err="1">
                <a:ea typeface="Xingkai TC Light" panose="02010600040101010101" pitchFamily="2" charset="-120"/>
                <a:cs typeface="Apple Chancery" panose="03020702040506060504" pitchFamily="66" charset="-79"/>
              </a:rPr>
              <a:t>c</a:t>
            </a:r>
            <a:r>
              <a:rPr lang="en-US" altLang="ja-JP" sz="1500" i="1" baseline="-25000" dirty="0" err="1">
                <a:ea typeface="Xingkai TC Light" panose="02010600040101010101" pitchFamily="2" charset="-120"/>
                <a:cs typeface="Apple Chancery" panose="03020702040506060504" pitchFamily="66" charset="-79"/>
              </a:rPr>
              <a:t>h</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71" name="テキスト ボックス 70">
            <a:extLst>
              <a:ext uri="{FF2B5EF4-FFF2-40B4-BE49-F238E27FC236}">
                <a16:creationId xmlns:a16="http://schemas.microsoft.com/office/drawing/2014/main" id="{CFFAAE80-A1B8-174D-8864-C2694F1C3CC7}"/>
              </a:ext>
            </a:extLst>
          </p:cNvPr>
          <p:cNvSpPr txBox="1"/>
          <p:nvPr/>
        </p:nvSpPr>
        <p:spPr>
          <a:xfrm>
            <a:off x="1808446" y="2704756"/>
            <a:ext cx="359141" cy="507831"/>
          </a:xfrm>
          <a:prstGeom prst="rect">
            <a:avLst/>
          </a:prstGeom>
          <a:noFill/>
        </p:spPr>
        <p:txBody>
          <a:bodyPr wrap="square" rtlCol="0">
            <a:spAutoFit/>
          </a:bodyPr>
          <a:lstStyle/>
          <a:p>
            <a:r>
              <a:rPr lang="ja-JP" altLang="en-US" sz="900">
                <a:ea typeface="Xingkai TC Light" panose="02010600040101010101" pitchFamily="2" charset="-120"/>
                <a:cs typeface="Apple Chancery" panose="03020702040506060504" pitchFamily="66" charset="-79"/>
              </a:rPr>
              <a:t>・</a:t>
            </a:r>
            <a:endParaRPr lang="en-US" altLang="ja-JP" sz="900" dirty="0">
              <a:ea typeface="Xingkai TC Light" panose="02010600040101010101" pitchFamily="2" charset="-120"/>
              <a:cs typeface="Apple Chancery" panose="03020702040506060504" pitchFamily="66" charset="-79"/>
            </a:endParaRPr>
          </a:p>
          <a:p>
            <a:r>
              <a:rPr lang="ja-JP" altLang="en-US" sz="900">
                <a:ea typeface="Xingkai TC Light" panose="02010600040101010101" pitchFamily="2" charset="-120"/>
                <a:cs typeface="Apple Chancery" panose="03020702040506060504" pitchFamily="66" charset="-79"/>
              </a:rPr>
              <a:t>・</a:t>
            </a:r>
            <a:endParaRPr lang="en-US" altLang="ja-JP" sz="900" dirty="0">
              <a:ea typeface="Xingkai TC Light" panose="02010600040101010101" pitchFamily="2" charset="-120"/>
              <a:cs typeface="Apple Chancery" panose="03020702040506060504" pitchFamily="66" charset="-79"/>
            </a:endParaRPr>
          </a:p>
          <a:p>
            <a:r>
              <a:rPr lang="ja-JP" altLang="en-US" sz="900">
                <a:ea typeface="Xingkai TC Light" panose="02010600040101010101" pitchFamily="2" charset="-120"/>
                <a:cs typeface="Apple Chancery" panose="03020702040506060504" pitchFamily="66" charset="-79"/>
              </a:rPr>
              <a:t>・</a:t>
            </a:r>
            <a:endParaRPr lang="en-US" altLang="ja-JP" sz="900" dirty="0">
              <a:ea typeface="Xingkai TC Light" panose="02010600040101010101" pitchFamily="2" charset="-120"/>
              <a:cs typeface="Apple Chancery" panose="03020702040506060504" pitchFamily="66" charset="-79"/>
            </a:endParaRPr>
          </a:p>
        </p:txBody>
      </p:sp>
      <p:sp>
        <p:nvSpPr>
          <p:cNvPr id="74" name="テキスト ボックス 73">
            <a:extLst>
              <a:ext uri="{FF2B5EF4-FFF2-40B4-BE49-F238E27FC236}">
                <a16:creationId xmlns:a16="http://schemas.microsoft.com/office/drawing/2014/main" id="{9ACD632E-0E76-AD47-9573-04CAC004CFAB}"/>
              </a:ext>
            </a:extLst>
          </p:cNvPr>
          <p:cNvSpPr txBox="1"/>
          <p:nvPr/>
        </p:nvSpPr>
        <p:spPr>
          <a:xfrm>
            <a:off x="4453867" y="2704756"/>
            <a:ext cx="359141" cy="507831"/>
          </a:xfrm>
          <a:prstGeom prst="rect">
            <a:avLst/>
          </a:prstGeom>
          <a:noFill/>
        </p:spPr>
        <p:txBody>
          <a:bodyPr wrap="square" rtlCol="0">
            <a:spAutoFit/>
          </a:bodyPr>
          <a:lstStyle/>
          <a:p>
            <a:r>
              <a:rPr lang="ja-JP" altLang="en-US" sz="900">
                <a:ea typeface="Xingkai TC Light" panose="02010600040101010101" pitchFamily="2" charset="-120"/>
                <a:cs typeface="Apple Chancery" panose="03020702040506060504" pitchFamily="66" charset="-79"/>
              </a:rPr>
              <a:t>・</a:t>
            </a:r>
            <a:endParaRPr lang="en-US" altLang="ja-JP" sz="900" dirty="0">
              <a:ea typeface="Xingkai TC Light" panose="02010600040101010101" pitchFamily="2" charset="-120"/>
              <a:cs typeface="Apple Chancery" panose="03020702040506060504" pitchFamily="66" charset="-79"/>
            </a:endParaRPr>
          </a:p>
          <a:p>
            <a:r>
              <a:rPr lang="ja-JP" altLang="en-US" sz="900">
                <a:ea typeface="Xingkai TC Light" panose="02010600040101010101" pitchFamily="2" charset="-120"/>
                <a:cs typeface="Apple Chancery" panose="03020702040506060504" pitchFamily="66" charset="-79"/>
              </a:rPr>
              <a:t>・</a:t>
            </a:r>
            <a:endParaRPr lang="en-US" altLang="ja-JP" sz="900" dirty="0">
              <a:ea typeface="Xingkai TC Light" panose="02010600040101010101" pitchFamily="2" charset="-120"/>
              <a:cs typeface="Apple Chancery" panose="03020702040506060504" pitchFamily="66" charset="-79"/>
            </a:endParaRPr>
          </a:p>
          <a:p>
            <a:r>
              <a:rPr lang="ja-JP" altLang="en-US" sz="900">
                <a:ea typeface="Xingkai TC Light" panose="02010600040101010101" pitchFamily="2" charset="-120"/>
                <a:cs typeface="Apple Chancery" panose="03020702040506060504" pitchFamily="66" charset="-79"/>
              </a:rPr>
              <a:t>・</a:t>
            </a:r>
            <a:endParaRPr lang="en-US" altLang="ja-JP" sz="900" dirty="0">
              <a:ea typeface="Xingkai TC Light" panose="02010600040101010101" pitchFamily="2" charset="-120"/>
              <a:cs typeface="Apple Chancery" panose="03020702040506060504" pitchFamily="66" charset="-79"/>
            </a:endParaRPr>
          </a:p>
        </p:txBody>
      </p:sp>
      <p:sp>
        <p:nvSpPr>
          <p:cNvPr id="75" name="テキスト ボックス 74">
            <a:extLst>
              <a:ext uri="{FF2B5EF4-FFF2-40B4-BE49-F238E27FC236}">
                <a16:creationId xmlns:a16="http://schemas.microsoft.com/office/drawing/2014/main" id="{A6629997-C866-4648-8EFD-F496BE5AECF2}"/>
              </a:ext>
            </a:extLst>
          </p:cNvPr>
          <p:cNvSpPr txBox="1"/>
          <p:nvPr/>
        </p:nvSpPr>
        <p:spPr>
          <a:xfrm>
            <a:off x="6963012" y="2704756"/>
            <a:ext cx="359141" cy="507831"/>
          </a:xfrm>
          <a:prstGeom prst="rect">
            <a:avLst/>
          </a:prstGeom>
          <a:noFill/>
        </p:spPr>
        <p:txBody>
          <a:bodyPr wrap="square" rtlCol="0">
            <a:spAutoFit/>
          </a:bodyPr>
          <a:lstStyle/>
          <a:p>
            <a:r>
              <a:rPr lang="ja-JP" altLang="en-US" sz="900">
                <a:ea typeface="Xingkai TC Light" panose="02010600040101010101" pitchFamily="2" charset="-120"/>
                <a:cs typeface="Apple Chancery" panose="03020702040506060504" pitchFamily="66" charset="-79"/>
              </a:rPr>
              <a:t>・</a:t>
            </a:r>
            <a:endParaRPr lang="en-US" altLang="ja-JP" sz="900" dirty="0">
              <a:ea typeface="Xingkai TC Light" panose="02010600040101010101" pitchFamily="2" charset="-120"/>
              <a:cs typeface="Apple Chancery" panose="03020702040506060504" pitchFamily="66" charset="-79"/>
            </a:endParaRPr>
          </a:p>
          <a:p>
            <a:r>
              <a:rPr lang="ja-JP" altLang="en-US" sz="900">
                <a:ea typeface="Xingkai TC Light" panose="02010600040101010101" pitchFamily="2" charset="-120"/>
                <a:cs typeface="Apple Chancery" panose="03020702040506060504" pitchFamily="66" charset="-79"/>
              </a:rPr>
              <a:t>・</a:t>
            </a:r>
            <a:endParaRPr lang="en-US" altLang="ja-JP" sz="900" dirty="0">
              <a:ea typeface="Xingkai TC Light" panose="02010600040101010101" pitchFamily="2" charset="-120"/>
              <a:cs typeface="Apple Chancery" panose="03020702040506060504" pitchFamily="66" charset="-79"/>
            </a:endParaRPr>
          </a:p>
          <a:p>
            <a:r>
              <a:rPr lang="ja-JP" altLang="en-US" sz="900">
                <a:ea typeface="Xingkai TC Light" panose="02010600040101010101" pitchFamily="2" charset="-120"/>
                <a:cs typeface="Apple Chancery" panose="03020702040506060504" pitchFamily="66" charset="-79"/>
              </a:rPr>
              <a:t>・</a:t>
            </a:r>
            <a:endParaRPr lang="en-US" altLang="ja-JP" sz="900" dirty="0">
              <a:ea typeface="Xingkai TC Light" panose="02010600040101010101" pitchFamily="2" charset="-120"/>
              <a:cs typeface="Apple Chancery" panose="03020702040506060504" pitchFamily="66" charset="-79"/>
            </a:endParaRPr>
          </a:p>
        </p:txBody>
      </p:sp>
      <p:sp>
        <p:nvSpPr>
          <p:cNvPr id="77" name="テキスト ボックス 76">
            <a:extLst>
              <a:ext uri="{FF2B5EF4-FFF2-40B4-BE49-F238E27FC236}">
                <a16:creationId xmlns:a16="http://schemas.microsoft.com/office/drawing/2014/main" id="{0DE5480E-7AD7-BF4E-973B-7CB19D5F34EE}"/>
              </a:ext>
            </a:extLst>
          </p:cNvPr>
          <p:cNvSpPr txBox="1"/>
          <p:nvPr/>
        </p:nvSpPr>
        <p:spPr>
          <a:xfrm>
            <a:off x="1440848" y="3793218"/>
            <a:ext cx="514255" cy="323165"/>
          </a:xfrm>
          <a:prstGeom prst="rect">
            <a:avLst/>
          </a:prstGeom>
          <a:noFill/>
        </p:spPr>
        <p:txBody>
          <a:bodyPr wrap="square" rtlCol="0">
            <a:spAutoFit/>
          </a:bodyPr>
          <a:lstStyle/>
          <a:p>
            <a:r>
              <a:rPr lang="en-US" altLang="ja-JP" sz="1500" i="1" dirty="0" err="1">
                <a:ea typeface="Xingkai TC Light" panose="02010600040101010101" pitchFamily="2" charset="-120"/>
                <a:cs typeface="Apple Chancery" panose="03020702040506060504" pitchFamily="66" charset="-79"/>
              </a:rPr>
              <a:t>x</a:t>
            </a:r>
            <a:r>
              <a:rPr lang="en-US" altLang="ja-JP" sz="1500" i="1" baseline="-25000" dirty="0" err="1">
                <a:ea typeface="Xingkai TC Light" panose="02010600040101010101" pitchFamily="2" charset="-120"/>
                <a:cs typeface="Apple Chancery" panose="03020702040506060504" pitchFamily="66" charset="-79"/>
              </a:rPr>
              <a:t>m</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78" name="テキスト ボックス 77">
            <a:extLst>
              <a:ext uri="{FF2B5EF4-FFF2-40B4-BE49-F238E27FC236}">
                <a16:creationId xmlns:a16="http://schemas.microsoft.com/office/drawing/2014/main" id="{F7059299-0A71-5C47-AD41-7305EBC26E5D}"/>
              </a:ext>
            </a:extLst>
          </p:cNvPr>
          <p:cNvSpPr txBox="1"/>
          <p:nvPr/>
        </p:nvSpPr>
        <p:spPr>
          <a:xfrm>
            <a:off x="7447938" y="3780570"/>
            <a:ext cx="472219" cy="323165"/>
          </a:xfrm>
          <a:prstGeom prst="rect">
            <a:avLst/>
          </a:prstGeom>
          <a:noFill/>
        </p:spPr>
        <p:txBody>
          <a:bodyPr wrap="square" rtlCol="0">
            <a:spAutoFit/>
          </a:bodyPr>
          <a:lstStyle/>
          <a:p>
            <a:r>
              <a:rPr lang="en-US" altLang="ja-JP" sz="1500" i="1" dirty="0" err="1">
                <a:ea typeface="Xingkai TC Light" panose="02010600040101010101" pitchFamily="2" charset="-120"/>
                <a:cs typeface="Apple Chancery" panose="03020702040506060504" pitchFamily="66" charset="-79"/>
              </a:rPr>
              <a:t>x</a:t>
            </a:r>
            <a:r>
              <a:rPr lang="en-US" altLang="ja-JP" sz="1500" i="1" baseline="-25000" dirty="0" err="1">
                <a:ea typeface="Xingkai TC Light" panose="02010600040101010101" pitchFamily="2" charset="-120"/>
                <a:cs typeface="Apple Chancery" panose="03020702040506060504" pitchFamily="66" charset="-79"/>
              </a:rPr>
              <a:t>m</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79" name="テキスト ボックス 78">
            <a:extLst>
              <a:ext uri="{FF2B5EF4-FFF2-40B4-BE49-F238E27FC236}">
                <a16:creationId xmlns:a16="http://schemas.microsoft.com/office/drawing/2014/main" id="{92FF8A2D-C86F-4F4D-ABA5-ED4C5A763119}"/>
              </a:ext>
            </a:extLst>
          </p:cNvPr>
          <p:cNvSpPr txBox="1"/>
          <p:nvPr/>
        </p:nvSpPr>
        <p:spPr>
          <a:xfrm>
            <a:off x="7447938" y="3445935"/>
            <a:ext cx="359141" cy="323165"/>
          </a:xfrm>
          <a:prstGeom prst="rect">
            <a:avLst/>
          </a:prstGeom>
          <a:noFill/>
        </p:spPr>
        <p:txBody>
          <a:bodyPr wrap="square" rtlCol="0">
            <a:spAutoFit/>
          </a:bodyPr>
          <a:lstStyle/>
          <a:p>
            <a:r>
              <a:rPr lang="en-US" altLang="ja-JP" sz="1500" i="1" dirty="0">
                <a:ea typeface="Xingkai TC Light" panose="02010600040101010101" pitchFamily="2" charset="-120"/>
                <a:cs typeface="Apple Chancery" panose="03020702040506060504" pitchFamily="66" charset="-79"/>
              </a:rPr>
              <a:t>x</a:t>
            </a:r>
            <a:r>
              <a:rPr lang="en-US" altLang="ja-JP" sz="1500" i="1" baseline="-25000" dirty="0">
                <a:ea typeface="Xingkai TC Light" panose="02010600040101010101" pitchFamily="2" charset="-120"/>
                <a:cs typeface="Apple Chancery" panose="03020702040506060504" pitchFamily="66" charset="-79"/>
              </a:rPr>
              <a:t>1</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80" name="テキスト ボックス 79">
            <a:extLst>
              <a:ext uri="{FF2B5EF4-FFF2-40B4-BE49-F238E27FC236}">
                <a16:creationId xmlns:a16="http://schemas.microsoft.com/office/drawing/2014/main" id="{05B60888-0920-DC47-B098-5A9B4681A145}"/>
              </a:ext>
            </a:extLst>
          </p:cNvPr>
          <p:cNvSpPr txBox="1"/>
          <p:nvPr/>
        </p:nvSpPr>
        <p:spPr>
          <a:xfrm>
            <a:off x="1451635" y="3445935"/>
            <a:ext cx="359141" cy="323165"/>
          </a:xfrm>
          <a:prstGeom prst="rect">
            <a:avLst/>
          </a:prstGeom>
          <a:noFill/>
        </p:spPr>
        <p:txBody>
          <a:bodyPr wrap="square" rtlCol="0">
            <a:spAutoFit/>
          </a:bodyPr>
          <a:lstStyle/>
          <a:p>
            <a:r>
              <a:rPr lang="en-US" altLang="ja-JP" sz="1500" i="1" dirty="0">
                <a:ea typeface="Xingkai TC Light" panose="02010600040101010101" pitchFamily="2" charset="-120"/>
                <a:cs typeface="Apple Chancery" panose="03020702040506060504" pitchFamily="66" charset="-79"/>
              </a:rPr>
              <a:t>x</a:t>
            </a:r>
            <a:r>
              <a:rPr lang="en-US" altLang="ja-JP" sz="1500" i="1" baseline="-25000" dirty="0">
                <a:ea typeface="Xingkai TC Light" panose="02010600040101010101" pitchFamily="2" charset="-120"/>
                <a:cs typeface="Apple Chancery" panose="03020702040506060504" pitchFamily="66" charset="-79"/>
              </a:rPr>
              <a:t>1</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81" name="テキスト ボックス 80">
            <a:extLst>
              <a:ext uri="{FF2B5EF4-FFF2-40B4-BE49-F238E27FC236}">
                <a16:creationId xmlns:a16="http://schemas.microsoft.com/office/drawing/2014/main" id="{1D9B41E5-D26B-614F-9B8F-68399782FB63}"/>
              </a:ext>
            </a:extLst>
          </p:cNvPr>
          <p:cNvSpPr txBox="1"/>
          <p:nvPr/>
        </p:nvSpPr>
        <p:spPr>
          <a:xfrm>
            <a:off x="1835153" y="3623426"/>
            <a:ext cx="359141" cy="369332"/>
          </a:xfrm>
          <a:prstGeom prst="rect">
            <a:avLst/>
          </a:prstGeom>
          <a:noFill/>
        </p:spPr>
        <p:txBody>
          <a:bodyPr wrap="square" rtlCol="0">
            <a:spAutoFit/>
          </a:bodyPr>
          <a:lstStyle/>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p:txBody>
      </p:sp>
      <p:sp>
        <p:nvSpPr>
          <p:cNvPr id="82" name="テキスト ボックス 81">
            <a:extLst>
              <a:ext uri="{FF2B5EF4-FFF2-40B4-BE49-F238E27FC236}">
                <a16:creationId xmlns:a16="http://schemas.microsoft.com/office/drawing/2014/main" id="{B2B2FF3A-E643-DC40-9B41-85D76027EC16}"/>
              </a:ext>
            </a:extLst>
          </p:cNvPr>
          <p:cNvSpPr txBox="1"/>
          <p:nvPr/>
        </p:nvSpPr>
        <p:spPr>
          <a:xfrm>
            <a:off x="3751687" y="3623426"/>
            <a:ext cx="359141" cy="369332"/>
          </a:xfrm>
          <a:prstGeom prst="rect">
            <a:avLst/>
          </a:prstGeom>
          <a:noFill/>
        </p:spPr>
        <p:txBody>
          <a:bodyPr wrap="square" rtlCol="0">
            <a:spAutoFit/>
          </a:bodyPr>
          <a:lstStyle/>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p:txBody>
      </p:sp>
      <p:sp>
        <p:nvSpPr>
          <p:cNvPr id="83" name="テキスト ボックス 82">
            <a:extLst>
              <a:ext uri="{FF2B5EF4-FFF2-40B4-BE49-F238E27FC236}">
                <a16:creationId xmlns:a16="http://schemas.microsoft.com/office/drawing/2014/main" id="{70E3FF3C-91D1-5D40-921B-282A025BC51D}"/>
              </a:ext>
            </a:extLst>
          </p:cNvPr>
          <p:cNvSpPr txBox="1"/>
          <p:nvPr/>
        </p:nvSpPr>
        <p:spPr>
          <a:xfrm>
            <a:off x="5277470" y="3623426"/>
            <a:ext cx="359141" cy="369332"/>
          </a:xfrm>
          <a:prstGeom prst="rect">
            <a:avLst/>
          </a:prstGeom>
          <a:noFill/>
        </p:spPr>
        <p:txBody>
          <a:bodyPr wrap="square" rtlCol="0">
            <a:spAutoFit/>
          </a:bodyPr>
          <a:lstStyle/>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p:txBody>
      </p:sp>
      <p:sp>
        <p:nvSpPr>
          <p:cNvPr id="84" name="テキスト ボックス 83">
            <a:extLst>
              <a:ext uri="{FF2B5EF4-FFF2-40B4-BE49-F238E27FC236}">
                <a16:creationId xmlns:a16="http://schemas.microsoft.com/office/drawing/2014/main" id="{4CBA8031-329D-9246-8B1C-83B962A1DBA0}"/>
              </a:ext>
            </a:extLst>
          </p:cNvPr>
          <p:cNvSpPr txBox="1"/>
          <p:nvPr/>
        </p:nvSpPr>
        <p:spPr>
          <a:xfrm>
            <a:off x="6984999" y="3597010"/>
            <a:ext cx="359141" cy="369332"/>
          </a:xfrm>
          <a:prstGeom prst="rect">
            <a:avLst/>
          </a:prstGeom>
          <a:noFill/>
        </p:spPr>
        <p:txBody>
          <a:bodyPr wrap="square" rtlCol="0">
            <a:spAutoFit/>
          </a:bodyPr>
          <a:lstStyle/>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p:txBody>
      </p:sp>
      <p:sp>
        <p:nvSpPr>
          <p:cNvPr id="85" name="テキスト ボックス 84">
            <a:extLst>
              <a:ext uri="{FF2B5EF4-FFF2-40B4-BE49-F238E27FC236}">
                <a16:creationId xmlns:a16="http://schemas.microsoft.com/office/drawing/2014/main" id="{D782F9B6-F980-C548-AEB2-6F6FBFF342CF}"/>
              </a:ext>
            </a:extLst>
          </p:cNvPr>
          <p:cNvSpPr txBox="1"/>
          <p:nvPr/>
        </p:nvSpPr>
        <p:spPr>
          <a:xfrm>
            <a:off x="3595471" y="4463468"/>
            <a:ext cx="359141" cy="369332"/>
          </a:xfrm>
          <a:prstGeom prst="rect">
            <a:avLst/>
          </a:prstGeom>
          <a:noFill/>
        </p:spPr>
        <p:txBody>
          <a:bodyPr wrap="square" rtlCol="0">
            <a:spAutoFit/>
          </a:bodyPr>
          <a:lstStyle/>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p:txBody>
      </p:sp>
      <p:sp>
        <p:nvSpPr>
          <p:cNvPr id="86" name="テキスト ボックス 85">
            <a:extLst>
              <a:ext uri="{FF2B5EF4-FFF2-40B4-BE49-F238E27FC236}">
                <a16:creationId xmlns:a16="http://schemas.microsoft.com/office/drawing/2014/main" id="{9CF1C335-8519-9B4F-AA7E-0F5EA6FD5D3A}"/>
              </a:ext>
            </a:extLst>
          </p:cNvPr>
          <p:cNvSpPr txBox="1"/>
          <p:nvPr/>
        </p:nvSpPr>
        <p:spPr>
          <a:xfrm>
            <a:off x="3595471" y="5093423"/>
            <a:ext cx="359141" cy="369332"/>
          </a:xfrm>
          <a:prstGeom prst="rect">
            <a:avLst/>
          </a:prstGeom>
          <a:noFill/>
        </p:spPr>
        <p:txBody>
          <a:bodyPr wrap="square" rtlCol="0">
            <a:spAutoFit/>
          </a:bodyPr>
          <a:lstStyle/>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p:txBody>
      </p:sp>
      <p:sp>
        <p:nvSpPr>
          <p:cNvPr id="87" name="テキスト ボックス 86">
            <a:extLst>
              <a:ext uri="{FF2B5EF4-FFF2-40B4-BE49-F238E27FC236}">
                <a16:creationId xmlns:a16="http://schemas.microsoft.com/office/drawing/2014/main" id="{A08F15BA-2236-3A48-A217-2D3E1A082061}"/>
              </a:ext>
            </a:extLst>
          </p:cNvPr>
          <p:cNvSpPr txBox="1"/>
          <p:nvPr/>
        </p:nvSpPr>
        <p:spPr>
          <a:xfrm>
            <a:off x="5267638" y="4449117"/>
            <a:ext cx="359141" cy="369332"/>
          </a:xfrm>
          <a:prstGeom prst="rect">
            <a:avLst/>
          </a:prstGeom>
          <a:noFill/>
        </p:spPr>
        <p:txBody>
          <a:bodyPr wrap="square" rtlCol="0">
            <a:spAutoFit/>
          </a:bodyPr>
          <a:lstStyle/>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p:txBody>
      </p:sp>
      <p:sp>
        <p:nvSpPr>
          <p:cNvPr id="88" name="テキスト ボックス 87">
            <a:extLst>
              <a:ext uri="{FF2B5EF4-FFF2-40B4-BE49-F238E27FC236}">
                <a16:creationId xmlns:a16="http://schemas.microsoft.com/office/drawing/2014/main" id="{A7DF277D-468F-D640-A912-F96D50C76D55}"/>
              </a:ext>
            </a:extLst>
          </p:cNvPr>
          <p:cNvSpPr txBox="1"/>
          <p:nvPr/>
        </p:nvSpPr>
        <p:spPr>
          <a:xfrm>
            <a:off x="5267638" y="5093423"/>
            <a:ext cx="359141" cy="369332"/>
          </a:xfrm>
          <a:prstGeom prst="rect">
            <a:avLst/>
          </a:prstGeom>
          <a:noFill/>
        </p:spPr>
        <p:txBody>
          <a:bodyPr wrap="square" rtlCol="0">
            <a:spAutoFit/>
          </a:bodyPr>
          <a:lstStyle/>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p:txBody>
      </p:sp>
      <p:sp>
        <p:nvSpPr>
          <p:cNvPr id="90" name="テキスト ボックス 89">
            <a:extLst>
              <a:ext uri="{FF2B5EF4-FFF2-40B4-BE49-F238E27FC236}">
                <a16:creationId xmlns:a16="http://schemas.microsoft.com/office/drawing/2014/main" id="{47EDC63D-14D8-F248-9771-4673B25256E6}"/>
              </a:ext>
            </a:extLst>
          </p:cNvPr>
          <p:cNvSpPr txBox="1"/>
          <p:nvPr/>
        </p:nvSpPr>
        <p:spPr>
          <a:xfrm>
            <a:off x="3304464" y="4310435"/>
            <a:ext cx="359141" cy="323165"/>
          </a:xfrm>
          <a:prstGeom prst="rect">
            <a:avLst/>
          </a:prstGeom>
          <a:noFill/>
        </p:spPr>
        <p:txBody>
          <a:bodyPr wrap="square" rtlCol="0">
            <a:spAutoFit/>
          </a:bodyPr>
          <a:lstStyle/>
          <a:p>
            <a:r>
              <a:rPr lang="en-US" altLang="ja-JP" sz="1500" i="1" dirty="0">
                <a:ea typeface="Xingkai TC Light" panose="02010600040101010101" pitchFamily="2" charset="-120"/>
                <a:cs typeface="Apple Chancery" panose="03020702040506060504" pitchFamily="66" charset="-79"/>
              </a:rPr>
              <a:t>0</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92" name="テキスト ボックス 91">
            <a:extLst>
              <a:ext uri="{FF2B5EF4-FFF2-40B4-BE49-F238E27FC236}">
                <a16:creationId xmlns:a16="http://schemas.microsoft.com/office/drawing/2014/main" id="{5813103A-410D-8F4C-9B67-9821F13223E5}"/>
              </a:ext>
            </a:extLst>
          </p:cNvPr>
          <p:cNvSpPr txBox="1"/>
          <p:nvPr/>
        </p:nvSpPr>
        <p:spPr>
          <a:xfrm>
            <a:off x="3289927" y="4640208"/>
            <a:ext cx="359141" cy="323165"/>
          </a:xfrm>
          <a:prstGeom prst="rect">
            <a:avLst/>
          </a:prstGeom>
          <a:noFill/>
        </p:spPr>
        <p:txBody>
          <a:bodyPr wrap="square" rtlCol="0">
            <a:spAutoFit/>
          </a:bodyPr>
          <a:lstStyle/>
          <a:p>
            <a:r>
              <a:rPr lang="en-US" altLang="ja-JP" sz="1500" i="1" dirty="0">
                <a:ea typeface="Xingkai TC Light" panose="02010600040101010101" pitchFamily="2" charset="-120"/>
                <a:cs typeface="Apple Chancery" panose="03020702040506060504" pitchFamily="66" charset="-79"/>
              </a:rPr>
              <a:t>0</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93" name="テキスト ボックス 92">
            <a:extLst>
              <a:ext uri="{FF2B5EF4-FFF2-40B4-BE49-F238E27FC236}">
                <a16:creationId xmlns:a16="http://schemas.microsoft.com/office/drawing/2014/main" id="{905B6ECE-876A-C140-A212-FC782E4FC166}"/>
              </a:ext>
            </a:extLst>
          </p:cNvPr>
          <p:cNvSpPr txBox="1"/>
          <p:nvPr/>
        </p:nvSpPr>
        <p:spPr>
          <a:xfrm>
            <a:off x="3275314" y="4971510"/>
            <a:ext cx="359141" cy="323165"/>
          </a:xfrm>
          <a:prstGeom prst="rect">
            <a:avLst/>
          </a:prstGeom>
          <a:noFill/>
        </p:spPr>
        <p:txBody>
          <a:bodyPr wrap="square" rtlCol="0">
            <a:spAutoFit/>
          </a:bodyPr>
          <a:lstStyle/>
          <a:p>
            <a:r>
              <a:rPr lang="en-US" altLang="ja-JP" sz="1500" i="1" dirty="0">
                <a:ea typeface="Xingkai TC Light" panose="02010600040101010101" pitchFamily="2" charset="-120"/>
                <a:cs typeface="Apple Chancery" panose="03020702040506060504" pitchFamily="66" charset="-79"/>
              </a:rPr>
              <a:t>1</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94" name="テキスト ボックス 93">
            <a:extLst>
              <a:ext uri="{FF2B5EF4-FFF2-40B4-BE49-F238E27FC236}">
                <a16:creationId xmlns:a16="http://schemas.microsoft.com/office/drawing/2014/main" id="{D570D41E-CC02-C34F-8139-DD77C0A162BA}"/>
              </a:ext>
            </a:extLst>
          </p:cNvPr>
          <p:cNvSpPr txBox="1"/>
          <p:nvPr/>
        </p:nvSpPr>
        <p:spPr>
          <a:xfrm>
            <a:off x="3265481" y="5263404"/>
            <a:ext cx="359141" cy="323165"/>
          </a:xfrm>
          <a:prstGeom prst="rect">
            <a:avLst/>
          </a:prstGeom>
          <a:noFill/>
        </p:spPr>
        <p:txBody>
          <a:bodyPr wrap="square" rtlCol="0">
            <a:spAutoFit/>
          </a:bodyPr>
          <a:lstStyle/>
          <a:p>
            <a:r>
              <a:rPr lang="en-US" altLang="ja-JP" sz="1500" i="1" dirty="0">
                <a:ea typeface="Xingkai TC Light" panose="02010600040101010101" pitchFamily="2" charset="-120"/>
                <a:cs typeface="Apple Chancery" panose="03020702040506060504" pitchFamily="66" charset="-79"/>
              </a:rPr>
              <a:t>1</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95" name="テキスト ボックス 94">
            <a:extLst>
              <a:ext uri="{FF2B5EF4-FFF2-40B4-BE49-F238E27FC236}">
                <a16:creationId xmlns:a16="http://schemas.microsoft.com/office/drawing/2014/main" id="{D4EF000C-B223-7B42-B4D6-B643736E437B}"/>
              </a:ext>
            </a:extLst>
          </p:cNvPr>
          <p:cNvSpPr txBox="1"/>
          <p:nvPr/>
        </p:nvSpPr>
        <p:spPr>
          <a:xfrm>
            <a:off x="5659962" y="4284609"/>
            <a:ext cx="359141" cy="323165"/>
          </a:xfrm>
          <a:prstGeom prst="rect">
            <a:avLst/>
          </a:prstGeom>
          <a:noFill/>
        </p:spPr>
        <p:txBody>
          <a:bodyPr wrap="square" rtlCol="0">
            <a:spAutoFit/>
          </a:bodyPr>
          <a:lstStyle/>
          <a:p>
            <a:r>
              <a:rPr lang="en-US" altLang="ja-JP" sz="1500" i="1" dirty="0">
                <a:ea typeface="Xingkai TC Light" panose="02010600040101010101" pitchFamily="2" charset="-120"/>
                <a:cs typeface="Apple Chancery" panose="03020702040506060504" pitchFamily="66" charset="-79"/>
              </a:rPr>
              <a:t>y</a:t>
            </a:r>
            <a:r>
              <a:rPr lang="en-US" altLang="ja-JP" sz="1500" i="1" baseline="-25000" dirty="0">
                <a:ea typeface="Xingkai TC Light" panose="02010600040101010101" pitchFamily="2" charset="-120"/>
                <a:cs typeface="Apple Chancery" panose="03020702040506060504" pitchFamily="66" charset="-79"/>
              </a:rPr>
              <a:t>1</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96" name="テキスト ボックス 95">
            <a:extLst>
              <a:ext uri="{FF2B5EF4-FFF2-40B4-BE49-F238E27FC236}">
                <a16:creationId xmlns:a16="http://schemas.microsoft.com/office/drawing/2014/main" id="{6774CA20-6B24-4944-8FB1-4607A734F8C8}"/>
              </a:ext>
            </a:extLst>
          </p:cNvPr>
          <p:cNvSpPr txBox="1"/>
          <p:nvPr/>
        </p:nvSpPr>
        <p:spPr>
          <a:xfrm>
            <a:off x="5659962" y="4615699"/>
            <a:ext cx="359141" cy="323165"/>
          </a:xfrm>
          <a:prstGeom prst="rect">
            <a:avLst/>
          </a:prstGeom>
          <a:noFill/>
        </p:spPr>
        <p:txBody>
          <a:bodyPr wrap="square" rtlCol="0">
            <a:spAutoFit/>
          </a:bodyPr>
          <a:lstStyle/>
          <a:p>
            <a:r>
              <a:rPr lang="en-US" altLang="ja-JP" sz="1500" i="1" dirty="0" err="1">
                <a:ea typeface="Xingkai TC Light" panose="02010600040101010101" pitchFamily="2" charset="-120"/>
                <a:cs typeface="Apple Chancery" panose="03020702040506060504" pitchFamily="66" charset="-79"/>
              </a:rPr>
              <a:t>y</a:t>
            </a:r>
            <a:r>
              <a:rPr lang="en-US" altLang="ja-JP" sz="1500" i="1" baseline="-25000" dirty="0" err="1">
                <a:ea typeface="Xingkai TC Light" panose="02010600040101010101" pitchFamily="2" charset="-120"/>
                <a:cs typeface="Apple Chancery" panose="03020702040506060504" pitchFamily="66" charset="-79"/>
              </a:rPr>
              <a:t>n</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97" name="テキスト ボックス 96">
            <a:extLst>
              <a:ext uri="{FF2B5EF4-FFF2-40B4-BE49-F238E27FC236}">
                <a16:creationId xmlns:a16="http://schemas.microsoft.com/office/drawing/2014/main" id="{7F30912F-E987-B646-B143-7F18A17597F8}"/>
              </a:ext>
            </a:extLst>
          </p:cNvPr>
          <p:cNvSpPr txBox="1"/>
          <p:nvPr/>
        </p:nvSpPr>
        <p:spPr>
          <a:xfrm>
            <a:off x="5671775" y="5263404"/>
            <a:ext cx="359141" cy="323165"/>
          </a:xfrm>
          <a:prstGeom prst="rect">
            <a:avLst/>
          </a:prstGeom>
          <a:noFill/>
        </p:spPr>
        <p:txBody>
          <a:bodyPr wrap="square" rtlCol="0">
            <a:spAutoFit/>
          </a:bodyPr>
          <a:lstStyle/>
          <a:p>
            <a:r>
              <a:rPr lang="en-US" altLang="ja-JP" sz="1500" i="1" dirty="0" err="1">
                <a:ea typeface="Xingkai TC Light" panose="02010600040101010101" pitchFamily="2" charset="-120"/>
                <a:cs typeface="Apple Chancery" panose="03020702040506060504" pitchFamily="66" charset="-79"/>
              </a:rPr>
              <a:t>y</a:t>
            </a:r>
            <a:r>
              <a:rPr lang="en-US" altLang="ja-JP" sz="1500" i="1" baseline="-25000" dirty="0" err="1">
                <a:ea typeface="Xingkai TC Light" panose="02010600040101010101" pitchFamily="2" charset="-120"/>
                <a:cs typeface="Apple Chancery" panose="03020702040506060504" pitchFamily="66" charset="-79"/>
              </a:rPr>
              <a:t>n</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98" name="テキスト ボックス 97">
            <a:extLst>
              <a:ext uri="{FF2B5EF4-FFF2-40B4-BE49-F238E27FC236}">
                <a16:creationId xmlns:a16="http://schemas.microsoft.com/office/drawing/2014/main" id="{CDF6187F-DB5A-6C4C-8F0D-AF292ED87623}"/>
              </a:ext>
            </a:extLst>
          </p:cNvPr>
          <p:cNvSpPr txBox="1"/>
          <p:nvPr/>
        </p:nvSpPr>
        <p:spPr>
          <a:xfrm>
            <a:off x="5673061" y="4959175"/>
            <a:ext cx="359141" cy="323165"/>
          </a:xfrm>
          <a:prstGeom prst="rect">
            <a:avLst/>
          </a:prstGeom>
          <a:noFill/>
        </p:spPr>
        <p:txBody>
          <a:bodyPr wrap="square" rtlCol="0">
            <a:spAutoFit/>
          </a:bodyPr>
          <a:lstStyle/>
          <a:p>
            <a:r>
              <a:rPr lang="en-US" altLang="ja-JP" sz="1500" i="1" dirty="0">
                <a:ea typeface="Xingkai TC Light" panose="02010600040101010101" pitchFamily="2" charset="-120"/>
                <a:cs typeface="Apple Chancery" panose="03020702040506060504" pitchFamily="66" charset="-79"/>
              </a:rPr>
              <a:t>y</a:t>
            </a:r>
            <a:r>
              <a:rPr lang="en-US" altLang="ja-JP" sz="1500" i="1" baseline="-25000" dirty="0">
                <a:ea typeface="Xingkai TC Light" panose="02010600040101010101" pitchFamily="2" charset="-120"/>
                <a:cs typeface="Apple Chancery" panose="03020702040506060504" pitchFamily="66" charset="-79"/>
              </a:rPr>
              <a:t>1</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99" name="テキスト ボックス 98">
            <a:extLst>
              <a:ext uri="{FF2B5EF4-FFF2-40B4-BE49-F238E27FC236}">
                <a16:creationId xmlns:a16="http://schemas.microsoft.com/office/drawing/2014/main" id="{ED49AA35-F6C2-894D-A5B1-13746FE351A2}"/>
              </a:ext>
            </a:extLst>
          </p:cNvPr>
          <p:cNvSpPr txBox="1"/>
          <p:nvPr/>
        </p:nvSpPr>
        <p:spPr>
          <a:xfrm>
            <a:off x="5658288" y="4888340"/>
            <a:ext cx="298482" cy="369332"/>
          </a:xfrm>
          <a:prstGeom prst="rect">
            <a:avLst/>
          </a:prstGeom>
          <a:noFill/>
        </p:spPr>
        <p:txBody>
          <a:bodyPr wrap="square" rtlCol="0">
            <a:spAutoFit/>
          </a:bodyPr>
          <a:lstStyle/>
          <a:p>
            <a:r>
              <a:rPr lang="en-US" altLang="ja-JP" i="1" dirty="0">
                <a:latin typeface="Apple Chancery" panose="03020702040506060504" pitchFamily="66" charset="-79"/>
                <a:ea typeface="Xingkai TC Light" panose="02010600040101010101" pitchFamily="2" charset="-120"/>
                <a:cs typeface="Apple Chancery" panose="03020702040506060504" pitchFamily="66" charset="-79"/>
              </a:rPr>
              <a:t>-</a:t>
            </a:r>
            <a:endParaRPr lang="ja-JP" altLang="en-US">
              <a:latin typeface="Apple Chancery" panose="03020702040506060504" pitchFamily="66" charset="-79"/>
              <a:ea typeface="Xingkai TC Light" panose="02010600040101010101" pitchFamily="2" charset="-120"/>
              <a:cs typeface="Apple Chancery" panose="03020702040506060504" pitchFamily="66" charset="-79"/>
            </a:endParaRPr>
          </a:p>
        </p:txBody>
      </p:sp>
      <p:sp>
        <p:nvSpPr>
          <p:cNvPr id="100" name="テキスト ボックス 99">
            <a:extLst>
              <a:ext uri="{FF2B5EF4-FFF2-40B4-BE49-F238E27FC236}">
                <a16:creationId xmlns:a16="http://schemas.microsoft.com/office/drawing/2014/main" id="{B117E5A6-BBE9-1740-8863-C6084CE86AB9}"/>
              </a:ext>
            </a:extLst>
          </p:cNvPr>
          <p:cNvSpPr txBox="1"/>
          <p:nvPr/>
        </p:nvSpPr>
        <p:spPr>
          <a:xfrm>
            <a:off x="5654315" y="5179613"/>
            <a:ext cx="298482" cy="369332"/>
          </a:xfrm>
          <a:prstGeom prst="rect">
            <a:avLst/>
          </a:prstGeom>
          <a:noFill/>
        </p:spPr>
        <p:txBody>
          <a:bodyPr wrap="square" rtlCol="0">
            <a:spAutoFit/>
          </a:bodyPr>
          <a:lstStyle/>
          <a:p>
            <a:r>
              <a:rPr lang="en-US" altLang="ja-JP" i="1" dirty="0">
                <a:latin typeface="Apple Chancery" panose="03020702040506060504" pitchFamily="66" charset="-79"/>
                <a:ea typeface="Xingkai TC Light" panose="02010600040101010101" pitchFamily="2" charset="-120"/>
                <a:cs typeface="Apple Chancery" panose="03020702040506060504" pitchFamily="66" charset="-79"/>
              </a:rPr>
              <a:t>-</a:t>
            </a:r>
            <a:endParaRPr lang="ja-JP" altLang="en-US">
              <a:latin typeface="Apple Chancery" panose="03020702040506060504" pitchFamily="66" charset="-79"/>
              <a:ea typeface="Xingkai TC Light" panose="02010600040101010101" pitchFamily="2" charset="-120"/>
              <a:cs typeface="Apple Chancery" panose="03020702040506060504" pitchFamily="66" charset="-79"/>
            </a:endParaRPr>
          </a:p>
        </p:txBody>
      </p:sp>
      <p:sp>
        <p:nvSpPr>
          <p:cNvPr id="101" name="テキスト ボックス 100">
            <a:extLst>
              <a:ext uri="{FF2B5EF4-FFF2-40B4-BE49-F238E27FC236}">
                <a16:creationId xmlns:a16="http://schemas.microsoft.com/office/drawing/2014/main" id="{BDFBAD56-B15E-0448-A6E6-7CD670815C5B}"/>
              </a:ext>
            </a:extLst>
          </p:cNvPr>
          <p:cNvSpPr txBox="1"/>
          <p:nvPr/>
        </p:nvSpPr>
        <p:spPr>
          <a:xfrm>
            <a:off x="3843298" y="3344063"/>
            <a:ext cx="359141" cy="323165"/>
          </a:xfrm>
          <a:prstGeom prst="rect">
            <a:avLst/>
          </a:prstGeom>
          <a:noFill/>
        </p:spPr>
        <p:txBody>
          <a:bodyPr wrap="square" rtlCol="0">
            <a:spAutoFit/>
          </a:bodyPr>
          <a:lstStyle/>
          <a:p>
            <a:r>
              <a:rPr lang="en-US" altLang="ja-JP" sz="1500" i="1" dirty="0">
                <a:ea typeface="Xingkai TC Light" panose="02010600040101010101" pitchFamily="2" charset="-120"/>
                <a:cs typeface="Apple Chancery" panose="03020702040506060504" pitchFamily="66" charset="-79"/>
              </a:rPr>
              <a:t>y</a:t>
            </a:r>
            <a:r>
              <a:rPr lang="en-US" altLang="ja-JP" sz="1500" i="1" baseline="-25000" dirty="0">
                <a:ea typeface="Xingkai TC Light" panose="02010600040101010101" pitchFamily="2" charset="-120"/>
                <a:cs typeface="Apple Chancery" panose="03020702040506060504" pitchFamily="66" charset="-79"/>
              </a:rPr>
              <a:t>1</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102" name="テキスト ボックス 101">
            <a:extLst>
              <a:ext uri="{FF2B5EF4-FFF2-40B4-BE49-F238E27FC236}">
                <a16:creationId xmlns:a16="http://schemas.microsoft.com/office/drawing/2014/main" id="{6ACB9319-3DBB-F44A-95C2-F22DCD1ADBEF}"/>
              </a:ext>
            </a:extLst>
          </p:cNvPr>
          <p:cNvSpPr txBox="1"/>
          <p:nvPr/>
        </p:nvSpPr>
        <p:spPr>
          <a:xfrm>
            <a:off x="5008321" y="3357138"/>
            <a:ext cx="359141" cy="323165"/>
          </a:xfrm>
          <a:prstGeom prst="rect">
            <a:avLst/>
          </a:prstGeom>
          <a:noFill/>
        </p:spPr>
        <p:txBody>
          <a:bodyPr wrap="square" rtlCol="0">
            <a:spAutoFit/>
          </a:bodyPr>
          <a:lstStyle/>
          <a:p>
            <a:r>
              <a:rPr lang="en-US" altLang="ja-JP" sz="1500" i="1" dirty="0">
                <a:ea typeface="Xingkai TC Light" panose="02010600040101010101" pitchFamily="2" charset="-120"/>
                <a:cs typeface="Apple Chancery" panose="03020702040506060504" pitchFamily="66" charset="-79"/>
              </a:rPr>
              <a:t>y</a:t>
            </a:r>
            <a:r>
              <a:rPr lang="en-US" altLang="ja-JP" sz="1500" i="1" baseline="-25000" dirty="0">
                <a:ea typeface="Xingkai TC Light" panose="02010600040101010101" pitchFamily="2" charset="-120"/>
                <a:cs typeface="Apple Chancery" panose="03020702040506060504" pitchFamily="66" charset="-79"/>
              </a:rPr>
              <a:t>1</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103" name="テキスト ボックス 102">
            <a:extLst>
              <a:ext uri="{FF2B5EF4-FFF2-40B4-BE49-F238E27FC236}">
                <a16:creationId xmlns:a16="http://schemas.microsoft.com/office/drawing/2014/main" id="{067C12BF-6595-B440-92C8-93EAEFF490E1}"/>
              </a:ext>
            </a:extLst>
          </p:cNvPr>
          <p:cNvSpPr txBox="1"/>
          <p:nvPr/>
        </p:nvSpPr>
        <p:spPr>
          <a:xfrm>
            <a:off x="3843298" y="3689082"/>
            <a:ext cx="359141" cy="323165"/>
          </a:xfrm>
          <a:prstGeom prst="rect">
            <a:avLst/>
          </a:prstGeom>
          <a:noFill/>
        </p:spPr>
        <p:txBody>
          <a:bodyPr wrap="square" rtlCol="0">
            <a:spAutoFit/>
          </a:bodyPr>
          <a:lstStyle/>
          <a:p>
            <a:r>
              <a:rPr lang="en-US" altLang="ja-JP" sz="1500" i="1" dirty="0" err="1">
                <a:ea typeface="Xingkai TC Light" panose="02010600040101010101" pitchFamily="2" charset="-120"/>
                <a:cs typeface="Apple Chancery" panose="03020702040506060504" pitchFamily="66" charset="-79"/>
              </a:rPr>
              <a:t>y</a:t>
            </a:r>
            <a:r>
              <a:rPr lang="en-US" altLang="ja-JP" sz="1500" i="1" baseline="-25000" dirty="0" err="1">
                <a:ea typeface="Xingkai TC Light" panose="02010600040101010101" pitchFamily="2" charset="-120"/>
                <a:cs typeface="Apple Chancery" panose="03020702040506060504" pitchFamily="66" charset="-79"/>
              </a:rPr>
              <a:t>n</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104" name="テキスト ボックス 103">
            <a:extLst>
              <a:ext uri="{FF2B5EF4-FFF2-40B4-BE49-F238E27FC236}">
                <a16:creationId xmlns:a16="http://schemas.microsoft.com/office/drawing/2014/main" id="{296CD4C8-2547-894F-8DF7-59BAEE75565F}"/>
              </a:ext>
            </a:extLst>
          </p:cNvPr>
          <p:cNvSpPr txBox="1"/>
          <p:nvPr/>
        </p:nvSpPr>
        <p:spPr>
          <a:xfrm>
            <a:off x="5008321" y="3663958"/>
            <a:ext cx="359141" cy="323165"/>
          </a:xfrm>
          <a:prstGeom prst="rect">
            <a:avLst/>
          </a:prstGeom>
          <a:noFill/>
        </p:spPr>
        <p:txBody>
          <a:bodyPr wrap="square" rtlCol="0">
            <a:spAutoFit/>
          </a:bodyPr>
          <a:lstStyle/>
          <a:p>
            <a:r>
              <a:rPr lang="en-US" altLang="ja-JP" sz="1500" i="1" dirty="0" err="1">
                <a:ea typeface="Xingkai TC Light" panose="02010600040101010101" pitchFamily="2" charset="-120"/>
                <a:cs typeface="Apple Chancery" panose="03020702040506060504" pitchFamily="66" charset="-79"/>
              </a:rPr>
              <a:t>y</a:t>
            </a:r>
            <a:r>
              <a:rPr lang="en-US" altLang="ja-JP" sz="1500" i="1" baseline="-25000" dirty="0" err="1">
                <a:ea typeface="Xingkai TC Light" panose="02010600040101010101" pitchFamily="2" charset="-120"/>
                <a:cs typeface="Apple Chancery" panose="03020702040506060504" pitchFamily="66" charset="-79"/>
              </a:rPr>
              <a:t>n</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105" name="テキスト ボックス 104">
            <a:extLst>
              <a:ext uri="{FF2B5EF4-FFF2-40B4-BE49-F238E27FC236}">
                <a16:creationId xmlns:a16="http://schemas.microsoft.com/office/drawing/2014/main" id="{31FC6C2F-7D66-C248-B5B3-66EAD7E70C00}"/>
              </a:ext>
            </a:extLst>
          </p:cNvPr>
          <p:cNvSpPr txBox="1"/>
          <p:nvPr/>
        </p:nvSpPr>
        <p:spPr>
          <a:xfrm>
            <a:off x="4452499" y="2340939"/>
            <a:ext cx="359141" cy="323165"/>
          </a:xfrm>
          <a:prstGeom prst="rect">
            <a:avLst/>
          </a:prstGeom>
          <a:noFill/>
        </p:spPr>
        <p:txBody>
          <a:bodyPr wrap="square" rtlCol="0">
            <a:spAutoFit/>
          </a:bodyPr>
          <a:lstStyle/>
          <a:p>
            <a:r>
              <a:rPr lang="en-US" altLang="ja-JP" sz="1500" i="1" dirty="0">
                <a:ea typeface="Xingkai TC Light" panose="02010600040101010101" pitchFamily="2" charset="-120"/>
                <a:cs typeface="Apple Chancery" panose="03020702040506060504" pitchFamily="66" charset="-79"/>
              </a:rPr>
              <a:t>g</a:t>
            </a:r>
            <a:r>
              <a:rPr lang="en-US" altLang="ja-JP" sz="1500" i="1" baseline="-25000" dirty="0">
                <a:ea typeface="Xingkai TC Light" panose="02010600040101010101" pitchFamily="2" charset="-120"/>
                <a:cs typeface="Apple Chancery" panose="03020702040506060504" pitchFamily="66" charset="-79"/>
              </a:rPr>
              <a:t>1</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106" name="テキスト ボックス 105">
            <a:extLst>
              <a:ext uri="{FF2B5EF4-FFF2-40B4-BE49-F238E27FC236}">
                <a16:creationId xmlns:a16="http://schemas.microsoft.com/office/drawing/2014/main" id="{8B49B532-21A0-6045-9074-2A74D1954E76}"/>
              </a:ext>
            </a:extLst>
          </p:cNvPr>
          <p:cNvSpPr txBox="1"/>
          <p:nvPr/>
        </p:nvSpPr>
        <p:spPr>
          <a:xfrm>
            <a:off x="4452499" y="3013146"/>
            <a:ext cx="892976" cy="323165"/>
          </a:xfrm>
          <a:prstGeom prst="rect">
            <a:avLst/>
          </a:prstGeom>
          <a:noFill/>
        </p:spPr>
        <p:txBody>
          <a:bodyPr wrap="square" rtlCol="0">
            <a:spAutoFit/>
          </a:bodyPr>
          <a:lstStyle/>
          <a:p>
            <a:r>
              <a:rPr lang="en-US" altLang="ja-JP" sz="1500" i="1" dirty="0">
                <a:ea typeface="Xingkai TC Light" panose="02010600040101010101" pitchFamily="2" charset="-120"/>
                <a:cs typeface="Apple Chancery" panose="03020702040506060504" pitchFamily="66" charset="-79"/>
              </a:rPr>
              <a:t>g</a:t>
            </a:r>
            <a:r>
              <a:rPr lang="en-US" altLang="ja-JP" sz="1500" i="1" baseline="-25000" dirty="0">
                <a:ea typeface="Xingkai TC Light" panose="02010600040101010101" pitchFamily="2" charset="-120"/>
                <a:cs typeface="Apple Chancery" panose="03020702040506060504" pitchFamily="66" charset="-79"/>
              </a:rPr>
              <a:t> h + m - n</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107" name="四角形吹き出し 106">
            <a:extLst>
              <a:ext uri="{FF2B5EF4-FFF2-40B4-BE49-F238E27FC236}">
                <a16:creationId xmlns:a16="http://schemas.microsoft.com/office/drawing/2014/main" id="{6D1BB2CF-2F90-CC41-9089-8C7D78B186F2}"/>
              </a:ext>
            </a:extLst>
          </p:cNvPr>
          <p:cNvSpPr/>
          <p:nvPr/>
        </p:nvSpPr>
        <p:spPr>
          <a:xfrm>
            <a:off x="1092622" y="3020298"/>
            <a:ext cx="300545" cy="508804"/>
          </a:xfrm>
          <a:prstGeom prst="wedgeRectCallout">
            <a:avLst>
              <a:gd name="adj1" fmla="val 1290"/>
              <a:gd name="adj2" fmla="val 13396"/>
            </a:avLst>
          </a:prstGeom>
          <a:solidFill>
            <a:schemeClr val="accent4">
              <a:lumMod val="20000"/>
              <a:lumOff val="8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a:solidFill>
                  <a:schemeClr val="tx1"/>
                </a:solidFill>
              </a:rPr>
              <a:t>入力</a:t>
            </a:r>
            <a:endParaRPr lang="en-US" altLang="ja-JP" sz="1600" dirty="0">
              <a:solidFill>
                <a:schemeClr val="tx1"/>
              </a:solidFill>
            </a:endParaRPr>
          </a:p>
        </p:txBody>
      </p:sp>
      <p:sp>
        <p:nvSpPr>
          <p:cNvPr id="109" name="四角形吹き出し 108">
            <a:extLst>
              <a:ext uri="{FF2B5EF4-FFF2-40B4-BE49-F238E27FC236}">
                <a16:creationId xmlns:a16="http://schemas.microsoft.com/office/drawing/2014/main" id="{23B484C1-F072-7A4E-838B-BDC064173252}"/>
              </a:ext>
            </a:extLst>
          </p:cNvPr>
          <p:cNvSpPr/>
          <p:nvPr/>
        </p:nvSpPr>
        <p:spPr>
          <a:xfrm>
            <a:off x="6020601" y="4683077"/>
            <a:ext cx="300545" cy="508804"/>
          </a:xfrm>
          <a:prstGeom prst="wedgeRectCallout">
            <a:avLst>
              <a:gd name="adj1" fmla="val 1290"/>
              <a:gd name="adj2" fmla="val 13396"/>
            </a:avLst>
          </a:prstGeom>
          <a:solidFill>
            <a:schemeClr val="accent4">
              <a:lumMod val="20000"/>
              <a:lumOff val="8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a:solidFill>
                  <a:schemeClr val="tx1"/>
                </a:solidFill>
              </a:rPr>
              <a:t>結果</a:t>
            </a:r>
            <a:endParaRPr lang="en-US" altLang="ja-JP" sz="1600" dirty="0">
              <a:solidFill>
                <a:schemeClr val="tx1"/>
              </a:solidFill>
            </a:endParaRPr>
          </a:p>
        </p:txBody>
      </p:sp>
      <p:sp>
        <p:nvSpPr>
          <p:cNvPr id="110" name="四角形吹き出し 109">
            <a:extLst>
              <a:ext uri="{FF2B5EF4-FFF2-40B4-BE49-F238E27FC236}">
                <a16:creationId xmlns:a16="http://schemas.microsoft.com/office/drawing/2014/main" id="{C8D16942-282A-214F-83CE-1CF5F74A6E68}"/>
              </a:ext>
            </a:extLst>
          </p:cNvPr>
          <p:cNvSpPr/>
          <p:nvPr/>
        </p:nvSpPr>
        <p:spPr>
          <a:xfrm>
            <a:off x="5008322" y="1890799"/>
            <a:ext cx="1049474" cy="273339"/>
          </a:xfrm>
          <a:prstGeom prst="wedgeRectCallout">
            <a:avLst>
              <a:gd name="adj1" fmla="val -80999"/>
              <a:gd name="adj2" fmla="val 176015"/>
            </a:avLst>
          </a:prstGeom>
          <a:solidFill>
            <a:schemeClr val="accent4">
              <a:lumMod val="20000"/>
              <a:lumOff val="8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a:solidFill>
                  <a:schemeClr val="tx1"/>
                </a:solidFill>
              </a:rPr>
              <a:t>ゴミライン</a:t>
            </a:r>
            <a:endParaRPr lang="en-US" altLang="ja-JP" sz="1600" dirty="0">
              <a:solidFill>
                <a:schemeClr val="tx1"/>
              </a:solidFill>
            </a:endParaRPr>
          </a:p>
        </p:txBody>
      </p:sp>
      <p:sp>
        <p:nvSpPr>
          <p:cNvPr id="111" name="四角形吹き出し 110">
            <a:extLst>
              <a:ext uri="{FF2B5EF4-FFF2-40B4-BE49-F238E27FC236}">
                <a16:creationId xmlns:a16="http://schemas.microsoft.com/office/drawing/2014/main" id="{0351CCF5-B8FD-454B-B6B5-CC8F7DE45FC4}"/>
              </a:ext>
            </a:extLst>
          </p:cNvPr>
          <p:cNvSpPr/>
          <p:nvPr/>
        </p:nvSpPr>
        <p:spPr>
          <a:xfrm>
            <a:off x="2897689" y="4670809"/>
            <a:ext cx="300545" cy="508804"/>
          </a:xfrm>
          <a:prstGeom prst="wedgeRectCallout">
            <a:avLst>
              <a:gd name="adj1" fmla="val 1290"/>
              <a:gd name="adj2" fmla="val 13396"/>
            </a:avLst>
          </a:prstGeom>
          <a:solidFill>
            <a:schemeClr val="accent4">
              <a:lumMod val="20000"/>
              <a:lumOff val="8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a:solidFill>
                  <a:schemeClr val="tx1"/>
                </a:solidFill>
              </a:rPr>
              <a:t>定数</a:t>
            </a:r>
            <a:endParaRPr lang="en-US" altLang="ja-JP" sz="1600" dirty="0">
              <a:solidFill>
                <a:schemeClr val="tx1"/>
              </a:solidFill>
            </a:endParaRPr>
          </a:p>
        </p:txBody>
      </p:sp>
      <p:sp>
        <p:nvSpPr>
          <p:cNvPr id="54" name="角丸四角形">
            <a:extLst>
              <a:ext uri="{FF2B5EF4-FFF2-40B4-BE49-F238E27FC236}">
                <a16:creationId xmlns:a16="http://schemas.microsoft.com/office/drawing/2014/main" id="{F64621A2-EFEF-5345-B653-62C35405FA02}"/>
              </a:ext>
            </a:extLst>
          </p:cNvPr>
          <p:cNvSpPr/>
          <p:nvPr/>
        </p:nvSpPr>
        <p:spPr>
          <a:xfrm>
            <a:off x="740127" y="1725366"/>
            <a:ext cx="2307834" cy="377981"/>
          </a:xfrm>
          <a:prstGeom prst="roundRect">
            <a:avLst>
              <a:gd name="adj" fmla="val 36421"/>
            </a:avLst>
          </a:prstGeom>
          <a:solidFill>
            <a:srgbClr val="FFFFFF"/>
          </a:solidFill>
          <a:ln w="38100">
            <a:solidFill>
              <a:schemeClr val="accent1"/>
            </a:solidFill>
            <a:miter/>
          </a:ln>
        </p:spPr>
        <p:txBody>
          <a:bodyPr lIns="34289" rIns="34289" anchor="ctr"/>
          <a:lstStyle/>
          <a:p>
            <a:r>
              <a:rPr lang="en-US" altLang="ja-JP" sz="2000" dirty="0"/>
              <a:t> </a:t>
            </a:r>
            <a:r>
              <a:rPr lang="ja-JP" altLang="en-US" sz="2000"/>
              <a:t>一般的な可逆回路</a:t>
            </a:r>
            <a:endParaRPr sz="2000" dirty="0"/>
          </a:p>
        </p:txBody>
      </p:sp>
    </p:spTree>
    <p:extLst>
      <p:ext uri="{BB962C8B-B14F-4D97-AF65-F5344CB8AC3E}">
        <p14:creationId xmlns:p14="http://schemas.microsoft.com/office/powerpoint/2010/main" val="4108209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9" name="直線コネクタ 88">
            <a:extLst>
              <a:ext uri="{FF2B5EF4-FFF2-40B4-BE49-F238E27FC236}">
                <a16:creationId xmlns:a16="http://schemas.microsoft.com/office/drawing/2014/main" id="{322B3E11-71E8-5E4A-B7A0-2E02BA7C6B7D}"/>
              </a:ext>
            </a:extLst>
          </p:cNvPr>
          <p:cNvCxnSpPr>
            <a:cxnSpLocks/>
          </p:cNvCxnSpPr>
          <p:nvPr/>
        </p:nvCxnSpPr>
        <p:spPr>
          <a:xfrm>
            <a:off x="3527049" y="5413445"/>
            <a:ext cx="210956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E659818B-4D85-7041-93E0-F383F61C7EE4}"/>
              </a:ext>
            </a:extLst>
          </p:cNvPr>
          <p:cNvCxnSpPr>
            <a:cxnSpLocks/>
          </p:cNvCxnSpPr>
          <p:nvPr/>
        </p:nvCxnSpPr>
        <p:spPr>
          <a:xfrm>
            <a:off x="3517218" y="4448245"/>
            <a:ext cx="210956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直線コネクタ 63">
            <a:extLst>
              <a:ext uri="{FF2B5EF4-FFF2-40B4-BE49-F238E27FC236}">
                <a16:creationId xmlns:a16="http://schemas.microsoft.com/office/drawing/2014/main" id="{7E5D58BE-AAA8-2A47-A8D8-FD1FA7C31F25}"/>
              </a:ext>
            </a:extLst>
          </p:cNvPr>
          <p:cNvCxnSpPr>
            <a:cxnSpLocks/>
          </p:cNvCxnSpPr>
          <p:nvPr/>
        </p:nvCxnSpPr>
        <p:spPr>
          <a:xfrm>
            <a:off x="3517217" y="4778445"/>
            <a:ext cx="210956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直線コネクタ 64">
            <a:extLst>
              <a:ext uri="{FF2B5EF4-FFF2-40B4-BE49-F238E27FC236}">
                <a16:creationId xmlns:a16="http://schemas.microsoft.com/office/drawing/2014/main" id="{733B2C2E-566B-C844-8F88-62B3F10DAE18}"/>
              </a:ext>
            </a:extLst>
          </p:cNvPr>
          <p:cNvCxnSpPr>
            <a:cxnSpLocks/>
          </p:cNvCxnSpPr>
          <p:nvPr/>
        </p:nvCxnSpPr>
        <p:spPr>
          <a:xfrm>
            <a:off x="3517218" y="5134045"/>
            <a:ext cx="210956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直線コネクタ 58">
            <a:extLst>
              <a:ext uri="{FF2B5EF4-FFF2-40B4-BE49-F238E27FC236}">
                <a16:creationId xmlns:a16="http://schemas.microsoft.com/office/drawing/2014/main" id="{8815EB0E-68D4-9246-8C3A-D7CE18A5B9E9}"/>
              </a:ext>
            </a:extLst>
          </p:cNvPr>
          <p:cNvCxnSpPr>
            <a:cxnSpLocks/>
          </p:cNvCxnSpPr>
          <p:nvPr/>
        </p:nvCxnSpPr>
        <p:spPr>
          <a:xfrm>
            <a:off x="1717774" y="3958405"/>
            <a:ext cx="5708451"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直線コネクタ 56">
            <a:extLst>
              <a:ext uri="{FF2B5EF4-FFF2-40B4-BE49-F238E27FC236}">
                <a16:creationId xmlns:a16="http://schemas.microsoft.com/office/drawing/2014/main" id="{2C1029DA-D51B-D245-B66C-BBAF78957307}"/>
              </a:ext>
            </a:extLst>
          </p:cNvPr>
          <p:cNvCxnSpPr>
            <a:cxnSpLocks/>
          </p:cNvCxnSpPr>
          <p:nvPr/>
        </p:nvCxnSpPr>
        <p:spPr>
          <a:xfrm>
            <a:off x="1717774" y="3615505"/>
            <a:ext cx="5708451"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直線コネクタ 36">
            <a:extLst>
              <a:ext uri="{FF2B5EF4-FFF2-40B4-BE49-F238E27FC236}">
                <a16:creationId xmlns:a16="http://schemas.microsoft.com/office/drawing/2014/main" id="{7CF6DDDF-3F25-C443-9F93-A8734138DE59}"/>
              </a:ext>
            </a:extLst>
          </p:cNvPr>
          <p:cNvCxnSpPr>
            <a:cxnSpLocks/>
          </p:cNvCxnSpPr>
          <p:nvPr/>
        </p:nvCxnSpPr>
        <p:spPr>
          <a:xfrm>
            <a:off x="1717774" y="3284414"/>
            <a:ext cx="5708451"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p:txBody>
          <a:bodyPr>
            <a:normAutofit/>
          </a:bodyPr>
          <a:lstStyle/>
          <a:p>
            <a:r>
              <a:rPr lang="en-US" altLang="ja-JP" sz="2625" dirty="0"/>
              <a:t>1.</a:t>
            </a:r>
            <a:r>
              <a:rPr lang="ja-JP" altLang="en-US"/>
              <a:t>研究背景</a:t>
            </a:r>
            <a:r>
              <a:rPr lang="en-US" altLang="ja-JP" dirty="0"/>
              <a:t>(3/3)</a:t>
            </a:r>
            <a:endParaRPr lang="ja-JP" altLang="en-US" dirty="0"/>
          </a:p>
        </p:txBody>
      </p:sp>
      <p:sp>
        <p:nvSpPr>
          <p:cNvPr id="4" name="スライド番号プレースホルダー 3"/>
          <p:cNvSpPr>
            <a:spLocks noGrp="1"/>
          </p:cNvSpPr>
          <p:nvPr>
            <p:ph type="sldNum" sz="quarter" idx="12"/>
          </p:nvPr>
        </p:nvSpPr>
        <p:spPr/>
        <p:txBody>
          <a:bodyPr/>
          <a:lstStyle/>
          <a:p>
            <a:fld id="{C5ACC6D9-967A-4799-96DF-DA263BD2958A}" type="slidenum">
              <a:rPr kumimoji="1" lang="ja-JP" altLang="en-US" smtClean="0"/>
              <a:t>5</a:t>
            </a:fld>
            <a:endParaRPr kumimoji="1" lang="ja-JP" altLang="en-US"/>
          </a:p>
        </p:txBody>
      </p:sp>
      <p:cxnSp>
        <p:nvCxnSpPr>
          <p:cNvPr id="61" name="直線コネクタ 60">
            <a:extLst>
              <a:ext uri="{FF2B5EF4-FFF2-40B4-BE49-F238E27FC236}">
                <a16:creationId xmlns:a16="http://schemas.microsoft.com/office/drawing/2014/main" id="{A2960D8B-09CC-2347-97C7-D8DFF71FBEE7}"/>
              </a:ext>
            </a:extLst>
          </p:cNvPr>
          <p:cNvCxnSpPr>
            <a:cxnSpLocks/>
          </p:cNvCxnSpPr>
          <p:nvPr/>
        </p:nvCxnSpPr>
        <p:spPr>
          <a:xfrm>
            <a:off x="1717775" y="2609846"/>
            <a:ext cx="5708451"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69" name="正方形/長方形 68">
            <a:extLst>
              <a:ext uri="{FF2B5EF4-FFF2-40B4-BE49-F238E27FC236}">
                <a16:creationId xmlns:a16="http://schemas.microsoft.com/office/drawing/2014/main" id="{F47659C8-30B9-6845-87C5-FB7D111A9DF6}"/>
              </a:ext>
            </a:extLst>
          </p:cNvPr>
          <p:cNvSpPr/>
          <p:nvPr/>
        </p:nvSpPr>
        <p:spPr>
          <a:xfrm>
            <a:off x="2083419" y="2163905"/>
            <a:ext cx="1738020" cy="2195510"/>
          </a:xfrm>
          <a:prstGeom prst="rect">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40" name="正方形/長方形 39">
            <a:extLst>
              <a:ext uri="{FF2B5EF4-FFF2-40B4-BE49-F238E27FC236}">
                <a16:creationId xmlns:a16="http://schemas.microsoft.com/office/drawing/2014/main" id="{2CA0B4AE-1CCE-5C4D-AF12-D82D3D34B098}"/>
              </a:ext>
            </a:extLst>
          </p:cNvPr>
          <p:cNvSpPr/>
          <p:nvPr/>
        </p:nvSpPr>
        <p:spPr>
          <a:xfrm>
            <a:off x="2540000" y="2246119"/>
            <a:ext cx="828926" cy="20384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100" i="1" dirty="0" err="1">
                <a:solidFill>
                  <a:schemeClr val="tx1"/>
                </a:solidFill>
              </a:rPr>
              <a:t>φ</a:t>
            </a:r>
            <a:endParaRPr lang="ja-JP" altLang="en-US" sz="2100" i="1">
              <a:solidFill>
                <a:schemeClr val="tx1"/>
              </a:solidFill>
            </a:endParaRPr>
          </a:p>
        </p:txBody>
      </p:sp>
      <p:sp>
        <p:nvSpPr>
          <p:cNvPr id="34" name="正方形/長方形 33">
            <a:extLst>
              <a:ext uri="{FF2B5EF4-FFF2-40B4-BE49-F238E27FC236}">
                <a16:creationId xmlns:a16="http://schemas.microsoft.com/office/drawing/2014/main" id="{975A46B5-24A1-4840-A3D9-1E9AD23E5805}"/>
              </a:ext>
            </a:extLst>
          </p:cNvPr>
          <p:cNvSpPr/>
          <p:nvPr/>
        </p:nvSpPr>
        <p:spPr>
          <a:xfrm>
            <a:off x="4157537" y="3429000"/>
            <a:ext cx="828926" cy="219551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350" dirty="0">
                <a:solidFill>
                  <a:schemeClr val="tx1"/>
                </a:solidFill>
              </a:rPr>
              <a:t>“spies”</a:t>
            </a:r>
            <a:endParaRPr lang="ja-JP" altLang="en-US" sz="1350">
              <a:solidFill>
                <a:schemeClr val="tx1"/>
              </a:solidFill>
            </a:endParaRPr>
          </a:p>
        </p:txBody>
      </p:sp>
      <p:sp>
        <p:nvSpPr>
          <p:cNvPr id="33" name="正方形/長方形 32">
            <a:extLst>
              <a:ext uri="{FF2B5EF4-FFF2-40B4-BE49-F238E27FC236}">
                <a16:creationId xmlns:a16="http://schemas.microsoft.com/office/drawing/2014/main" id="{65B8F81A-49EF-0F41-B0CC-A60C64D65D41}"/>
              </a:ext>
            </a:extLst>
          </p:cNvPr>
          <p:cNvSpPr/>
          <p:nvPr/>
        </p:nvSpPr>
        <p:spPr>
          <a:xfrm>
            <a:off x="5775074" y="2246119"/>
            <a:ext cx="828926" cy="20384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100" i="1" dirty="0">
                <a:solidFill>
                  <a:schemeClr val="tx1"/>
                </a:solidFill>
              </a:rPr>
              <a:t>φ</a:t>
            </a:r>
            <a:r>
              <a:rPr lang="en-US" altLang="ja-JP" sz="2100" i="1" baseline="30000" dirty="0">
                <a:solidFill>
                  <a:schemeClr val="tx1"/>
                </a:solidFill>
              </a:rPr>
              <a:t>-1</a:t>
            </a:r>
            <a:endParaRPr lang="ja-JP" altLang="en-US" sz="2100" i="1">
              <a:solidFill>
                <a:schemeClr val="tx1"/>
              </a:solidFill>
            </a:endParaRPr>
          </a:p>
        </p:txBody>
      </p:sp>
      <p:sp>
        <p:nvSpPr>
          <p:cNvPr id="66" name="テキスト ボックス 65">
            <a:extLst>
              <a:ext uri="{FF2B5EF4-FFF2-40B4-BE49-F238E27FC236}">
                <a16:creationId xmlns:a16="http://schemas.microsoft.com/office/drawing/2014/main" id="{3CDE486E-1812-6B42-BB10-81D50E318BDF}"/>
              </a:ext>
            </a:extLst>
          </p:cNvPr>
          <p:cNvSpPr txBox="1"/>
          <p:nvPr/>
        </p:nvSpPr>
        <p:spPr>
          <a:xfrm>
            <a:off x="1429791" y="2428058"/>
            <a:ext cx="359141" cy="323165"/>
          </a:xfrm>
          <a:prstGeom prst="rect">
            <a:avLst/>
          </a:prstGeom>
          <a:noFill/>
        </p:spPr>
        <p:txBody>
          <a:bodyPr wrap="square" rtlCol="0">
            <a:spAutoFit/>
          </a:bodyPr>
          <a:lstStyle/>
          <a:p>
            <a:r>
              <a:rPr lang="en-US" altLang="ja-JP" sz="1500" i="1" dirty="0">
                <a:ea typeface="Xingkai TC Light" panose="02010600040101010101" pitchFamily="2" charset="-120"/>
                <a:cs typeface="Apple Chancery" panose="03020702040506060504" pitchFamily="66" charset="-79"/>
              </a:rPr>
              <a:t>c</a:t>
            </a:r>
            <a:r>
              <a:rPr lang="en-US" altLang="ja-JP" sz="1500" i="1" baseline="-25000" dirty="0">
                <a:ea typeface="Xingkai TC Light" panose="02010600040101010101" pitchFamily="2" charset="-120"/>
                <a:cs typeface="Apple Chancery" panose="03020702040506060504" pitchFamily="66" charset="-79"/>
              </a:rPr>
              <a:t>1</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67" name="テキスト ボックス 66">
            <a:extLst>
              <a:ext uri="{FF2B5EF4-FFF2-40B4-BE49-F238E27FC236}">
                <a16:creationId xmlns:a16="http://schemas.microsoft.com/office/drawing/2014/main" id="{7FBDE1E9-EFE0-4B45-8D42-B2CE26CBEF80}"/>
              </a:ext>
            </a:extLst>
          </p:cNvPr>
          <p:cNvSpPr txBox="1"/>
          <p:nvPr/>
        </p:nvSpPr>
        <p:spPr>
          <a:xfrm>
            <a:off x="1429791" y="3086903"/>
            <a:ext cx="359141" cy="323165"/>
          </a:xfrm>
          <a:prstGeom prst="rect">
            <a:avLst/>
          </a:prstGeom>
          <a:noFill/>
        </p:spPr>
        <p:txBody>
          <a:bodyPr wrap="square" rtlCol="0">
            <a:spAutoFit/>
          </a:bodyPr>
          <a:lstStyle/>
          <a:p>
            <a:r>
              <a:rPr lang="en-US" altLang="ja-JP" sz="1500" i="1" dirty="0" err="1">
                <a:ea typeface="Xingkai TC Light" panose="02010600040101010101" pitchFamily="2" charset="-120"/>
                <a:cs typeface="Apple Chancery" panose="03020702040506060504" pitchFamily="66" charset="-79"/>
              </a:rPr>
              <a:t>c</a:t>
            </a:r>
            <a:r>
              <a:rPr lang="en-US" altLang="ja-JP" sz="1500" i="1" baseline="-25000" dirty="0" err="1">
                <a:ea typeface="Xingkai TC Light" panose="02010600040101010101" pitchFamily="2" charset="-120"/>
                <a:cs typeface="Apple Chancery" panose="03020702040506060504" pitchFamily="66" charset="-79"/>
              </a:rPr>
              <a:t>h</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68" name="テキスト ボックス 67">
            <a:extLst>
              <a:ext uri="{FF2B5EF4-FFF2-40B4-BE49-F238E27FC236}">
                <a16:creationId xmlns:a16="http://schemas.microsoft.com/office/drawing/2014/main" id="{7A508DB9-B085-794C-8D8E-15787C0CC342}"/>
              </a:ext>
            </a:extLst>
          </p:cNvPr>
          <p:cNvSpPr txBox="1"/>
          <p:nvPr/>
        </p:nvSpPr>
        <p:spPr>
          <a:xfrm>
            <a:off x="7437154" y="2428058"/>
            <a:ext cx="359141" cy="323165"/>
          </a:xfrm>
          <a:prstGeom prst="rect">
            <a:avLst/>
          </a:prstGeom>
          <a:noFill/>
        </p:spPr>
        <p:txBody>
          <a:bodyPr wrap="square" rtlCol="0">
            <a:spAutoFit/>
          </a:bodyPr>
          <a:lstStyle/>
          <a:p>
            <a:r>
              <a:rPr lang="en-US" altLang="ja-JP" sz="1500" i="1" dirty="0">
                <a:ea typeface="Xingkai TC Light" panose="02010600040101010101" pitchFamily="2" charset="-120"/>
                <a:cs typeface="Apple Chancery" panose="03020702040506060504" pitchFamily="66" charset="-79"/>
              </a:rPr>
              <a:t>c</a:t>
            </a:r>
            <a:r>
              <a:rPr lang="en-US" altLang="ja-JP" sz="1500" i="1" baseline="-25000" dirty="0">
                <a:ea typeface="Xingkai TC Light" panose="02010600040101010101" pitchFamily="2" charset="-120"/>
                <a:cs typeface="Apple Chancery" panose="03020702040506060504" pitchFamily="66" charset="-79"/>
              </a:rPr>
              <a:t>1</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70" name="テキスト ボックス 69">
            <a:extLst>
              <a:ext uri="{FF2B5EF4-FFF2-40B4-BE49-F238E27FC236}">
                <a16:creationId xmlns:a16="http://schemas.microsoft.com/office/drawing/2014/main" id="{87BF46A5-C528-B44C-BC8F-9D0EAEA70BB0}"/>
              </a:ext>
            </a:extLst>
          </p:cNvPr>
          <p:cNvSpPr txBox="1"/>
          <p:nvPr/>
        </p:nvSpPr>
        <p:spPr>
          <a:xfrm>
            <a:off x="7425004" y="3072129"/>
            <a:ext cx="359141" cy="323165"/>
          </a:xfrm>
          <a:prstGeom prst="rect">
            <a:avLst/>
          </a:prstGeom>
          <a:noFill/>
        </p:spPr>
        <p:txBody>
          <a:bodyPr wrap="square" rtlCol="0">
            <a:spAutoFit/>
          </a:bodyPr>
          <a:lstStyle/>
          <a:p>
            <a:r>
              <a:rPr lang="en-US" altLang="ja-JP" sz="1500" i="1" dirty="0" err="1">
                <a:ea typeface="Xingkai TC Light" panose="02010600040101010101" pitchFamily="2" charset="-120"/>
                <a:cs typeface="Apple Chancery" panose="03020702040506060504" pitchFamily="66" charset="-79"/>
              </a:rPr>
              <a:t>c</a:t>
            </a:r>
            <a:r>
              <a:rPr lang="en-US" altLang="ja-JP" sz="1500" i="1" baseline="-25000" dirty="0" err="1">
                <a:ea typeface="Xingkai TC Light" panose="02010600040101010101" pitchFamily="2" charset="-120"/>
                <a:cs typeface="Apple Chancery" panose="03020702040506060504" pitchFamily="66" charset="-79"/>
              </a:rPr>
              <a:t>h</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71" name="テキスト ボックス 70">
            <a:extLst>
              <a:ext uri="{FF2B5EF4-FFF2-40B4-BE49-F238E27FC236}">
                <a16:creationId xmlns:a16="http://schemas.microsoft.com/office/drawing/2014/main" id="{CFFAAE80-A1B8-174D-8864-C2694F1C3CC7}"/>
              </a:ext>
            </a:extLst>
          </p:cNvPr>
          <p:cNvSpPr txBox="1"/>
          <p:nvPr/>
        </p:nvSpPr>
        <p:spPr>
          <a:xfrm>
            <a:off x="1808446" y="2704756"/>
            <a:ext cx="359141" cy="507831"/>
          </a:xfrm>
          <a:prstGeom prst="rect">
            <a:avLst/>
          </a:prstGeom>
          <a:noFill/>
        </p:spPr>
        <p:txBody>
          <a:bodyPr wrap="square" rtlCol="0">
            <a:spAutoFit/>
          </a:bodyPr>
          <a:lstStyle/>
          <a:p>
            <a:r>
              <a:rPr lang="ja-JP" altLang="en-US" sz="900">
                <a:ea typeface="Xingkai TC Light" panose="02010600040101010101" pitchFamily="2" charset="-120"/>
                <a:cs typeface="Apple Chancery" panose="03020702040506060504" pitchFamily="66" charset="-79"/>
              </a:rPr>
              <a:t>・</a:t>
            </a:r>
            <a:endParaRPr lang="en-US" altLang="ja-JP" sz="900" dirty="0">
              <a:ea typeface="Xingkai TC Light" panose="02010600040101010101" pitchFamily="2" charset="-120"/>
              <a:cs typeface="Apple Chancery" panose="03020702040506060504" pitchFamily="66" charset="-79"/>
            </a:endParaRPr>
          </a:p>
          <a:p>
            <a:r>
              <a:rPr lang="ja-JP" altLang="en-US" sz="900">
                <a:ea typeface="Xingkai TC Light" panose="02010600040101010101" pitchFamily="2" charset="-120"/>
                <a:cs typeface="Apple Chancery" panose="03020702040506060504" pitchFamily="66" charset="-79"/>
              </a:rPr>
              <a:t>・</a:t>
            </a:r>
            <a:endParaRPr lang="en-US" altLang="ja-JP" sz="900" dirty="0">
              <a:ea typeface="Xingkai TC Light" panose="02010600040101010101" pitchFamily="2" charset="-120"/>
              <a:cs typeface="Apple Chancery" panose="03020702040506060504" pitchFamily="66" charset="-79"/>
            </a:endParaRPr>
          </a:p>
          <a:p>
            <a:r>
              <a:rPr lang="ja-JP" altLang="en-US" sz="900">
                <a:ea typeface="Xingkai TC Light" panose="02010600040101010101" pitchFamily="2" charset="-120"/>
                <a:cs typeface="Apple Chancery" panose="03020702040506060504" pitchFamily="66" charset="-79"/>
              </a:rPr>
              <a:t>・</a:t>
            </a:r>
            <a:endParaRPr lang="en-US" altLang="ja-JP" sz="900" dirty="0">
              <a:ea typeface="Xingkai TC Light" panose="02010600040101010101" pitchFamily="2" charset="-120"/>
              <a:cs typeface="Apple Chancery" panose="03020702040506060504" pitchFamily="66" charset="-79"/>
            </a:endParaRPr>
          </a:p>
        </p:txBody>
      </p:sp>
      <p:sp>
        <p:nvSpPr>
          <p:cNvPr id="74" name="テキスト ボックス 73">
            <a:extLst>
              <a:ext uri="{FF2B5EF4-FFF2-40B4-BE49-F238E27FC236}">
                <a16:creationId xmlns:a16="http://schemas.microsoft.com/office/drawing/2014/main" id="{9ACD632E-0E76-AD47-9573-04CAC004CFAB}"/>
              </a:ext>
            </a:extLst>
          </p:cNvPr>
          <p:cNvSpPr txBox="1"/>
          <p:nvPr/>
        </p:nvSpPr>
        <p:spPr>
          <a:xfrm>
            <a:off x="4453867" y="2704756"/>
            <a:ext cx="359141" cy="507831"/>
          </a:xfrm>
          <a:prstGeom prst="rect">
            <a:avLst/>
          </a:prstGeom>
          <a:noFill/>
        </p:spPr>
        <p:txBody>
          <a:bodyPr wrap="square" rtlCol="0">
            <a:spAutoFit/>
          </a:bodyPr>
          <a:lstStyle/>
          <a:p>
            <a:r>
              <a:rPr lang="ja-JP" altLang="en-US" sz="900">
                <a:ea typeface="Xingkai TC Light" panose="02010600040101010101" pitchFamily="2" charset="-120"/>
                <a:cs typeface="Apple Chancery" panose="03020702040506060504" pitchFamily="66" charset="-79"/>
              </a:rPr>
              <a:t>・</a:t>
            </a:r>
            <a:endParaRPr lang="en-US" altLang="ja-JP" sz="900" dirty="0">
              <a:ea typeface="Xingkai TC Light" panose="02010600040101010101" pitchFamily="2" charset="-120"/>
              <a:cs typeface="Apple Chancery" panose="03020702040506060504" pitchFamily="66" charset="-79"/>
            </a:endParaRPr>
          </a:p>
          <a:p>
            <a:r>
              <a:rPr lang="ja-JP" altLang="en-US" sz="900">
                <a:ea typeface="Xingkai TC Light" panose="02010600040101010101" pitchFamily="2" charset="-120"/>
                <a:cs typeface="Apple Chancery" panose="03020702040506060504" pitchFamily="66" charset="-79"/>
              </a:rPr>
              <a:t>・</a:t>
            </a:r>
            <a:endParaRPr lang="en-US" altLang="ja-JP" sz="900" dirty="0">
              <a:ea typeface="Xingkai TC Light" panose="02010600040101010101" pitchFamily="2" charset="-120"/>
              <a:cs typeface="Apple Chancery" panose="03020702040506060504" pitchFamily="66" charset="-79"/>
            </a:endParaRPr>
          </a:p>
          <a:p>
            <a:r>
              <a:rPr lang="ja-JP" altLang="en-US" sz="900">
                <a:ea typeface="Xingkai TC Light" panose="02010600040101010101" pitchFamily="2" charset="-120"/>
                <a:cs typeface="Apple Chancery" panose="03020702040506060504" pitchFamily="66" charset="-79"/>
              </a:rPr>
              <a:t>・</a:t>
            </a:r>
            <a:endParaRPr lang="en-US" altLang="ja-JP" sz="900" dirty="0">
              <a:ea typeface="Xingkai TC Light" panose="02010600040101010101" pitchFamily="2" charset="-120"/>
              <a:cs typeface="Apple Chancery" panose="03020702040506060504" pitchFamily="66" charset="-79"/>
            </a:endParaRPr>
          </a:p>
        </p:txBody>
      </p:sp>
      <p:sp>
        <p:nvSpPr>
          <p:cNvPr id="75" name="テキスト ボックス 74">
            <a:extLst>
              <a:ext uri="{FF2B5EF4-FFF2-40B4-BE49-F238E27FC236}">
                <a16:creationId xmlns:a16="http://schemas.microsoft.com/office/drawing/2014/main" id="{A6629997-C866-4648-8EFD-F496BE5AECF2}"/>
              </a:ext>
            </a:extLst>
          </p:cNvPr>
          <p:cNvSpPr txBox="1"/>
          <p:nvPr/>
        </p:nvSpPr>
        <p:spPr>
          <a:xfrm>
            <a:off x="6963012" y="2704756"/>
            <a:ext cx="359141" cy="507831"/>
          </a:xfrm>
          <a:prstGeom prst="rect">
            <a:avLst/>
          </a:prstGeom>
          <a:noFill/>
        </p:spPr>
        <p:txBody>
          <a:bodyPr wrap="square" rtlCol="0">
            <a:spAutoFit/>
          </a:bodyPr>
          <a:lstStyle/>
          <a:p>
            <a:r>
              <a:rPr lang="ja-JP" altLang="en-US" sz="900">
                <a:ea typeface="Xingkai TC Light" panose="02010600040101010101" pitchFamily="2" charset="-120"/>
                <a:cs typeface="Apple Chancery" panose="03020702040506060504" pitchFamily="66" charset="-79"/>
              </a:rPr>
              <a:t>・</a:t>
            </a:r>
            <a:endParaRPr lang="en-US" altLang="ja-JP" sz="900" dirty="0">
              <a:ea typeface="Xingkai TC Light" panose="02010600040101010101" pitchFamily="2" charset="-120"/>
              <a:cs typeface="Apple Chancery" panose="03020702040506060504" pitchFamily="66" charset="-79"/>
            </a:endParaRPr>
          </a:p>
          <a:p>
            <a:r>
              <a:rPr lang="ja-JP" altLang="en-US" sz="900">
                <a:ea typeface="Xingkai TC Light" panose="02010600040101010101" pitchFamily="2" charset="-120"/>
                <a:cs typeface="Apple Chancery" panose="03020702040506060504" pitchFamily="66" charset="-79"/>
              </a:rPr>
              <a:t>・</a:t>
            </a:r>
            <a:endParaRPr lang="en-US" altLang="ja-JP" sz="900" dirty="0">
              <a:ea typeface="Xingkai TC Light" panose="02010600040101010101" pitchFamily="2" charset="-120"/>
              <a:cs typeface="Apple Chancery" panose="03020702040506060504" pitchFamily="66" charset="-79"/>
            </a:endParaRPr>
          </a:p>
          <a:p>
            <a:r>
              <a:rPr lang="ja-JP" altLang="en-US" sz="900">
                <a:ea typeface="Xingkai TC Light" panose="02010600040101010101" pitchFamily="2" charset="-120"/>
                <a:cs typeface="Apple Chancery" panose="03020702040506060504" pitchFamily="66" charset="-79"/>
              </a:rPr>
              <a:t>・</a:t>
            </a:r>
            <a:endParaRPr lang="en-US" altLang="ja-JP" sz="900" dirty="0">
              <a:ea typeface="Xingkai TC Light" panose="02010600040101010101" pitchFamily="2" charset="-120"/>
              <a:cs typeface="Apple Chancery" panose="03020702040506060504" pitchFamily="66" charset="-79"/>
            </a:endParaRPr>
          </a:p>
        </p:txBody>
      </p:sp>
      <p:sp>
        <p:nvSpPr>
          <p:cNvPr id="77" name="テキスト ボックス 76">
            <a:extLst>
              <a:ext uri="{FF2B5EF4-FFF2-40B4-BE49-F238E27FC236}">
                <a16:creationId xmlns:a16="http://schemas.microsoft.com/office/drawing/2014/main" id="{0DE5480E-7AD7-BF4E-973B-7CB19D5F34EE}"/>
              </a:ext>
            </a:extLst>
          </p:cNvPr>
          <p:cNvSpPr txBox="1"/>
          <p:nvPr/>
        </p:nvSpPr>
        <p:spPr>
          <a:xfrm>
            <a:off x="1440848" y="3793218"/>
            <a:ext cx="538773" cy="323165"/>
          </a:xfrm>
          <a:prstGeom prst="rect">
            <a:avLst/>
          </a:prstGeom>
          <a:noFill/>
        </p:spPr>
        <p:txBody>
          <a:bodyPr wrap="square" rtlCol="0">
            <a:spAutoFit/>
          </a:bodyPr>
          <a:lstStyle/>
          <a:p>
            <a:r>
              <a:rPr lang="en-US" altLang="ja-JP" sz="1500" i="1" dirty="0" err="1">
                <a:ea typeface="Xingkai TC Light" panose="02010600040101010101" pitchFamily="2" charset="-120"/>
                <a:cs typeface="Apple Chancery" panose="03020702040506060504" pitchFamily="66" charset="-79"/>
              </a:rPr>
              <a:t>x</a:t>
            </a:r>
            <a:r>
              <a:rPr lang="en-US" altLang="ja-JP" sz="1500" i="1" baseline="-25000" dirty="0" err="1">
                <a:ea typeface="Xingkai TC Light" panose="02010600040101010101" pitchFamily="2" charset="-120"/>
                <a:cs typeface="Apple Chancery" panose="03020702040506060504" pitchFamily="66" charset="-79"/>
              </a:rPr>
              <a:t>m</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78" name="テキスト ボックス 77">
            <a:extLst>
              <a:ext uri="{FF2B5EF4-FFF2-40B4-BE49-F238E27FC236}">
                <a16:creationId xmlns:a16="http://schemas.microsoft.com/office/drawing/2014/main" id="{F7059299-0A71-5C47-AD41-7305EBC26E5D}"/>
              </a:ext>
            </a:extLst>
          </p:cNvPr>
          <p:cNvSpPr txBox="1"/>
          <p:nvPr/>
        </p:nvSpPr>
        <p:spPr>
          <a:xfrm>
            <a:off x="7447938" y="3780570"/>
            <a:ext cx="472219" cy="323165"/>
          </a:xfrm>
          <a:prstGeom prst="rect">
            <a:avLst/>
          </a:prstGeom>
          <a:noFill/>
        </p:spPr>
        <p:txBody>
          <a:bodyPr wrap="square" rtlCol="0">
            <a:spAutoFit/>
          </a:bodyPr>
          <a:lstStyle/>
          <a:p>
            <a:r>
              <a:rPr lang="en-US" altLang="ja-JP" sz="1500" i="1" dirty="0" err="1">
                <a:ea typeface="Xingkai TC Light" panose="02010600040101010101" pitchFamily="2" charset="-120"/>
                <a:cs typeface="Apple Chancery" panose="03020702040506060504" pitchFamily="66" charset="-79"/>
              </a:rPr>
              <a:t>x</a:t>
            </a:r>
            <a:r>
              <a:rPr lang="en-US" altLang="ja-JP" sz="1500" i="1" baseline="-25000" dirty="0" err="1">
                <a:ea typeface="Xingkai TC Light" panose="02010600040101010101" pitchFamily="2" charset="-120"/>
                <a:cs typeface="Apple Chancery" panose="03020702040506060504" pitchFamily="66" charset="-79"/>
              </a:rPr>
              <a:t>m</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79" name="テキスト ボックス 78">
            <a:extLst>
              <a:ext uri="{FF2B5EF4-FFF2-40B4-BE49-F238E27FC236}">
                <a16:creationId xmlns:a16="http://schemas.microsoft.com/office/drawing/2014/main" id="{92FF8A2D-C86F-4F4D-ABA5-ED4C5A763119}"/>
              </a:ext>
            </a:extLst>
          </p:cNvPr>
          <p:cNvSpPr txBox="1"/>
          <p:nvPr/>
        </p:nvSpPr>
        <p:spPr>
          <a:xfrm>
            <a:off x="7447938" y="3445935"/>
            <a:ext cx="359141" cy="323165"/>
          </a:xfrm>
          <a:prstGeom prst="rect">
            <a:avLst/>
          </a:prstGeom>
          <a:noFill/>
        </p:spPr>
        <p:txBody>
          <a:bodyPr wrap="square" rtlCol="0">
            <a:spAutoFit/>
          </a:bodyPr>
          <a:lstStyle/>
          <a:p>
            <a:r>
              <a:rPr lang="en-US" altLang="ja-JP" sz="1500" i="1" dirty="0">
                <a:ea typeface="Xingkai TC Light" panose="02010600040101010101" pitchFamily="2" charset="-120"/>
                <a:cs typeface="Apple Chancery" panose="03020702040506060504" pitchFamily="66" charset="-79"/>
              </a:rPr>
              <a:t>x</a:t>
            </a:r>
            <a:r>
              <a:rPr lang="en-US" altLang="ja-JP" sz="1500" i="1" baseline="-25000" dirty="0">
                <a:ea typeface="Xingkai TC Light" panose="02010600040101010101" pitchFamily="2" charset="-120"/>
                <a:cs typeface="Apple Chancery" panose="03020702040506060504" pitchFamily="66" charset="-79"/>
              </a:rPr>
              <a:t>1</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80" name="テキスト ボックス 79">
            <a:extLst>
              <a:ext uri="{FF2B5EF4-FFF2-40B4-BE49-F238E27FC236}">
                <a16:creationId xmlns:a16="http://schemas.microsoft.com/office/drawing/2014/main" id="{05B60888-0920-DC47-B098-5A9B4681A145}"/>
              </a:ext>
            </a:extLst>
          </p:cNvPr>
          <p:cNvSpPr txBox="1"/>
          <p:nvPr/>
        </p:nvSpPr>
        <p:spPr>
          <a:xfrm>
            <a:off x="1451635" y="3445935"/>
            <a:ext cx="359141" cy="323165"/>
          </a:xfrm>
          <a:prstGeom prst="rect">
            <a:avLst/>
          </a:prstGeom>
          <a:noFill/>
        </p:spPr>
        <p:txBody>
          <a:bodyPr wrap="square" rtlCol="0">
            <a:spAutoFit/>
          </a:bodyPr>
          <a:lstStyle/>
          <a:p>
            <a:r>
              <a:rPr lang="en-US" altLang="ja-JP" sz="1500" i="1" dirty="0">
                <a:ea typeface="Xingkai TC Light" panose="02010600040101010101" pitchFamily="2" charset="-120"/>
                <a:cs typeface="Apple Chancery" panose="03020702040506060504" pitchFamily="66" charset="-79"/>
              </a:rPr>
              <a:t>x</a:t>
            </a:r>
            <a:r>
              <a:rPr lang="en-US" altLang="ja-JP" sz="1500" i="1" baseline="-25000" dirty="0">
                <a:ea typeface="Xingkai TC Light" panose="02010600040101010101" pitchFamily="2" charset="-120"/>
                <a:cs typeface="Apple Chancery" panose="03020702040506060504" pitchFamily="66" charset="-79"/>
              </a:rPr>
              <a:t>1</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81" name="テキスト ボックス 80">
            <a:extLst>
              <a:ext uri="{FF2B5EF4-FFF2-40B4-BE49-F238E27FC236}">
                <a16:creationId xmlns:a16="http://schemas.microsoft.com/office/drawing/2014/main" id="{1D9B41E5-D26B-614F-9B8F-68399782FB63}"/>
              </a:ext>
            </a:extLst>
          </p:cNvPr>
          <p:cNvSpPr txBox="1"/>
          <p:nvPr/>
        </p:nvSpPr>
        <p:spPr>
          <a:xfrm>
            <a:off x="1835153" y="3623426"/>
            <a:ext cx="359141" cy="369332"/>
          </a:xfrm>
          <a:prstGeom prst="rect">
            <a:avLst/>
          </a:prstGeom>
          <a:noFill/>
        </p:spPr>
        <p:txBody>
          <a:bodyPr wrap="square" rtlCol="0">
            <a:spAutoFit/>
          </a:bodyPr>
          <a:lstStyle/>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p:txBody>
      </p:sp>
      <p:sp>
        <p:nvSpPr>
          <p:cNvPr id="82" name="テキスト ボックス 81">
            <a:extLst>
              <a:ext uri="{FF2B5EF4-FFF2-40B4-BE49-F238E27FC236}">
                <a16:creationId xmlns:a16="http://schemas.microsoft.com/office/drawing/2014/main" id="{B2B2FF3A-E643-DC40-9B41-85D76027EC16}"/>
              </a:ext>
            </a:extLst>
          </p:cNvPr>
          <p:cNvSpPr txBox="1"/>
          <p:nvPr/>
        </p:nvSpPr>
        <p:spPr>
          <a:xfrm>
            <a:off x="3751687" y="3623426"/>
            <a:ext cx="359141" cy="369332"/>
          </a:xfrm>
          <a:prstGeom prst="rect">
            <a:avLst/>
          </a:prstGeom>
          <a:noFill/>
        </p:spPr>
        <p:txBody>
          <a:bodyPr wrap="square" rtlCol="0">
            <a:spAutoFit/>
          </a:bodyPr>
          <a:lstStyle/>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p:txBody>
      </p:sp>
      <p:sp>
        <p:nvSpPr>
          <p:cNvPr id="83" name="テキスト ボックス 82">
            <a:extLst>
              <a:ext uri="{FF2B5EF4-FFF2-40B4-BE49-F238E27FC236}">
                <a16:creationId xmlns:a16="http://schemas.microsoft.com/office/drawing/2014/main" id="{70E3FF3C-91D1-5D40-921B-282A025BC51D}"/>
              </a:ext>
            </a:extLst>
          </p:cNvPr>
          <p:cNvSpPr txBox="1"/>
          <p:nvPr/>
        </p:nvSpPr>
        <p:spPr>
          <a:xfrm>
            <a:off x="5277470" y="3623426"/>
            <a:ext cx="359141" cy="369332"/>
          </a:xfrm>
          <a:prstGeom prst="rect">
            <a:avLst/>
          </a:prstGeom>
          <a:noFill/>
        </p:spPr>
        <p:txBody>
          <a:bodyPr wrap="square" rtlCol="0">
            <a:spAutoFit/>
          </a:bodyPr>
          <a:lstStyle/>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p:txBody>
      </p:sp>
      <p:sp>
        <p:nvSpPr>
          <p:cNvPr id="84" name="テキスト ボックス 83">
            <a:extLst>
              <a:ext uri="{FF2B5EF4-FFF2-40B4-BE49-F238E27FC236}">
                <a16:creationId xmlns:a16="http://schemas.microsoft.com/office/drawing/2014/main" id="{4CBA8031-329D-9246-8B1C-83B962A1DBA0}"/>
              </a:ext>
            </a:extLst>
          </p:cNvPr>
          <p:cNvSpPr txBox="1"/>
          <p:nvPr/>
        </p:nvSpPr>
        <p:spPr>
          <a:xfrm>
            <a:off x="6984999" y="3597010"/>
            <a:ext cx="359141" cy="369332"/>
          </a:xfrm>
          <a:prstGeom prst="rect">
            <a:avLst/>
          </a:prstGeom>
          <a:noFill/>
        </p:spPr>
        <p:txBody>
          <a:bodyPr wrap="square" rtlCol="0">
            <a:spAutoFit/>
          </a:bodyPr>
          <a:lstStyle/>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p:txBody>
      </p:sp>
      <p:sp>
        <p:nvSpPr>
          <p:cNvPr id="85" name="テキスト ボックス 84">
            <a:extLst>
              <a:ext uri="{FF2B5EF4-FFF2-40B4-BE49-F238E27FC236}">
                <a16:creationId xmlns:a16="http://schemas.microsoft.com/office/drawing/2014/main" id="{D782F9B6-F980-C548-AEB2-6F6FBFF342CF}"/>
              </a:ext>
            </a:extLst>
          </p:cNvPr>
          <p:cNvSpPr txBox="1"/>
          <p:nvPr/>
        </p:nvSpPr>
        <p:spPr>
          <a:xfrm>
            <a:off x="3595471" y="4463468"/>
            <a:ext cx="359141" cy="369332"/>
          </a:xfrm>
          <a:prstGeom prst="rect">
            <a:avLst/>
          </a:prstGeom>
          <a:noFill/>
        </p:spPr>
        <p:txBody>
          <a:bodyPr wrap="square" rtlCol="0">
            <a:spAutoFit/>
          </a:bodyPr>
          <a:lstStyle/>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p:txBody>
      </p:sp>
      <p:sp>
        <p:nvSpPr>
          <p:cNvPr id="86" name="テキスト ボックス 85">
            <a:extLst>
              <a:ext uri="{FF2B5EF4-FFF2-40B4-BE49-F238E27FC236}">
                <a16:creationId xmlns:a16="http://schemas.microsoft.com/office/drawing/2014/main" id="{9CF1C335-8519-9B4F-AA7E-0F5EA6FD5D3A}"/>
              </a:ext>
            </a:extLst>
          </p:cNvPr>
          <p:cNvSpPr txBox="1"/>
          <p:nvPr/>
        </p:nvSpPr>
        <p:spPr>
          <a:xfrm>
            <a:off x="3595471" y="5093423"/>
            <a:ext cx="359141" cy="369332"/>
          </a:xfrm>
          <a:prstGeom prst="rect">
            <a:avLst/>
          </a:prstGeom>
          <a:noFill/>
        </p:spPr>
        <p:txBody>
          <a:bodyPr wrap="square" rtlCol="0">
            <a:spAutoFit/>
          </a:bodyPr>
          <a:lstStyle/>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p:txBody>
      </p:sp>
      <p:sp>
        <p:nvSpPr>
          <p:cNvPr id="87" name="テキスト ボックス 86">
            <a:extLst>
              <a:ext uri="{FF2B5EF4-FFF2-40B4-BE49-F238E27FC236}">
                <a16:creationId xmlns:a16="http://schemas.microsoft.com/office/drawing/2014/main" id="{A08F15BA-2236-3A48-A217-2D3E1A082061}"/>
              </a:ext>
            </a:extLst>
          </p:cNvPr>
          <p:cNvSpPr txBox="1"/>
          <p:nvPr/>
        </p:nvSpPr>
        <p:spPr>
          <a:xfrm>
            <a:off x="5267638" y="4449117"/>
            <a:ext cx="359141" cy="369332"/>
          </a:xfrm>
          <a:prstGeom prst="rect">
            <a:avLst/>
          </a:prstGeom>
          <a:noFill/>
        </p:spPr>
        <p:txBody>
          <a:bodyPr wrap="square" rtlCol="0">
            <a:spAutoFit/>
          </a:bodyPr>
          <a:lstStyle/>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p:txBody>
      </p:sp>
      <p:sp>
        <p:nvSpPr>
          <p:cNvPr id="88" name="テキスト ボックス 87">
            <a:extLst>
              <a:ext uri="{FF2B5EF4-FFF2-40B4-BE49-F238E27FC236}">
                <a16:creationId xmlns:a16="http://schemas.microsoft.com/office/drawing/2014/main" id="{A7DF277D-468F-D640-A912-F96D50C76D55}"/>
              </a:ext>
            </a:extLst>
          </p:cNvPr>
          <p:cNvSpPr txBox="1"/>
          <p:nvPr/>
        </p:nvSpPr>
        <p:spPr>
          <a:xfrm>
            <a:off x="5267638" y="5093423"/>
            <a:ext cx="359141" cy="369332"/>
          </a:xfrm>
          <a:prstGeom prst="rect">
            <a:avLst/>
          </a:prstGeom>
          <a:noFill/>
        </p:spPr>
        <p:txBody>
          <a:bodyPr wrap="square" rtlCol="0">
            <a:spAutoFit/>
          </a:bodyPr>
          <a:lstStyle/>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a:p>
            <a:r>
              <a:rPr lang="ja-JP" altLang="en-US" sz="600">
                <a:ea typeface="Xingkai TC Light" panose="02010600040101010101" pitchFamily="2" charset="-120"/>
                <a:cs typeface="Apple Chancery" panose="03020702040506060504" pitchFamily="66" charset="-79"/>
              </a:rPr>
              <a:t>・</a:t>
            </a:r>
            <a:endParaRPr lang="en-US" altLang="ja-JP" sz="600" dirty="0">
              <a:ea typeface="Xingkai TC Light" panose="02010600040101010101" pitchFamily="2" charset="-120"/>
              <a:cs typeface="Apple Chancery" panose="03020702040506060504" pitchFamily="66" charset="-79"/>
            </a:endParaRPr>
          </a:p>
        </p:txBody>
      </p:sp>
      <p:sp>
        <p:nvSpPr>
          <p:cNvPr id="90" name="テキスト ボックス 89">
            <a:extLst>
              <a:ext uri="{FF2B5EF4-FFF2-40B4-BE49-F238E27FC236}">
                <a16:creationId xmlns:a16="http://schemas.microsoft.com/office/drawing/2014/main" id="{47EDC63D-14D8-F248-9771-4673B25256E6}"/>
              </a:ext>
            </a:extLst>
          </p:cNvPr>
          <p:cNvSpPr txBox="1"/>
          <p:nvPr/>
        </p:nvSpPr>
        <p:spPr>
          <a:xfrm>
            <a:off x="3304464" y="4310435"/>
            <a:ext cx="359141" cy="323165"/>
          </a:xfrm>
          <a:prstGeom prst="rect">
            <a:avLst/>
          </a:prstGeom>
          <a:noFill/>
        </p:spPr>
        <p:txBody>
          <a:bodyPr wrap="square" rtlCol="0">
            <a:spAutoFit/>
          </a:bodyPr>
          <a:lstStyle/>
          <a:p>
            <a:r>
              <a:rPr lang="en-US" altLang="ja-JP" sz="1500" i="1" dirty="0">
                <a:ea typeface="Xingkai TC Light" panose="02010600040101010101" pitchFamily="2" charset="-120"/>
                <a:cs typeface="Apple Chancery" panose="03020702040506060504" pitchFamily="66" charset="-79"/>
              </a:rPr>
              <a:t>0</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92" name="テキスト ボックス 91">
            <a:extLst>
              <a:ext uri="{FF2B5EF4-FFF2-40B4-BE49-F238E27FC236}">
                <a16:creationId xmlns:a16="http://schemas.microsoft.com/office/drawing/2014/main" id="{5813103A-410D-8F4C-9B67-9821F13223E5}"/>
              </a:ext>
            </a:extLst>
          </p:cNvPr>
          <p:cNvSpPr txBox="1"/>
          <p:nvPr/>
        </p:nvSpPr>
        <p:spPr>
          <a:xfrm>
            <a:off x="3289927" y="4640208"/>
            <a:ext cx="359141" cy="323165"/>
          </a:xfrm>
          <a:prstGeom prst="rect">
            <a:avLst/>
          </a:prstGeom>
          <a:noFill/>
        </p:spPr>
        <p:txBody>
          <a:bodyPr wrap="square" rtlCol="0">
            <a:spAutoFit/>
          </a:bodyPr>
          <a:lstStyle/>
          <a:p>
            <a:r>
              <a:rPr lang="en-US" altLang="ja-JP" sz="1500" i="1" dirty="0">
                <a:ea typeface="Xingkai TC Light" panose="02010600040101010101" pitchFamily="2" charset="-120"/>
                <a:cs typeface="Apple Chancery" panose="03020702040506060504" pitchFamily="66" charset="-79"/>
              </a:rPr>
              <a:t>0</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93" name="テキスト ボックス 92">
            <a:extLst>
              <a:ext uri="{FF2B5EF4-FFF2-40B4-BE49-F238E27FC236}">
                <a16:creationId xmlns:a16="http://schemas.microsoft.com/office/drawing/2014/main" id="{905B6ECE-876A-C140-A212-FC782E4FC166}"/>
              </a:ext>
            </a:extLst>
          </p:cNvPr>
          <p:cNvSpPr txBox="1"/>
          <p:nvPr/>
        </p:nvSpPr>
        <p:spPr>
          <a:xfrm>
            <a:off x="3275314" y="4971510"/>
            <a:ext cx="359141" cy="323165"/>
          </a:xfrm>
          <a:prstGeom prst="rect">
            <a:avLst/>
          </a:prstGeom>
          <a:noFill/>
        </p:spPr>
        <p:txBody>
          <a:bodyPr wrap="square" rtlCol="0">
            <a:spAutoFit/>
          </a:bodyPr>
          <a:lstStyle/>
          <a:p>
            <a:r>
              <a:rPr lang="en-US" altLang="ja-JP" sz="1500" i="1" dirty="0">
                <a:ea typeface="Xingkai TC Light" panose="02010600040101010101" pitchFamily="2" charset="-120"/>
                <a:cs typeface="Apple Chancery" panose="03020702040506060504" pitchFamily="66" charset="-79"/>
              </a:rPr>
              <a:t>1</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94" name="テキスト ボックス 93">
            <a:extLst>
              <a:ext uri="{FF2B5EF4-FFF2-40B4-BE49-F238E27FC236}">
                <a16:creationId xmlns:a16="http://schemas.microsoft.com/office/drawing/2014/main" id="{D570D41E-CC02-C34F-8139-DD77C0A162BA}"/>
              </a:ext>
            </a:extLst>
          </p:cNvPr>
          <p:cNvSpPr txBox="1"/>
          <p:nvPr/>
        </p:nvSpPr>
        <p:spPr>
          <a:xfrm>
            <a:off x="3265481" y="5263404"/>
            <a:ext cx="359141" cy="323165"/>
          </a:xfrm>
          <a:prstGeom prst="rect">
            <a:avLst/>
          </a:prstGeom>
          <a:noFill/>
        </p:spPr>
        <p:txBody>
          <a:bodyPr wrap="square" rtlCol="0">
            <a:spAutoFit/>
          </a:bodyPr>
          <a:lstStyle/>
          <a:p>
            <a:r>
              <a:rPr lang="en-US" altLang="ja-JP" sz="1500" i="1" dirty="0">
                <a:ea typeface="Xingkai TC Light" panose="02010600040101010101" pitchFamily="2" charset="-120"/>
                <a:cs typeface="Apple Chancery" panose="03020702040506060504" pitchFamily="66" charset="-79"/>
              </a:rPr>
              <a:t>1</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95" name="テキスト ボックス 94">
            <a:extLst>
              <a:ext uri="{FF2B5EF4-FFF2-40B4-BE49-F238E27FC236}">
                <a16:creationId xmlns:a16="http://schemas.microsoft.com/office/drawing/2014/main" id="{D4EF000C-B223-7B42-B4D6-B643736E437B}"/>
              </a:ext>
            </a:extLst>
          </p:cNvPr>
          <p:cNvSpPr txBox="1"/>
          <p:nvPr/>
        </p:nvSpPr>
        <p:spPr>
          <a:xfrm>
            <a:off x="5659962" y="4284609"/>
            <a:ext cx="359141" cy="323165"/>
          </a:xfrm>
          <a:prstGeom prst="rect">
            <a:avLst/>
          </a:prstGeom>
          <a:noFill/>
        </p:spPr>
        <p:txBody>
          <a:bodyPr wrap="square" rtlCol="0">
            <a:spAutoFit/>
          </a:bodyPr>
          <a:lstStyle/>
          <a:p>
            <a:r>
              <a:rPr lang="en-US" altLang="ja-JP" sz="1500" i="1" dirty="0">
                <a:ea typeface="Xingkai TC Light" panose="02010600040101010101" pitchFamily="2" charset="-120"/>
                <a:cs typeface="Apple Chancery" panose="03020702040506060504" pitchFamily="66" charset="-79"/>
              </a:rPr>
              <a:t>y</a:t>
            </a:r>
            <a:r>
              <a:rPr lang="en-US" altLang="ja-JP" sz="1500" i="1" baseline="-25000" dirty="0">
                <a:ea typeface="Xingkai TC Light" panose="02010600040101010101" pitchFamily="2" charset="-120"/>
                <a:cs typeface="Apple Chancery" panose="03020702040506060504" pitchFamily="66" charset="-79"/>
              </a:rPr>
              <a:t>1</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96" name="テキスト ボックス 95">
            <a:extLst>
              <a:ext uri="{FF2B5EF4-FFF2-40B4-BE49-F238E27FC236}">
                <a16:creationId xmlns:a16="http://schemas.microsoft.com/office/drawing/2014/main" id="{6774CA20-6B24-4944-8FB1-4607A734F8C8}"/>
              </a:ext>
            </a:extLst>
          </p:cNvPr>
          <p:cNvSpPr txBox="1"/>
          <p:nvPr/>
        </p:nvSpPr>
        <p:spPr>
          <a:xfrm>
            <a:off x="5659962" y="4615699"/>
            <a:ext cx="359141" cy="323165"/>
          </a:xfrm>
          <a:prstGeom prst="rect">
            <a:avLst/>
          </a:prstGeom>
          <a:noFill/>
        </p:spPr>
        <p:txBody>
          <a:bodyPr wrap="square" rtlCol="0">
            <a:spAutoFit/>
          </a:bodyPr>
          <a:lstStyle/>
          <a:p>
            <a:r>
              <a:rPr lang="en-US" altLang="ja-JP" sz="1500" i="1" dirty="0" err="1">
                <a:ea typeface="Xingkai TC Light" panose="02010600040101010101" pitchFamily="2" charset="-120"/>
                <a:cs typeface="Apple Chancery" panose="03020702040506060504" pitchFamily="66" charset="-79"/>
              </a:rPr>
              <a:t>y</a:t>
            </a:r>
            <a:r>
              <a:rPr lang="en-US" altLang="ja-JP" sz="1500" i="1" baseline="-25000" dirty="0" err="1">
                <a:ea typeface="Xingkai TC Light" panose="02010600040101010101" pitchFamily="2" charset="-120"/>
                <a:cs typeface="Apple Chancery" panose="03020702040506060504" pitchFamily="66" charset="-79"/>
              </a:rPr>
              <a:t>n</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97" name="テキスト ボックス 96">
            <a:extLst>
              <a:ext uri="{FF2B5EF4-FFF2-40B4-BE49-F238E27FC236}">
                <a16:creationId xmlns:a16="http://schemas.microsoft.com/office/drawing/2014/main" id="{7F30912F-E987-B646-B143-7F18A17597F8}"/>
              </a:ext>
            </a:extLst>
          </p:cNvPr>
          <p:cNvSpPr txBox="1"/>
          <p:nvPr/>
        </p:nvSpPr>
        <p:spPr>
          <a:xfrm>
            <a:off x="5671775" y="5263404"/>
            <a:ext cx="359141" cy="323165"/>
          </a:xfrm>
          <a:prstGeom prst="rect">
            <a:avLst/>
          </a:prstGeom>
          <a:noFill/>
        </p:spPr>
        <p:txBody>
          <a:bodyPr wrap="square" rtlCol="0">
            <a:spAutoFit/>
          </a:bodyPr>
          <a:lstStyle/>
          <a:p>
            <a:r>
              <a:rPr lang="en-US" altLang="ja-JP" sz="1500" i="1" dirty="0" err="1">
                <a:ea typeface="Xingkai TC Light" panose="02010600040101010101" pitchFamily="2" charset="-120"/>
                <a:cs typeface="Apple Chancery" panose="03020702040506060504" pitchFamily="66" charset="-79"/>
              </a:rPr>
              <a:t>y</a:t>
            </a:r>
            <a:r>
              <a:rPr lang="en-US" altLang="ja-JP" sz="1500" i="1" baseline="-25000" dirty="0" err="1">
                <a:ea typeface="Xingkai TC Light" panose="02010600040101010101" pitchFamily="2" charset="-120"/>
                <a:cs typeface="Apple Chancery" panose="03020702040506060504" pitchFamily="66" charset="-79"/>
              </a:rPr>
              <a:t>n</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98" name="テキスト ボックス 97">
            <a:extLst>
              <a:ext uri="{FF2B5EF4-FFF2-40B4-BE49-F238E27FC236}">
                <a16:creationId xmlns:a16="http://schemas.microsoft.com/office/drawing/2014/main" id="{CDF6187F-DB5A-6C4C-8F0D-AF292ED87623}"/>
              </a:ext>
            </a:extLst>
          </p:cNvPr>
          <p:cNvSpPr txBox="1"/>
          <p:nvPr/>
        </p:nvSpPr>
        <p:spPr>
          <a:xfrm>
            <a:off x="5673061" y="4959175"/>
            <a:ext cx="359141" cy="323165"/>
          </a:xfrm>
          <a:prstGeom prst="rect">
            <a:avLst/>
          </a:prstGeom>
          <a:noFill/>
        </p:spPr>
        <p:txBody>
          <a:bodyPr wrap="square" rtlCol="0">
            <a:spAutoFit/>
          </a:bodyPr>
          <a:lstStyle/>
          <a:p>
            <a:r>
              <a:rPr lang="en-US" altLang="ja-JP" sz="1500" i="1" dirty="0">
                <a:ea typeface="Xingkai TC Light" panose="02010600040101010101" pitchFamily="2" charset="-120"/>
                <a:cs typeface="Apple Chancery" panose="03020702040506060504" pitchFamily="66" charset="-79"/>
              </a:rPr>
              <a:t>y</a:t>
            </a:r>
            <a:r>
              <a:rPr lang="en-US" altLang="ja-JP" sz="1500" i="1" baseline="-25000" dirty="0">
                <a:ea typeface="Xingkai TC Light" panose="02010600040101010101" pitchFamily="2" charset="-120"/>
                <a:cs typeface="Apple Chancery" panose="03020702040506060504" pitchFamily="66" charset="-79"/>
              </a:rPr>
              <a:t>1</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99" name="テキスト ボックス 98">
            <a:extLst>
              <a:ext uri="{FF2B5EF4-FFF2-40B4-BE49-F238E27FC236}">
                <a16:creationId xmlns:a16="http://schemas.microsoft.com/office/drawing/2014/main" id="{ED49AA35-F6C2-894D-A5B1-13746FE351A2}"/>
              </a:ext>
            </a:extLst>
          </p:cNvPr>
          <p:cNvSpPr txBox="1"/>
          <p:nvPr/>
        </p:nvSpPr>
        <p:spPr>
          <a:xfrm>
            <a:off x="5658288" y="4888340"/>
            <a:ext cx="298482" cy="369332"/>
          </a:xfrm>
          <a:prstGeom prst="rect">
            <a:avLst/>
          </a:prstGeom>
          <a:noFill/>
        </p:spPr>
        <p:txBody>
          <a:bodyPr wrap="square" rtlCol="0">
            <a:spAutoFit/>
          </a:bodyPr>
          <a:lstStyle/>
          <a:p>
            <a:r>
              <a:rPr lang="en-US" altLang="ja-JP" i="1" dirty="0">
                <a:latin typeface="Apple Chancery" panose="03020702040506060504" pitchFamily="66" charset="-79"/>
                <a:ea typeface="Xingkai TC Light" panose="02010600040101010101" pitchFamily="2" charset="-120"/>
                <a:cs typeface="Apple Chancery" panose="03020702040506060504" pitchFamily="66" charset="-79"/>
              </a:rPr>
              <a:t>-</a:t>
            </a:r>
            <a:endParaRPr lang="ja-JP" altLang="en-US">
              <a:latin typeface="Apple Chancery" panose="03020702040506060504" pitchFamily="66" charset="-79"/>
              <a:ea typeface="Xingkai TC Light" panose="02010600040101010101" pitchFamily="2" charset="-120"/>
              <a:cs typeface="Apple Chancery" panose="03020702040506060504" pitchFamily="66" charset="-79"/>
            </a:endParaRPr>
          </a:p>
        </p:txBody>
      </p:sp>
      <p:sp>
        <p:nvSpPr>
          <p:cNvPr id="100" name="テキスト ボックス 99">
            <a:extLst>
              <a:ext uri="{FF2B5EF4-FFF2-40B4-BE49-F238E27FC236}">
                <a16:creationId xmlns:a16="http://schemas.microsoft.com/office/drawing/2014/main" id="{B117E5A6-BBE9-1740-8863-C6084CE86AB9}"/>
              </a:ext>
            </a:extLst>
          </p:cNvPr>
          <p:cNvSpPr txBox="1"/>
          <p:nvPr/>
        </p:nvSpPr>
        <p:spPr>
          <a:xfrm>
            <a:off x="5654315" y="5179613"/>
            <a:ext cx="298482" cy="369332"/>
          </a:xfrm>
          <a:prstGeom prst="rect">
            <a:avLst/>
          </a:prstGeom>
          <a:noFill/>
        </p:spPr>
        <p:txBody>
          <a:bodyPr wrap="square" rtlCol="0">
            <a:spAutoFit/>
          </a:bodyPr>
          <a:lstStyle/>
          <a:p>
            <a:r>
              <a:rPr lang="en-US" altLang="ja-JP" i="1" dirty="0">
                <a:latin typeface="Apple Chancery" panose="03020702040506060504" pitchFamily="66" charset="-79"/>
                <a:ea typeface="Xingkai TC Light" panose="02010600040101010101" pitchFamily="2" charset="-120"/>
                <a:cs typeface="Apple Chancery" panose="03020702040506060504" pitchFamily="66" charset="-79"/>
              </a:rPr>
              <a:t>-</a:t>
            </a:r>
            <a:endParaRPr lang="ja-JP" altLang="en-US">
              <a:latin typeface="Apple Chancery" panose="03020702040506060504" pitchFamily="66" charset="-79"/>
              <a:ea typeface="Xingkai TC Light" panose="02010600040101010101" pitchFamily="2" charset="-120"/>
              <a:cs typeface="Apple Chancery" panose="03020702040506060504" pitchFamily="66" charset="-79"/>
            </a:endParaRPr>
          </a:p>
        </p:txBody>
      </p:sp>
      <p:sp>
        <p:nvSpPr>
          <p:cNvPr id="101" name="テキスト ボックス 100">
            <a:extLst>
              <a:ext uri="{FF2B5EF4-FFF2-40B4-BE49-F238E27FC236}">
                <a16:creationId xmlns:a16="http://schemas.microsoft.com/office/drawing/2014/main" id="{BDFBAD56-B15E-0448-A6E6-7CD670815C5B}"/>
              </a:ext>
            </a:extLst>
          </p:cNvPr>
          <p:cNvSpPr txBox="1"/>
          <p:nvPr/>
        </p:nvSpPr>
        <p:spPr>
          <a:xfrm>
            <a:off x="3843298" y="3344063"/>
            <a:ext cx="359141" cy="323165"/>
          </a:xfrm>
          <a:prstGeom prst="rect">
            <a:avLst/>
          </a:prstGeom>
          <a:noFill/>
        </p:spPr>
        <p:txBody>
          <a:bodyPr wrap="square" rtlCol="0">
            <a:spAutoFit/>
          </a:bodyPr>
          <a:lstStyle/>
          <a:p>
            <a:r>
              <a:rPr lang="en-US" altLang="ja-JP" sz="1500" i="1" dirty="0">
                <a:ea typeface="Xingkai TC Light" panose="02010600040101010101" pitchFamily="2" charset="-120"/>
                <a:cs typeface="Apple Chancery" panose="03020702040506060504" pitchFamily="66" charset="-79"/>
              </a:rPr>
              <a:t>y</a:t>
            </a:r>
            <a:r>
              <a:rPr lang="en-US" altLang="ja-JP" sz="1500" i="1" baseline="-25000" dirty="0">
                <a:ea typeface="Xingkai TC Light" panose="02010600040101010101" pitchFamily="2" charset="-120"/>
                <a:cs typeface="Apple Chancery" panose="03020702040506060504" pitchFamily="66" charset="-79"/>
              </a:rPr>
              <a:t>1</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102" name="テキスト ボックス 101">
            <a:extLst>
              <a:ext uri="{FF2B5EF4-FFF2-40B4-BE49-F238E27FC236}">
                <a16:creationId xmlns:a16="http://schemas.microsoft.com/office/drawing/2014/main" id="{6ACB9319-3DBB-F44A-95C2-F22DCD1ADBEF}"/>
              </a:ext>
            </a:extLst>
          </p:cNvPr>
          <p:cNvSpPr txBox="1"/>
          <p:nvPr/>
        </p:nvSpPr>
        <p:spPr>
          <a:xfrm>
            <a:off x="5008321" y="3357138"/>
            <a:ext cx="359141" cy="323165"/>
          </a:xfrm>
          <a:prstGeom prst="rect">
            <a:avLst/>
          </a:prstGeom>
          <a:noFill/>
        </p:spPr>
        <p:txBody>
          <a:bodyPr wrap="square" rtlCol="0">
            <a:spAutoFit/>
          </a:bodyPr>
          <a:lstStyle/>
          <a:p>
            <a:r>
              <a:rPr lang="en-US" altLang="ja-JP" sz="1500" i="1" dirty="0">
                <a:ea typeface="Xingkai TC Light" panose="02010600040101010101" pitchFamily="2" charset="-120"/>
                <a:cs typeface="Apple Chancery" panose="03020702040506060504" pitchFamily="66" charset="-79"/>
              </a:rPr>
              <a:t>y</a:t>
            </a:r>
            <a:r>
              <a:rPr lang="en-US" altLang="ja-JP" sz="1500" i="1" baseline="-25000" dirty="0">
                <a:ea typeface="Xingkai TC Light" panose="02010600040101010101" pitchFamily="2" charset="-120"/>
                <a:cs typeface="Apple Chancery" panose="03020702040506060504" pitchFamily="66" charset="-79"/>
              </a:rPr>
              <a:t>1</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103" name="テキスト ボックス 102">
            <a:extLst>
              <a:ext uri="{FF2B5EF4-FFF2-40B4-BE49-F238E27FC236}">
                <a16:creationId xmlns:a16="http://schemas.microsoft.com/office/drawing/2014/main" id="{067C12BF-6595-B440-92C8-93EAEFF490E1}"/>
              </a:ext>
            </a:extLst>
          </p:cNvPr>
          <p:cNvSpPr txBox="1"/>
          <p:nvPr/>
        </p:nvSpPr>
        <p:spPr>
          <a:xfrm>
            <a:off x="3843298" y="3689082"/>
            <a:ext cx="359141" cy="323165"/>
          </a:xfrm>
          <a:prstGeom prst="rect">
            <a:avLst/>
          </a:prstGeom>
          <a:noFill/>
        </p:spPr>
        <p:txBody>
          <a:bodyPr wrap="square" rtlCol="0">
            <a:spAutoFit/>
          </a:bodyPr>
          <a:lstStyle/>
          <a:p>
            <a:r>
              <a:rPr lang="en-US" altLang="ja-JP" sz="1500" i="1" dirty="0" err="1">
                <a:ea typeface="Xingkai TC Light" panose="02010600040101010101" pitchFamily="2" charset="-120"/>
                <a:cs typeface="Apple Chancery" panose="03020702040506060504" pitchFamily="66" charset="-79"/>
              </a:rPr>
              <a:t>y</a:t>
            </a:r>
            <a:r>
              <a:rPr lang="en-US" altLang="ja-JP" sz="1500" i="1" baseline="-25000" dirty="0" err="1">
                <a:ea typeface="Xingkai TC Light" panose="02010600040101010101" pitchFamily="2" charset="-120"/>
                <a:cs typeface="Apple Chancery" panose="03020702040506060504" pitchFamily="66" charset="-79"/>
              </a:rPr>
              <a:t>n</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104" name="テキスト ボックス 103">
            <a:extLst>
              <a:ext uri="{FF2B5EF4-FFF2-40B4-BE49-F238E27FC236}">
                <a16:creationId xmlns:a16="http://schemas.microsoft.com/office/drawing/2014/main" id="{296CD4C8-2547-894F-8DF7-59BAEE75565F}"/>
              </a:ext>
            </a:extLst>
          </p:cNvPr>
          <p:cNvSpPr txBox="1"/>
          <p:nvPr/>
        </p:nvSpPr>
        <p:spPr>
          <a:xfrm>
            <a:off x="5008321" y="3663958"/>
            <a:ext cx="359141" cy="323165"/>
          </a:xfrm>
          <a:prstGeom prst="rect">
            <a:avLst/>
          </a:prstGeom>
          <a:noFill/>
        </p:spPr>
        <p:txBody>
          <a:bodyPr wrap="square" rtlCol="0">
            <a:spAutoFit/>
          </a:bodyPr>
          <a:lstStyle/>
          <a:p>
            <a:r>
              <a:rPr lang="en-US" altLang="ja-JP" sz="1500" i="1" dirty="0" err="1">
                <a:ea typeface="Xingkai TC Light" panose="02010600040101010101" pitchFamily="2" charset="-120"/>
                <a:cs typeface="Apple Chancery" panose="03020702040506060504" pitchFamily="66" charset="-79"/>
              </a:rPr>
              <a:t>y</a:t>
            </a:r>
            <a:r>
              <a:rPr lang="en-US" altLang="ja-JP" sz="1500" i="1" baseline="-25000" dirty="0" err="1">
                <a:ea typeface="Xingkai TC Light" panose="02010600040101010101" pitchFamily="2" charset="-120"/>
                <a:cs typeface="Apple Chancery" panose="03020702040506060504" pitchFamily="66" charset="-79"/>
              </a:rPr>
              <a:t>n</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105" name="テキスト ボックス 104">
            <a:extLst>
              <a:ext uri="{FF2B5EF4-FFF2-40B4-BE49-F238E27FC236}">
                <a16:creationId xmlns:a16="http://schemas.microsoft.com/office/drawing/2014/main" id="{31FC6C2F-7D66-C248-B5B3-66EAD7E70C00}"/>
              </a:ext>
            </a:extLst>
          </p:cNvPr>
          <p:cNvSpPr txBox="1"/>
          <p:nvPr/>
        </p:nvSpPr>
        <p:spPr>
          <a:xfrm>
            <a:off x="4452499" y="2340939"/>
            <a:ext cx="359141" cy="323165"/>
          </a:xfrm>
          <a:prstGeom prst="rect">
            <a:avLst/>
          </a:prstGeom>
          <a:noFill/>
        </p:spPr>
        <p:txBody>
          <a:bodyPr wrap="square" rtlCol="0">
            <a:spAutoFit/>
          </a:bodyPr>
          <a:lstStyle/>
          <a:p>
            <a:r>
              <a:rPr lang="en-US" altLang="ja-JP" sz="1500" i="1" dirty="0">
                <a:ea typeface="Xingkai TC Light" panose="02010600040101010101" pitchFamily="2" charset="-120"/>
                <a:cs typeface="Apple Chancery" panose="03020702040506060504" pitchFamily="66" charset="-79"/>
              </a:rPr>
              <a:t>g</a:t>
            </a:r>
            <a:r>
              <a:rPr lang="en-US" altLang="ja-JP" sz="1500" i="1" baseline="-25000" dirty="0">
                <a:ea typeface="Xingkai TC Light" panose="02010600040101010101" pitchFamily="2" charset="-120"/>
                <a:cs typeface="Apple Chancery" panose="03020702040506060504" pitchFamily="66" charset="-79"/>
              </a:rPr>
              <a:t>1</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106" name="テキスト ボックス 105">
            <a:extLst>
              <a:ext uri="{FF2B5EF4-FFF2-40B4-BE49-F238E27FC236}">
                <a16:creationId xmlns:a16="http://schemas.microsoft.com/office/drawing/2014/main" id="{8B49B532-21A0-6045-9074-2A74D1954E76}"/>
              </a:ext>
            </a:extLst>
          </p:cNvPr>
          <p:cNvSpPr txBox="1"/>
          <p:nvPr/>
        </p:nvSpPr>
        <p:spPr>
          <a:xfrm>
            <a:off x="4452499" y="3013146"/>
            <a:ext cx="892976" cy="323165"/>
          </a:xfrm>
          <a:prstGeom prst="rect">
            <a:avLst/>
          </a:prstGeom>
          <a:noFill/>
        </p:spPr>
        <p:txBody>
          <a:bodyPr wrap="square" rtlCol="0">
            <a:spAutoFit/>
          </a:bodyPr>
          <a:lstStyle/>
          <a:p>
            <a:r>
              <a:rPr lang="en-US" altLang="ja-JP" sz="1500" i="1" dirty="0">
                <a:ea typeface="Xingkai TC Light" panose="02010600040101010101" pitchFamily="2" charset="-120"/>
                <a:cs typeface="Apple Chancery" panose="03020702040506060504" pitchFamily="66" charset="-79"/>
              </a:rPr>
              <a:t>g</a:t>
            </a:r>
            <a:r>
              <a:rPr lang="en-US" altLang="ja-JP" sz="1500" i="1" baseline="-25000" dirty="0">
                <a:ea typeface="Xingkai TC Light" panose="02010600040101010101" pitchFamily="2" charset="-120"/>
                <a:cs typeface="Apple Chancery" panose="03020702040506060504" pitchFamily="66" charset="-79"/>
              </a:rPr>
              <a:t> h + m - n</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107" name="四角形吹き出し 106">
            <a:extLst>
              <a:ext uri="{FF2B5EF4-FFF2-40B4-BE49-F238E27FC236}">
                <a16:creationId xmlns:a16="http://schemas.microsoft.com/office/drawing/2014/main" id="{6D1BB2CF-2F90-CC41-9089-8C7D78B186F2}"/>
              </a:ext>
            </a:extLst>
          </p:cNvPr>
          <p:cNvSpPr/>
          <p:nvPr/>
        </p:nvSpPr>
        <p:spPr>
          <a:xfrm>
            <a:off x="1092622" y="3020298"/>
            <a:ext cx="300545" cy="508804"/>
          </a:xfrm>
          <a:prstGeom prst="wedgeRectCallout">
            <a:avLst>
              <a:gd name="adj1" fmla="val 1290"/>
              <a:gd name="adj2" fmla="val 13396"/>
            </a:avLst>
          </a:prstGeom>
          <a:solidFill>
            <a:schemeClr val="accent4">
              <a:lumMod val="20000"/>
              <a:lumOff val="8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a:solidFill>
                  <a:schemeClr val="tx1"/>
                </a:solidFill>
              </a:rPr>
              <a:t>入力</a:t>
            </a:r>
            <a:endParaRPr lang="en-US" altLang="ja-JP" sz="1600" dirty="0">
              <a:solidFill>
                <a:schemeClr val="tx1"/>
              </a:solidFill>
            </a:endParaRPr>
          </a:p>
        </p:txBody>
      </p:sp>
      <p:sp>
        <p:nvSpPr>
          <p:cNvPr id="110" name="四角形吹き出し 109">
            <a:extLst>
              <a:ext uri="{FF2B5EF4-FFF2-40B4-BE49-F238E27FC236}">
                <a16:creationId xmlns:a16="http://schemas.microsoft.com/office/drawing/2014/main" id="{C8D16942-282A-214F-83CE-1CF5F74A6E68}"/>
              </a:ext>
            </a:extLst>
          </p:cNvPr>
          <p:cNvSpPr/>
          <p:nvPr/>
        </p:nvSpPr>
        <p:spPr>
          <a:xfrm>
            <a:off x="5008322" y="1890799"/>
            <a:ext cx="1049474" cy="273339"/>
          </a:xfrm>
          <a:prstGeom prst="wedgeRectCallout">
            <a:avLst>
              <a:gd name="adj1" fmla="val -80999"/>
              <a:gd name="adj2" fmla="val 176015"/>
            </a:avLst>
          </a:prstGeom>
          <a:solidFill>
            <a:schemeClr val="accent4">
              <a:lumMod val="20000"/>
              <a:lumOff val="8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a:solidFill>
                  <a:schemeClr val="tx1"/>
                </a:solidFill>
              </a:rPr>
              <a:t>ゴミライン</a:t>
            </a:r>
            <a:endParaRPr lang="en-US" altLang="ja-JP" sz="1600" dirty="0">
              <a:solidFill>
                <a:schemeClr val="tx1"/>
              </a:solidFill>
            </a:endParaRPr>
          </a:p>
        </p:txBody>
      </p:sp>
      <p:sp>
        <p:nvSpPr>
          <p:cNvPr id="55" name="角丸四角形">
            <a:extLst>
              <a:ext uri="{FF2B5EF4-FFF2-40B4-BE49-F238E27FC236}">
                <a16:creationId xmlns:a16="http://schemas.microsoft.com/office/drawing/2014/main" id="{F766CBF1-1FF2-4449-9A77-5964F27BC795}"/>
              </a:ext>
            </a:extLst>
          </p:cNvPr>
          <p:cNvSpPr/>
          <p:nvPr/>
        </p:nvSpPr>
        <p:spPr>
          <a:xfrm>
            <a:off x="1532666" y="4400380"/>
            <a:ext cx="6251479" cy="1259999"/>
          </a:xfrm>
          <a:prstGeom prst="roundRect">
            <a:avLst>
              <a:gd name="adj" fmla="val 29085"/>
            </a:avLst>
          </a:prstGeom>
          <a:solidFill>
            <a:srgbClr val="D9EDF3"/>
          </a:solidFill>
          <a:ln w="38100">
            <a:solidFill>
              <a:schemeClr val="accent1">
                <a:lumOff val="20196"/>
              </a:schemeClr>
            </a:solidFill>
            <a:miter/>
          </a:ln>
        </p:spPr>
        <p:txBody>
          <a:bodyPr lIns="34289" rIns="34289" anchor="ctr"/>
          <a:lstStyle/>
          <a:p>
            <a:endParaRPr lang="en-US" altLang="ja-JP" sz="1350" dirty="0"/>
          </a:p>
        </p:txBody>
      </p:sp>
      <p:sp>
        <p:nvSpPr>
          <p:cNvPr id="56" name="テキスト ボックス 55">
            <a:extLst>
              <a:ext uri="{FF2B5EF4-FFF2-40B4-BE49-F238E27FC236}">
                <a16:creationId xmlns:a16="http://schemas.microsoft.com/office/drawing/2014/main" id="{AB16A895-BC99-3346-B6C2-6C5F9A9B52EC}"/>
              </a:ext>
            </a:extLst>
          </p:cNvPr>
          <p:cNvSpPr txBox="1"/>
          <p:nvPr/>
        </p:nvSpPr>
        <p:spPr>
          <a:xfrm>
            <a:off x="2371457" y="4848022"/>
            <a:ext cx="2546771" cy="646331"/>
          </a:xfrm>
          <a:prstGeom prst="rect">
            <a:avLst/>
          </a:prstGeom>
          <a:noFill/>
        </p:spPr>
        <p:txBody>
          <a:bodyPr wrap="square" rtlCol="0">
            <a:spAutoFit/>
          </a:bodyPr>
          <a:lstStyle/>
          <a:p>
            <a:r>
              <a:rPr lang="ja-JP" altLang="en-US"/>
              <a:t>ラインを犠牲</a:t>
            </a:r>
            <a:endParaRPr lang="en-US" altLang="ja-JP" dirty="0"/>
          </a:p>
          <a:p>
            <a:r>
              <a:rPr lang="ja-JP" altLang="en-US"/>
              <a:t>深さの最適化</a:t>
            </a:r>
          </a:p>
        </p:txBody>
      </p:sp>
      <p:sp>
        <p:nvSpPr>
          <p:cNvPr id="58" name="テキスト ボックス 57">
            <a:extLst>
              <a:ext uri="{FF2B5EF4-FFF2-40B4-BE49-F238E27FC236}">
                <a16:creationId xmlns:a16="http://schemas.microsoft.com/office/drawing/2014/main" id="{B605647D-D849-B14F-A394-76D6C65EC1FE}"/>
              </a:ext>
            </a:extLst>
          </p:cNvPr>
          <p:cNvSpPr txBox="1"/>
          <p:nvPr/>
        </p:nvSpPr>
        <p:spPr>
          <a:xfrm>
            <a:off x="1667034" y="4447092"/>
            <a:ext cx="2116076" cy="400110"/>
          </a:xfrm>
          <a:prstGeom prst="rect">
            <a:avLst/>
          </a:prstGeom>
          <a:noFill/>
        </p:spPr>
        <p:txBody>
          <a:bodyPr wrap="square" rtlCol="0">
            <a:spAutoFit/>
          </a:bodyPr>
          <a:lstStyle/>
          <a:p>
            <a:r>
              <a:rPr lang="ja-JP" altLang="en-US" sz="2000" b="1" u="sng"/>
              <a:t>加算器の最適化</a:t>
            </a:r>
          </a:p>
        </p:txBody>
      </p:sp>
      <p:sp>
        <p:nvSpPr>
          <p:cNvPr id="60" name="矢印">
            <a:extLst>
              <a:ext uri="{FF2B5EF4-FFF2-40B4-BE49-F238E27FC236}">
                <a16:creationId xmlns:a16="http://schemas.microsoft.com/office/drawing/2014/main" id="{D8948C71-4380-4E48-82D3-13471F282F96}"/>
              </a:ext>
            </a:extLst>
          </p:cNvPr>
          <p:cNvSpPr/>
          <p:nvPr/>
        </p:nvSpPr>
        <p:spPr>
          <a:xfrm>
            <a:off x="3843298" y="5043242"/>
            <a:ext cx="1239220" cy="197179"/>
          </a:xfrm>
          <a:prstGeom prst="rightArrow">
            <a:avLst>
              <a:gd name="adj1" fmla="val 32000"/>
              <a:gd name="adj2" fmla="val 239818"/>
            </a:avLst>
          </a:prstGeom>
          <a:solidFill>
            <a:srgbClr val="FFFFFF"/>
          </a:solidFill>
          <a:ln w="19050">
            <a:solidFill>
              <a:schemeClr val="accent1"/>
            </a:solidFill>
            <a:miter/>
          </a:ln>
        </p:spPr>
        <p:txBody>
          <a:bodyPr lIns="34289" rIns="34289" anchor="ctr"/>
          <a:lstStyle/>
          <a:p>
            <a:endParaRPr sz="1350" dirty="0"/>
          </a:p>
        </p:txBody>
      </p:sp>
      <p:sp>
        <p:nvSpPr>
          <p:cNvPr id="62" name="重要">
            <a:extLst>
              <a:ext uri="{FF2B5EF4-FFF2-40B4-BE49-F238E27FC236}">
                <a16:creationId xmlns:a16="http://schemas.microsoft.com/office/drawing/2014/main" id="{DCA83F71-B66B-634E-BD12-7846F11FC18E}"/>
              </a:ext>
            </a:extLst>
          </p:cNvPr>
          <p:cNvSpPr txBox="1"/>
          <p:nvPr/>
        </p:nvSpPr>
        <p:spPr>
          <a:xfrm>
            <a:off x="5260871" y="4869309"/>
            <a:ext cx="1996910" cy="71917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4289" rIns="34289">
            <a:spAutoFit/>
          </a:bodyPr>
          <a:lstStyle>
            <a:lvl1pPr>
              <a:lnSpc>
                <a:spcPct val="90000"/>
              </a:lnSpc>
              <a:spcBef>
                <a:spcPts val="1000"/>
              </a:spcBef>
              <a:buFont typeface="Arial"/>
              <a:defRPr sz="2800">
                <a:solidFill>
                  <a:srgbClr val="B12318"/>
                </a:solidFill>
                <a:latin typeface="Gungsuh"/>
                <a:ea typeface="Gungsuh"/>
                <a:cs typeface="Gungsuh"/>
                <a:sym typeface="Gungsuh"/>
              </a:defRPr>
            </a:lvl1pPr>
          </a:lstStyle>
          <a:p>
            <a:r>
              <a:rPr lang="ja-JP" altLang="en-US" sz="1800">
                <a:solidFill>
                  <a:schemeClr val="tx1"/>
                </a:solidFill>
                <a:latin typeface="+mn-ea"/>
                <a:ea typeface="+mn-ea"/>
              </a:rPr>
              <a:t>回路全体の</a:t>
            </a:r>
            <a:endParaRPr lang="en-US" altLang="ja-JP" sz="1800" dirty="0">
              <a:solidFill>
                <a:schemeClr val="tx1"/>
              </a:solidFill>
              <a:latin typeface="+mn-ea"/>
              <a:ea typeface="+mn-ea"/>
            </a:endParaRPr>
          </a:p>
          <a:p>
            <a:r>
              <a:rPr lang="ja-JP" altLang="en-US" sz="1800">
                <a:solidFill>
                  <a:schemeClr val="tx1"/>
                </a:solidFill>
                <a:latin typeface="+mn-ea"/>
                <a:ea typeface="+mn-ea"/>
              </a:rPr>
              <a:t>計算速度を</a:t>
            </a:r>
            <a:r>
              <a:rPr lang="ja-JP" altLang="en-US" sz="1800">
                <a:solidFill>
                  <a:srgbClr val="C00000"/>
                </a:solidFill>
                <a:latin typeface="+mn-ea"/>
                <a:ea typeface="+mn-ea"/>
              </a:rPr>
              <a:t>上げる</a:t>
            </a:r>
            <a:endParaRPr sz="1800" dirty="0">
              <a:solidFill>
                <a:srgbClr val="C00000"/>
              </a:solidFill>
              <a:latin typeface="+mn-ea"/>
              <a:ea typeface="+mn-ea"/>
            </a:endParaRPr>
          </a:p>
        </p:txBody>
      </p:sp>
      <p:sp>
        <p:nvSpPr>
          <p:cNvPr id="72" name="角丸四角形">
            <a:extLst>
              <a:ext uri="{FF2B5EF4-FFF2-40B4-BE49-F238E27FC236}">
                <a16:creationId xmlns:a16="http://schemas.microsoft.com/office/drawing/2014/main" id="{76378105-05AD-A04E-AF1B-731B53F5A3C3}"/>
              </a:ext>
            </a:extLst>
          </p:cNvPr>
          <p:cNvSpPr/>
          <p:nvPr/>
        </p:nvSpPr>
        <p:spPr>
          <a:xfrm>
            <a:off x="741600" y="1724400"/>
            <a:ext cx="2307834" cy="377981"/>
          </a:xfrm>
          <a:prstGeom prst="roundRect">
            <a:avLst>
              <a:gd name="adj" fmla="val 36421"/>
            </a:avLst>
          </a:prstGeom>
          <a:solidFill>
            <a:srgbClr val="FFFFFF"/>
          </a:solidFill>
          <a:ln w="38100">
            <a:solidFill>
              <a:schemeClr val="accent1"/>
            </a:solidFill>
            <a:miter/>
          </a:ln>
        </p:spPr>
        <p:txBody>
          <a:bodyPr lIns="34289" rIns="34289" anchor="ctr"/>
          <a:lstStyle/>
          <a:p>
            <a:r>
              <a:rPr lang="en-US" altLang="ja-JP" sz="2000" dirty="0"/>
              <a:t> </a:t>
            </a:r>
            <a:r>
              <a:rPr lang="ja-JP" altLang="en-US" sz="2000"/>
              <a:t>一般的な可逆回路</a:t>
            </a:r>
            <a:endParaRPr sz="2000" dirty="0"/>
          </a:p>
        </p:txBody>
      </p:sp>
    </p:spTree>
    <p:extLst>
      <p:ext uri="{BB962C8B-B14F-4D97-AF65-F5344CB8AC3E}">
        <p14:creationId xmlns:p14="http://schemas.microsoft.com/office/powerpoint/2010/main" val="3031009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365126"/>
            <a:ext cx="7886700" cy="1325563"/>
          </a:xfrm>
        </p:spPr>
        <p:txBody>
          <a:bodyPr>
            <a:normAutofit/>
          </a:bodyPr>
          <a:lstStyle/>
          <a:p>
            <a:r>
              <a:rPr lang="en-US" altLang="ja-JP" dirty="0"/>
              <a:t>2.</a:t>
            </a:r>
            <a:r>
              <a:rPr lang="ja-JP" altLang="en-US"/>
              <a:t>研究課題</a:t>
            </a:r>
            <a:endParaRPr lang="ja-JP" altLang="en-US" dirty="0"/>
          </a:p>
        </p:txBody>
      </p:sp>
      <p:sp>
        <p:nvSpPr>
          <p:cNvPr id="4" name="スライド番号プレースホルダー 3"/>
          <p:cNvSpPr>
            <a:spLocks noGrp="1"/>
          </p:cNvSpPr>
          <p:nvPr>
            <p:ph type="sldNum" sz="quarter" idx="12"/>
          </p:nvPr>
        </p:nvSpPr>
        <p:spPr/>
        <p:txBody>
          <a:bodyPr/>
          <a:lstStyle/>
          <a:p>
            <a:fld id="{C5ACC6D9-967A-4799-96DF-DA263BD2958A}" type="slidenum">
              <a:rPr kumimoji="1" lang="ja-JP" altLang="en-US" smtClean="0"/>
              <a:t>6</a:t>
            </a:fld>
            <a:endParaRPr kumimoji="1" lang="ja-JP" altLang="en-US"/>
          </a:p>
        </p:txBody>
      </p:sp>
      <p:sp>
        <p:nvSpPr>
          <p:cNvPr id="16" name="テキスト ボックス 5">
            <a:extLst>
              <a:ext uri="{FF2B5EF4-FFF2-40B4-BE49-F238E27FC236}">
                <a16:creationId xmlns:a16="http://schemas.microsoft.com/office/drawing/2014/main" id="{0A9F41BC-273A-F24C-B347-E44004F40E9E}"/>
              </a:ext>
            </a:extLst>
          </p:cNvPr>
          <p:cNvSpPr txBox="1"/>
          <p:nvPr/>
        </p:nvSpPr>
        <p:spPr>
          <a:xfrm>
            <a:off x="2362686" y="2263297"/>
            <a:ext cx="4418628" cy="100027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4289" rIns="34289">
            <a:spAutoFit/>
          </a:bodyPr>
          <a:lstStyle/>
          <a:p>
            <a:pPr hangingPunct="0">
              <a:defRPr sz="3600"/>
            </a:pPr>
            <a:endParaRPr kumimoji="0" sz="2700" kern="0" dirty="0">
              <a:solidFill>
                <a:srgbClr val="000000"/>
              </a:solidFill>
              <a:cs typeface="Calibri"/>
              <a:sym typeface="Calibri"/>
            </a:endParaRPr>
          </a:p>
          <a:p>
            <a:pPr hangingPunct="0">
              <a:defRPr sz="3600">
                <a:latin typeface="Gungsuh"/>
                <a:ea typeface="Gungsuh"/>
                <a:cs typeface="Gungsuh"/>
                <a:sym typeface="Gungsuh"/>
              </a:defRPr>
            </a:pPr>
            <a:r>
              <a:rPr lang="ja-JP" altLang="en-US" sz="3200">
                <a:solidFill>
                  <a:prstClr val="black"/>
                </a:solidFill>
                <a:latin typeface="ＭＳ Ｐゴシック" panose="020B0600070205080204" pitchFamily="34" charset="-128"/>
                <a:ea typeface="ＭＳ Ｐゴシック" panose="020B0600070205080204" pitchFamily="34" charset="-128"/>
              </a:rPr>
              <a:t>量子回路設計の</a:t>
            </a:r>
            <a:r>
              <a:rPr lang="ja-JP" altLang="en-US" sz="3200">
                <a:solidFill>
                  <a:srgbClr val="C00000"/>
                </a:solidFill>
                <a:latin typeface="ＭＳ Ｐゴシック" panose="020B0600070205080204" pitchFamily="34" charset="-128"/>
                <a:ea typeface="ＭＳ Ｐゴシック" panose="020B0600070205080204" pitchFamily="34" charset="-128"/>
              </a:rPr>
              <a:t>自動化　</a:t>
            </a:r>
            <a:endParaRPr kumimoji="0" sz="3200" kern="0" dirty="0">
              <a:solidFill>
                <a:srgbClr val="C00000"/>
              </a:solidFill>
              <a:latin typeface="+mn-ea"/>
              <a:sym typeface="Gungsuh"/>
            </a:endParaRPr>
          </a:p>
        </p:txBody>
      </p:sp>
      <p:sp>
        <p:nvSpPr>
          <p:cNvPr id="19" name="正方形/長方形 6">
            <a:extLst>
              <a:ext uri="{FF2B5EF4-FFF2-40B4-BE49-F238E27FC236}">
                <a16:creationId xmlns:a16="http://schemas.microsoft.com/office/drawing/2014/main" id="{AE28CC22-A3B2-B14E-A794-D6B27E8669B4}"/>
              </a:ext>
            </a:extLst>
          </p:cNvPr>
          <p:cNvSpPr/>
          <p:nvPr/>
        </p:nvSpPr>
        <p:spPr>
          <a:xfrm>
            <a:off x="1118633" y="2569500"/>
            <a:ext cx="6919237" cy="776759"/>
          </a:xfrm>
          <a:prstGeom prst="rect">
            <a:avLst/>
          </a:prstGeom>
          <a:ln w="38100">
            <a:solidFill>
              <a:srgbClr val="0D0D0D"/>
            </a:solidFill>
            <a:miter/>
          </a:ln>
        </p:spPr>
        <p:txBody>
          <a:bodyPr lIns="34289" rIns="34289" anchor="ctr"/>
          <a:lstStyle/>
          <a:p>
            <a:pPr algn="ctr" hangingPunct="0">
              <a:defRPr>
                <a:solidFill>
                  <a:srgbClr val="0D0D0D"/>
                </a:solidFill>
              </a:defRPr>
            </a:pPr>
            <a:endParaRPr kumimoji="0" sz="1350" kern="0">
              <a:solidFill>
                <a:srgbClr val="0D0D0D"/>
              </a:solidFill>
              <a:cs typeface="Calibri"/>
              <a:sym typeface="Calibri"/>
            </a:endParaRPr>
          </a:p>
        </p:txBody>
      </p:sp>
      <p:sp>
        <p:nvSpPr>
          <p:cNvPr id="7" name="テキスト ボックス 5">
            <a:extLst>
              <a:ext uri="{FF2B5EF4-FFF2-40B4-BE49-F238E27FC236}">
                <a16:creationId xmlns:a16="http://schemas.microsoft.com/office/drawing/2014/main" id="{6DBBDC33-1036-1549-9C6C-0CC33F076CDE}"/>
              </a:ext>
            </a:extLst>
          </p:cNvPr>
          <p:cNvSpPr txBox="1"/>
          <p:nvPr/>
        </p:nvSpPr>
        <p:spPr>
          <a:xfrm>
            <a:off x="1026897" y="4142382"/>
            <a:ext cx="7090205" cy="107721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4289" rIns="34289">
            <a:spAutoFit/>
          </a:bodyPr>
          <a:lstStyle/>
          <a:p>
            <a:pPr algn="ctr" hangingPunct="0">
              <a:defRPr sz="3600">
                <a:latin typeface="Gungsuh"/>
                <a:ea typeface="Gungsuh"/>
                <a:cs typeface="Gungsuh"/>
                <a:sym typeface="Gungsuh"/>
              </a:defRPr>
            </a:pPr>
            <a:r>
              <a:rPr lang="ja-JP" altLang="en-US" sz="3200">
                <a:solidFill>
                  <a:prstClr val="black"/>
                </a:solidFill>
                <a:latin typeface="ＭＳ Ｐゴシック" panose="020B0600070205080204" pitchFamily="34" charset="-128"/>
                <a:ea typeface="ＭＳ Ｐゴシック" panose="020B0600070205080204" pitchFamily="34" charset="-128"/>
              </a:rPr>
              <a:t>ゴミラインをもたせて</a:t>
            </a:r>
            <a:endParaRPr lang="en-US" altLang="ja-JP" sz="3200" dirty="0">
              <a:solidFill>
                <a:prstClr val="black"/>
              </a:solidFill>
              <a:latin typeface="ＭＳ Ｐゴシック" panose="020B0600070205080204" pitchFamily="34" charset="-128"/>
              <a:ea typeface="ＭＳ Ｐゴシック" panose="020B0600070205080204" pitchFamily="34" charset="-128"/>
            </a:endParaRPr>
          </a:p>
          <a:p>
            <a:pPr algn="ctr" hangingPunct="0">
              <a:defRPr sz="3600">
                <a:latin typeface="Gungsuh"/>
                <a:ea typeface="Gungsuh"/>
                <a:cs typeface="Gungsuh"/>
                <a:sym typeface="Gungsuh"/>
              </a:defRPr>
            </a:pPr>
            <a:r>
              <a:rPr lang="ja-JP" altLang="en-US" sz="3200">
                <a:solidFill>
                  <a:prstClr val="black"/>
                </a:solidFill>
                <a:latin typeface="ＭＳ Ｐゴシック" panose="020B0600070205080204" pitchFamily="34" charset="-128"/>
                <a:ea typeface="ＭＳ Ｐゴシック" panose="020B0600070205080204" pitchFamily="34" charset="-128"/>
              </a:rPr>
              <a:t>量子桁上げ伝播加算器の</a:t>
            </a:r>
            <a:r>
              <a:rPr lang="ja-JP" altLang="en-US" sz="3200">
                <a:solidFill>
                  <a:srgbClr val="C00000"/>
                </a:solidFill>
                <a:latin typeface="ＭＳ Ｐゴシック" panose="020B0600070205080204" pitchFamily="34" charset="-128"/>
                <a:ea typeface="ＭＳ Ｐゴシック" panose="020B0600070205080204" pitchFamily="34" charset="-128"/>
              </a:rPr>
              <a:t>深さ</a:t>
            </a:r>
            <a:r>
              <a:rPr lang="ja-JP" altLang="en-US" sz="3200">
                <a:latin typeface="ＭＳ Ｐゴシック" panose="020B0600070205080204" pitchFamily="34" charset="-128"/>
                <a:ea typeface="ＭＳ Ｐゴシック" panose="020B0600070205080204" pitchFamily="34" charset="-128"/>
              </a:rPr>
              <a:t>を</a:t>
            </a:r>
            <a:r>
              <a:rPr lang="ja-JP" altLang="en-US" sz="3200">
                <a:solidFill>
                  <a:srgbClr val="C00000"/>
                </a:solidFill>
                <a:latin typeface="ＭＳ Ｐゴシック" panose="020B0600070205080204" pitchFamily="34" charset="-128"/>
                <a:ea typeface="ＭＳ Ｐゴシック" panose="020B0600070205080204" pitchFamily="34" charset="-128"/>
              </a:rPr>
              <a:t>最適化</a:t>
            </a:r>
            <a:r>
              <a:rPr lang="ja-JP" altLang="en-US" sz="2700">
                <a:solidFill>
                  <a:prstClr val="black"/>
                </a:solidFill>
                <a:latin typeface="ＭＳ Ｐゴシック" panose="020B0600070205080204" pitchFamily="34" charset="-128"/>
                <a:ea typeface="ＭＳ Ｐゴシック" panose="020B0600070205080204" pitchFamily="34" charset="-128"/>
              </a:rPr>
              <a:t>　</a:t>
            </a:r>
            <a:endParaRPr kumimoji="0" sz="2700" kern="0" dirty="0">
              <a:solidFill>
                <a:srgbClr val="000000"/>
              </a:solidFill>
              <a:latin typeface="+mn-ea"/>
              <a:sym typeface="Gungsuh"/>
            </a:endParaRPr>
          </a:p>
        </p:txBody>
      </p:sp>
      <p:sp>
        <p:nvSpPr>
          <p:cNvPr id="8" name="正方形/長方形 6">
            <a:extLst>
              <a:ext uri="{FF2B5EF4-FFF2-40B4-BE49-F238E27FC236}">
                <a16:creationId xmlns:a16="http://schemas.microsoft.com/office/drawing/2014/main" id="{523056E1-029F-A344-9176-33787E310C62}"/>
              </a:ext>
            </a:extLst>
          </p:cNvPr>
          <p:cNvSpPr/>
          <p:nvPr/>
        </p:nvSpPr>
        <p:spPr>
          <a:xfrm>
            <a:off x="1118633" y="4143319"/>
            <a:ext cx="6919237" cy="1098233"/>
          </a:xfrm>
          <a:prstGeom prst="rect">
            <a:avLst/>
          </a:prstGeom>
          <a:ln w="38100">
            <a:solidFill>
              <a:srgbClr val="0D0D0D"/>
            </a:solidFill>
            <a:miter/>
          </a:ln>
        </p:spPr>
        <p:txBody>
          <a:bodyPr lIns="34289" rIns="34289" anchor="ctr"/>
          <a:lstStyle/>
          <a:p>
            <a:pPr algn="ctr" hangingPunct="0">
              <a:defRPr>
                <a:solidFill>
                  <a:srgbClr val="0D0D0D"/>
                </a:solidFill>
              </a:defRPr>
            </a:pPr>
            <a:endParaRPr kumimoji="0" sz="1350" kern="0">
              <a:solidFill>
                <a:srgbClr val="0D0D0D"/>
              </a:solidFill>
              <a:cs typeface="Calibri"/>
              <a:sym typeface="Calibri"/>
            </a:endParaRPr>
          </a:p>
        </p:txBody>
      </p:sp>
      <p:sp>
        <p:nvSpPr>
          <p:cNvPr id="9" name="テキスト ボックス 8">
            <a:extLst>
              <a:ext uri="{FF2B5EF4-FFF2-40B4-BE49-F238E27FC236}">
                <a16:creationId xmlns:a16="http://schemas.microsoft.com/office/drawing/2014/main" id="{893BC44E-4752-534C-9496-2B4D1095F880}"/>
              </a:ext>
            </a:extLst>
          </p:cNvPr>
          <p:cNvSpPr txBox="1"/>
          <p:nvPr/>
        </p:nvSpPr>
        <p:spPr>
          <a:xfrm>
            <a:off x="1106130" y="3795266"/>
            <a:ext cx="1566055" cy="400110"/>
          </a:xfrm>
          <a:prstGeom prst="rect">
            <a:avLst/>
          </a:prstGeom>
          <a:noFill/>
        </p:spPr>
        <p:txBody>
          <a:bodyPr wrap="square" rtlCol="0">
            <a:spAutoFit/>
          </a:bodyPr>
          <a:lstStyle/>
          <a:p>
            <a:r>
              <a:rPr lang="ja-JP" altLang="en-US" sz="2000"/>
              <a:t>研究課題</a:t>
            </a:r>
          </a:p>
        </p:txBody>
      </p:sp>
      <p:sp>
        <p:nvSpPr>
          <p:cNvPr id="10" name="正方形/長方形 6">
            <a:extLst>
              <a:ext uri="{FF2B5EF4-FFF2-40B4-BE49-F238E27FC236}">
                <a16:creationId xmlns:a16="http://schemas.microsoft.com/office/drawing/2014/main" id="{CE927D6F-E430-B34E-BCEC-8A9DC47341D3}"/>
              </a:ext>
            </a:extLst>
          </p:cNvPr>
          <p:cNvSpPr/>
          <p:nvPr/>
        </p:nvSpPr>
        <p:spPr>
          <a:xfrm>
            <a:off x="1119113" y="3808415"/>
            <a:ext cx="1107893" cy="334903"/>
          </a:xfrm>
          <a:prstGeom prst="rect">
            <a:avLst/>
          </a:prstGeom>
          <a:ln w="38100">
            <a:solidFill>
              <a:srgbClr val="0D0D0D"/>
            </a:solidFill>
            <a:miter/>
          </a:ln>
        </p:spPr>
        <p:txBody>
          <a:bodyPr lIns="34289" rIns="34289" anchor="ctr"/>
          <a:lstStyle/>
          <a:p>
            <a:pPr algn="ctr" hangingPunct="0">
              <a:defRPr>
                <a:solidFill>
                  <a:srgbClr val="0D0D0D"/>
                </a:solidFill>
              </a:defRPr>
            </a:pPr>
            <a:endParaRPr kumimoji="0" sz="1350" kern="0">
              <a:solidFill>
                <a:srgbClr val="0D0D0D"/>
              </a:solidFill>
              <a:cs typeface="Calibri"/>
              <a:sym typeface="Calibri"/>
            </a:endParaRPr>
          </a:p>
        </p:txBody>
      </p:sp>
      <p:sp>
        <p:nvSpPr>
          <p:cNvPr id="11" name="テキスト ボックス 10">
            <a:extLst>
              <a:ext uri="{FF2B5EF4-FFF2-40B4-BE49-F238E27FC236}">
                <a16:creationId xmlns:a16="http://schemas.microsoft.com/office/drawing/2014/main" id="{1C6EDAED-450C-8649-B9E4-81736877840E}"/>
              </a:ext>
            </a:extLst>
          </p:cNvPr>
          <p:cNvSpPr txBox="1"/>
          <p:nvPr/>
        </p:nvSpPr>
        <p:spPr>
          <a:xfrm>
            <a:off x="1162877" y="2162437"/>
            <a:ext cx="1418571" cy="400110"/>
          </a:xfrm>
          <a:prstGeom prst="rect">
            <a:avLst/>
          </a:prstGeom>
          <a:noFill/>
        </p:spPr>
        <p:txBody>
          <a:bodyPr wrap="square" rtlCol="0">
            <a:spAutoFit/>
          </a:bodyPr>
          <a:lstStyle/>
          <a:p>
            <a:r>
              <a:rPr lang="ja-JP" altLang="en-US" sz="2000"/>
              <a:t>ゴール</a:t>
            </a:r>
          </a:p>
        </p:txBody>
      </p:sp>
      <p:sp>
        <p:nvSpPr>
          <p:cNvPr id="12" name="正方形/長方形 6">
            <a:extLst>
              <a:ext uri="{FF2B5EF4-FFF2-40B4-BE49-F238E27FC236}">
                <a16:creationId xmlns:a16="http://schemas.microsoft.com/office/drawing/2014/main" id="{1043357B-00BF-DE47-83A7-B734091842E1}"/>
              </a:ext>
            </a:extLst>
          </p:cNvPr>
          <p:cNvSpPr/>
          <p:nvPr/>
        </p:nvSpPr>
        <p:spPr>
          <a:xfrm>
            <a:off x="1118633" y="2191304"/>
            <a:ext cx="952814" cy="349050"/>
          </a:xfrm>
          <a:prstGeom prst="rect">
            <a:avLst/>
          </a:prstGeom>
          <a:ln w="38100">
            <a:solidFill>
              <a:srgbClr val="0D0D0D"/>
            </a:solidFill>
            <a:miter/>
          </a:ln>
        </p:spPr>
        <p:txBody>
          <a:bodyPr lIns="34289" rIns="34289" anchor="ctr"/>
          <a:lstStyle/>
          <a:p>
            <a:pPr algn="ctr" hangingPunct="0">
              <a:defRPr>
                <a:solidFill>
                  <a:srgbClr val="0D0D0D"/>
                </a:solidFill>
              </a:defRPr>
            </a:pPr>
            <a:endParaRPr kumimoji="0" sz="1350" kern="0">
              <a:solidFill>
                <a:srgbClr val="0D0D0D"/>
              </a:solidFill>
              <a:cs typeface="Calibri"/>
              <a:sym typeface="Calibri"/>
            </a:endParaRPr>
          </a:p>
        </p:txBody>
      </p:sp>
    </p:spTree>
    <p:extLst>
      <p:ext uri="{BB962C8B-B14F-4D97-AF65-F5344CB8AC3E}">
        <p14:creationId xmlns:p14="http://schemas.microsoft.com/office/powerpoint/2010/main" val="3582041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角丸四角形">
            <a:extLst>
              <a:ext uri="{FF2B5EF4-FFF2-40B4-BE49-F238E27FC236}">
                <a16:creationId xmlns:a16="http://schemas.microsoft.com/office/drawing/2014/main" id="{2124CD32-EAB2-DE4F-862D-B47649CC1C25}"/>
              </a:ext>
            </a:extLst>
          </p:cNvPr>
          <p:cNvSpPr/>
          <p:nvPr/>
        </p:nvSpPr>
        <p:spPr>
          <a:xfrm>
            <a:off x="2209945" y="4731714"/>
            <a:ext cx="4779851" cy="721373"/>
          </a:xfrm>
          <a:prstGeom prst="roundRect">
            <a:avLst>
              <a:gd name="adj" fmla="val 29085"/>
            </a:avLst>
          </a:prstGeom>
          <a:solidFill>
            <a:schemeClr val="accent1">
              <a:lumMod val="20000"/>
              <a:lumOff val="80000"/>
            </a:schemeClr>
          </a:solidFill>
          <a:ln w="38100">
            <a:solidFill>
              <a:schemeClr val="accent1">
                <a:lumOff val="20196"/>
              </a:schemeClr>
            </a:solidFill>
            <a:miter/>
          </a:ln>
        </p:spPr>
        <p:txBody>
          <a:bodyPr lIns="34289" rIns="34289" anchor="ctr"/>
          <a:lstStyle/>
          <a:p>
            <a:endParaRPr lang="en-US" altLang="ja-JP" sz="1350" dirty="0"/>
          </a:p>
        </p:txBody>
      </p:sp>
      <p:sp>
        <p:nvSpPr>
          <p:cNvPr id="2" name="タイトル 1"/>
          <p:cNvSpPr>
            <a:spLocks noGrp="1"/>
          </p:cNvSpPr>
          <p:nvPr>
            <p:ph type="title"/>
          </p:nvPr>
        </p:nvSpPr>
        <p:spPr/>
        <p:txBody>
          <a:bodyPr>
            <a:normAutofit/>
          </a:bodyPr>
          <a:lstStyle/>
          <a:p>
            <a:r>
              <a:rPr lang="en-US" altLang="ja-JP" dirty="0"/>
              <a:t>3.</a:t>
            </a:r>
            <a:r>
              <a:rPr lang="ja-JP" altLang="en-US"/>
              <a:t>準備</a:t>
            </a:r>
            <a:r>
              <a:rPr lang="en-US" altLang="ja-JP" dirty="0"/>
              <a:t>(1/4)</a:t>
            </a:r>
            <a:endParaRPr lang="ja-JP" altLang="en-US" dirty="0"/>
          </a:p>
        </p:txBody>
      </p:sp>
      <p:sp>
        <p:nvSpPr>
          <p:cNvPr id="4" name="スライド番号プレースホルダー 3"/>
          <p:cNvSpPr>
            <a:spLocks noGrp="1"/>
          </p:cNvSpPr>
          <p:nvPr>
            <p:ph type="sldNum" sz="quarter" idx="12"/>
          </p:nvPr>
        </p:nvSpPr>
        <p:spPr/>
        <p:txBody>
          <a:bodyPr/>
          <a:lstStyle/>
          <a:p>
            <a:fld id="{C5ACC6D9-967A-4799-96DF-DA263BD2958A}" type="slidenum">
              <a:rPr kumimoji="1" lang="ja-JP" altLang="en-US" smtClean="0"/>
              <a:t>7</a:t>
            </a:fld>
            <a:endParaRPr kumimoji="1" lang="ja-JP" altLang="en-US"/>
          </a:p>
        </p:txBody>
      </p:sp>
      <p:sp>
        <p:nvSpPr>
          <p:cNvPr id="19" name="コンテンツ プレースホルダー 2">
            <a:extLst>
              <a:ext uri="{FF2B5EF4-FFF2-40B4-BE49-F238E27FC236}">
                <a16:creationId xmlns:a16="http://schemas.microsoft.com/office/drawing/2014/main" id="{5EF29204-BEF2-8C42-91BB-785706045E3E}"/>
              </a:ext>
            </a:extLst>
          </p:cNvPr>
          <p:cNvSpPr txBox="1"/>
          <p:nvPr/>
        </p:nvSpPr>
        <p:spPr>
          <a:xfrm>
            <a:off x="2493398" y="2827613"/>
            <a:ext cx="5236705" cy="99417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4289" rIns="34289">
            <a:normAutofit/>
          </a:bodyPr>
          <a:lstStyle>
            <a:lvl1pPr defTabSz="731520">
              <a:lnSpc>
                <a:spcPct val="90000"/>
              </a:lnSpc>
              <a:spcBef>
                <a:spcPts val="800"/>
              </a:spcBef>
              <a:buFont typeface="Arial"/>
              <a:defRPr sz="2560"/>
            </a:lvl1pPr>
          </a:lstStyle>
          <a:p>
            <a:endParaRPr sz="1920" dirty="0"/>
          </a:p>
        </p:txBody>
      </p:sp>
      <p:sp>
        <p:nvSpPr>
          <p:cNvPr id="20" name="角丸四角形">
            <a:extLst>
              <a:ext uri="{FF2B5EF4-FFF2-40B4-BE49-F238E27FC236}">
                <a16:creationId xmlns:a16="http://schemas.microsoft.com/office/drawing/2014/main" id="{9D215471-D6A1-684F-8C3E-0E7CA3C8C9AE}"/>
              </a:ext>
            </a:extLst>
          </p:cNvPr>
          <p:cNvSpPr/>
          <p:nvPr/>
        </p:nvSpPr>
        <p:spPr>
          <a:xfrm>
            <a:off x="957647" y="1938175"/>
            <a:ext cx="1126334" cy="430702"/>
          </a:xfrm>
          <a:prstGeom prst="roundRect">
            <a:avLst>
              <a:gd name="adj" fmla="val 36421"/>
            </a:avLst>
          </a:prstGeom>
          <a:solidFill>
            <a:srgbClr val="FFFFFF"/>
          </a:solidFill>
          <a:ln w="38100">
            <a:solidFill>
              <a:schemeClr val="accent1"/>
            </a:solidFill>
            <a:miter/>
          </a:ln>
        </p:spPr>
        <p:txBody>
          <a:bodyPr lIns="34289" rIns="34289" anchor="ctr"/>
          <a:lstStyle/>
          <a:p>
            <a:r>
              <a:rPr lang="ja-JP" altLang="en-US" sz="2400"/>
              <a:t>可逆性</a:t>
            </a:r>
            <a:endParaRPr sz="2400" dirty="0"/>
          </a:p>
        </p:txBody>
      </p:sp>
      <p:sp>
        <p:nvSpPr>
          <p:cNvPr id="33" name="正方形/長方形 32">
            <a:extLst>
              <a:ext uri="{FF2B5EF4-FFF2-40B4-BE49-F238E27FC236}">
                <a16:creationId xmlns:a16="http://schemas.microsoft.com/office/drawing/2014/main" id="{64517608-A570-D844-8B33-014A30C8979E}"/>
              </a:ext>
            </a:extLst>
          </p:cNvPr>
          <p:cNvSpPr/>
          <p:nvPr/>
        </p:nvSpPr>
        <p:spPr>
          <a:xfrm>
            <a:off x="6989796" y="3551944"/>
            <a:ext cx="1271397" cy="1168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1" name="フローチャート: 結合子 38">
            <a:extLst>
              <a:ext uri="{FF2B5EF4-FFF2-40B4-BE49-F238E27FC236}">
                <a16:creationId xmlns:a16="http://schemas.microsoft.com/office/drawing/2014/main" id="{21F38700-BB4C-464E-AAB9-70B6DEBD9110}"/>
              </a:ext>
            </a:extLst>
          </p:cNvPr>
          <p:cNvSpPr/>
          <p:nvPr/>
        </p:nvSpPr>
        <p:spPr>
          <a:xfrm>
            <a:off x="2556985" y="3504979"/>
            <a:ext cx="567559" cy="567560"/>
          </a:xfrm>
          <a:prstGeom prst="ellipse">
            <a:avLst/>
          </a:prstGeom>
          <a:solidFill>
            <a:schemeClr val="accent1"/>
          </a:solidFill>
          <a:ln w="12700">
            <a:solidFill>
              <a:srgbClr val="42719B"/>
            </a:solidFill>
            <a:miter/>
          </a:ln>
        </p:spPr>
        <p:txBody>
          <a:bodyPr lIns="34289" rIns="34289" anchor="ctr"/>
          <a:lstStyle/>
          <a:p>
            <a:pPr algn="ctr">
              <a:defRPr>
                <a:solidFill>
                  <a:srgbClr val="FFFFFF"/>
                </a:solidFill>
              </a:defRPr>
            </a:pPr>
            <a:r>
              <a:rPr lang="en-US" altLang="ja-JP" sz="3000" dirty="0"/>
              <a:t>A</a:t>
            </a:r>
            <a:endParaRPr sz="3000" dirty="0"/>
          </a:p>
        </p:txBody>
      </p:sp>
      <p:sp>
        <p:nvSpPr>
          <p:cNvPr id="12" name="直線矢印コネクタ 41">
            <a:extLst>
              <a:ext uri="{FF2B5EF4-FFF2-40B4-BE49-F238E27FC236}">
                <a16:creationId xmlns:a16="http://schemas.microsoft.com/office/drawing/2014/main" id="{EA9FC1AF-D6C2-8049-8DFD-1E2F5433A47E}"/>
              </a:ext>
            </a:extLst>
          </p:cNvPr>
          <p:cNvSpPr/>
          <p:nvPr/>
        </p:nvSpPr>
        <p:spPr>
          <a:xfrm>
            <a:off x="1608996" y="3786401"/>
            <a:ext cx="542003" cy="0"/>
          </a:xfrm>
          <a:prstGeom prst="line">
            <a:avLst/>
          </a:prstGeom>
          <a:ln w="28575">
            <a:solidFill>
              <a:srgbClr val="000000"/>
            </a:solidFill>
            <a:miter/>
            <a:tailEnd type="triangle"/>
          </a:ln>
        </p:spPr>
        <p:txBody>
          <a:bodyPr lIns="34289" rIns="34289"/>
          <a:lstStyle/>
          <a:p>
            <a:endParaRPr dirty="0"/>
          </a:p>
        </p:txBody>
      </p:sp>
      <p:sp>
        <p:nvSpPr>
          <p:cNvPr id="13" name="計算過程の任意の状態に対して…">
            <a:extLst>
              <a:ext uri="{FF2B5EF4-FFF2-40B4-BE49-F238E27FC236}">
                <a16:creationId xmlns:a16="http://schemas.microsoft.com/office/drawing/2014/main" id="{EDEFCFE7-D443-7D4A-938D-1B004295543C}"/>
              </a:ext>
            </a:extLst>
          </p:cNvPr>
          <p:cNvSpPr txBox="1"/>
          <p:nvPr/>
        </p:nvSpPr>
        <p:spPr>
          <a:xfrm>
            <a:off x="2554956" y="4756571"/>
            <a:ext cx="4315602" cy="70788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34289" rIns="34289">
            <a:spAutoFit/>
          </a:bodyPr>
          <a:lstStyle/>
          <a:p>
            <a:pPr algn="ctr">
              <a:defRPr sz="3200"/>
            </a:pPr>
            <a:r>
              <a:rPr sz="2000" dirty="0" err="1">
                <a:latin typeface="+mn-ea"/>
              </a:rPr>
              <a:t>計算過程の任意の状態に対して</a:t>
            </a:r>
            <a:endParaRPr sz="2000" dirty="0">
              <a:latin typeface="+mn-ea"/>
            </a:endParaRPr>
          </a:p>
          <a:p>
            <a:pPr algn="ctr">
              <a:defRPr sz="3200"/>
            </a:pPr>
            <a:r>
              <a:rPr sz="2000" dirty="0">
                <a:latin typeface="+mn-ea"/>
              </a:rPr>
              <a:t>直前と直後にとり得る状態が高々1つ</a:t>
            </a:r>
          </a:p>
        </p:txBody>
      </p:sp>
      <p:sp>
        <p:nvSpPr>
          <p:cNvPr id="14" name="直線矢印コネクタ 15">
            <a:extLst>
              <a:ext uri="{FF2B5EF4-FFF2-40B4-BE49-F238E27FC236}">
                <a16:creationId xmlns:a16="http://schemas.microsoft.com/office/drawing/2014/main" id="{751F1AFF-531C-594C-B857-FB2FA06F6493}"/>
              </a:ext>
            </a:extLst>
          </p:cNvPr>
          <p:cNvSpPr/>
          <p:nvPr/>
        </p:nvSpPr>
        <p:spPr>
          <a:xfrm flipV="1">
            <a:off x="5076227" y="3106063"/>
            <a:ext cx="670384" cy="369819"/>
          </a:xfrm>
          <a:prstGeom prst="line">
            <a:avLst/>
          </a:prstGeom>
          <a:ln w="28575">
            <a:solidFill>
              <a:srgbClr val="000000"/>
            </a:solidFill>
            <a:miter/>
            <a:tailEnd type="triangle"/>
          </a:ln>
        </p:spPr>
        <p:txBody>
          <a:bodyPr lIns="34289" rIns="34289"/>
          <a:lstStyle/>
          <a:p>
            <a:endParaRPr sz="1350"/>
          </a:p>
        </p:txBody>
      </p:sp>
      <p:sp>
        <p:nvSpPr>
          <p:cNvPr id="15" name="テキスト ボックス 14">
            <a:extLst>
              <a:ext uri="{FF2B5EF4-FFF2-40B4-BE49-F238E27FC236}">
                <a16:creationId xmlns:a16="http://schemas.microsoft.com/office/drawing/2014/main" id="{3DAFD833-8EAB-E844-9548-62E14E144501}"/>
              </a:ext>
            </a:extLst>
          </p:cNvPr>
          <p:cNvSpPr txBox="1"/>
          <p:nvPr/>
        </p:nvSpPr>
        <p:spPr>
          <a:xfrm>
            <a:off x="1076462" y="3647901"/>
            <a:ext cx="444352" cy="300082"/>
          </a:xfrm>
          <a:prstGeom prst="rect">
            <a:avLst/>
          </a:prstGeom>
          <a:noFill/>
        </p:spPr>
        <p:txBody>
          <a:bodyPr wrap="none" rtlCol="0">
            <a:spAutoFit/>
          </a:bodyPr>
          <a:lstStyle/>
          <a:p>
            <a:r>
              <a:rPr lang="ja-JP" altLang="en-US" sz="1350"/>
              <a:t>・・・</a:t>
            </a:r>
          </a:p>
        </p:txBody>
      </p:sp>
      <p:sp>
        <p:nvSpPr>
          <p:cNvPr id="16" name="フローチャート: 結合子 38">
            <a:extLst>
              <a:ext uri="{FF2B5EF4-FFF2-40B4-BE49-F238E27FC236}">
                <a16:creationId xmlns:a16="http://schemas.microsoft.com/office/drawing/2014/main" id="{ADB741FD-CC22-2843-8717-045304B238A0}"/>
              </a:ext>
            </a:extLst>
          </p:cNvPr>
          <p:cNvSpPr/>
          <p:nvPr/>
        </p:nvSpPr>
        <p:spPr>
          <a:xfrm>
            <a:off x="4375136" y="3493085"/>
            <a:ext cx="567559" cy="567560"/>
          </a:xfrm>
          <a:prstGeom prst="ellipse">
            <a:avLst/>
          </a:prstGeom>
          <a:solidFill>
            <a:schemeClr val="accent1"/>
          </a:solidFill>
          <a:ln w="12700">
            <a:solidFill>
              <a:srgbClr val="42719B"/>
            </a:solidFill>
            <a:miter/>
          </a:ln>
        </p:spPr>
        <p:txBody>
          <a:bodyPr lIns="34289" rIns="34289" anchor="ctr"/>
          <a:lstStyle/>
          <a:p>
            <a:pPr algn="ctr">
              <a:defRPr>
                <a:solidFill>
                  <a:srgbClr val="FFFFFF"/>
                </a:solidFill>
              </a:defRPr>
            </a:pPr>
            <a:r>
              <a:rPr lang="en-US" sz="3000" dirty="0"/>
              <a:t>B</a:t>
            </a:r>
            <a:endParaRPr sz="3000" dirty="0"/>
          </a:p>
        </p:txBody>
      </p:sp>
      <p:sp>
        <p:nvSpPr>
          <p:cNvPr id="17" name="フローチャート: 結合子 38">
            <a:extLst>
              <a:ext uri="{FF2B5EF4-FFF2-40B4-BE49-F238E27FC236}">
                <a16:creationId xmlns:a16="http://schemas.microsoft.com/office/drawing/2014/main" id="{6EAEAEA7-2E6C-244E-B5C6-818152152873}"/>
              </a:ext>
            </a:extLst>
          </p:cNvPr>
          <p:cNvSpPr/>
          <p:nvPr/>
        </p:nvSpPr>
        <p:spPr>
          <a:xfrm>
            <a:off x="2554956" y="2548792"/>
            <a:ext cx="567559" cy="567560"/>
          </a:xfrm>
          <a:prstGeom prst="ellipse">
            <a:avLst/>
          </a:prstGeom>
          <a:solidFill>
            <a:schemeClr val="accent1"/>
          </a:solidFill>
          <a:ln w="12700">
            <a:solidFill>
              <a:srgbClr val="42719B"/>
            </a:solidFill>
            <a:miter/>
          </a:ln>
        </p:spPr>
        <p:txBody>
          <a:bodyPr lIns="34289" rIns="34289" anchor="ctr"/>
          <a:lstStyle/>
          <a:p>
            <a:pPr algn="ctr">
              <a:defRPr>
                <a:solidFill>
                  <a:srgbClr val="FFFFFF"/>
                </a:solidFill>
              </a:defRPr>
            </a:pPr>
            <a:r>
              <a:rPr lang="en-US" sz="3000" dirty="0"/>
              <a:t>D</a:t>
            </a:r>
            <a:endParaRPr sz="3000" dirty="0"/>
          </a:p>
        </p:txBody>
      </p:sp>
      <p:sp>
        <p:nvSpPr>
          <p:cNvPr id="18" name="フローチャート: 結合子 38">
            <a:extLst>
              <a:ext uri="{FF2B5EF4-FFF2-40B4-BE49-F238E27FC236}">
                <a16:creationId xmlns:a16="http://schemas.microsoft.com/office/drawing/2014/main" id="{53A8A05F-6C49-AD4E-820D-8339765A4990}"/>
              </a:ext>
            </a:extLst>
          </p:cNvPr>
          <p:cNvSpPr/>
          <p:nvPr/>
        </p:nvSpPr>
        <p:spPr>
          <a:xfrm>
            <a:off x="6025031" y="3498682"/>
            <a:ext cx="567559" cy="567560"/>
          </a:xfrm>
          <a:prstGeom prst="ellipse">
            <a:avLst/>
          </a:prstGeom>
          <a:solidFill>
            <a:schemeClr val="accent1"/>
          </a:solidFill>
          <a:ln w="12700">
            <a:solidFill>
              <a:srgbClr val="42719B"/>
            </a:solidFill>
            <a:miter/>
          </a:ln>
        </p:spPr>
        <p:txBody>
          <a:bodyPr lIns="34289" rIns="34289" anchor="ctr"/>
          <a:lstStyle/>
          <a:p>
            <a:pPr algn="ctr">
              <a:defRPr>
                <a:solidFill>
                  <a:srgbClr val="FFFFFF"/>
                </a:solidFill>
              </a:defRPr>
            </a:pPr>
            <a:r>
              <a:rPr lang="en-US" sz="3000" dirty="0"/>
              <a:t>C</a:t>
            </a:r>
            <a:endParaRPr sz="3000" dirty="0"/>
          </a:p>
        </p:txBody>
      </p:sp>
      <p:sp>
        <p:nvSpPr>
          <p:cNvPr id="21" name="フローチャート: 結合子 38">
            <a:extLst>
              <a:ext uri="{FF2B5EF4-FFF2-40B4-BE49-F238E27FC236}">
                <a16:creationId xmlns:a16="http://schemas.microsoft.com/office/drawing/2014/main" id="{B68461B4-0608-CF4B-A2AF-E5162748D1CE}"/>
              </a:ext>
            </a:extLst>
          </p:cNvPr>
          <p:cNvSpPr/>
          <p:nvPr/>
        </p:nvSpPr>
        <p:spPr>
          <a:xfrm>
            <a:off x="6025030" y="2548792"/>
            <a:ext cx="567559" cy="567560"/>
          </a:xfrm>
          <a:prstGeom prst="ellipse">
            <a:avLst/>
          </a:prstGeom>
          <a:solidFill>
            <a:schemeClr val="accent1"/>
          </a:solidFill>
          <a:ln w="12700">
            <a:solidFill>
              <a:srgbClr val="42719B"/>
            </a:solidFill>
            <a:miter/>
          </a:ln>
        </p:spPr>
        <p:txBody>
          <a:bodyPr lIns="34289" rIns="34289" anchor="ctr"/>
          <a:lstStyle/>
          <a:p>
            <a:pPr algn="ctr">
              <a:defRPr>
                <a:solidFill>
                  <a:srgbClr val="FFFFFF"/>
                </a:solidFill>
              </a:defRPr>
            </a:pPr>
            <a:r>
              <a:rPr lang="en-US" sz="3000" dirty="0"/>
              <a:t>E</a:t>
            </a:r>
            <a:endParaRPr sz="3000" dirty="0"/>
          </a:p>
        </p:txBody>
      </p:sp>
      <p:sp>
        <p:nvSpPr>
          <p:cNvPr id="22" name="直線矢印コネクタ 41">
            <a:extLst>
              <a:ext uri="{FF2B5EF4-FFF2-40B4-BE49-F238E27FC236}">
                <a16:creationId xmlns:a16="http://schemas.microsoft.com/office/drawing/2014/main" id="{0FD2ADF2-0716-3D47-B6AB-AA20AA084D9F}"/>
              </a:ext>
            </a:extLst>
          </p:cNvPr>
          <p:cNvSpPr/>
          <p:nvPr/>
        </p:nvSpPr>
        <p:spPr>
          <a:xfrm>
            <a:off x="3467525" y="3782462"/>
            <a:ext cx="542003" cy="0"/>
          </a:xfrm>
          <a:prstGeom prst="line">
            <a:avLst/>
          </a:prstGeom>
          <a:ln w="28575">
            <a:solidFill>
              <a:srgbClr val="000000"/>
            </a:solidFill>
            <a:miter/>
            <a:tailEnd type="triangle"/>
          </a:ln>
        </p:spPr>
        <p:txBody>
          <a:bodyPr lIns="34289" rIns="34289"/>
          <a:lstStyle/>
          <a:p>
            <a:endParaRPr sz="1350"/>
          </a:p>
        </p:txBody>
      </p:sp>
      <p:sp>
        <p:nvSpPr>
          <p:cNvPr id="23" name="直線矢印コネクタ 41">
            <a:extLst>
              <a:ext uri="{FF2B5EF4-FFF2-40B4-BE49-F238E27FC236}">
                <a16:creationId xmlns:a16="http://schemas.microsoft.com/office/drawing/2014/main" id="{AE920C8D-7AD5-EC46-9D2A-B08462181274}"/>
              </a:ext>
            </a:extLst>
          </p:cNvPr>
          <p:cNvSpPr/>
          <p:nvPr/>
        </p:nvSpPr>
        <p:spPr>
          <a:xfrm>
            <a:off x="5204608" y="3782462"/>
            <a:ext cx="542003" cy="0"/>
          </a:xfrm>
          <a:prstGeom prst="line">
            <a:avLst/>
          </a:prstGeom>
          <a:ln w="28575">
            <a:solidFill>
              <a:srgbClr val="000000"/>
            </a:solidFill>
            <a:miter/>
            <a:tailEnd type="triangle"/>
          </a:ln>
        </p:spPr>
        <p:txBody>
          <a:bodyPr lIns="34289" rIns="34289"/>
          <a:lstStyle/>
          <a:p>
            <a:endParaRPr sz="1350"/>
          </a:p>
        </p:txBody>
      </p:sp>
      <p:sp>
        <p:nvSpPr>
          <p:cNvPr id="24" name="直線矢印コネクタ 41">
            <a:extLst>
              <a:ext uri="{FF2B5EF4-FFF2-40B4-BE49-F238E27FC236}">
                <a16:creationId xmlns:a16="http://schemas.microsoft.com/office/drawing/2014/main" id="{2BB3F48A-EA2B-584D-8CE9-315650CA6BCC}"/>
              </a:ext>
            </a:extLst>
          </p:cNvPr>
          <p:cNvSpPr/>
          <p:nvPr/>
        </p:nvSpPr>
        <p:spPr>
          <a:xfrm>
            <a:off x="7058947" y="3788759"/>
            <a:ext cx="542003" cy="0"/>
          </a:xfrm>
          <a:prstGeom prst="line">
            <a:avLst/>
          </a:prstGeom>
          <a:ln w="28575">
            <a:solidFill>
              <a:srgbClr val="000000"/>
            </a:solidFill>
            <a:miter/>
            <a:tailEnd type="triangle"/>
          </a:ln>
        </p:spPr>
        <p:txBody>
          <a:bodyPr lIns="34289" rIns="34289"/>
          <a:lstStyle/>
          <a:p>
            <a:endParaRPr sz="1350"/>
          </a:p>
        </p:txBody>
      </p:sp>
      <p:sp>
        <p:nvSpPr>
          <p:cNvPr id="25" name="正方形/長方形 24">
            <a:extLst>
              <a:ext uri="{FF2B5EF4-FFF2-40B4-BE49-F238E27FC236}">
                <a16:creationId xmlns:a16="http://schemas.microsoft.com/office/drawing/2014/main" id="{77F2D2CA-4167-8847-9230-61849CB7DB4A}"/>
              </a:ext>
            </a:extLst>
          </p:cNvPr>
          <p:cNvSpPr/>
          <p:nvPr/>
        </p:nvSpPr>
        <p:spPr>
          <a:xfrm>
            <a:off x="7674926" y="3650258"/>
            <a:ext cx="444352" cy="300082"/>
          </a:xfrm>
          <a:prstGeom prst="rect">
            <a:avLst/>
          </a:prstGeom>
        </p:spPr>
        <p:txBody>
          <a:bodyPr wrap="none">
            <a:spAutoFit/>
          </a:bodyPr>
          <a:lstStyle/>
          <a:p>
            <a:r>
              <a:rPr lang="ja-JP" altLang="en-US" sz="1350"/>
              <a:t>・・・</a:t>
            </a:r>
          </a:p>
        </p:txBody>
      </p:sp>
      <p:sp>
        <p:nvSpPr>
          <p:cNvPr id="26" name="直線矢印コネクタ 15">
            <a:extLst>
              <a:ext uri="{FF2B5EF4-FFF2-40B4-BE49-F238E27FC236}">
                <a16:creationId xmlns:a16="http://schemas.microsoft.com/office/drawing/2014/main" id="{DEBAF072-4748-8141-9850-57C1BE28B430}"/>
              </a:ext>
            </a:extLst>
          </p:cNvPr>
          <p:cNvSpPr/>
          <p:nvPr/>
        </p:nvSpPr>
        <p:spPr>
          <a:xfrm>
            <a:off x="3467526" y="3106062"/>
            <a:ext cx="737326" cy="387022"/>
          </a:xfrm>
          <a:prstGeom prst="line">
            <a:avLst/>
          </a:prstGeom>
          <a:ln w="28575">
            <a:solidFill>
              <a:srgbClr val="000000"/>
            </a:solidFill>
            <a:miter/>
            <a:tailEnd type="triangle"/>
          </a:ln>
        </p:spPr>
        <p:txBody>
          <a:bodyPr lIns="34289" rIns="34289"/>
          <a:lstStyle/>
          <a:p>
            <a:endParaRPr sz="1350"/>
          </a:p>
        </p:txBody>
      </p:sp>
      <p:sp>
        <p:nvSpPr>
          <p:cNvPr id="27" name="乗算記号 26">
            <a:extLst>
              <a:ext uri="{FF2B5EF4-FFF2-40B4-BE49-F238E27FC236}">
                <a16:creationId xmlns:a16="http://schemas.microsoft.com/office/drawing/2014/main" id="{E3D1535B-0FBB-094F-AC8D-7E6175E48211}"/>
              </a:ext>
            </a:extLst>
          </p:cNvPr>
          <p:cNvSpPr/>
          <p:nvPr/>
        </p:nvSpPr>
        <p:spPr>
          <a:xfrm>
            <a:off x="3488123" y="3020053"/>
            <a:ext cx="543123" cy="541839"/>
          </a:xfrm>
          <a:prstGeom prst="mathMultiply">
            <a:avLst>
              <a:gd name="adj1" fmla="val 24897"/>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solidFill>
                <a:srgbClr val="C00000"/>
              </a:solidFill>
            </a:endParaRPr>
          </a:p>
        </p:txBody>
      </p:sp>
      <p:sp>
        <p:nvSpPr>
          <p:cNvPr id="28" name="乗算記号 27">
            <a:extLst>
              <a:ext uri="{FF2B5EF4-FFF2-40B4-BE49-F238E27FC236}">
                <a16:creationId xmlns:a16="http://schemas.microsoft.com/office/drawing/2014/main" id="{03433708-E8C5-8A41-9398-6BFD6FAB8502}"/>
              </a:ext>
            </a:extLst>
          </p:cNvPr>
          <p:cNvSpPr/>
          <p:nvPr/>
        </p:nvSpPr>
        <p:spPr>
          <a:xfrm>
            <a:off x="5119961" y="3020053"/>
            <a:ext cx="543123" cy="541839"/>
          </a:xfrm>
          <a:prstGeom prst="mathMultiply">
            <a:avLst>
              <a:gd name="adj1" fmla="val 24897"/>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solidFill>
                <a:srgbClr val="C00000"/>
              </a:solidFill>
            </a:endParaRPr>
          </a:p>
        </p:txBody>
      </p:sp>
    </p:spTree>
    <p:extLst>
      <p:ext uri="{BB962C8B-B14F-4D97-AF65-F5344CB8AC3E}">
        <p14:creationId xmlns:p14="http://schemas.microsoft.com/office/powerpoint/2010/main" val="2801025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a:t>3.</a:t>
            </a:r>
            <a:r>
              <a:rPr lang="ja-JP" altLang="en-US"/>
              <a:t>準備</a:t>
            </a:r>
            <a:r>
              <a:rPr lang="en-US" altLang="ja-JP" dirty="0"/>
              <a:t>(2/4)</a:t>
            </a:r>
            <a:endParaRPr lang="ja-JP" altLang="en-US" dirty="0"/>
          </a:p>
        </p:txBody>
      </p:sp>
      <p:sp>
        <p:nvSpPr>
          <p:cNvPr id="4" name="スライド番号プレースホルダー 3"/>
          <p:cNvSpPr>
            <a:spLocks noGrp="1"/>
          </p:cNvSpPr>
          <p:nvPr>
            <p:ph type="sldNum" sz="quarter" idx="12"/>
          </p:nvPr>
        </p:nvSpPr>
        <p:spPr/>
        <p:txBody>
          <a:bodyPr/>
          <a:lstStyle/>
          <a:p>
            <a:fld id="{C5ACC6D9-967A-4799-96DF-DA263BD2958A}" type="slidenum">
              <a:rPr kumimoji="1" lang="ja-JP" altLang="en-US" smtClean="0"/>
              <a:t>8</a:t>
            </a:fld>
            <a:endParaRPr kumimoji="1" lang="ja-JP" altLang="en-US"/>
          </a:p>
        </p:txBody>
      </p:sp>
      <p:sp>
        <p:nvSpPr>
          <p:cNvPr id="19" name="コンテンツ プレースホルダー 2">
            <a:extLst>
              <a:ext uri="{FF2B5EF4-FFF2-40B4-BE49-F238E27FC236}">
                <a16:creationId xmlns:a16="http://schemas.microsoft.com/office/drawing/2014/main" id="{5EF29204-BEF2-8C42-91BB-785706045E3E}"/>
              </a:ext>
            </a:extLst>
          </p:cNvPr>
          <p:cNvSpPr txBox="1"/>
          <p:nvPr/>
        </p:nvSpPr>
        <p:spPr>
          <a:xfrm>
            <a:off x="2020374" y="2553437"/>
            <a:ext cx="5236705" cy="99417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4289" rIns="34289">
            <a:normAutofit/>
          </a:bodyPr>
          <a:lstStyle>
            <a:lvl1pPr defTabSz="731520">
              <a:lnSpc>
                <a:spcPct val="90000"/>
              </a:lnSpc>
              <a:spcBef>
                <a:spcPts val="800"/>
              </a:spcBef>
              <a:buFont typeface="Arial"/>
              <a:defRPr sz="2560"/>
            </a:lvl1pPr>
          </a:lstStyle>
          <a:p>
            <a:endParaRPr sz="1920" dirty="0"/>
          </a:p>
        </p:txBody>
      </p:sp>
      <p:sp>
        <p:nvSpPr>
          <p:cNvPr id="20" name="角丸四角形">
            <a:extLst>
              <a:ext uri="{FF2B5EF4-FFF2-40B4-BE49-F238E27FC236}">
                <a16:creationId xmlns:a16="http://schemas.microsoft.com/office/drawing/2014/main" id="{9D215471-D6A1-684F-8C3E-0E7CA3C8C9AE}"/>
              </a:ext>
            </a:extLst>
          </p:cNvPr>
          <p:cNvSpPr/>
          <p:nvPr/>
        </p:nvSpPr>
        <p:spPr>
          <a:xfrm>
            <a:off x="878400" y="1936800"/>
            <a:ext cx="1495589" cy="430703"/>
          </a:xfrm>
          <a:prstGeom prst="roundRect">
            <a:avLst>
              <a:gd name="adj" fmla="val 36421"/>
            </a:avLst>
          </a:prstGeom>
          <a:solidFill>
            <a:srgbClr val="FFFFFF"/>
          </a:solidFill>
          <a:ln w="38100">
            <a:solidFill>
              <a:schemeClr val="accent1"/>
            </a:solidFill>
            <a:miter/>
          </a:ln>
        </p:spPr>
        <p:txBody>
          <a:bodyPr lIns="34289" rIns="34289" anchor="ctr"/>
          <a:lstStyle/>
          <a:p>
            <a:r>
              <a:rPr lang="en-US" altLang="ja-JP" sz="2400" dirty="0"/>
              <a:t> </a:t>
            </a:r>
            <a:r>
              <a:rPr lang="ja-JP" altLang="en-US" sz="2400"/>
              <a:t>量子回路</a:t>
            </a:r>
            <a:endParaRPr sz="2400" dirty="0"/>
          </a:p>
        </p:txBody>
      </p:sp>
      <p:sp>
        <p:nvSpPr>
          <p:cNvPr id="16" name="四角形吹き出し 15">
            <a:extLst>
              <a:ext uri="{FF2B5EF4-FFF2-40B4-BE49-F238E27FC236}">
                <a16:creationId xmlns:a16="http://schemas.microsoft.com/office/drawing/2014/main" id="{84FE3E0C-A112-FE42-A0C3-9FB226DD7D2D}"/>
              </a:ext>
            </a:extLst>
          </p:cNvPr>
          <p:cNvSpPr/>
          <p:nvPr/>
        </p:nvSpPr>
        <p:spPr>
          <a:xfrm>
            <a:off x="6586651" y="2289633"/>
            <a:ext cx="1678949" cy="385751"/>
          </a:xfrm>
          <a:prstGeom prst="wedgeRectCallout">
            <a:avLst>
              <a:gd name="adj1" fmla="val -45142"/>
              <a:gd name="adj2" fmla="val 172125"/>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a:solidFill>
                  <a:schemeClr val="tx1"/>
                </a:solidFill>
              </a:rPr>
              <a:t>排他的論理和</a:t>
            </a:r>
          </a:p>
        </p:txBody>
      </p:sp>
      <p:pic>
        <p:nvPicPr>
          <p:cNvPr id="14" name="図 13">
            <a:extLst>
              <a:ext uri="{FF2B5EF4-FFF2-40B4-BE49-F238E27FC236}">
                <a16:creationId xmlns:a16="http://schemas.microsoft.com/office/drawing/2014/main" id="{16F8D620-A711-9A41-99C7-42D4B13BBCC6}"/>
              </a:ext>
            </a:extLst>
          </p:cNvPr>
          <p:cNvPicPr>
            <a:picLocks noChangeAspect="1"/>
          </p:cNvPicPr>
          <p:nvPr/>
        </p:nvPicPr>
        <p:blipFill rotWithShape="1">
          <a:blip r:embed="rId3">
            <a:extLst>
              <a:ext uri="{28A0092B-C50C-407E-A947-70E740481C1C}">
                <a14:useLocalDpi xmlns:a14="http://schemas.microsoft.com/office/drawing/2010/main" val="0"/>
              </a:ext>
            </a:extLst>
          </a:blip>
          <a:srcRect l="34321" t="43409" r="49736" b="52089"/>
          <a:stretch/>
        </p:blipFill>
        <p:spPr>
          <a:xfrm>
            <a:off x="1213612" y="2848137"/>
            <a:ext cx="2290734" cy="915395"/>
          </a:xfrm>
          <a:prstGeom prst="rect">
            <a:avLst/>
          </a:prstGeom>
        </p:spPr>
      </p:pic>
      <p:pic>
        <p:nvPicPr>
          <p:cNvPr id="17" name="図 16">
            <a:extLst>
              <a:ext uri="{FF2B5EF4-FFF2-40B4-BE49-F238E27FC236}">
                <a16:creationId xmlns:a16="http://schemas.microsoft.com/office/drawing/2014/main" id="{3F5F6EE4-C0E4-3548-B611-A02F296DB120}"/>
              </a:ext>
            </a:extLst>
          </p:cNvPr>
          <p:cNvPicPr>
            <a:picLocks noChangeAspect="1"/>
          </p:cNvPicPr>
          <p:nvPr/>
        </p:nvPicPr>
        <p:blipFill rotWithShape="1">
          <a:blip r:embed="rId3">
            <a:extLst>
              <a:ext uri="{28A0092B-C50C-407E-A947-70E740481C1C}">
                <a14:useLocalDpi xmlns:a14="http://schemas.microsoft.com/office/drawing/2010/main" val="0"/>
              </a:ext>
            </a:extLst>
          </a:blip>
          <a:srcRect l="34377" t="47579" r="47873" b="48084"/>
          <a:stretch/>
        </p:blipFill>
        <p:spPr>
          <a:xfrm>
            <a:off x="4534540" y="2862995"/>
            <a:ext cx="2550499" cy="881915"/>
          </a:xfrm>
          <a:prstGeom prst="rect">
            <a:avLst/>
          </a:prstGeom>
        </p:spPr>
      </p:pic>
      <p:sp>
        <p:nvSpPr>
          <p:cNvPr id="6" name="テキスト ボックス 5">
            <a:extLst>
              <a:ext uri="{FF2B5EF4-FFF2-40B4-BE49-F238E27FC236}">
                <a16:creationId xmlns:a16="http://schemas.microsoft.com/office/drawing/2014/main" id="{4787A163-42D4-CA49-B3C1-2927DC4CF751}"/>
              </a:ext>
            </a:extLst>
          </p:cNvPr>
          <p:cNvSpPr txBox="1"/>
          <p:nvPr/>
        </p:nvSpPr>
        <p:spPr>
          <a:xfrm>
            <a:off x="5337006" y="3674238"/>
            <a:ext cx="1828801" cy="300082"/>
          </a:xfrm>
          <a:prstGeom prst="rect">
            <a:avLst/>
          </a:prstGeom>
          <a:noFill/>
        </p:spPr>
        <p:txBody>
          <a:bodyPr wrap="square" rtlCol="0">
            <a:spAutoFit/>
          </a:bodyPr>
          <a:lstStyle/>
          <a:p>
            <a:r>
              <a:rPr lang="ja-JP" altLang="en-US" sz="1350"/>
              <a:t>（制御付</a:t>
            </a:r>
            <a:r>
              <a:rPr lang="en-US" altLang="ja-JP" sz="1350" dirty="0"/>
              <a:t>NOT</a:t>
            </a:r>
            <a:r>
              <a:rPr lang="ja-JP" altLang="en-US" sz="1350"/>
              <a:t>ゲート）</a:t>
            </a:r>
          </a:p>
        </p:txBody>
      </p:sp>
      <p:sp>
        <p:nvSpPr>
          <p:cNvPr id="3" name="正方形/長方形 2">
            <a:extLst>
              <a:ext uri="{FF2B5EF4-FFF2-40B4-BE49-F238E27FC236}">
                <a16:creationId xmlns:a16="http://schemas.microsoft.com/office/drawing/2014/main" id="{B8D6FD2E-64FA-B146-B885-B05D9086E1B5}"/>
              </a:ext>
            </a:extLst>
          </p:cNvPr>
          <p:cNvSpPr/>
          <p:nvPr/>
        </p:nvSpPr>
        <p:spPr>
          <a:xfrm>
            <a:off x="4764885" y="3491988"/>
            <a:ext cx="288869" cy="29750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4" name="正方形/長方形 23">
            <a:extLst>
              <a:ext uri="{FF2B5EF4-FFF2-40B4-BE49-F238E27FC236}">
                <a16:creationId xmlns:a16="http://schemas.microsoft.com/office/drawing/2014/main" id="{D40A335C-2421-2145-974C-549A288D9DEA}"/>
              </a:ext>
            </a:extLst>
          </p:cNvPr>
          <p:cNvSpPr/>
          <p:nvPr/>
        </p:nvSpPr>
        <p:spPr>
          <a:xfrm>
            <a:off x="1517318" y="3420120"/>
            <a:ext cx="288869" cy="29750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pic>
        <p:nvPicPr>
          <p:cNvPr id="27" name="図 26">
            <a:extLst>
              <a:ext uri="{FF2B5EF4-FFF2-40B4-BE49-F238E27FC236}">
                <a16:creationId xmlns:a16="http://schemas.microsoft.com/office/drawing/2014/main" id="{9C60FC6E-33CF-7E4B-B2F7-E15DF4876A3D}"/>
              </a:ext>
            </a:extLst>
          </p:cNvPr>
          <p:cNvPicPr>
            <a:picLocks noChangeAspect="1"/>
          </p:cNvPicPr>
          <p:nvPr/>
        </p:nvPicPr>
        <p:blipFill rotWithShape="1">
          <a:blip r:embed="rId3">
            <a:extLst>
              <a:ext uri="{28A0092B-C50C-407E-A947-70E740481C1C}">
                <a14:useLocalDpi xmlns:a14="http://schemas.microsoft.com/office/drawing/2010/main" val="0"/>
              </a:ext>
            </a:extLst>
          </a:blip>
          <a:srcRect l="73503" t="45097" r="6390" b="48953"/>
          <a:stretch/>
        </p:blipFill>
        <p:spPr>
          <a:xfrm>
            <a:off x="4464430" y="4179323"/>
            <a:ext cx="2889249" cy="1210023"/>
          </a:xfrm>
          <a:prstGeom prst="rect">
            <a:avLst/>
          </a:prstGeom>
        </p:spPr>
      </p:pic>
      <p:sp>
        <p:nvSpPr>
          <p:cNvPr id="28" name="正方形/長方形 27">
            <a:extLst>
              <a:ext uri="{FF2B5EF4-FFF2-40B4-BE49-F238E27FC236}">
                <a16:creationId xmlns:a16="http://schemas.microsoft.com/office/drawing/2014/main" id="{1AC1EF29-600B-6047-843D-27AA4C8BC050}"/>
              </a:ext>
            </a:extLst>
          </p:cNvPr>
          <p:cNvSpPr/>
          <p:nvPr/>
        </p:nvSpPr>
        <p:spPr>
          <a:xfrm>
            <a:off x="6322776" y="4754725"/>
            <a:ext cx="1011670" cy="2738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pic>
        <p:nvPicPr>
          <p:cNvPr id="29" name="図 28">
            <a:extLst>
              <a:ext uri="{FF2B5EF4-FFF2-40B4-BE49-F238E27FC236}">
                <a16:creationId xmlns:a16="http://schemas.microsoft.com/office/drawing/2014/main" id="{24AF43BA-90E0-8948-ADD9-D00FE68CDF66}"/>
              </a:ext>
            </a:extLst>
          </p:cNvPr>
          <p:cNvPicPr>
            <a:picLocks noChangeAspect="1"/>
          </p:cNvPicPr>
          <p:nvPr/>
        </p:nvPicPr>
        <p:blipFill rotWithShape="1">
          <a:blip r:embed="rId3">
            <a:extLst>
              <a:ext uri="{28A0092B-C50C-407E-A947-70E740481C1C}">
                <a14:useLocalDpi xmlns:a14="http://schemas.microsoft.com/office/drawing/2010/main" val="0"/>
              </a:ext>
            </a:extLst>
          </a:blip>
          <a:srcRect l="88589" t="47671" r="6390" b="50982"/>
          <a:stretch/>
        </p:blipFill>
        <p:spPr>
          <a:xfrm>
            <a:off x="6278676" y="4695888"/>
            <a:ext cx="721485" cy="273844"/>
          </a:xfrm>
          <a:prstGeom prst="rect">
            <a:avLst/>
          </a:prstGeom>
        </p:spPr>
      </p:pic>
      <p:sp>
        <p:nvSpPr>
          <p:cNvPr id="30" name="正方形/長方形 29">
            <a:extLst>
              <a:ext uri="{FF2B5EF4-FFF2-40B4-BE49-F238E27FC236}">
                <a16:creationId xmlns:a16="http://schemas.microsoft.com/office/drawing/2014/main" id="{7603EED9-1625-0A45-86B4-DE5D0A12AFE0}"/>
              </a:ext>
            </a:extLst>
          </p:cNvPr>
          <p:cNvSpPr/>
          <p:nvPr/>
        </p:nvSpPr>
        <p:spPr>
          <a:xfrm>
            <a:off x="4730098" y="5063121"/>
            <a:ext cx="317762" cy="2528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31" name="四角形吹き出し 30">
            <a:extLst>
              <a:ext uri="{FF2B5EF4-FFF2-40B4-BE49-F238E27FC236}">
                <a16:creationId xmlns:a16="http://schemas.microsoft.com/office/drawing/2014/main" id="{DB8DF3B0-87F1-FF46-A8A4-17749870C2D5}"/>
              </a:ext>
            </a:extLst>
          </p:cNvPr>
          <p:cNvSpPr/>
          <p:nvPr/>
        </p:nvSpPr>
        <p:spPr>
          <a:xfrm>
            <a:off x="7361824" y="4320847"/>
            <a:ext cx="538190" cy="423176"/>
          </a:xfrm>
          <a:prstGeom prst="wedgeRectCallout">
            <a:avLst>
              <a:gd name="adj1" fmla="val -138486"/>
              <a:gd name="adj2" fmla="val 13244"/>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a:solidFill>
                  <a:schemeClr val="tx1"/>
                </a:solidFill>
              </a:rPr>
              <a:t>和</a:t>
            </a:r>
          </a:p>
        </p:txBody>
      </p:sp>
      <p:sp>
        <p:nvSpPr>
          <p:cNvPr id="32" name="四角形吹き出し 31">
            <a:extLst>
              <a:ext uri="{FF2B5EF4-FFF2-40B4-BE49-F238E27FC236}">
                <a16:creationId xmlns:a16="http://schemas.microsoft.com/office/drawing/2014/main" id="{DD356305-A5D2-8C49-AB53-80F4488566DB}"/>
              </a:ext>
            </a:extLst>
          </p:cNvPr>
          <p:cNvSpPr/>
          <p:nvPr/>
        </p:nvSpPr>
        <p:spPr>
          <a:xfrm>
            <a:off x="6318820" y="5186957"/>
            <a:ext cx="1552428" cy="423176"/>
          </a:xfrm>
          <a:prstGeom prst="wedgeRectCallout">
            <a:avLst>
              <a:gd name="adj1" fmla="val -38280"/>
              <a:gd name="adj2" fmla="val -91795"/>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a:solidFill>
                  <a:schemeClr val="tx1"/>
                </a:solidFill>
              </a:rPr>
              <a:t>桁上げ情報</a:t>
            </a:r>
          </a:p>
        </p:txBody>
      </p:sp>
      <p:sp>
        <p:nvSpPr>
          <p:cNvPr id="83" name="四角形吹き出し 82">
            <a:extLst>
              <a:ext uri="{FF2B5EF4-FFF2-40B4-BE49-F238E27FC236}">
                <a16:creationId xmlns:a16="http://schemas.microsoft.com/office/drawing/2014/main" id="{0D3A1CBF-74B6-8840-BEDC-C744A584111D}"/>
              </a:ext>
            </a:extLst>
          </p:cNvPr>
          <p:cNvSpPr/>
          <p:nvPr/>
        </p:nvSpPr>
        <p:spPr>
          <a:xfrm>
            <a:off x="742462" y="4075528"/>
            <a:ext cx="3233034" cy="1417612"/>
          </a:xfrm>
          <a:prstGeom prst="wedgeRectCallout">
            <a:avLst>
              <a:gd name="adj1" fmla="val -24982"/>
              <a:gd name="adj2" fmla="val -102548"/>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350">
              <a:solidFill>
                <a:schemeClr val="tx1"/>
              </a:solidFill>
            </a:endParaRPr>
          </a:p>
        </p:txBody>
      </p:sp>
      <p:pic>
        <p:nvPicPr>
          <p:cNvPr id="84" name="図 83">
            <a:extLst>
              <a:ext uri="{FF2B5EF4-FFF2-40B4-BE49-F238E27FC236}">
                <a16:creationId xmlns:a16="http://schemas.microsoft.com/office/drawing/2014/main" id="{2345A3CB-EC47-114E-A35C-FE9596E07994}"/>
              </a:ext>
            </a:extLst>
          </p:cNvPr>
          <p:cNvPicPr>
            <a:picLocks noChangeAspect="1"/>
          </p:cNvPicPr>
          <p:nvPr/>
        </p:nvPicPr>
        <p:blipFill rotWithShape="1">
          <a:blip r:embed="rId4">
            <a:extLst>
              <a:ext uri="{28A0092B-C50C-407E-A947-70E740481C1C}">
                <a14:useLocalDpi xmlns:a14="http://schemas.microsoft.com/office/drawing/2010/main" val="0"/>
              </a:ext>
            </a:extLst>
          </a:blip>
          <a:srcRect l="9305" t="6054" r="83148" b="91373"/>
          <a:stretch/>
        </p:blipFill>
        <p:spPr>
          <a:xfrm>
            <a:off x="833416" y="4507369"/>
            <a:ext cx="1071422" cy="542761"/>
          </a:xfrm>
          <a:prstGeom prst="rect">
            <a:avLst/>
          </a:prstGeom>
        </p:spPr>
      </p:pic>
      <p:pic>
        <p:nvPicPr>
          <p:cNvPr id="85" name="図 84">
            <a:extLst>
              <a:ext uri="{FF2B5EF4-FFF2-40B4-BE49-F238E27FC236}">
                <a16:creationId xmlns:a16="http://schemas.microsoft.com/office/drawing/2014/main" id="{AB31D69B-2064-4D4E-91A5-1E361C9BDB00}"/>
              </a:ext>
            </a:extLst>
          </p:cNvPr>
          <p:cNvPicPr>
            <a:picLocks noChangeAspect="1"/>
          </p:cNvPicPr>
          <p:nvPr/>
        </p:nvPicPr>
        <p:blipFill rotWithShape="1">
          <a:blip r:embed="rId4">
            <a:extLst>
              <a:ext uri="{28A0092B-C50C-407E-A947-70E740481C1C}">
                <a14:useLocalDpi xmlns:a14="http://schemas.microsoft.com/office/drawing/2010/main" val="0"/>
              </a:ext>
            </a:extLst>
          </a:blip>
          <a:srcRect l="18160" t="5889" r="72526" b="92016"/>
          <a:stretch/>
        </p:blipFill>
        <p:spPr>
          <a:xfrm>
            <a:off x="839088" y="4910542"/>
            <a:ext cx="1366947" cy="456767"/>
          </a:xfrm>
          <a:prstGeom prst="rect">
            <a:avLst/>
          </a:prstGeom>
        </p:spPr>
      </p:pic>
      <p:sp>
        <p:nvSpPr>
          <p:cNvPr id="86" name="左右矢印 85">
            <a:extLst>
              <a:ext uri="{FF2B5EF4-FFF2-40B4-BE49-F238E27FC236}">
                <a16:creationId xmlns:a16="http://schemas.microsoft.com/office/drawing/2014/main" id="{83C3C609-74DB-8A42-859C-C42EFEA8A950}"/>
              </a:ext>
            </a:extLst>
          </p:cNvPr>
          <p:cNvSpPr/>
          <p:nvPr/>
        </p:nvSpPr>
        <p:spPr>
          <a:xfrm>
            <a:off x="2062495" y="5109773"/>
            <a:ext cx="387041" cy="150363"/>
          </a:xfrm>
          <a:prstGeom prst="leftRightArrow">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87" name="テキスト ボックス 86">
            <a:extLst>
              <a:ext uri="{FF2B5EF4-FFF2-40B4-BE49-F238E27FC236}">
                <a16:creationId xmlns:a16="http://schemas.microsoft.com/office/drawing/2014/main" id="{CC486441-75CF-F64A-986F-1365ECB8CA60}"/>
              </a:ext>
            </a:extLst>
          </p:cNvPr>
          <p:cNvSpPr txBox="1"/>
          <p:nvPr/>
        </p:nvSpPr>
        <p:spPr>
          <a:xfrm>
            <a:off x="2506787" y="4194115"/>
            <a:ext cx="1274708" cy="400110"/>
          </a:xfrm>
          <a:prstGeom prst="rect">
            <a:avLst/>
          </a:prstGeom>
          <a:noFill/>
        </p:spPr>
        <p:txBody>
          <a:bodyPr wrap="none" rtlCol="0">
            <a:spAutoFit/>
          </a:bodyPr>
          <a:lstStyle/>
          <a:p>
            <a:r>
              <a:rPr lang="ja-JP" altLang="en-US" sz="2000"/>
              <a:t>古典ビット</a:t>
            </a:r>
          </a:p>
        </p:txBody>
      </p:sp>
      <p:sp>
        <p:nvSpPr>
          <p:cNvPr id="88" name="テキスト ボックス 87">
            <a:extLst>
              <a:ext uri="{FF2B5EF4-FFF2-40B4-BE49-F238E27FC236}">
                <a16:creationId xmlns:a16="http://schemas.microsoft.com/office/drawing/2014/main" id="{4011966F-109D-8248-9365-74CB5B44A58C}"/>
              </a:ext>
            </a:extLst>
          </p:cNvPr>
          <p:cNvSpPr txBox="1"/>
          <p:nvPr/>
        </p:nvSpPr>
        <p:spPr>
          <a:xfrm>
            <a:off x="2933219" y="4532562"/>
            <a:ext cx="359394" cy="400110"/>
          </a:xfrm>
          <a:prstGeom prst="rect">
            <a:avLst/>
          </a:prstGeom>
          <a:noFill/>
        </p:spPr>
        <p:txBody>
          <a:bodyPr wrap="none" rtlCol="0">
            <a:spAutoFit/>
          </a:bodyPr>
          <a:lstStyle/>
          <a:p>
            <a:r>
              <a:rPr lang="ja-JP" altLang="en-US" sz="2000"/>
              <a:t>０</a:t>
            </a:r>
          </a:p>
        </p:txBody>
      </p:sp>
      <p:sp>
        <p:nvSpPr>
          <p:cNvPr id="89" name="テキスト ボックス 88">
            <a:extLst>
              <a:ext uri="{FF2B5EF4-FFF2-40B4-BE49-F238E27FC236}">
                <a16:creationId xmlns:a16="http://schemas.microsoft.com/office/drawing/2014/main" id="{377DB12C-B9BE-164A-8D0A-BCAA6C9DE736}"/>
              </a:ext>
            </a:extLst>
          </p:cNvPr>
          <p:cNvSpPr txBox="1"/>
          <p:nvPr/>
        </p:nvSpPr>
        <p:spPr>
          <a:xfrm>
            <a:off x="2916016" y="5012626"/>
            <a:ext cx="269546" cy="400110"/>
          </a:xfrm>
          <a:prstGeom prst="rect">
            <a:avLst/>
          </a:prstGeom>
          <a:noFill/>
        </p:spPr>
        <p:txBody>
          <a:bodyPr wrap="square" rtlCol="0">
            <a:spAutoFit/>
          </a:bodyPr>
          <a:lstStyle/>
          <a:p>
            <a:r>
              <a:rPr lang="ja-JP" altLang="en-US" sz="2000"/>
              <a:t>１</a:t>
            </a:r>
          </a:p>
        </p:txBody>
      </p:sp>
      <p:sp>
        <p:nvSpPr>
          <p:cNvPr id="90" name="左右矢印 89">
            <a:extLst>
              <a:ext uri="{FF2B5EF4-FFF2-40B4-BE49-F238E27FC236}">
                <a16:creationId xmlns:a16="http://schemas.microsoft.com/office/drawing/2014/main" id="{4B78FFB1-FEC7-ED49-9FB3-39C33444CB91}"/>
              </a:ext>
            </a:extLst>
          </p:cNvPr>
          <p:cNvSpPr/>
          <p:nvPr/>
        </p:nvSpPr>
        <p:spPr>
          <a:xfrm>
            <a:off x="2057545" y="4648811"/>
            <a:ext cx="387041" cy="150363"/>
          </a:xfrm>
          <a:prstGeom prst="leftRightArrow">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91" name="テキスト ボックス 90">
            <a:extLst>
              <a:ext uri="{FF2B5EF4-FFF2-40B4-BE49-F238E27FC236}">
                <a16:creationId xmlns:a16="http://schemas.microsoft.com/office/drawing/2014/main" id="{4AB4A148-E976-6643-8BE4-F43E3526807B}"/>
              </a:ext>
            </a:extLst>
          </p:cNvPr>
          <p:cNvSpPr txBox="1"/>
          <p:nvPr/>
        </p:nvSpPr>
        <p:spPr>
          <a:xfrm>
            <a:off x="761406" y="4175155"/>
            <a:ext cx="1274708" cy="400110"/>
          </a:xfrm>
          <a:prstGeom prst="rect">
            <a:avLst/>
          </a:prstGeom>
          <a:noFill/>
        </p:spPr>
        <p:txBody>
          <a:bodyPr wrap="none" rtlCol="0">
            <a:spAutoFit/>
          </a:bodyPr>
          <a:lstStyle/>
          <a:p>
            <a:r>
              <a:rPr lang="ja-JP" altLang="en-US" sz="2000"/>
              <a:t>量子ビット</a:t>
            </a:r>
          </a:p>
        </p:txBody>
      </p:sp>
      <p:sp>
        <p:nvSpPr>
          <p:cNvPr id="92" name="正方形/長方形 91">
            <a:extLst>
              <a:ext uri="{FF2B5EF4-FFF2-40B4-BE49-F238E27FC236}">
                <a16:creationId xmlns:a16="http://schemas.microsoft.com/office/drawing/2014/main" id="{2C311786-6D65-4146-81D5-4A3C10016E31}"/>
              </a:ext>
            </a:extLst>
          </p:cNvPr>
          <p:cNvSpPr/>
          <p:nvPr/>
        </p:nvSpPr>
        <p:spPr>
          <a:xfrm>
            <a:off x="2575897" y="4219535"/>
            <a:ext cx="1114266" cy="1147773"/>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solidFill>
                <a:srgbClr val="C00000"/>
              </a:solidFill>
            </a:endParaRPr>
          </a:p>
        </p:txBody>
      </p:sp>
    </p:spTree>
    <p:extLst>
      <p:ext uri="{BB962C8B-B14F-4D97-AF65-F5344CB8AC3E}">
        <p14:creationId xmlns:p14="http://schemas.microsoft.com/office/powerpoint/2010/main" val="1717571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a:t>3.</a:t>
            </a:r>
            <a:r>
              <a:rPr lang="ja-JP" altLang="en-US"/>
              <a:t>準備</a:t>
            </a:r>
            <a:r>
              <a:rPr lang="en-US" altLang="ja-JP" dirty="0"/>
              <a:t>(3/4)</a:t>
            </a:r>
            <a:endParaRPr lang="ja-JP" altLang="en-US" dirty="0"/>
          </a:p>
        </p:txBody>
      </p:sp>
      <p:sp>
        <p:nvSpPr>
          <p:cNvPr id="4" name="スライド番号プレースホルダー 3"/>
          <p:cNvSpPr>
            <a:spLocks noGrp="1"/>
          </p:cNvSpPr>
          <p:nvPr>
            <p:ph type="sldNum" sz="quarter" idx="12"/>
          </p:nvPr>
        </p:nvSpPr>
        <p:spPr/>
        <p:txBody>
          <a:bodyPr/>
          <a:lstStyle/>
          <a:p>
            <a:fld id="{C5ACC6D9-967A-4799-96DF-DA263BD2958A}" type="slidenum">
              <a:rPr kumimoji="1" lang="ja-JP" altLang="en-US" smtClean="0"/>
              <a:t>9</a:t>
            </a:fld>
            <a:endParaRPr kumimoji="1" lang="ja-JP" altLang="en-US"/>
          </a:p>
        </p:txBody>
      </p:sp>
      <p:sp>
        <p:nvSpPr>
          <p:cNvPr id="19" name="コンテンツ プレースホルダー 2">
            <a:extLst>
              <a:ext uri="{FF2B5EF4-FFF2-40B4-BE49-F238E27FC236}">
                <a16:creationId xmlns:a16="http://schemas.microsoft.com/office/drawing/2014/main" id="{5EF29204-BEF2-8C42-91BB-785706045E3E}"/>
              </a:ext>
            </a:extLst>
          </p:cNvPr>
          <p:cNvSpPr txBox="1"/>
          <p:nvPr/>
        </p:nvSpPr>
        <p:spPr>
          <a:xfrm>
            <a:off x="2020374" y="2553437"/>
            <a:ext cx="5236705" cy="99417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4289" rIns="34289">
            <a:normAutofit/>
          </a:bodyPr>
          <a:lstStyle>
            <a:lvl1pPr defTabSz="731520">
              <a:lnSpc>
                <a:spcPct val="90000"/>
              </a:lnSpc>
              <a:spcBef>
                <a:spcPts val="800"/>
              </a:spcBef>
              <a:buFont typeface="Arial"/>
              <a:defRPr sz="2560"/>
            </a:lvl1pPr>
          </a:lstStyle>
          <a:p>
            <a:endParaRPr sz="1920" dirty="0"/>
          </a:p>
        </p:txBody>
      </p:sp>
      <p:sp>
        <p:nvSpPr>
          <p:cNvPr id="20" name="角丸四角形">
            <a:extLst>
              <a:ext uri="{FF2B5EF4-FFF2-40B4-BE49-F238E27FC236}">
                <a16:creationId xmlns:a16="http://schemas.microsoft.com/office/drawing/2014/main" id="{9D215471-D6A1-684F-8C3E-0E7CA3C8C9AE}"/>
              </a:ext>
            </a:extLst>
          </p:cNvPr>
          <p:cNvSpPr/>
          <p:nvPr/>
        </p:nvSpPr>
        <p:spPr>
          <a:xfrm>
            <a:off x="878400" y="1936800"/>
            <a:ext cx="1495589" cy="430703"/>
          </a:xfrm>
          <a:prstGeom prst="roundRect">
            <a:avLst>
              <a:gd name="adj" fmla="val 36421"/>
            </a:avLst>
          </a:prstGeom>
          <a:solidFill>
            <a:srgbClr val="FFFFFF"/>
          </a:solidFill>
          <a:ln w="38100">
            <a:solidFill>
              <a:schemeClr val="accent1"/>
            </a:solidFill>
            <a:miter/>
          </a:ln>
        </p:spPr>
        <p:txBody>
          <a:bodyPr lIns="34289" rIns="34289" anchor="ctr"/>
          <a:lstStyle/>
          <a:p>
            <a:r>
              <a:rPr lang="en-US" altLang="ja-JP" sz="2400" dirty="0"/>
              <a:t> </a:t>
            </a:r>
            <a:r>
              <a:rPr lang="ja-JP" altLang="en-US" sz="2400"/>
              <a:t>量子回路</a:t>
            </a:r>
            <a:endParaRPr sz="2400" dirty="0"/>
          </a:p>
        </p:txBody>
      </p:sp>
      <p:sp>
        <p:nvSpPr>
          <p:cNvPr id="16" name="四角形吹き出し 15">
            <a:extLst>
              <a:ext uri="{FF2B5EF4-FFF2-40B4-BE49-F238E27FC236}">
                <a16:creationId xmlns:a16="http://schemas.microsoft.com/office/drawing/2014/main" id="{84FE3E0C-A112-FE42-A0C3-9FB226DD7D2D}"/>
              </a:ext>
            </a:extLst>
          </p:cNvPr>
          <p:cNvSpPr/>
          <p:nvPr/>
        </p:nvSpPr>
        <p:spPr>
          <a:xfrm>
            <a:off x="6586651" y="2289633"/>
            <a:ext cx="1678949" cy="385751"/>
          </a:xfrm>
          <a:prstGeom prst="wedgeRectCallout">
            <a:avLst>
              <a:gd name="adj1" fmla="val -45142"/>
              <a:gd name="adj2" fmla="val 172125"/>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a:solidFill>
                  <a:schemeClr val="tx1"/>
                </a:solidFill>
              </a:rPr>
              <a:t>排他的論理和</a:t>
            </a:r>
          </a:p>
        </p:txBody>
      </p:sp>
      <p:pic>
        <p:nvPicPr>
          <p:cNvPr id="14" name="図 13">
            <a:extLst>
              <a:ext uri="{FF2B5EF4-FFF2-40B4-BE49-F238E27FC236}">
                <a16:creationId xmlns:a16="http://schemas.microsoft.com/office/drawing/2014/main" id="{16F8D620-A711-9A41-99C7-42D4B13BBCC6}"/>
              </a:ext>
            </a:extLst>
          </p:cNvPr>
          <p:cNvPicPr>
            <a:picLocks noChangeAspect="1"/>
          </p:cNvPicPr>
          <p:nvPr/>
        </p:nvPicPr>
        <p:blipFill rotWithShape="1">
          <a:blip r:embed="rId3">
            <a:extLst>
              <a:ext uri="{28A0092B-C50C-407E-A947-70E740481C1C}">
                <a14:useLocalDpi xmlns:a14="http://schemas.microsoft.com/office/drawing/2010/main" val="0"/>
              </a:ext>
            </a:extLst>
          </a:blip>
          <a:srcRect l="34321" t="43409" r="49736" b="52089"/>
          <a:stretch/>
        </p:blipFill>
        <p:spPr>
          <a:xfrm>
            <a:off x="1213612" y="2848137"/>
            <a:ext cx="2290734" cy="915395"/>
          </a:xfrm>
          <a:prstGeom prst="rect">
            <a:avLst/>
          </a:prstGeom>
        </p:spPr>
      </p:pic>
      <p:pic>
        <p:nvPicPr>
          <p:cNvPr id="17" name="図 16">
            <a:extLst>
              <a:ext uri="{FF2B5EF4-FFF2-40B4-BE49-F238E27FC236}">
                <a16:creationId xmlns:a16="http://schemas.microsoft.com/office/drawing/2014/main" id="{3F5F6EE4-C0E4-3548-B611-A02F296DB120}"/>
              </a:ext>
            </a:extLst>
          </p:cNvPr>
          <p:cNvPicPr>
            <a:picLocks noChangeAspect="1"/>
          </p:cNvPicPr>
          <p:nvPr/>
        </p:nvPicPr>
        <p:blipFill rotWithShape="1">
          <a:blip r:embed="rId3">
            <a:extLst>
              <a:ext uri="{28A0092B-C50C-407E-A947-70E740481C1C}">
                <a14:useLocalDpi xmlns:a14="http://schemas.microsoft.com/office/drawing/2010/main" val="0"/>
              </a:ext>
            </a:extLst>
          </a:blip>
          <a:srcRect l="34377" t="47579" r="47873" b="48084"/>
          <a:stretch/>
        </p:blipFill>
        <p:spPr>
          <a:xfrm>
            <a:off x="4534540" y="2862995"/>
            <a:ext cx="2550499" cy="881915"/>
          </a:xfrm>
          <a:prstGeom prst="rect">
            <a:avLst/>
          </a:prstGeom>
        </p:spPr>
      </p:pic>
      <p:sp>
        <p:nvSpPr>
          <p:cNvPr id="6" name="テキスト ボックス 5">
            <a:extLst>
              <a:ext uri="{FF2B5EF4-FFF2-40B4-BE49-F238E27FC236}">
                <a16:creationId xmlns:a16="http://schemas.microsoft.com/office/drawing/2014/main" id="{4787A163-42D4-CA49-B3C1-2927DC4CF751}"/>
              </a:ext>
            </a:extLst>
          </p:cNvPr>
          <p:cNvSpPr txBox="1"/>
          <p:nvPr/>
        </p:nvSpPr>
        <p:spPr>
          <a:xfrm>
            <a:off x="5337006" y="3674238"/>
            <a:ext cx="1828801" cy="300082"/>
          </a:xfrm>
          <a:prstGeom prst="rect">
            <a:avLst/>
          </a:prstGeom>
          <a:noFill/>
        </p:spPr>
        <p:txBody>
          <a:bodyPr wrap="square" rtlCol="0">
            <a:spAutoFit/>
          </a:bodyPr>
          <a:lstStyle/>
          <a:p>
            <a:r>
              <a:rPr lang="ja-JP" altLang="en-US" sz="1350"/>
              <a:t>（制御付</a:t>
            </a:r>
            <a:r>
              <a:rPr lang="en-US" altLang="ja-JP" sz="1350" dirty="0"/>
              <a:t>NOT</a:t>
            </a:r>
            <a:r>
              <a:rPr lang="ja-JP" altLang="en-US" sz="1350"/>
              <a:t>ゲート）</a:t>
            </a:r>
          </a:p>
        </p:txBody>
      </p:sp>
      <p:sp>
        <p:nvSpPr>
          <p:cNvPr id="12" name="テキスト ボックス 11">
            <a:extLst>
              <a:ext uri="{FF2B5EF4-FFF2-40B4-BE49-F238E27FC236}">
                <a16:creationId xmlns:a16="http://schemas.microsoft.com/office/drawing/2014/main" id="{6EFEE38A-C505-3349-BEF8-041D0FD2C9F5}"/>
              </a:ext>
            </a:extLst>
          </p:cNvPr>
          <p:cNvSpPr txBox="1"/>
          <p:nvPr/>
        </p:nvSpPr>
        <p:spPr>
          <a:xfrm>
            <a:off x="1747428" y="5474255"/>
            <a:ext cx="2454138" cy="323165"/>
          </a:xfrm>
          <a:prstGeom prst="rect">
            <a:avLst/>
          </a:prstGeom>
          <a:noFill/>
        </p:spPr>
        <p:txBody>
          <a:bodyPr wrap="square" rtlCol="0">
            <a:spAutoFit/>
          </a:bodyPr>
          <a:lstStyle/>
          <a:p>
            <a:r>
              <a:rPr lang="en-US" altLang="ja-JP" sz="1500" i="1" dirty="0">
                <a:ea typeface="Xingkai TC Light" panose="02010600040101010101" pitchFamily="2" charset="-120"/>
                <a:cs typeface="Apple Chancery" panose="03020702040506060504" pitchFamily="66" charset="-79"/>
              </a:rPr>
              <a:t>x = y = 1</a:t>
            </a:r>
            <a:r>
              <a:rPr lang="ja-JP" altLang="en-US" sz="1500" i="1">
                <a:ea typeface="Xingkai TC Light" panose="02010600040101010101" pitchFamily="2" charset="-120"/>
                <a:cs typeface="Apple Chancery" panose="03020702040506060504" pitchFamily="66" charset="-79"/>
              </a:rPr>
              <a:t> </a:t>
            </a:r>
            <a:r>
              <a:rPr lang="en-US" altLang="ja-JP" sz="1500" i="1" dirty="0">
                <a:ea typeface="Xingkai TC Light" panose="02010600040101010101" pitchFamily="2" charset="-120"/>
                <a:cs typeface="Apple Chancery" panose="03020702040506060504" pitchFamily="66" charset="-79"/>
              </a:rPr>
              <a:t> </a:t>
            </a:r>
            <a:r>
              <a:rPr lang="ja-JP" altLang="en-US" sz="1500">
                <a:cs typeface="Apple Chancery" panose="03020702040506060504" pitchFamily="66" charset="-79"/>
              </a:rPr>
              <a:t>のとき</a:t>
            </a:r>
            <a:r>
              <a:rPr lang="en-US" altLang="ja-JP" sz="1500" dirty="0">
                <a:cs typeface="Apple Chancery" panose="03020702040506060504" pitchFamily="66" charset="-79"/>
              </a:rPr>
              <a:t> </a:t>
            </a:r>
            <a:r>
              <a:rPr lang="en-US" altLang="ja-JP" sz="1500" i="1" dirty="0">
                <a:ea typeface="Xingkai TC Light" panose="02010600040101010101" pitchFamily="2" charset="-120"/>
                <a:cs typeface="Apple Chancery" panose="03020702040506060504" pitchFamily="66" charset="-79"/>
              </a:rPr>
              <a:t>z’= z</a:t>
            </a:r>
            <a:r>
              <a:rPr lang="ja-JP" altLang="en-US" sz="1500" i="1">
                <a:ea typeface="Xingkai TC Light" panose="02010600040101010101" pitchFamily="2" charset="-120"/>
                <a:cs typeface="Apple Chancery" panose="03020702040506060504" pitchFamily="66" charset="-79"/>
              </a:rPr>
              <a:t> </a:t>
            </a:r>
            <a:endParaRPr lang="ja-JP" altLang="en-US" sz="1500">
              <a:ea typeface="Xingkai TC Light" panose="02010600040101010101" pitchFamily="2" charset="-120"/>
              <a:cs typeface="Apple Chancery" panose="03020702040506060504" pitchFamily="66" charset="-79"/>
            </a:endParaRPr>
          </a:p>
        </p:txBody>
      </p:sp>
      <p:sp>
        <p:nvSpPr>
          <p:cNvPr id="15" name="テキスト ボックス 14">
            <a:extLst>
              <a:ext uri="{FF2B5EF4-FFF2-40B4-BE49-F238E27FC236}">
                <a16:creationId xmlns:a16="http://schemas.microsoft.com/office/drawing/2014/main" id="{29D0833B-21F4-D843-9FEF-40BB97BD34F0}"/>
              </a:ext>
            </a:extLst>
          </p:cNvPr>
          <p:cNvSpPr txBox="1"/>
          <p:nvPr/>
        </p:nvSpPr>
        <p:spPr>
          <a:xfrm>
            <a:off x="3421549" y="5376585"/>
            <a:ext cx="298482" cy="369332"/>
          </a:xfrm>
          <a:prstGeom prst="rect">
            <a:avLst/>
          </a:prstGeom>
          <a:noFill/>
        </p:spPr>
        <p:txBody>
          <a:bodyPr wrap="square" rtlCol="0">
            <a:spAutoFit/>
          </a:bodyPr>
          <a:lstStyle/>
          <a:p>
            <a:r>
              <a:rPr lang="en-US" altLang="ja-JP" i="1" dirty="0">
                <a:latin typeface="Apple Chancery" panose="03020702040506060504" pitchFamily="66" charset="-79"/>
                <a:ea typeface="Xingkai TC Light" panose="02010600040101010101" pitchFamily="2" charset="-120"/>
                <a:cs typeface="Apple Chancery" panose="03020702040506060504" pitchFamily="66" charset="-79"/>
              </a:rPr>
              <a:t>-</a:t>
            </a:r>
            <a:endParaRPr lang="ja-JP" altLang="en-US">
              <a:latin typeface="Apple Chancery" panose="03020702040506060504" pitchFamily="66" charset="-79"/>
              <a:ea typeface="Xingkai TC Light" panose="02010600040101010101" pitchFamily="2" charset="-120"/>
              <a:cs typeface="Apple Chancery" panose="03020702040506060504" pitchFamily="66" charset="-79"/>
            </a:endParaRPr>
          </a:p>
        </p:txBody>
      </p:sp>
      <p:pic>
        <p:nvPicPr>
          <p:cNvPr id="18" name="図 17">
            <a:extLst>
              <a:ext uri="{FF2B5EF4-FFF2-40B4-BE49-F238E27FC236}">
                <a16:creationId xmlns:a16="http://schemas.microsoft.com/office/drawing/2014/main" id="{642EB1C6-CAB4-CA47-A3C2-8A4B557EE1C4}"/>
              </a:ext>
            </a:extLst>
          </p:cNvPr>
          <p:cNvPicPr>
            <a:picLocks noChangeAspect="1"/>
          </p:cNvPicPr>
          <p:nvPr/>
        </p:nvPicPr>
        <p:blipFill rotWithShape="1">
          <a:blip r:embed="rId3">
            <a:extLst>
              <a:ext uri="{28A0092B-C50C-407E-A947-70E740481C1C}">
                <a14:useLocalDpi xmlns:a14="http://schemas.microsoft.com/office/drawing/2010/main" val="0"/>
              </a:ext>
            </a:extLst>
          </a:blip>
          <a:srcRect l="51558" t="42774" r="28195" b="51782"/>
          <a:stretch/>
        </p:blipFill>
        <p:spPr>
          <a:xfrm>
            <a:off x="1272752" y="4201190"/>
            <a:ext cx="2909326" cy="1107069"/>
          </a:xfrm>
          <a:prstGeom prst="rect">
            <a:avLst/>
          </a:prstGeom>
        </p:spPr>
      </p:pic>
      <p:sp>
        <p:nvSpPr>
          <p:cNvPr id="21" name="テキスト ボックス 20">
            <a:extLst>
              <a:ext uri="{FF2B5EF4-FFF2-40B4-BE49-F238E27FC236}">
                <a16:creationId xmlns:a16="http://schemas.microsoft.com/office/drawing/2014/main" id="{59323491-8B57-B747-B660-1FA40699B447}"/>
              </a:ext>
            </a:extLst>
          </p:cNvPr>
          <p:cNvSpPr txBox="1"/>
          <p:nvPr/>
        </p:nvSpPr>
        <p:spPr>
          <a:xfrm>
            <a:off x="2706558" y="4962165"/>
            <a:ext cx="2341301" cy="300082"/>
          </a:xfrm>
          <a:prstGeom prst="rect">
            <a:avLst/>
          </a:prstGeom>
          <a:noFill/>
        </p:spPr>
        <p:txBody>
          <a:bodyPr wrap="square" rtlCol="0">
            <a:spAutoFit/>
          </a:bodyPr>
          <a:lstStyle/>
          <a:p>
            <a:r>
              <a:rPr lang="ja-JP" altLang="en-US" sz="1350"/>
              <a:t>（二重制御付</a:t>
            </a:r>
            <a:r>
              <a:rPr lang="en-US" altLang="ja-JP" sz="1350" dirty="0"/>
              <a:t>NOT</a:t>
            </a:r>
            <a:r>
              <a:rPr lang="ja-JP" altLang="en-US" sz="1350"/>
              <a:t>ゲート）</a:t>
            </a:r>
          </a:p>
        </p:txBody>
      </p:sp>
      <p:sp>
        <p:nvSpPr>
          <p:cNvPr id="3" name="正方形/長方形 2">
            <a:extLst>
              <a:ext uri="{FF2B5EF4-FFF2-40B4-BE49-F238E27FC236}">
                <a16:creationId xmlns:a16="http://schemas.microsoft.com/office/drawing/2014/main" id="{B8D6FD2E-64FA-B146-B885-B05D9086E1B5}"/>
              </a:ext>
            </a:extLst>
          </p:cNvPr>
          <p:cNvSpPr/>
          <p:nvPr/>
        </p:nvSpPr>
        <p:spPr>
          <a:xfrm>
            <a:off x="4764885" y="3491988"/>
            <a:ext cx="288869" cy="29750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4" name="正方形/長方形 23">
            <a:extLst>
              <a:ext uri="{FF2B5EF4-FFF2-40B4-BE49-F238E27FC236}">
                <a16:creationId xmlns:a16="http://schemas.microsoft.com/office/drawing/2014/main" id="{D40A335C-2421-2145-974C-549A288D9DEA}"/>
              </a:ext>
            </a:extLst>
          </p:cNvPr>
          <p:cNvSpPr/>
          <p:nvPr/>
        </p:nvSpPr>
        <p:spPr>
          <a:xfrm>
            <a:off x="1491247" y="3439568"/>
            <a:ext cx="288869" cy="29750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5" name="正方形/長方形 24">
            <a:extLst>
              <a:ext uri="{FF2B5EF4-FFF2-40B4-BE49-F238E27FC236}">
                <a16:creationId xmlns:a16="http://schemas.microsoft.com/office/drawing/2014/main" id="{5089010A-4675-874A-93E1-11CF5BEE478E}"/>
              </a:ext>
            </a:extLst>
          </p:cNvPr>
          <p:cNvSpPr/>
          <p:nvPr/>
        </p:nvSpPr>
        <p:spPr>
          <a:xfrm>
            <a:off x="1361475" y="5004258"/>
            <a:ext cx="288869" cy="29750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6" name="正方形/長方形 25">
            <a:extLst>
              <a:ext uri="{FF2B5EF4-FFF2-40B4-BE49-F238E27FC236}">
                <a16:creationId xmlns:a16="http://schemas.microsoft.com/office/drawing/2014/main" id="{1DE42581-F8C3-2A4A-A605-7D1C0A4F9F98}"/>
              </a:ext>
            </a:extLst>
          </p:cNvPr>
          <p:cNvSpPr/>
          <p:nvPr/>
        </p:nvSpPr>
        <p:spPr>
          <a:xfrm>
            <a:off x="1425803" y="4979797"/>
            <a:ext cx="288869" cy="29750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pic>
        <p:nvPicPr>
          <p:cNvPr id="27" name="図 26">
            <a:extLst>
              <a:ext uri="{FF2B5EF4-FFF2-40B4-BE49-F238E27FC236}">
                <a16:creationId xmlns:a16="http://schemas.microsoft.com/office/drawing/2014/main" id="{9C60FC6E-33CF-7E4B-B2F7-E15DF4876A3D}"/>
              </a:ext>
            </a:extLst>
          </p:cNvPr>
          <p:cNvPicPr>
            <a:picLocks noChangeAspect="1"/>
          </p:cNvPicPr>
          <p:nvPr/>
        </p:nvPicPr>
        <p:blipFill rotWithShape="1">
          <a:blip r:embed="rId3">
            <a:extLst>
              <a:ext uri="{28A0092B-C50C-407E-A947-70E740481C1C}">
                <a14:useLocalDpi xmlns:a14="http://schemas.microsoft.com/office/drawing/2010/main" val="0"/>
              </a:ext>
            </a:extLst>
          </a:blip>
          <a:srcRect l="73503" t="45097" r="6390" b="48953"/>
          <a:stretch/>
        </p:blipFill>
        <p:spPr>
          <a:xfrm>
            <a:off x="4464430" y="4179323"/>
            <a:ext cx="2889249" cy="1210023"/>
          </a:xfrm>
          <a:prstGeom prst="rect">
            <a:avLst/>
          </a:prstGeom>
        </p:spPr>
      </p:pic>
      <p:sp>
        <p:nvSpPr>
          <p:cNvPr id="28" name="正方形/長方形 27">
            <a:extLst>
              <a:ext uri="{FF2B5EF4-FFF2-40B4-BE49-F238E27FC236}">
                <a16:creationId xmlns:a16="http://schemas.microsoft.com/office/drawing/2014/main" id="{1AC1EF29-600B-6047-843D-27AA4C8BC050}"/>
              </a:ext>
            </a:extLst>
          </p:cNvPr>
          <p:cNvSpPr/>
          <p:nvPr/>
        </p:nvSpPr>
        <p:spPr>
          <a:xfrm>
            <a:off x="6322776" y="4754725"/>
            <a:ext cx="1011670" cy="2738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pic>
        <p:nvPicPr>
          <p:cNvPr id="29" name="図 28">
            <a:extLst>
              <a:ext uri="{FF2B5EF4-FFF2-40B4-BE49-F238E27FC236}">
                <a16:creationId xmlns:a16="http://schemas.microsoft.com/office/drawing/2014/main" id="{24AF43BA-90E0-8948-ADD9-D00FE68CDF66}"/>
              </a:ext>
            </a:extLst>
          </p:cNvPr>
          <p:cNvPicPr>
            <a:picLocks noChangeAspect="1"/>
          </p:cNvPicPr>
          <p:nvPr/>
        </p:nvPicPr>
        <p:blipFill rotWithShape="1">
          <a:blip r:embed="rId3">
            <a:extLst>
              <a:ext uri="{28A0092B-C50C-407E-A947-70E740481C1C}">
                <a14:useLocalDpi xmlns:a14="http://schemas.microsoft.com/office/drawing/2010/main" val="0"/>
              </a:ext>
            </a:extLst>
          </a:blip>
          <a:srcRect l="88589" t="47671" r="6390" b="50982"/>
          <a:stretch/>
        </p:blipFill>
        <p:spPr>
          <a:xfrm>
            <a:off x="6278676" y="4695888"/>
            <a:ext cx="721485" cy="273844"/>
          </a:xfrm>
          <a:prstGeom prst="rect">
            <a:avLst/>
          </a:prstGeom>
        </p:spPr>
      </p:pic>
      <p:sp>
        <p:nvSpPr>
          <p:cNvPr id="30" name="正方形/長方形 29">
            <a:extLst>
              <a:ext uri="{FF2B5EF4-FFF2-40B4-BE49-F238E27FC236}">
                <a16:creationId xmlns:a16="http://schemas.microsoft.com/office/drawing/2014/main" id="{7603EED9-1625-0A45-86B4-DE5D0A12AFE0}"/>
              </a:ext>
            </a:extLst>
          </p:cNvPr>
          <p:cNvSpPr/>
          <p:nvPr/>
        </p:nvSpPr>
        <p:spPr>
          <a:xfrm>
            <a:off x="4730098" y="5063121"/>
            <a:ext cx="317762" cy="2528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31" name="四角形吹き出し 30">
            <a:extLst>
              <a:ext uri="{FF2B5EF4-FFF2-40B4-BE49-F238E27FC236}">
                <a16:creationId xmlns:a16="http://schemas.microsoft.com/office/drawing/2014/main" id="{DB8DF3B0-87F1-FF46-A8A4-17749870C2D5}"/>
              </a:ext>
            </a:extLst>
          </p:cNvPr>
          <p:cNvSpPr/>
          <p:nvPr/>
        </p:nvSpPr>
        <p:spPr>
          <a:xfrm>
            <a:off x="7361824" y="4320847"/>
            <a:ext cx="538190" cy="423176"/>
          </a:xfrm>
          <a:prstGeom prst="wedgeRectCallout">
            <a:avLst>
              <a:gd name="adj1" fmla="val -138486"/>
              <a:gd name="adj2" fmla="val 13244"/>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a:solidFill>
                  <a:schemeClr val="tx1"/>
                </a:solidFill>
              </a:rPr>
              <a:t>和</a:t>
            </a:r>
          </a:p>
        </p:txBody>
      </p:sp>
      <p:sp>
        <p:nvSpPr>
          <p:cNvPr id="32" name="四角形吹き出し 31">
            <a:extLst>
              <a:ext uri="{FF2B5EF4-FFF2-40B4-BE49-F238E27FC236}">
                <a16:creationId xmlns:a16="http://schemas.microsoft.com/office/drawing/2014/main" id="{DD356305-A5D2-8C49-AB53-80F4488566DB}"/>
              </a:ext>
            </a:extLst>
          </p:cNvPr>
          <p:cNvSpPr/>
          <p:nvPr/>
        </p:nvSpPr>
        <p:spPr>
          <a:xfrm>
            <a:off x="6318820" y="5186957"/>
            <a:ext cx="1552428" cy="423176"/>
          </a:xfrm>
          <a:prstGeom prst="wedgeRectCallout">
            <a:avLst>
              <a:gd name="adj1" fmla="val -38280"/>
              <a:gd name="adj2" fmla="val -91795"/>
            </a:avLst>
          </a:prstGeom>
          <a:solidFill>
            <a:schemeClr val="accent4">
              <a:lumMod val="20000"/>
              <a:lumOff val="8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a:solidFill>
                  <a:schemeClr val="tx1"/>
                </a:solidFill>
              </a:rPr>
              <a:t>桁上げ情報</a:t>
            </a:r>
          </a:p>
        </p:txBody>
      </p:sp>
    </p:spTree>
    <p:extLst>
      <p:ext uri="{BB962C8B-B14F-4D97-AF65-F5344CB8AC3E}">
        <p14:creationId xmlns:p14="http://schemas.microsoft.com/office/powerpoint/2010/main" val="193697897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30702</TotalTime>
  <Words>2811</Words>
  <Application>Microsoft Macintosh PowerPoint</Application>
  <PresentationFormat>画面に合わせる (4:3)</PresentationFormat>
  <Paragraphs>701</Paragraphs>
  <Slides>27</Slides>
  <Notes>26</Notes>
  <HiddenSlides>3</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27</vt:i4>
      </vt:variant>
    </vt:vector>
  </HeadingPairs>
  <TitlesOfParts>
    <vt:vector size="35" baseType="lpstr">
      <vt:lpstr>Gungsuh</vt:lpstr>
      <vt:lpstr>ＭＳ Ｐゴシック</vt:lpstr>
      <vt:lpstr>游ゴシック</vt:lpstr>
      <vt:lpstr>Apple Chancery</vt:lpstr>
      <vt:lpstr>Arial</vt:lpstr>
      <vt:lpstr>Calibri</vt:lpstr>
      <vt:lpstr>Wingdings</vt:lpstr>
      <vt:lpstr>Office テーマ</vt:lpstr>
      <vt:lpstr>ゴミラインをもつ量子桁上げ伝播 加算器回路の深さに関する最適化</vt:lpstr>
      <vt:lpstr>シナリオ</vt:lpstr>
      <vt:lpstr>1.研究背景(1/3)</vt:lpstr>
      <vt:lpstr>1.研究背景(2/3)</vt:lpstr>
      <vt:lpstr>1.研究背景(3/3)</vt:lpstr>
      <vt:lpstr>2.研究課題</vt:lpstr>
      <vt:lpstr>3.準備(1/4)</vt:lpstr>
      <vt:lpstr>3.準備(2/4)</vt:lpstr>
      <vt:lpstr>3.準備(3/4)</vt:lpstr>
      <vt:lpstr>3.準備(4/4)</vt:lpstr>
      <vt:lpstr>4.関連研究(1/4)</vt:lpstr>
      <vt:lpstr>4.関連研究(2/4)</vt:lpstr>
      <vt:lpstr>4.関連研究(3/4)</vt:lpstr>
      <vt:lpstr>4.関連研究(4/4)</vt:lpstr>
      <vt:lpstr>5.アプローチ</vt:lpstr>
      <vt:lpstr>6.提案方式(1/2)</vt:lpstr>
      <vt:lpstr>6.提案方式(2/2)</vt:lpstr>
      <vt:lpstr>7.評価(1/2)</vt:lpstr>
      <vt:lpstr>7.評価(2/2)</vt:lpstr>
      <vt:lpstr>8. 混合方式(1/3)</vt:lpstr>
      <vt:lpstr>8. 混合方式(2/3)</vt:lpstr>
      <vt:lpstr>8. 混合方式(3/3)</vt:lpstr>
      <vt:lpstr>9.結果/今後の課題</vt:lpstr>
      <vt:lpstr>まとめ</vt:lpstr>
      <vt:lpstr>3.準備(2/4)</vt:lpstr>
      <vt:lpstr>結果</vt:lpstr>
      <vt:lpstr>3.準備(3/4)</vt:lpstr>
    </vt:vector>
  </TitlesOfParts>
  <Company>Nanzan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可逆プログラミング言語R-WHILEによる 万能可逆チューリング機械の構成</dc:title>
  <dc:creator>14se006</dc:creator>
  <cp:lastModifiedBy>Microsoft Office User</cp:lastModifiedBy>
  <cp:revision>751</cp:revision>
  <cp:lastPrinted>2019-09-09T06:35:23Z</cp:lastPrinted>
  <dcterms:created xsi:type="dcterms:W3CDTF">2017-01-17T08:13:32Z</dcterms:created>
  <dcterms:modified xsi:type="dcterms:W3CDTF">2019-09-20T06:17:23Z</dcterms:modified>
</cp:coreProperties>
</file>