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4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79" d="100"/>
          <a:sy n="79" d="100"/>
        </p:scale>
        <p:origin x="9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55172-E173-4377-B140-439798F489E1}" type="datetimeFigureOut">
              <a:rPr kumimoji="1" lang="ja-JP" altLang="en-US" smtClean="0"/>
              <a:t>2019/10/11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E9D6F1-2FB6-46FA-8385-621D77F54B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08078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E9D6F1-2FB6-46FA-8385-621D77F54B3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41095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altLang="ja-JP" dirty="0" smtClean="0"/>
              <a:t>Analyzing</a:t>
            </a:r>
            <a:r>
              <a:rPr lang="ja-JP" altLang="en-US" dirty="0" smtClean="0"/>
              <a:t> </a:t>
            </a:r>
            <a:r>
              <a:rPr lang="en-US" altLang="ja-JP" dirty="0" smtClean="0"/>
              <a:t>Trade-offs</a:t>
            </a:r>
            <a:r>
              <a:rPr lang="ja-JP" altLang="en-US" dirty="0" smtClean="0"/>
              <a:t> </a:t>
            </a:r>
            <a:r>
              <a:rPr lang="en-US" altLang="ja-JP" dirty="0" smtClean="0"/>
              <a:t>in</a:t>
            </a:r>
            <a:r>
              <a:rPr lang="ja-JP" altLang="en-US" dirty="0" smtClean="0"/>
              <a:t> </a:t>
            </a:r>
            <a:r>
              <a:rPr lang="en-US" altLang="ja-JP" dirty="0" smtClean="0"/>
              <a:t>Reversible</a:t>
            </a:r>
            <a:r>
              <a:rPr lang="ja-JP" altLang="en-US" dirty="0" smtClean="0"/>
              <a:t> </a:t>
            </a:r>
            <a:r>
              <a:rPr lang="en-US" altLang="ja-JP" dirty="0" smtClean="0"/>
              <a:t>Linear</a:t>
            </a:r>
            <a:r>
              <a:rPr lang="ja-JP" altLang="en-US" dirty="0" smtClean="0"/>
              <a:t> </a:t>
            </a:r>
            <a:r>
              <a:rPr lang="en-US" altLang="ja-JP" dirty="0" smtClean="0"/>
              <a:t>and</a:t>
            </a:r>
            <a:r>
              <a:rPr lang="ja-JP" altLang="en-US" dirty="0" smtClean="0"/>
              <a:t> </a:t>
            </a:r>
            <a:r>
              <a:rPr lang="en-US" altLang="ja-JP" dirty="0" smtClean="0"/>
              <a:t>Binary</a:t>
            </a:r>
            <a:r>
              <a:rPr lang="ja-JP" altLang="en-US" dirty="0" smtClean="0"/>
              <a:t> </a:t>
            </a:r>
            <a:r>
              <a:rPr lang="en-US" altLang="ja-JP" dirty="0" smtClean="0"/>
              <a:t>Search</a:t>
            </a:r>
            <a:r>
              <a:rPr lang="ja-JP" altLang="en-US" dirty="0" smtClean="0"/>
              <a:t> </a:t>
            </a:r>
            <a:r>
              <a:rPr lang="en-US" altLang="ja-JP" dirty="0" smtClean="0"/>
              <a:t>Algorithms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lvl="0" indent="0"/>
            <a:r>
              <a:rPr lang="en-US" altLang="ja-JP" sz="2400" dirty="0" smtClean="0">
                <a:solidFill>
                  <a:schemeClr val="dk1"/>
                </a:solidFill>
              </a:rPr>
              <a:t>Graduate Program of Software Engineering</a:t>
            </a:r>
          </a:p>
          <a:p>
            <a:pPr marL="0" lvl="0" indent="0"/>
            <a:r>
              <a:rPr lang="en-US" altLang="ja-JP" sz="2400" dirty="0" err="1" smtClean="0">
                <a:solidFill>
                  <a:schemeClr val="dk1"/>
                </a:solidFill>
              </a:rPr>
              <a:t>Nanzan</a:t>
            </a:r>
            <a:r>
              <a:rPr lang="en-US" altLang="ja-JP" sz="2400" dirty="0" smtClean="0">
                <a:solidFill>
                  <a:schemeClr val="dk1"/>
                </a:solidFill>
              </a:rPr>
              <a:t> University</a:t>
            </a:r>
          </a:p>
          <a:p>
            <a:pPr marL="0" lvl="0" indent="0"/>
            <a:r>
              <a:rPr lang="en-US" altLang="ja-JP" sz="2400" dirty="0" smtClean="0">
                <a:solidFill>
                  <a:schemeClr val="dk1"/>
                </a:solidFill>
              </a:rPr>
              <a:t>Hiroki Masuda</a:t>
            </a:r>
          </a:p>
          <a:p>
            <a:pPr marL="0" lvl="0" indent="0"/>
            <a:r>
              <a:rPr lang="en-US" altLang="ja-JP" sz="2400" dirty="0" smtClean="0">
                <a:solidFill>
                  <a:schemeClr val="dk1"/>
                </a:solidFill>
              </a:rPr>
              <a:t>Tetsuo </a:t>
            </a:r>
            <a:r>
              <a:rPr lang="en-US" altLang="ja-JP" sz="2400" dirty="0" err="1" smtClean="0">
                <a:solidFill>
                  <a:schemeClr val="dk1"/>
                </a:solidFill>
              </a:rPr>
              <a:t>Yokoya</a:t>
            </a:r>
            <a:endParaRPr lang="en-US" altLang="ja-JP" sz="2400" dirty="0" smtClean="0">
              <a:solidFill>
                <a:schemeClr val="dk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3594B-ACBA-4DC1-B116-FEAB899C2F24}" type="datetime1">
              <a:rPr kumimoji="1" lang="ja-JP" altLang="en-US" smtClean="0"/>
              <a:t>2019/10/11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A0B29-6041-445E-90E1-9CC67A427D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723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A456B-5607-4FCB-B427-818F15A54C01}" type="datetime1">
              <a:rPr kumimoji="1" lang="ja-JP" altLang="en-US" smtClean="0"/>
              <a:t>2019/10/11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A0B29-6041-445E-90E1-9CC67A427D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8499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507B8-8D88-4BA4-ABE1-3BD95CCC99E5}" type="datetime1">
              <a:rPr kumimoji="1" lang="ja-JP" altLang="en-US" smtClean="0"/>
              <a:t>2019/10/11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A0B29-6041-445E-90E1-9CC67A427D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5860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C65D-4F2F-40FD-A139-2FF057569516}" type="datetime1">
              <a:rPr kumimoji="1" lang="ja-JP" altLang="en-US" smtClean="0"/>
              <a:t>2019/10/11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A0B29-6041-445E-90E1-9CC67A427D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7141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2E4EA-FB4F-43A4-8B21-AB71FD9166E1}" type="datetime1">
              <a:rPr kumimoji="1" lang="ja-JP" altLang="en-US" smtClean="0"/>
              <a:t>2019/10/11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A0B29-6041-445E-90E1-9CC67A427D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8910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ABDBA-35BC-4E48-9A62-13CDD479546E}" type="datetime1">
              <a:rPr kumimoji="1" lang="ja-JP" altLang="en-US" smtClean="0"/>
              <a:t>2019/10/11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A0B29-6041-445E-90E1-9CC67A427D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6808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106A6-CA9C-409A-875B-44B6E5C2E123}" type="datetime1">
              <a:rPr kumimoji="1" lang="ja-JP" altLang="en-US" smtClean="0"/>
              <a:t>2019/10/11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A0B29-6041-445E-90E1-9CC67A427D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5135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CD133-E2BB-42C9-A5E6-E20FF790CEBD}" type="datetime1">
              <a:rPr kumimoji="1" lang="ja-JP" altLang="en-US" smtClean="0"/>
              <a:t>2019/10/11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A0B29-6041-445E-90E1-9CC67A427D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8256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E2573-B5F9-4C88-AEF9-3C99D641649A}" type="datetime1">
              <a:rPr kumimoji="1" lang="ja-JP" altLang="en-US" smtClean="0"/>
              <a:t>2019/10/11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A0B29-6041-445E-90E1-9CC67A427D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5126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A9781-03EF-4BBF-8A77-ABAF37AB4800}" type="datetime1">
              <a:rPr kumimoji="1" lang="ja-JP" altLang="en-US" smtClean="0"/>
              <a:t>2019/10/11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A0B29-6041-445E-90E1-9CC67A427D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7325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DAB0A-CD91-46E0-BDA6-6FBCBC0B7EA3}" type="datetime1">
              <a:rPr kumimoji="1" lang="ja-JP" altLang="en-US" smtClean="0"/>
              <a:t>2019/10/11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A0B29-6041-445E-90E1-9CC67A427D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1328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19BFC-3157-46BD-A591-016EAAA11AC7}" type="datetime1">
              <a:rPr kumimoji="1" lang="ja-JP" altLang="en-US" smtClean="0"/>
              <a:t>2019/10/11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FA0B29-6041-445E-90E1-9CC67A427D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126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122363"/>
            <a:ext cx="7772400" cy="2387600"/>
          </a:xfrm>
        </p:spPr>
        <p:txBody>
          <a:bodyPr anchor="b">
            <a:normAutofit fontScale="90000"/>
          </a:bodyPr>
          <a:lstStyle>
            <a:lvl1pPr algn="ctr">
              <a:defRPr sz="6000"/>
            </a:lvl1pPr>
          </a:lstStyle>
          <a:p>
            <a:r>
              <a:rPr lang="en-US" altLang="ja-JP" dirty="0" smtClean="0"/>
              <a:t>Analyzing</a:t>
            </a:r>
            <a:r>
              <a:rPr lang="ja-JP" altLang="en-US" dirty="0" smtClean="0"/>
              <a:t> </a:t>
            </a:r>
            <a:r>
              <a:rPr lang="en-US" altLang="ja-JP" dirty="0" smtClean="0"/>
              <a:t>Trade-offs</a:t>
            </a:r>
            <a:r>
              <a:rPr lang="ja-JP" altLang="en-US" dirty="0" smtClean="0"/>
              <a:t> </a:t>
            </a:r>
            <a:r>
              <a:rPr lang="en-US" altLang="ja-JP" dirty="0" smtClean="0"/>
              <a:t>in</a:t>
            </a:r>
            <a:r>
              <a:rPr lang="ja-JP" altLang="en-US" dirty="0" smtClean="0"/>
              <a:t> </a:t>
            </a:r>
            <a:r>
              <a:rPr lang="en-US" altLang="ja-JP" dirty="0" smtClean="0"/>
              <a:t>Reversible</a:t>
            </a:r>
            <a:r>
              <a:rPr lang="ja-JP" altLang="en-US" dirty="0" smtClean="0"/>
              <a:t> </a:t>
            </a:r>
            <a:r>
              <a:rPr lang="en-US" altLang="ja-JP" dirty="0" smtClean="0"/>
              <a:t>Linear</a:t>
            </a:r>
            <a:r>
              <a:rPr lang="ja-JP" altLang="en-US" dirty="0" smtClean="0"/>
              <a:t> </a:t>
            </a:r>
            <a:r>
              <a:rPr lang="en-US" altLang="ja-JP" dirty="0" smtClean="0"/>
              <a:t>and</a:t>
            </a:r>
            <a:r>
              <a:rPr lang="ja-JP" altLang="en-US" dirty="0" smtClean="0"/>
              <a:t> </a:t>
            </a:r>
            <a:r>
              <a:rPr lang="en-US" altLang="ja-JP" dirty="0" smtClean="0"/>
              <a:t>Binary</a:t>
            </a:r>
            <a:r>
              <a:rPr lang="ja-JP" altLang="en-US" dirty="0" smtClean="0"/>
              <a:t> </a:t>
            </a:r>
            <a:r>
              <a:rPr lang="en-US" altLang="ja-JP" dirty="0" smtClean="0"/>
              <a:t>Search</a:t>
            </a:r>
            <a:r>
              <a:rPr lang="ja-JP" altLang="en-US" dirty="0" smtClean="0"/>
              <a:t> </a:t>
            </a:r>
            <a:r>
              <a:rPr lang="en-US" altLang="ja-JP" dirty="0" smtClean="0"/>
              <a:t>Algorithms</a:t>
            </a:r>
            <a:endParaRPr lang="en-US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3602038"/>
            <a:ext cx="6858000" cy="1655762"/>
          </a:xfrm>
        </p:spPr>
        <p:txBody>
          <a:bodyPr>
            <a:normAutofit lnSpcReduction="10000"/>
          </a:bodyPr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lvl="0" indent="0"/>
            <a:r>
              <a:rPr lang="en-US" altLang="ja-JP" sz="2400" dirty="0" smtClean="0">
                <a:solidFill>
                  <a:schemeClr val="dk1"/>
                </a:solidFill>
              </a:rPr>
              <a:t>Graduate Program of Software Engineering</a:t>
            </a:r>
          </a:p>
          <a:p>
            <a:pPr marL="0" lvl="0" indent="0"/>
            <a:r>
              <a:rPr lang="en-US" altLang="ja-JP" sz="2400" dirty="0" err="1" smtClean="0">
                <a:solidFill>
                  <a:schemeClr val="dk1"/>
                </a:solidFill>
              </a:rPr>
              <a:t>Nanzan</a:t>
            </a:r>
            <a:r>
              <a:rPr lang="en-US" altLang="ja-JP" sz="2400" dirty="0" smtClean="0">
                <a:solidFill>
                  <a:schemeClr val="dk1"/>
                </a:solidFill>
              </a:rPr>
              <a:t> University</a:t>
            </a:r>
          </a:p>
          <a:p>
            <a:pPr marL="0" lvl="0" indent="0"/>
            <a:r>
              <a:rPr lang="en-US" altLang="ja-JP" sz="2400" dirty="0" smtClean="0">
                <a:solidFill>
                  <a:schemeClr val="dk1"/>
                </a:solidFill>
              </a:rPr>
              <a:t>Hiroki Masuda</a:t>
            </a:r>
          </a:p>
          <a:p>
            <a:pPr marL="0" lvl="0" indent="0"/>
            <a:r>
              <a:rPr lang="en-US" altLang="ja-JP" sz="2400" dirty="0" smtClean="0">
                <a:solidFill>
                  <a:schemeClr val="dk1"/>
                </a:solidFill>
              </a:rPr>
              <a:t>Tetsuo </a:t>
            </a:r>
            <a:r>
              <a:rPr lang="en-US" altLang="ja-JP" sz="2400" dirty="0" err="1" smtClean="0">
                <a:solidFill>
                  <a:schemeClr val="dk1"/>
                </a:solidFill>
              </a:rPr>
              <a:t>Yokoya</a:t>
            </a:r>
            <a:endParaRPr lang="en-US" altLang="ja-JP" sz="2400" dirty="0" smtClean="0">
              <a:solidFill>
                <a:schemeClr val="dk1"/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A0B29-6041-445E-90E1-9CC67A427D5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2375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4208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ja-JP" dirty="0" smtClean="0"/>
              <a:t>Doubly linked list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514350" indent="-514350">
              <a:buFont typeface="+mj-lt"/>
              <a:buAutoNum type="arabicPeriod"/>
            </a:pP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A0B29-6041-445E-90E1-9CC67A427D53}" type="slidenum">
              <a:rPr kumimoji="1" lang="ja-JP" altLang="en-US" smtClean="0"/>
              <a:t>10</a:t>
            </a:fld>
            <a:endParaRPr kumimoji="1" lang="ja-JP" altLang="en-US"/>
          </a:p>
        </p:txBody>
      </p:sp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kumimoji="1" lang="en-US" altLang="ja-JP" dirty="0" smtClean="0"/>
              <a:t>4.Reversible Linear Search()</a:t>
            </a:r>
            <a:endParaRPr kumimoji="1" lang="ja-JP" altLang="en-US" dirty="0"/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0999643"/>
              </p:ext>
            </p:extLst>
          </p:nvPr>
        </p:nvGraphicFramePr>
        <p:xfrm>
          <a:off x="1499616" y="3670754"/>
          <a:ext cx="2267712" cy="5049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5904"/>
                <a:gridCol w="755904"/>
                <a:gridCol w="755904"/>
              </a:tblGrid>
              <a:tr h="504952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3999083"/>
              </p:ext>
            </p:extLst>
          </p:nvPr>
        </p:nvGraphicFramePr>
        <p:xfrm>
          <a:off x="1499616" y="2770835"/>
          <a:ext cx="719328" cy="5049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9328"/>
              </a:tblGrid>
              <a:tr h="504952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3697225"/>
              </p:ext>
            </p:extLst>
          </p:nvPr>
        </p:nvGraphicFramePr>
        <p:xfrm>
          <a:off x="3048000" y="2770835"/>
          <a:ext cx="719328" cy="5049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9328"/>
              </a:tblGrid>
              <a:tr h="504952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5134050"/>
              </p:ext>
            </p:extLst>
          </p:nvPr>
        </p:nvGraphicFramePr>
        <p:xfrm>
          <a:off x="4446270" y="3670754"/>
          <a:ext cx="2267712" cy="5049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5904"/>
                <a:gridCol w="755904"/>
                <a:gridCol w="755904"/>
              </a:tblGrid>
              <a:tr h="504952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0" name="直線矢印コネクタ 9"/>
          <p:cNvCxnSpPr/>
          <p:nvPr/>
        </p:nvCxnSpPr>
        <p:spPr>
          <a:xfrm>
            <a:off x="3407664" y="3807155"/>
            <a:ext cx="1038606" cy="1599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直線矢印コネクタ 13"/>
          <p:cNvCxnSpPr/>
          <p:nvPr/>
        </p:nvCxnSpPr>
        <p:spPr>
          <a:xfrm flipH="1" flipV="1">
            <a:off x="3767330" y="3997528"/>
            <a:ext cx="1060702" cy="190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直線矢印コネクタ 18"/>
          <p:cNvCxnSpPr/>
          <p:nvPr/>
        </p:nvCxnSpPr>
        <p:spPr>
          <a:xfrm>
            <a:off x="1850134" y="3048000"/>
            <a:ext cx="9147" cy="622754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直線矢印コネクタ 20"/>
          <p:cNvCxnSpPr/>
          <p:nvPr/>
        </p:nvCxnSpPr>
        <p:spPr>
          <a:xfrm>
            <a:off x="820674" y="3815154"/>
            <a:ext cx="678942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直線矢印コネクタ 21"/>
          <p:cNvCxnSpPr/>
          <p:nvPr/>
        </p:nvCxnSpPr>
        <p:spPr>
          <a:xfrm flipH="1" flipV="1">
            <a:off x="820674" y="3997528"/>
            <a:ext cx="1038606" cy="9903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直線矢印コネクタ 23"/>
          <p:cNvCxnSpPr/>
          <p:nvPr/>
        </p:nvCxnSpPr>
        <p:spPr>
          <a:xfrm>
            <a:off x="6354316" y="3826209"/>
            <a:ext cx="1038606" cy="1599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直線矢印コネクタ 24"/>
          <p:cNvCxnSpPr/>
          <p:nvPr/>
        </p:nvCxnSpPr>
        <p:spPr>
          <a:xfrm flipH="1" flipV="1">
            <a:off x="6713982" y="4016582"/>
            <a:ext cx="1060702" cy="190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テキスト ボックス 25"/>
          <p:cNvSpPr txBox="1"/>
          <p:nvPr/>
        </p:nvSpPr>
        <p:spPr>
          <a:xfrm>
            <a:off x="738759" y="2752311"/>
            <a:ext cx="5810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 smtClean="0"/>
              <a:t>(3)</a:t>
            </a:r>
            <a:endParaRPr kumimoji="1" lang="ja-JP" altLang="en-US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8" name="テキスト ボックス 27"/>
              <p:cNvSpPr txBox="1"/>
              <p:nvPr/>
            </p:nvSpPr>
            <p:spPr>
              <a:xfrm>
                <a:off x="1567815" y="2265118"/>
                <a:ext cx="58102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800" b="0" i="1" smtClean="0">
                          <a:latin typeface="Cambria Math" panose="02040503050406030204" pitchFamily="18" charset="0"/>
                        </a:rPr>
                        <m:t>𝑞</m:t>
                      </m:r>
                    </m:oMath>
                  </m:oMathPara>
                </a14:m>
                <a:endParaRPr kumimoji="1" lang="en-US" altLang="ja-JP" sz="2800" b="0" dirty="0" smtClean="0"/>
              </a:p>
            </p:txBody>
          </p:sp>
        </mc:Choice>
        <mc:Fallback>
          <p:sp>
            <p:nvSpPr>
              <p:cNvPr id="28" name="テキスト ボックス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7815" y="2265118"/>
                <a:ext cx="581025" cy="52322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9" name="テキスト ボックス 28"/>
              <p:cNvSpPr txBox="1"/>
              <p:nvPr/>
            </p:nvSpPr>
            <p:spPr>
              <a:xfrm>
                <a:off x="3088005" y="2234408"/>
                <a:ext cx="58102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800" b="0" i="1" smtClean="0">
                          <a:latin typeface="Cambria Math" panose="02040503050406030204" pitchFamily="18" charset="0"/>
                        </a:rPr>
                        <m:t>𝑝</m:t>
                      </m:r>
                    </m:oMath>
                  </m:oMathPara>
                </a14:m>
                <a:endParaRPr kumimoji="1" lang="en-US" altLang="ja-JP" sz="2800" b="0" dirty="0" smtClean="0"/>
              </a:p>
            </p:txBody>
          </p:sp>
        </mc:Choice>
        <mc:Fallback>
          <p:sp>
            <p:nvSpPr>
              <p:cNvPr id="29" name="テキスト ボックス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8005" y="2234408"/>
                <a:ext cx="581025" cy="52322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0" name="表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7502031"/>
              </p:ext>
            </p:extLst>
          </p:nvPr>
        </p:nvGraphicFramePr>
        <p:xfrm>
          <a:off x="1499616" y="5835213"/>
          <a:ext cx="2267712" cy="5049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5904"/>
                <a:gridCol w="755904"/>
                <a:gridCol w="755904"/>
              </a:tblGrid>
              <a:tr h="504952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1" name="表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3349101"/>
              </p:ext>
            </p:extLst>
          </p:nvPr>
        </p:nvGraphicFramePr>
        <p:xfrm>
          <a:off x="1499616" y="4935294"/>
          <a:ext cx="719328" cy="5049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9328"/>
              </a:tblGrid>
              <a:tr h="504952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2" name="表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5069795"/>
              </p:ext>
            </p:extLst>
          </p:nvPr>
        </p:nvGraphicFramePr>
        <p:xfrm>
          <a:off x="3048000" y="4935294"/>
          <a:ext cx="719328" cy="5049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9328"/>
              </a:tblGrid>
              <a:tr h="504952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3" name="表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9037782"/>
              </p:ext>
            </p:extLst>
          </p:nvPr>
        </p:nvGraphicFramePr>
        <p:xfrm>
          <a:off x="4446270" y="5835213"/>
          <a:ext cx="2267712" cy="5049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5904"/>
                <a:gridCol w="755904"/>
                <a:gridCol w="755904"/>
              </a:tblGrid>
              <a:tr h="504952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34" name="直線矢印コネクタ 33"/>
          <p:cNvCxnSpPr/>
          <p:nvPr/>
        </p:nvCxnSpPr>
        <p:spPr>
          <a:xfrm>
            <a:off x="3407664" y="5971614"/>
            <a:ext cx="1038606" cy="1599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直線矢印コネクタ 34"/>
          <p:cNvCxnSpPr/>
          <p:nvPr/>
        </p:nvCxnSpPr>
        <p:spPr>
          <a:xfrm flipH="1" flipV="1">
            <a:off x="3767330" y="6161987"/>
            <a:ext cx="1060702" cy="190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直線矢印コネクタ 36"/>
          <p:cNvCxnSpPr/>
          <p:nvPr/>
        </p:nvCxnSpPr>
        <p:spPr>
          <a:xfrm>
            <a:off x="820674" y="5979613"/>
            <a:ext cx="678942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直線矢印コネクタ 37"/>
          <p:cNvCxnSpPr/>
          <p:nvPr/>
        </p:nvCxnSpPr>
        <p:spPr>
          <a:xfrm flipH="1" flipV="1">
            <a:off x="820674" y="6161987"/>
            <a:ext cx="1038606" cy="9903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直線矢印コネクタ 38"/>
          <p:cNvCxnSpPr/>
          <p:nvPr/>
        </p:nvCxnSpPr>
        <p:spPr>
          <a:xfrm>
            <a:off x="6354316" y="5990668"/>
            <a:ext cx="1038606" cy="1599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直線矢印コネクタ 39"/>
          <p:cNvCxnSpPr/>
          <p:nvPr/>
        </p:nvCxnSpPr>
        <p:spPr>
          <a:xfrm flipH="1" flipV="1">
            <a:off x="6713982" y="6181041"/>
            <a:ext cx="1060702" cy="190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テキスト ボックス 40"/>
          <p:cNvSpPr txBox="1"/>
          <p:nvPr/>
        </p:nvSpPr>
        <p:spPr>
          <a:xfrm>
            <a:off x="738759" y="4916770"/>
            <a:ext cx="5810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 smtClean="0"/>
              <a:t>(4)</a:t>
            </a:r>
            <a:endParaRPr kumimoji="1" lang="ja-JP" altLang="en-US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2" name="テキスト ボックス 41"/>
              <p:cNvSpPr txBox="1"/>
              <p:nvPr/>
            </p:nvSpPr>
            <p:spPr>
              <a:xfrm>
                <a:off x="1567815" y="4429577"/>
                <a:ext cx="58102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800" b="0" i="1" smtClean="0">
                          <a:latin typeface="Cambria Math" panose="02040503050406030204" pitchFamily="18" charset="0"/>
                        </a:rPr>
                        <m:t>𝑞</m:t>
                      </m:r>
                    </m:oMath>
                  </m:oMathPara>
                </a14:m>
                <a:endParaRPr kumimoji="1" lang="en-US" altLang="ja-JP" sz="2800" b="0" dirty="0" smtClean="0"/>
              </a:p>
            </p:txBody>
          </p:sp>
        </mc:Choice>
        <mc:Fallback>
          <p:sp>
            <p:nvSpPr>
              <p:cNvPr id="42" name="テキスト ボックス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7815" y="4429577"/>
                <a:ext cx="581025" cy="52322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3" name="テキスト ボックス 42"/>
              <p:cNvSpPr txBox="1"/>
              <p:nvPr/>
            </p:nvSpPr>
            <p:spPr>
              <a:xfrm>
                <a:off x="3088005" y="4398867"/>
                <a:ext cx="58102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800" b="0" i="1" smtClean="0">
                          <a:latin typeface="Cambria Math" panose="02040503050406030204" pitchFamily="18" charset="0"/>
                        </a:rPr>
                        <m:t>𝑝</m:t>
                      </m:r>
                    </m:oMath>
                  </m:oMathPara>
                </a14:m>
                <a:endParaRPr kumimoji="1" lang="en-US" altLang="ja-JP" sz="2800" b="0" dirty="0" smtClean="0"/>
              </a:p>
            </p:txBody>
          </p:sp>
        </mc:Choice>
        <mc:Fallback>
          <p:sp>
            <p:nvSpPr>
              <p:cNvPr id="43" name="テキスト ボックス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8005" y="4398867"/>
                <a:ext cx="581025" cy="52322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4" name="直線矢印コネクタ 43"/>
          <p:cNvCxnSpPr/>
          <p:nvPr/>
        </p:nvCxnSpPr>
        <p:spPr>
          <a:xfrm>
            <a:off x="3407664" y="3040120"/>
            <a:ext cx="1420368" cy="647933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直線矢印コネクタ 44"/>
          <p:cNvCxnSpPr/>
          <p:nvPr/>
        </p:nvCxnSpPr>
        <p:spPr>
          <a:xfrm>
            <a:off x="3407664" y="5178380"/>
            <a:ext cx="1420368" cy="647933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8444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>
              <a:xfrm>
                <a:off x="628650" y="1825625"/>
                <a:ext cx="7886700" cy="127114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kumimoji="1" lang="en-US" altLang="ja-JP" dirty="0" smtClean="0"/>
                  <a:t>Case1. </a:t>
                </a:r>
                <a:r>
                  <a:rPr lang="en-US" altLang="ja-JP" dirty="0"/>
                  <a:t>One traversal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ja-JP" dirty="0"/>
                  <a:t> = </a:t>
                </a:r>
                <a:r>
                  <a:rPr lang="en-US" altLang="ja-JP" dirty="0" smtClean="0"/>
                  <a:t>0</a:t>
                </a:r>
              </a:p>
              <a:p>
                <a:r>
                  <a:rPr lang="en-US" altLang="ja-JP" dirty="0" smtClean="0"/>
                  <a:t>Array or Doubly linked list and Number or Location</a:t>
                </a:r>
              </a:p>
            </p:txBody>
          </p:sp>
        </mc:Choice>
        <mc:Fallback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8650" y="1825625"/>
                <a:ext cx="7886700" cy="1271143"/>
              </a:xfrm>
              <a:blipFill rotWithShape="0">
                <a:blip r:embed="rId2"/>
                <a:stretch>
                  <a:fillRect l="-1546" t="-7656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A0B29-6041-445E-90E1-9CC67A427D53}" type="slidenum">
              <a:rPr kumimoji="1" lang="ja-JP" altLang="en-US" smtClean="0"/>
              <a:t>11</a:t>
            </a:fld>
            <a:endParaRPr kumimoji="1" lang="ja-JP" altLang="en-US"/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kumimoji="1" lang="en-US" altLang="ja-JP" dirty="0" smtClean="0"/>
              <a:t>4.Reversible Linear Search()</a:t>
            </a:r>
            <a:endParaRPr kumimoji="1" lang="ja-JP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7" name="表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67107318"/>
                  </p:ext>
                </p:extLst>
              </p:nvPr>
            </p:nvGraphicFramePr>
            <p:xfrm>
              <a:off x="1389888" y="4178918"/>
              <a:ext cx="3925825" cy="572062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785165"/>
                    <a:gridCol w="785165"/>
                    <a:gridCol w="785165"/>
                    <a:gridCol w="785165"/>
                    <a:gridCol w="785165"/>
                  </a:tblGrid>
                  <a:tr h="57206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ja-JP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ja-JP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ja-JP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ja-JP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ja-JP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28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7" name="表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67107318"/>
                  </p:ext>
                </p:extLst>
              </p:nvPr>
            </p:nvGraphicFramePr>
            <p:xfrm>
              <a:off x="1389888" y="4178918"/>
              <a:ext cx="3925825" cy="572062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785165"/>
                    <a:gridCol w="785165"/>
                    <a:gridCol w="785165"/>
                    <a:gridCol w="785165"/>
                    <a:gridCol w="785165"/>
                  </a:tblGrid>
                  <a:tr h="572062"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550" t="-1053" r="-401550" b="-21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01550" t="-1053" r="-301550" b="-21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201550" t="-1053" r="-201550" b="-21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301550" t="-1053" r="-101550" b="-21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401550" t="-1053" r="-1550" b="-2105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10" name="テキスト ボックス 9"/>
          <p:cNvSpPr txBox="1"/>
          <p:nvPr/>
        </p:nvSpPr>
        <p:spPr>
          <a:xfrm>
            <a:off x="628650" y="3083636"/>
            <a:ext cx="2109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 smtClean="0"/>
              <a:t>Number</a:t>
            </a:r>
            <a:endParaRPr kumimoji="1" lang="ja-JP" altLang="en-US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1" name="表 1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87611650"/>
                  </p:ext>
                </p:extLst>
              </p:nvPr>
            </p:nvGraphicFramePr>
            <p:xfrm>
              <a:off x="6973824" y="4178918"/>
              <a:ext cx="719328" cy="51816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719328"/>
                  </a:tblGrid>
                  <a:tr h="504952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1" lang="en-US" altLang="ja-JP" sz="28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oMath>
                            </m:oMathPara>
                          </a14:m>
                          <a:endParaRPr kumimoji="1" lang="ja-JP" altLang="en-US" sz="28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11" name="表 1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87611650"/>
                  </p:ext>
                </p:extLst>
              </p:nvPr>
            </p:nvGraphicFramePr>
            <p:xfrm>
              <a:off x="6973824" y="4178918"/>
              <a:ext cx="719328" cy="51816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719328"/>
                  </a:tblGrid>
                  <a:tr h="518160"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 rotWithShape="0">
                          <a:blip r:embed="rId4"/>
                          <a:stretch>
                            <a:fillRect l="-1695" t="-1163" r="-2542" b="-2326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12" name="テキスト ボックス 11"/>
          <p:cNvSpPr txBox="1"/>
          <p:nvPr/>
        </p:nvSpPr>
        <p:spPr>
          <a:xfrm>
            <a:off x="6638544" y="3345246"/>
            <a:ext cx="1298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 smtClean="0"/>
              <a:t>Output</a:t>
            </a:r>
            <a:endParaRPr kumimoji="1" lang="ja-JP" altLang="en-US" sz="2800" dirty="0"/>
          </a:p>
        </p:txBody>
      </p:sp>
      <p:sp>
        <p:nvSpPr>
          <p:cNvPr id="13" name="下カーブ矢印 12"/>
          <p:cNvSpPr/>
          <p:nvPr/>
        </p:nvSpPr>
        <p:spPr>
          <a:xfrm>
            <a:off x="1865376" y="3762082"/>
            <a:ext cx="658368" cy="26161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4" name="下カーブ矢印 13"/>
          <p:cNvSpPr/>
          <p:nvPr/>
        </p:nvSpPr>
        <p:spPr>
          <a:xfrm>
            <a:off x="4298061" y="3762082"/>
            <a:ext cx="658368" cy="26161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5" name="下カーブ矢印 14"/>
          <p:cNvSpPr/>
          <p:nvPr/>
        </p:nvSpPr>
        <p:spPr>
          <a:xfrm>
            <a:off x="3486912" y="3753418"/>
            <a:ext cx="658368" cy="26161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6" name="下カーブ矢印 15"/>
          <p:cNvSpPr/>
          <p:nvPr/>
        </p:nvSpPr>
        <p:spPr>
          <a:xfrm>
            <a:off x="2676144" y="3756430"/>
            <a:ext cx="658368" cy="26161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4520755" y="5061432"/>
            <a:ext cx="10420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 smtClean="0">
                <a:solidFill>
                  <a:srgbClr val="FF0000"/>
                </a:solidFill>
              </a:rPr>
              <a:t>STOP</a:t>
            </a:r>
            <a:endParaRPr kumimoji="1" lang="ja-JP" altLang="en-US" sz="2800" dirty="0">
              <a:solidFill>
                <a:srgbClr val="FF0000"/>
              </a:solidFill>
            </a:endParaRPr>
          </a:p>
        </p:txBody>
      </p:sp>
      <p:sp>
        <p:nvSpPr>
          <p:cNvPr id="18" name="下矢印 17"/>
          <p:cNvSpPr/>
          <p:nvPr/>
        </p:nvSpPr>
        <p:spPr>
          <a:xfrm flipV="1">
            <a:off x="4779644" y="4750980"/>
            <a:ext cx="353568" cy="3548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7144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>
              <a:xfrm>
                <a:off x="628650" y="1825625"/>
                <a:ext cx="7886700" cy="127114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kumimoji="1" lang="en-US" altLang="ja-JP" dirty="0" smtClean="0"/>
                  <a:t>Case1. </a:t>
                </a:r>
                <a:r>
                  <a:rPr lang="en-US" altLang="ja-JP" dirty="0"/>
                  <a:t>One traversal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ja-JP" dirty="0"/>
                  <a:t> = </a:t>
                </a:r>
                <a:r>
                  <a:rPr lang="en-US" altLang="ja-JP" dirty="0" smtClean="0"/>
                  <a:t>0</a:t>
                </a:r>
              </a:p>
              <a:p>
                <a:r>
                  <a:rPr lang="en-US" altLang="ja-JP" dirty="0" smtClean="0"/>
                  <a:t>Array or Doubly linked list and Number or Location</a:t>
                </a:r>
              </a:p>
            </p:txBody>
          </p:sp>
        </mc:Choice>
        <mc:Fallback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8650" y="1825625"/>
                <a:ext cx="7886700" cy="1271143"/>
              </a:xfrm>
              <a:blipFill rotWithShape="0">
                <a:blip r:embed="rId2"/>
                <a:stretch>
                  <a:fillRect l="-1546" t="-7656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A0B29-6041-445E-90E1-9CC67A427D53}" type="slidenum">
              <a:rPr kumimoji="1" lang="ja-JP" altLang="en-US" smtClean="0"/>
              <a:t>12</a:t>
            </a:fld>
            <a:endParaRPr kumimoji="1" lang="ja-JP" altLang="en-US"/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kumimoji="1" lang="en-US" altLang="ja-JP" dirty="0" smtClean="0"/>
              <a:t>4.Reversible Linear Search()</a:t>
            </a:r>
            <a:endParaRPr kumimoji="1" lang="ja-JP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7" name="表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67107318"/>
                  </p:ext>
                </p:extLst>
              </p:nvPr>
            </p:nvGraphicFramePr>
            <p:xfrm>
              <a:off x="1389888" y="4178918"/>
              <a:ext cx="3925825" cy="572062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785165"/>
                    <a:gridCol w="785165"/>
                    <a:gridCol w="785165"/>
                    <a:gridCol w="785165"/>
                    <a:gridCol w="785165"/>
                  </a:tblGrid>
                  <a:tr h="57206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ja-JP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ja-JP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ja-JP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ja-JP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ja-JP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28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7" name="表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67107318"/>
                  </p:ext>
                </p:extLst>
              </p:nvPr>
            </p:nvGraphicFramePr>
            <p:xfrm>
              <a:off x="1389888" y="4178918"/>
              <a:ext cx="3925825" cy="572062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785165"/>
                    <a:gridCol w="785165"/>
                    <a:gridCol w="785165"/>
                    <a:gridCol w="785165"/>
                    <a:gridCol w="785165"/>
                  </a:tblGrid>
                  <a:tr h="572062"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550" t="-1053" r="-401550" b="-21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01550" t="-1053" r="-301550" b="-21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201550" t="-1053" r="-201550" b="-21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301550" t="-1053" r="-101550" b="-21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401550" t="-1053" r="-1550" b="-2105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9" name="テキスト ボックス 8"/>
          <p:cNvSpPr txBox="1"/>
          <p:nvPr/>
        </p:nvSpPr>
        <p:spPr>
          <a:xfrm>
            <a:off x="628650" y="3655698"/>
            <a:ext cx="2109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 smtClean="0"/>
              <a:t>Success</a:t>
            </a:r>
            <a:endParaRPr kumimoji="1" lang="ja-JP" altLang="en-US" sz="28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28650" y="3083636"/>
            <a:ext cx="2109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 smtClean="0"/>
              <a:t>Location</a:t>
            </a:r>
            <a:endParaRPr kumimoji="1" lang="ja-JP" altLang="en-US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1" name="表 1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30981726"/>
                  </p:ext>
                </p:extLst>
              </p:nvPr>
            </p:nvGraphicFramePr>
            <p:xfrm>
              <a:off x="6973824" y="4178918"/>
              <a:ext cx="719328" cy="51816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719328"/>
                  </a:tblGrid>
                  <a:tr h="504952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ja-JP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28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11" name="表 1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30981726"/>
                  </p:ext>
                </p:extLst>
              </p:nvPr>
            </p:nvGraphicFramePr>
            <p:xfrm>
              <a:off x="6973824" y="4178918"/>
              <a:ext cx="719328" cy="51816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719328"/>
                  </a:tblGrid>
                  <a:tr h="518160"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 rotWithShape="0">
                          <a:blip r:embed="rId4"/>
                          <a:stretch>
                            <a:fillRect l="-1695" t="-1163" r="-2542" b="-2326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12" name="テキスト ボックス 11"/>
          <p:cNvSpPr txBox="1"/>
          <p:nvPr/>
        </p:nvSpPr>
        <p:spPr>
          <a:xfrm>
            <a:off x="6638544" y="3345246"/>
            <a:ext cx="1298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 smtClean="0"/>
              <a:t>Output</a:t>
            </a:r>
            <a:endParaRPr kumimoji="1" lang="ja-JP" altLang="en-US" sz="2800" dirty="0"/>
          </a:p>
        </p:txBody>
      </p:sp>
      <p:sp>
        <p:nvSpPr>
          <p:cNvPr id="13" name="下カーブ矢印 12"/>
          <p:cNvSpPr/>
          <p:nvPr/>
        </p:nvSpPr>
        <p:spPr>
          <a:xfrm>
            <a:off x="1865376" y="3762082"/>
            <a:ext cx="658368" cy="26161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5" name="下カーブ矢印 14"/>
          <p:cNvSpPr/>
          <p:nvPr/>
        </p:nvSpPr>
        <p:spPr>
          <a:xfrm>
            <a:off x="3486912" y="3753418"/>
            <a:ext cx="658368" cy="26161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6" name="下カーブ矢印 15"/>
          <p:cNvSpPr/>
          <p:nvPr/>
        </p:nvSpPr>
        <p:spPr>
          <a:xfrm>
            <a:off x="2676144" y="3756430"/>
            <a:ext cx="658368" cy="26161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9" name="表 18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43073875"/>
                  </p:ext>
                </p:extLst>
              </p:nvPr>
            </p:nvGraphicFramePr>
            <p:xfrm>
              <a:off x="1389888" y="5939514"/>
              <a:ext cx="3925825" cy="572062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785165"/>
                    <a:gridCol w="785165"/>
                    <a:gridCol w="785165"/>
                    <a:gridCol w="785165"/>
                    <a:gridCol w="785165"/>
                  </a:tblGrid>
                  <a:tr h="57206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ja-JP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ja-JP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ja-JP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ja-JP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ja-JP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28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19" name="表 18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43073875"/>
                  </p:ext>
                </p:extLst>
              </p:nvPr>
            </p:nvGraphicFramePr>
            <p:xfrm>
              <a:off x="1389888" y="5939514"/>
              <a:ext cx="3925825" cy="572062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785165"/>
                    <a:gridCol w="785165"/>
                    <a:gridCol w="785165"/>
                    <a:gridCol w="785165"/>
                    <a:gridCol w="785165"/>
                  </a:tblGrid>
                  <a:tr h="572062"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 rotWithShape="0">
                          <a:blip r:embed="rId5"/>
                          <a:stretch>
                            <a:fillRect l="-1550" t="-1053" r="-401550" b="-21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 rotWithShape="0">
                          <a:blip r:embed="rId5"/>
                          <a:stretch>
                            <a:fillRect l="-101550" t="-1053" r="-301550" b="-21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 rotWithShape="0">
                          <a:blip r:embed="rId5"/>
                          <a:stretch>
                            <a:fillRect l="-201550" t="-1053" r="-201550" b="-21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 rotWithShape="0">
                          <a:blip r:embed="rId5"/>
                          <a:stretch>
                            <a:fillRect l="-301550" t="-1053" r="-101550" b="-21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 rotWithShape="0">
                          <a:blip r:embed="rId5"/>
                          <a:stretch>
                            <a:fillRect l="-401550" t="-1053" r="-1550" b="-2105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20" name="テキスト ボックス 19"/>
          <p:cNvSpPr txBox="1"/>
          <p:nvPr/>
        </p:nvSpPr>
        <p:spPr>
          <a:xfrm>
            <a:off x="628650" y="5416294"/>
            <a:ext cx="2109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 smtClean="0"/>
              <a:t>Failure</a:t>
            </a:r>
            <a:endParaRPr kumimoji="1" lang="ja-JP" altLang="en-US" sz="2800" dirty="0"/>
          </a:p>
        </p:txBody>
      </p:sp>
      <p:sp>
        <p:nvSpPr>
          <p:cNvPr id="21" name="下カーブ矢印 20"/>
          <p:cNvSpPr/>
          <p:nvPr/>
        </p:nvSpPr>
        <p:spPr>
          <a:xfrm>
            <a:off x="1865376" y="5522678"/>
            <a:ext cx="658368" cy="26161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2" name="下カーブ矢印 21"/>
          <p:cNvSpPr/>
          <p:nvPr/>
        </p:nvSpPr>
        <p:spPr>
          <a:xfrm>
            <a:off x="4298061" y="5522678"/>
            <a:ext cx="658368" cy="26161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3" name="下カーブ矢印 22"/>
          <p:cNvSpPr/>
          <p:nvPr/>
        </p:nvSpPr>
        <p:spPr>
          <a:xfrm>
            <a:off x="3486912" y="5514014"/>
            <a:ext cx="658368" cy="26161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4" name="下カーブ矢印 23"/>
          <p:cNvSpPr/>
          <p:nvPr/>
        </p:nvSpPr>
        <p:spPr>
          <a:xfrm>
            <a:off x="2676144" y="5517026"/>
            <a:ext cx="658368" cy="26161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graphicFrame>
        <p:nvGraphicFramePr>
          <p:cNvPr id="27" name="表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5772981"/>
              </p:ext>
            </p:extLst>
          </p:nvPr>
        </p:nvGraphicFramePr>
        <p:xfrm>
          <a:off x="6973824" y="5939514"/>
          <a:ext cx="719328" cy="518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9328"/>
              </a:tblGrid>
              <a:tr h="5049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800" dirty="0" smtClean="0"/>
                        <a:t>0</a:t>
                      </a:r>
                      <a:endParaRPr kumimoji="1" lang="ja-JP" altLang="en-US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8" name="テキスト ボックス 27"/>
          <p:cNvSpPr txBox="1"/>
          <p:nvPr/>
        </p:nvSpPr>
        <p:spPr>
          <a:xfrm>
            <a:off x="6638544" y="5105842"/>
            <a:ext cx="1298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 smtClean="0"/>
              <a:t>Output</a:t>
            </a:r>
            <a:endParaRPr kumimoji="1" lang="ja-JP" altLang="en-US" sz="2800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5739384" y="5946050"/>
            <a:ext cx="10420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 smtClean="0">
                <a:solidFill>
                  <a:srgbClr val="FF0000"/>
                </a:solidFill>
              </a:rPr>
              <a:t>STOP</a:t>
            </a:r>
            <a:endParaRPr kumimoji="1" lang="ja-JP" altLang="en-US" sz="2800" dirty="0">
              <a:solidFill>
                <a:srgbClr val="FF0000"/>
              </a:solidFill>
            </a:endParaRPr>
          </a:p>
        </p:txBody>
      </p:sp>
      <p:cxnSp>
        <p:nvCxnSpPr>
          <p:cNvPr id="5" name="直線矢印コネクタ 4"/>
          <p:cNvCxnSpPr/>
          <p:nvPr/>
        </p:nvCxnSpPr>
        <p:spPr>
          <a:xfrm flipV="1">
            <a:off x="4145280" y="4750980"/>
            <a:ext cx="0" cy="22335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/>
          <p:cNvCxnSpPr/>
          <p:nvPr/>
        </p:nvCxnSpPr>
        <p:spPr>
          <a:xfrm>
            <a:off x="4145280" y="4998720"/>
            <a:ext cx="318820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>
            <a:endCxn id="11" idx="2"/>
          </p:cNvCxnSpPr>
          <p:nvPr/>
        </p:nvCxnSpPr>
        <p:spPr>
          <a:xfrm flipV="1">
            <a:off x="7333488" y="4697078"/>
            <a:ext cx="0" cy="30164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矢印コネクタ 36"/>
          <p:cNvCxnSpPr/>
          <p:nvPr/>
        </p:nvCxnSpPr>
        <p:spPr>
          <a:xfrm flipV="1">
            <a:off x="4904232" y="6523172"/>
            <a:ext cx="0" cy="22335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コネクタ 37"/>
          <p:cNvCxnSpPr/>
          <p:nvPr/>
        </p:nvCxnSpPr>
        <p:spPr>
          <a:xfrm>
            <a:off x="4904232" y="6758124"/>
            <a:ext cx="126187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コネクタ 38"/>
          <p:cNvCxnSpPr/>
          <p:nvPr/>
        </p:nvCxnSpPr>
        <p:spPr>
          <a:xfrm flipV="1">
            <a:off x="6166104" y="6457674"/>
            <a:ext cx="0" cy="30164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7820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>
              <a:xfrm>
                <a:off x="628650" y="1825625"/>
                <a:ext cx="7886700" cy="127114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kumimoji="1" lang="en-US" altLang="ja-JP" dirty="0" smtClean="0"/>
                  <a:t>Case2. </a:t>
                </a:r>
                <a:r>
                  <a:rPr lang="en-US" altLang="ja-JP" dirty="0"/>
                  <a:t>One traversal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ja-JP" dirty="0"/>
                  <a:t> </a:t>
                </a:r>
                <a14:m>
                  <m:oMath xmlns:m="http://schemas.openxmlformats.org/officeDocument/2006/math">
                    <m:r>
                      <a:rPr lang="en-US" altLang="ja-JP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</m:oMath>
                </a14:m>
                <a:r>
                  <a:rPr lang="en-US" altLang="ja-JP" dirty="0" smtClean="0"/>
                  <a:t> 0</a:t>
                </a:r>
              </a:p>
              <a:p>
                <a:r>
                  <a:rPr lang="en-US" altLang="ja-JP" dirty="0" smtClean="0"/>
                  <a:t>All</a:t>
                </a:r>
              </a:p>
            </p:txBody>
          </p:sp>
        </mc:Choice>
        <mc:Fallback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8650" y="1825625"/>
                <a:ext cx="7886700" cy="1271143"/>
              </a:xfrm>
              <a:blipFill rotWithShape="0">
                <a:blip r:embed="rId2"/>
                <a:stretch>
                  <a:fillRect l="-1546" t="-7656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A0B29-6041-445E-90E1-9CC67A427D53}" type="slidenum">
              <a:rPr kumimoji="1" lang="ja-JP" altLang="en-US" smtClean="0"/>
              <a:t>13</a:t>
            </a:fld>
            <a:endParaRPr kumimoji="1" lang="ja-JP" altLang="en-US"/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kumimoji="1" lang="en-US" altLang="ja-JP" dirty="0" smtClean="0"/>
              <a:t>4.Reversible Linear Search()</a:t>
            </a:r>
            <a:endParaRPr kumimoji="1" lang="ja-JP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7" name="表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67107318"/>
                  </p:ext>
                </p:extLst>
              </p:nvPr>
            </p:nvGraphicFramePr>
            <p:xfrm>
              <a:off x="1389888" y="4178918"/>
              <a:ext cx="3925825" cy="572062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785165"/>
                    <a:gridCol w="785165"/>
                    <a:gridCol w="785165"/>
                    <a:gridCol w="785165"/>
                    <a:gridCol w="785165"/>
                  </a:tblGrid>
                  <a:tr h="57206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ja-JP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ja-JP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ja-JP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ja-JP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ja-JP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28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7" name="表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67107318"/>
                  </p:ext>
                </p:extLst>
              </p:nvPr>
            </p:nvGraphicFramePr>
            <p:xfrm>
              <a:off x="1389888" y="4178918"/>
              <a:ext cx="3925825" cy="572062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785165"/>
                    <a:gridCol w="785165"/>
                    <a:gridCol w="785165"/>
                    <a:gridCol w="785165"/>
                    <a:gridCol w="785165"/>
                  </a:tblGrid>
                  <a:tr h="572062"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550" t="-1053" r="-401550" b="-21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01550" t="-1053" r="-301550" b="-21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201550" t="-1053" r="-201550" b="-21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301550" t="-1053" r="-101550" b="-21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401550" t="-1053" r="-1550" b="-2105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テキスト ボックス 9"/>
              <p:cNvSpPr txBox="1"/>
              <p:nvPr/>
            </p:nvSpPr>
            <p:spPr>
              <a:xfrm>
                <a:off x="628650" y="2743753"/>
                <a:ext cx="4101846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ja-JP" sz="2800" dirty="0" smtClean="0"/>
                  <a:t>Array or Doubly linked list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sz="2800" i="1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altLang="ja-JP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ja-JP" sz="2800" b="0" i="1" smtClean="0">
                        <a:latin typeface="Cambria Math" panose="02040503050406030204" pitchFamily="18" charset="0"/>
                      </a:rPr>
                      <m:t>= </m:t>
                    </m:r>
                    <m:r>
                      <m:rPr>
                        <m:sty m:val="p"/>
                      </m:rPr>
                      <a:rPr lang="el-GR" altLang="ja-JP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Θ</m:t>
                    </m:r>
                    <m:r>
                      <a:rPr lang="en-US" altLang="ja-JP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(1)</m:t>
                    </m:r>
                  </m:oMath>
                </a14:m>
                <a:r>
                  <a:rPr lang="en-US" altLang="ja-JP" sz="2800" dirty="0" smtClean="0"/>
                  <a:t> </a:t>
                </a:r>
                <a:endParaRPr kumimoji="1" lang="ja-JP" altLang="en-US" sz="2800" dirty="0"/>
              </a:p>
            </p:txBody>
          </p:sp>
        </mc:Choice>
        <mc:Fallback>
          <p:sp>
            <p:nvSpPr>
              <p:cNvPr id="10" name="テキスト ボックス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650" y="2743753"/>
                <a:ext cx="4101846" cy="954107"/>
              </a:xfrm>
              <a:prstGeom prst="rect">
                <a:avLst/>
              </a:prstGeom>
              <a:blipFill rotWithShape="0">
                <a:blip r:embed="rId4"/>
                <a:stretch>
                  <a:fillRect l="-2972" t="-5732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1" name="表 1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30981726"/>
                  </p:ext>
                </p:extLst>
              </p:nvPr>
            </p:nvGraphicFramePr>
            <p:xfrm>
              <a:off x="6973824" y="4178918"/>
              <a:ext cx="719328" cy="51816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719328"/>
                  </a:tblGrid>
                  <a:tr h="504952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ja-JP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28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11" name="表 1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30981726"/>
                  </p:ext>
                </p:extLst>
              </p:nvPr>
            </p:nvGraphicFramePr>
            <p:xfrm>
              <a:off x="6973824" y="4178918"/>
              <a:ext cx="719328" cy="51816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719328"/>
                  </a:tblGrid>
                  <a:tr h="518160"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 rotWithShape="0">
                          <a:blip r:embed="rId5"/>
                          <a:stretch>
                            <a:fillRect l="-1695" t="-1163" r="-2542" b="-2326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13" name="下カーブ矢印 12"/>
          <p:cNvSpPr/>
          <p:nvPr/>
        </p:nvSpPr>
        <p:spPr>
          <a:xfrm>
            <a:off x="1865376" y="3762082"/>
            <a:ext cx="658368" cy="26161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5" name="下カーブ矢印 14"/>
          <p:cNvSpPr/>
          <p:nvPr/>
        </p:nvSpPr>
        <p:spPr>
          <a:xfrm>
            <a:off x="3486912" y="3753418"/>
            <a:ext cx="658368" cy="26161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6" name="下カーブ矢印 15"/>
          <p:cNvSpPr/>
          <p:nvPr/>
        </p:nvSpPr>
        <p:spPr>
          <a:xfrm>
            <a:off x="2676144" y="3756430"/>
            <a:ext cx="658368" cy="26161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cxnSp>
        <p:nvCxnSpPr>
          <p:cNvPr id="5" name="直線矢印コネクタ 4"/>
          <p:cNvCxnSpPr/>
          <p:nvPr/>
        </p:nvCxnSpPr>
        <p:spPr>
          <a:xfrm flipV="1">
            <a:off x="4145280" y="4750980"/>
            <a:ext cx="0" cy="22335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/>
          <p:cNvCxnSpPr/>
          <p:nvPr/>
        </p:nvCxnSpPr>
        <p:spPr>
          <a:xfrm>
            <a:off x="4145280" y="4998720"/>
            <a:ext cx="318820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/>
          <p:nvPr/>
        </p:nvCxnSpPr>
        <p:spPr>
          <a:xfrm flipV="1">
            <a:off x="7333488" y="4711686"/>
            <a:ext cx="0" cy="30164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表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4876970"/>
              </p:ext>
            </p:extLst>
          </p:nvPr>
        </p:nvGraphicFramePr>
        <p:xfrm>
          <a:off x="5724146" y="4193526"/>
          <a:ext cx="719328" cy="518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9328"/>
              </a:tblGrid>
              <a:tr h="5049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4" name="テキスト ボックス 33"/>
          <p:cNvSpPr txBox="1"/>
          <p:nvPr/>
        </p:nvSpPr>
        <p:spPr>
          <a:xfrm>
            <a:off x="6687314" y="3220807"/>
            <a:ext cx="1523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dirty="0" smtClean="0"/>
              <a:t>Garbage</a:t>
            </a: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5388866" y="3225445"/>
            <a:ext cx="1298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 smtClean="0"/>
              <a:t>Output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74838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>
              <a:xfrm>
                <a:off x="628650" y="1825625"/>
                <a:ext cx="7886700" cy="127114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kumimoji="1" lang="en-US" altLang="ja-JP" dirty="0" smtClean="0"/>
                  <a:t>Case2. </a:t>
                </a:r>
                <a:r>
                  <a:rPr lang="en-US" altLang="ja-JP" dirty="0"/>
                  <a:t>One traversal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ja-JP" dirty="0"/>
                  <a:t> </a:t>
                </a:r>
                <a14:m>
                  <m:oMath xmlns:m="http://schemas.openxmlformats.org/officeDocument/2006/math">
                    <m:r>
                      <a:rPr lang="en-US" altLang="ja-JP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</m:oMath>
                </a14:m>
                <a:r>
                  <a:rPr lang="en-US" altLang="ja-JP" dirty="0" smtClean="0"/>
                  <a:t> 0</a:t>
                </a:r>
              </a:p>
              <a:p>
                <a:r>
                  <a:rPr lang="en-US" altLang="ja-JP" dirty="0" smtClean="0"/>
                  <a:t>All</a:t>
                </a:r>
              </a:p>
            </p:txBody>
          </p:sp>
        </mc:Choice>
        <mc:Fallback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8650" y="1825625"/>
                <a:ext cx="7886700" cy="1271143"/>
              </a:xfrm>
              <a:blipFill rotWithShape="0">
                <a:blip r:embed="rId2"/>
                <a:stretch>
                  <a:fillRect l="-1546" t="-7656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A0B29-6041-445E-90E1-9CC67A427D53}" type="slidenum">
              <a:rPr kumimoji="1" lang="ja-JP" altLang="en-US" smtClean="0"/>
              <a:t>14</a:t>
            </a:fld>
            <a:endParaRPr kumimoji="1" lang="ja-JP" altLang="en-US"/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kumimoji="1" lang="en-US" altLang="ja-JP" dirty="0" smtClean="0"/>
              <a:t>4.Reversible Linear Search()</a:t>
            </a:r>
            <a:endParaRPr kumimoji="1" lang="ja-JP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7" name="表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67107318"/>
                  </p:ext>
                </p:extLst>
              </p:nvPr>
            </p:nvGraphicFramePr>
            <p:xfrm>
              <a:off x="1389888" y="4178918"/>
              <a:ext cx="3925825" cy="572062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785165"/>
                    <a:gridCol w="785165"/>
                    <a:gridCol w="785165"/>
                    <a:gridCol w="785165"/>
                    <a:gridCol w="785165"/>
                  </a:tblGrid>
                  <a:tr h="57206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ja-JP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ja-JP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ja-JP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ja-JP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ja-JP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28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7" name="表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67107318"/>
                  </p:ext>
                </p:extLst>
              </p:nvPr>
            </p:nvGraphicFramePr>
            <p:xfrm>
              <a:off x="1389888" y="4178918"/>
              <a:ext cx="3925825" cy="572062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785165"/>
                    <a:gridCol w="785165"/>
                    <a:gridCol w="785165"/>
                    <a:gridCol w="785165"/>
                    <a:gridCol w="785165"/>
                  </a:tblGrid>
                  <a:tr h="572062"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550" t="-1053" r="-401550" b="-21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01550" t="-1053" r="-301550" b="-21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201550" t="-1053" r="-201550" b="-21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301550" t="-1053" r="-101550" b="-21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401550" t="-1053" r="-1550" b="-2105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1" name="表 1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17693190"/>
                  </p:ext>
                </p:extLst>
              </p:nvPr>
            </p:nvGraphicFramePr>
            <p:xfrm>
              <a:off x="6973824" y="4178918"/>
              <a:ext cx="719328" cy="207264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719328"/>
                  </a:tblGrid>
                  <a:tr h="504952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ja-JP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2800" dirty="0"/>
                        </a:p>
                      </a:txBody>
                      <a:tcPr/>
                    </a:tc>
                  </a:tr>
                  <a:tr h="504952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ja-JP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2800" dirty="0"/>
                        </a:p>
                      </a:txBody>
                      <a:tcPr/>
                    </a:tc>
                  </a:tr>
                  <a:tr h="504952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ja-JP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2800" dirty="0"/>
                        </a:p>
                      </a:txBody>
                      <a:tcPr/>
                    </a:tc>
                  </a:tr>
                  <a:tr h="504952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ja-JP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28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11" name="表 1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17693190"/>
                  </p:ext>
                </p:extLst>
              </p:nvPr>
            </p:nvGraphicFramePr>
            <p:xfrm>
              <a:off x="6973824" y="4178918"/>
              <a:ext cx="719328" cy="207264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719328"/>
                  </a:tblGrid>
                  <a:tr h="518160"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 rotWithShape="0">
                          <a:blip r:embed="rId4"/>
                          <a:stretch>
                            <a:fillRect l="-1695" t="-1176" r="-2542" b="-303529"/>
                          </a:stretch>
                        </a:blipFill>
                      </a:tcPr>
                    </a:tc>
                  </a:tr>
                  <a:tr h="518160"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 rotWithShape="0">
                          <a:blip r:embed="rId4"/>
                          <a:stretch>
                            <a:fillRect l="-1695" t="-100000" r="-2542" b="-200000"/>
                          </a:stretch>
                        </a:blipFill>
                      </a:tcPr>
                    </a:tc>
                  </a:tr>
                  <a:tr h="518160"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 rotWithShape="0">
                          <a:blip r:embed="rId4"/>
                          <a:stretch>
                            <a:fillRect l="-1695" t="-202353" r="-2542" b="-102353"/>
                          </a:stretch>
                        </a:blipFill>
                      </a:tcPr>
                    </a:tc>
                  </a:tr>
                  <a:tr h="518160"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 rotWithShape="0">
                          <a:blip r:embed="rId4"/>
                          <a:stretch>
                            <a:fillRect l="-1695" t="-302353" r="-2542" b="-2353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12" name="テキスト ボックス 11"/>
          <p:cNvSpPr txBox="1"/>
          <p:nvPr/>
        </p:nvSpPr>
        <p:spPr>
          <a:xfrm>
            <a:off x="6687314" y="3220807"/>
            <a:ext cx="15239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dirty="0" smtClean="0"/>
              <a:t>Garbage</a:t>
            </a:r>
          </a:p>
          <a:p>
            <a:pPr algn="ctr"/>
            <a:r>
              <a:rPr kumimoji="1" lang="en-US" altLang="ja-JP" sz="2800" dirty="0" smtClean="0"/>
              <a:t>Stack</a:t>
            </a:r>
            <a:endParaRPr kumimoji="1" lang="ja-JP" altLang="en-US" sz="2800" dirty="0"/>
          </a:p>
        </p:txBody>
      </p:sp>
      <p:sp>
        <p:nvSpPr>
          <p:cNvPr id="13" name="下カーブ矢印 12"/>
          <p:cNvSpPr/>
          <p:nvPr/>
        </p:nvSpPr>
        <p:spPr>
          <a:xfrm>
            <a:off x="1865376" y="3762082"/>
            <a:ext cx="658368" cy="26161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5" name="下カーブ矢印 14"/>
          <p:cNvSpPr/>
          <p:nvPr/>
        </p:nvSpPr>
        <p:spPr>
          <a:xfrm>
            <a:off x="3486912" y="3753418"/>
            <a:ext cx="658368" cy="26161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6" name="下カーブ矢印 15"/>
          <p:cNvSpPr/>
          <p:nvPr/>
        </p:nvSpPr>
        <p:spPr>
          <a:xfrm>
            <a:off x="2676144" y="3756430"/>
            <a:ext cx="658368" cy="26161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cxnSp>
        <p:nvCxnSpPr>
          <p:cNvPr id="5" name="直線矢印コネクタ 4"/>
          <p:cNvCxnSpPr/>
          <p:nvPr/>
        </p:nvCxnSpPr>
        <p:spPr>
          <a:xfrm flipV="1">
            <a:off x="4145280" y="4750980"/>
            <a:ext cx="0" cy="181873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/>
          <p:cNvCxnSpPr/>
          <p:nvPr/>
        </p:nvCxnSpPr>
        <p:spPr>
          <a:xfrm>
            <a:off x="4145280" y="6553200"/>
            <a:ext cx="3230880" cy="1651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/>
          <p:nvPr/>
        </p:nvCxnSpPr>
        <p:spPr>
          <a:xfrm flipV="1">
            <a:off x="7376160" y="6251558"/>
            <a:ext cx="0" cy="30164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表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4876970"/>
              </p:ext>
            </p:extLst>
          </p:nvPr>
        </p:nvGraphicFramePr>
        <p:xfrm>
          <a:off x="5724146" y="4193526"/>
          <a:ext cx="719328" cy="518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9328"/>
              </a:tblGrid>
              <a:tr h="5049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3" name="テキスト ボックス 32"/>
          <p:cNvSpPr txBox="1"/>
          <p:nvPr/>
        </p:nvSpPr>
        <p:spPr>
          <a:xfrm>
            <a:off x="5388866" y="3225445"/>
            <a:ext cx="1298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 smtClean="0"/>
              <a:t>Output</a:t>
            </a:r>
            <a:endParaRPr kumimoji="1" lang="ja-JP" altLang="en-US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9" name="テキスト ボックス 18"/>
              <p:cNvSpPr txBox="1"/>
              <p:nvPr/>
            </p:nvSpPr>
            <p:spPr>
              <a:xfrm>
                <a:off x="628650" y="2743753"/>
                <a:ext cx="4101846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ja-JP" sz="2800" dirty="0" smtClean="0"/>
                  <a:t>Single linked list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sz="2800" i="1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altLang="ja-JP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ja-JP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ja-JP" sz="28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altLang="ja-JP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altLang="ja-JP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en-US" altLang="ja-JP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ja-JP" sz="2800" dirty="0" smtClean="0"/>
                  <a:t> </a:t>
                </a:r>
                <a:endParaRPr kumimoji="1" lang="ja-JP" altLang="en-US" sz="2800" dirty="0"/>
              </a:p>
            </p:txBody>
          </p:sp>
        </mc:Choice>
        <mc:Fallback>
          <p:sp>
            <p:nvSpPr>
              <p:cNvPr id="19" name="テキスト ボックス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650" y="2743753"/>
                <a:ext cx="4101846" cy="954107"/>
              </a:xfrm>
              <a:prstGeom prst="rect">
                <a:avLst/>
              </a:prstGeom>
              <a:blipFill rotWithShape="0">
                <a:blip r:embed="rId5"/>
                <a:stretch>
                  <a:fillRect l="-2972" t="-5732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44043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>
              <a:xfrm>
                <a:off x="628650" y="1825625"/>
                <a:ext cx="7886700" cy="127114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kumimoji="1" lang="en-US" altLang="ja-JP" dirty="0" smtClean="0"/>
                  <a:t>Case3. </a:t>
                </a:r>
                <a:r>
                  <a:rPr lang="en-US" altLang="ja-JP" dirty="0"/>
                  <a:t>One </a:t>
                </a:r>
                <a:r>
                  <a:rPr lang="en-US" altLang="ja-JP" dirty="0" smtClean="0"/>
                  <a:t>or Two traversal </a:t>
                </a:r>
                <a:r>
                  <a:rPr lang="en-US" altLang="ja-JP" dirty="0"/>
                  <a:t>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ja-JP" dirty="0"/>
                  <a:t> </a:t>
                </a:r>
                <a14:m>
                  <m:oMath xmlns:m="http://schemas.openxmlformats.org/officeDocument/2006/math">
                    <m:r>
                      <a:rPr lang="en-US" altLang="ja-JP" b="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altLang="ja-JP" dirty="0" smtClean="0"/>
                  <a:t> 0</a:t>
                </a:r>
              </a:p>
              <a:p>
                <a:r>
                  <a:rPr lang="en-US" altLang="ja-JP" dirty="0" smtClean="0"/>
                  <a:t>All</a:t>
                </a:r>
              </a:p>
            </p:txBody>
          </p:sp>
        </mc:Choice>
        <mc:Fallback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8650" y="1825625"/>
                <a:ext cx="7886700" cy="1271143"/>
              </a:xfrm>
              <a:blipFill rotWithShape="0">
                <a:blip r:embed="rId2"/>
                <a:stretch>
                  <a:fillRect l="-1546" t="-7656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A0B29-6041-445E-90E1-9CC67A427D53}" type="slidenum">
              <a:rPr kumimoji="1" lang="ja-JP" altLang="en-US" smtClean="0"/>
              <a:t>15</a:t>
            </a:fld>
            <a:endParaRPr kumimoji="1" lang="ja-JP" altLang="en-US"/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kumimoji="1" lang="en-US" altLang="ja-JP" dirty="0" smtClean="0"/>
              <a:t>4.Reversible Linear Search()</a:t>
            </a:r>
            <a:endParaRPr kumimoji="1" lang="ja-JP" altLang="en-US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628650" y="3083636"/>
            <a:ext cx="2109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 smtClean="0"/>
              <a:t>Flag</a:t>
            </a:r>
            <a:endParaRPr kumimoji="1" lang="ja-JP" altLang="en-US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6" name="表 2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77296836"/>
                  </p:ext>
                </p:extLst>
              </p:nvPr>
            </p:nvGraphicFramePr>
            <p:xfrm>
              <a:off x="1389888" y="5939514"/>
              <a:ext cx="3925825" cy="572062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785165"/>
                    <a:gridCol w="785165"/>
                    <a:gridCol w="785165"/>
                    <a:gridCol w="785165"/>
                    <a:gridCol w="785165"/>
                  </a:tblGrid>
                  <a:tr h="57206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ja-JP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ja-JP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ja-JP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ja-JP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ja-JP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28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26" name="表 2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77296836"/>
                  </p:ext>
                </p:extLst>
              </p:nvPr>
            </p:nvGraphicFramePr>
            <p:xfrm>
              <a:off x="1389888" y="5939514"/>
              <a:ext cx="3925825" cy="572062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785165"/>
                    <a:gridCol w="785165"/>
                    <a:gridCol w="785165"/>
                    <a:gridCol w="785165"/>
                    <a:gridCol w="785165"/>
                  </a:tblGrid>
                  <a:tr h="572062"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550" t="-1053" r="-401550" b="-21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01550" t="-1053" r="-301550" b="-21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201550" t="-1053" r="-201550" b="-21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301550" t="-1053" r="-101550" b="-21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401550" t="-1053" r="-1550" b="-2105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27" name="テキスト ボックス 26"/>
          <p:cNvSpPr txBox="1"/>
          <p:nvPr/>
        </p:nvSpPr>
        <p:spPr>
          <a:xfrm>
            <a:off x="628650" y="5416294"/>
            <a:ext cx="2109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 smtClean="0"/>
              <a:t>Failure</a:t>
            </a:r>
            <a:endParaRPr kumimoji="1" lang="ja-JP" altLang="en-US" sz="2800" dirty="0"/>
          </a:p>
        </p:txBody>
      </p:sp>
      <p:sp>
        <p:nvSpPr>
          <p:cNvPr id="28" name="下カーブ矢印 27"/>
          <p:cNvSpPr/>
          <p:nvPr/>
        </p:nvSpPr>
        <p:spPr>
          <a:xfrm>
            <a:off x="1865376" y="5522678"/>
            <a:ext cx="658368" cy="26161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9" name="下カーブ矢印 28"/>
          <p:cNvSpPr/>
          <p:nvPr/>
        </p:nvSpPr>
        <p:spPr>
          <a:xfrm>
            <a:off x="4298061" y="5522678"/>
            <a:ext cx="658368" cy="26161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4" name="下カーブ矢印 33"/>
          <p:cNvSpPr/>
          <p:nvPr/>
        </p:nvSpPr>
        <p:spPr>
          <a:xfrm>
            <a:off x="3486912" y="5514014"/>
            <a:ext cx="658368" cy="26161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5" name="下カーブ矢印 34"/>
          <p:cNvSpPr/>
          <p:nvPr/>
        </p:nvSpPr>
        <p:spPr>
          <a:xfrm>
            <a:off x="2676144" y="5517026"/>
            <a:ext cx="658368" cy="26161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graphicFrame>
        <p:nvGraphicFramePr>
          <p:cNvPr id="36" name="表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5819956"/>
              </p:ext>
            </p:extLst>
          </p:nvPr>
        </p:nvGraphicFramePr>
        <p:xfrm>
          <a:off x="6973824" y="5939514"/>
          <a:ext cx="719328" cy="518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9328"/>
              </a:tblGrid>
              <a:tr h="5049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800" dirty="0" smtClean="0"/>
                        <a:t>0</a:t>
                      </a:r>
                      <a:endParaRPr kumimoji="1" lang="ja-JP" altLang="en-US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7" name="テキスト ボックス 36"/>
          <p:cNvSpPr txBox="1"/>
          <p:nvPr/>
        </p:nvSpPr>
        <p:spPr>
          <a:xfrm>
            <a:off x="6638544" y="5105842"/>
            <a:ext cx="1298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 smtClean="0"/>
              <a:t>Output</a:t>
            </a:r>
            <a:endParaRPr kumimoji="1" lang="ja-JP" altLang="en-US" sz="2800" dirty="0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5739384" y="5946050"/>
            <a:ext cx="10420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 smtClean="0">
                <a:solidFill>
                  <a:srgbClr val="FF0000"/>
                </a:solidFill>
              </a:rPr>
              <a:t>STOP</a:t>
            </a:r>
            <a:endParaRPr kumimoji="1" lang="ja-JP" altLang="en-US" sz="2800" dirty="0">
              <a:solidFill>
                <a:srgbClr val="FF0000"/>
              </a:solidFill>
            </a:endParaRPr>
          </a:p>
        </p:txBody>
      </p:sp>
      <p:cxnSp>
        <p:nvCxnSpPr>
          <p:cNvPr id="42" name="直線矢印コネクタ 41"/>
          <p:cNvCxnSpPr/>
          <p:nvPr/>
        </p:nvCxnSpPr>
        <p:spPr>
          <a:xfrm flipV="1">
            <a:off x="4904232" y="6523172"/>
            <a:ext cx="0" cy="22335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コネクタ 42"/>
          <p:cNvCxnSpPr/>
          <p:nvPr/>
        </p:nvCxnSpPr>
        <p:spPr>
          <a:xfrm>
            <a:off x="4904232" y="6758124"/>
            <a:ext cx="126187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コネクタ 43"/>
          <p:cNvCxnSpPr/>
          <p:nvPr/>
        </p:nvCxnSpPr>
        <p:spPr>
          <a:xfrm flipV="1">
            <a:off x="6166104" y="6457674"/>
            <a:ext cx="0" cy="30164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7" name="表 4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18304521"/>
                  </p:ext>
                </p:extLst>
              </p:nvPr>
            </p:nvGraphicFramePr>
            <p:xfrm>
              <a:off x="1389888" y="4178918"/>
              <a:ext cx="3925825" cy="572062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785165"/>
                    <a:gridCol w="785165"/>
                    <a:gridCol w="785165"/>
                    <a:gridCol w="785165"/>
                    <a:gridCol w="785165"/>
                  </a:tblGrid>
                  <a:tr h="57206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ja-JP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ja-JP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ja-JP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ja-JP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ja-JP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28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47" name="表 4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18304521"/>
                  </p:ext>
                </p:extLst>
              </p:nvPr>
            </p:nvGraphicFramePr>
            <p:xfrm>
              <a:off x="1389888" y="4178918"/>
              <a:ext cx="3925825" cy="572062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785165"/>
                    <a:gridCol w="785165"/>
                    <a:gridCol w="785165"/>
                    <a:gridCol w="785165"/>
                    <a:gridCol w="785165"/>
                  </a:tblGrid>
                  <a:tr h="572062"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 rotWithShape="0">
                          <a:blip r:embed="rId4"/>
                          <a:stretch>
                            <a:fillRect l="-1550" t="-1053" r="-401550" b="-21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 rotWithShape="0">
                          <a:blip r:embed="rId4"/>
                          <a:stretch>
                            <a:fillRect l="-101550" t="-1053" r="-301550" b="-21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 rotWithShape="0">
                          <a:blip r:embed="rId4"/>
                          <a:stretch>
                            <a:fillRect l="-201550" t="-1053" r="-201550" b="-21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 rotWithShape="0">
                          <a:blip r:embed="rId4"/>
                          <a:stretch>
                            <a:fillRect l="-301550" t="-1053" r="-101550" b="-21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 rotWithShape="0">
                          <a:blip r:embed="rId4"/>
                          <a:stretch>
                            <a:fillRect l="-401550" t="-1053" r="-1550" b="-2105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8" name="表 4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69084691"/>
                  </p:ext>
                </p:extLst>
              </p:nvPr>
            </p:nvGraphicFramePr>
            <p:xfrm>
              <a:off x="6973824" y="4178918"/>
              <a:ext cx="719328" cy="51816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719328"/>
                  </a:tblGrid>
                  <a:tr h="504952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ja-JP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28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48" name="表 4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69084691"/>
                  </p:ext>
                </p:extLst>
              </p:nvPr>
            </p:nvGraphicFramePr>
            <p:xfrm>
              <a:off x="6973824" y="4178918"/>
              <a:ext cx="719328" cy="51816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719328"/>
                  </a:tblGrid>
                  <a:tr h="518160"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 rotWithShape="0">
                          <a:blip r:embed="rId5"/>
                          <a:stretch>
                            <a:fillRect l="-1695" t="-1163" r="-2542" b="-2326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49" name="下カーブ矢印 48"/>
          <p:cNvSpPr/>
          <p:nvPr/>
        </p:nvSpPr>
        <p:spPr>
          <a:xfrm>
            <a:off x="1865376" y="3762082"/>
            <a:ext cx="658368" cy="26161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50" name="下カーブ矢印 49"/>
          <p:cNvSpPr/>
          <p:nvPr/>
        </p:nvSpPr>
        <p:spPr>
          <a:xfrm>
            <a:off x="3486912" y="3753418"/>
            <a:ext cx="658368" cy="26161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51" name="下カーブ矢印 50"/>
          <p:cNvSpPr/>
          <p:nvPr/>
        </p:nvSpPr>
        <p:spPr>
          <a:xfrm>
            <a:off x="2676144" y="3756430"/>
            <a:ext cx="658368" cy="26161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cxnSp>
        <p:nvCxnSpPr>
          <p:cNvPr id="52" name="直線矢印コネクタ 51"/>
          <p:cNvCxnSpPr/>
          <p:nvPr/>
        </p:nvCxnSpPr>
        <p:spPr>
          <a:xfrm flipV="1">
            <a:off x="4145280" y="4750980"/>
            <a:ext cx="0" cy="22335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コネクタ 52"/>
          <p:cNvCxnSpPr/>
          <p:nvPr/>
        </p:nvCxnSpPr>
        <p:spPr>
          <a:xfrm>
            <a:off x="4145280" y="4998720"/>
            <a:ext cx="318820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コネクタ 53"/>
          <p:cNvCxnSpPr/>
          <p:nvPr/>
        </p:nvCxnSpPr>
        <p:spPr>
          <a:xfrm flipV="1">
            <a:off x="7333488" y="4711686"/>
            <a:ext cx="0" cy="30164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5" name="表 5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8352234"/>
              </p:ext>
            </p:extLst>
          </p:nvPr>
        </p:nvGraphicFramePr>
        <p:xfrm>
          <a:off x="5724146" y="4193526"/>
          <a:ext cx="719328" cy="518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9328"/>
              </a:tblGrid>
              <a:tr h="5049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800" dirty="0" smtClean="0"/>
                        <a:t>1</a:t>
                      </a:r>
                      <a:endParaRPr kumimoji="1" lang="ja-JP" altLang="en-US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6" name="テキスト ボックス 55"/>
          <p:cNvSpPr txBox="1"/>
          <p:nvPr/>
        </p:nvSpPr>
        <p:spPr>
          <a:xfrm>
            <a:off x="6687314" y="3220807"/>
            <a:ext cx="1523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dirty="0" smtClean="0"/>
              <a:t>Garbage</a:t>
            </a: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5388866" y="3225445"/>
            <a:ext cx="1298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 smtClean="0"/>
              <a:t>Output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729944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>
              <a:xfrm>
                <a:off x="628650" y="1825625"/>
                <a:ext cx="7886700" cy="127114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kumimoji="1" lang="en-US" altLang="ja-JP" dirty="0" smtClean="0"/>
                  <a:t>Case3. </a:t>
                </a:r>
                <a:r>
                  <a:rPr lang="en-US" altLang="ja-JP" dirty="0"/>
                  <a:t>One </a:t>
                </a:r>
                <a:r>
                  <a:rPr lang="en-US" altLang="ja-JP" dirty="0" smtClean="0"/>
                  <a:t>or Two traversal </a:t>
                </a:r>
                <a:r>
                  <a:rPr lang="en-US" altLang="ja-JP" dirty="0"/>
                  <a:t>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ja-JP" dirty="0"/>
                  <a:t> </a:t>
                </a:r>
                <a14:m>
                  <m:oMath xmlns:m="http://schemas.openxmlformats.org/officeDocument/2006/math">
                    <m:r>
                      <a:rPr lang="en-US" altLang="ja-JP" b="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altLang="ja-JP" dirty="0" smtClean="0"/>
                  <a:t> 0</a:t>
                </a:r>
              </a:p>
              <a:p>
                <a:r>
                  <a:rPr lang="en-US" altLang="ja-JP" dirty="0" smtClean="0"/>
                  <a:t>All</a:t>
                </a:r>
              </a:p>
            </p:txBody>
          </p:sp>
        </mc:Choice>
        <mc:Fallback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8650" y="1825625"/>
                <a:ext cx="7886700" cy="1271143"/>
              </a:xfrm>
              <a:blipFill rotWithShape="0">
                <a:blip r:embed="rId2"/>
                <a:stretch>
                  <a:fillRect l="-1546" t="-7656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A0B29-6041-445E-90E1-9CC67A427D53}" type="slidenum">
              <a:rPr kumimoji="1" lang="ja-JP" altLang="en-US" smtClean="0"/>
              <a:t>16</a:t>
            </a:fld>
            <a:endParaRPr kumimoji="1" lang="ja-JP" altLang="en-US"/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kumimoji="1" lang="en-US" altLang="ja-JP" dirty="0" smtClean="0"/>
              <a:t>4.Reversible Linear Search()</a:t>
            </a:r>
            <a:endParaRPr kumimoji="1" lang="ja-JP" altLang="en-US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628650" y="3083636"/>
            <a:ext cx="2109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 smtClean="0"/>
              <a:t>Flag</a:t>
            </a:r>
            <a:endParaRPr kumimoji="1" lang="ja-JP" altLang="en-US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6" name="表 2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77296836"/>
                  </p:ext>
                </p:extLst>
              </p:nvPr>
            </p:nvGraphicFramePr>
            <p:xfrm>
              <a:off x="1389888" y="5939514"/>
              <a:ext cx="3925825" cy="572062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785165"/>
                    <a:gridCol w="785165"/>
                    <a:gridCol w="785165"/>
                    <a:gridCol w="785165"/>
                    <a:gridCol w="785165"/>
                  </a:tblGrid>
                  <a:tr h="57206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ja-JP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ja-JP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ja-JP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ja-JP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ja-JP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28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26" name="表 2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77296836"/>
                  </p:ext>
                </p:extLst>
              </p:nvPr>
            </p:nvGraphicFramePr>
            <p:xfrm>
              <a:off x="1389888" y="5939514"/>
              <a:ext cx="3925825" cy="572062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785165"/>
                    <a:gridCol w="785165"/>
                    <a:gridCol w="785165"/>
                    <a:gridCol w="785165"/>
                    <a:gridCol w="785165"/>
                  </a:tblGrid>
                  <a:tr h="572062"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550" t="-1053" r="-401550" b="-21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01550" t="-1053" r="-301550" b="-21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201550" t="-1053" r="-201550" b="-21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301550" t="-1053" r="-101550" b="-21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401550" t="-1053" r="-1550" b="-2105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27" name="テキスト ボックス 26"/>
          <p:cNvSpPr txBox="1"/>
          <p:nvPr/>
        </p:nvSpPr>
        <p:spPr>
          <a:xfrm>
            <a:off x="628650" y="5416294"/>
            <a:ext cx="2109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 smtClean="0"/>
              <a:t>Failure</a:t>
            </a:r>
            <a:endParaRPr kumimoji="1" lang="ja-JP" altLang="en-US" sz="2800" dirty="0"/>
          </a:p>
        </p:txBody>
      </p:sp>
      <p:sp>
        <p:nvSpPr>
          <p:cNvPr id="28" name="下カーブ矢印 27"/>
          <p:cNvSpPr/>
          <p:nvPr/>
        </p:nvSpPr>
        <p:spPr>
          <a:xfrm>
            <a:off x="1865376" y="5522678"/>
            <a:ext cx="658368" cy="26161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9" name="下カーブ矢印 28"/>
          <p:cNvSpPr/>
          <p:nvPr/>
        </p:nvSpPr>
        <p:spPr>
          <a:xfrm>
            <a:off x="4298061" y="5522678"/>
            <a:ext cx="658368" cy="26161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4" name="下カーブ矢印 33"/>
          <p:cNvSpPr/>
          <p:nvPr/>
        </p:nvSpPr>
        <p:spPr>
          <a:xfrm>
            <a:off x="3486912" y="5514014"/>
            <a:ext cx="658368" cy="26161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5" name="下カーブ矢印 34"/>
          <p:cNvSpPr/>
          <p:nvPr/>
        </p:nvSpPr>
        <p:spPr>
          <a:xfrm>
            <a:off x="2676144" y="5517026"/>
            <a:ext cx="658368" cy="26161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graphicFrame>
        <p:nvGraphicFramePr>
          <p:cNvPr id="36" name="表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5819956"/>
              </p:ext>
            </p:extLst>
          </p:nvPr>
        </p:nvGraphicFramePr>
        <p:xfrm>
          <a:off x="6973824" y="5939514"/>
          <a:ext cx="719328" cy="518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9328"/>
              </a:tblGrid>
              <a:tr h="5049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800" dirty="0" smtClean="0"/>
                        <a:t>0</a:t>
                      </a:r>
                      <a:endParaRPr kumimoji="1" lang="ja-JP" altLang="en-US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7" name="テキスト ボックス 36"/>
          <p:cNvSpPr txBox="1"/>
          <p:nvPr/>
        </p:nvSpPr>
        <p:spPr>
          <a:xfrm>
            <a:off x="6638544" y="5105842"/>
            <a:ext cx="1298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 smtClean="0"/>
              <a:t>Output</a:t>
            </a:r>
            <a:endParaRPr kumimoji="1" lang="ja-JP" altLang="en-US" sz="2800" dirty="0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5739384" y="5946050"/>
            <a:ext cx="10420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 smtClean="0">
                <a:solidFill>
                  <a:srgbClr val="FF0000"/>
                </a:solidFill>
              </a:rPr>
              <a:t>STOP</a:t>
            </a:r>
            <a:endParaRPr kumimoji="1" lang="ja-JP" altLang="en-US" sz="2800" dirty="0">
              <a:solidFill>
                <a:srgbClr val="FF0000"/>
              </a:solidFill>
            </a:endParaRPr>
          </a:p>
        </p:txBody>
      </p:sp>
      <p:cxnSp>
        <p:nvCxnSpPr>
          <p:cNvPr id="42" name="直線矢印コネクタ 41"/>
          <p:cNvCxnSpPr/>
          <p:nvPr/>
        </p:nvCxnSpPr>
        <p:spPr>
          <a:xfrm flipV="1">
            <a:off x="4904232" y="6523172"/>
            <a:ext cx="0" cy="22335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コネクタ 42"/>
          <p:cNvCxnSpPr/>
          <p:nvPr/>
        </p:nvCxnSpPr>
        <p:spPr>
          <a:xfrm>
            <a:off x="4904232" y="6758124"/>
            <a:ext cx="126187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コネクタ 43"/>
          <p:cNvCxnSpPr/>
          <p:nvPr/>
        </p:nvCxnSpPr>
        <p:spPr>
          <a:xfrm flipV="1">
            <a:off x="6166104" y="6457674"/>
            <a:ext cx="0" cy="30164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7" name="表 4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18304521"/>
                  </p:ext>
                </p:extLst>
              </p:nvPr>
            </p:nvGraphicFramePr>
            <p:xfrm>
              <a:off x="1389888" y="4178918"/>
              <a:ext cx="3925825" cy="572062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785165"/>
                    <a:gridCol w="785165"/>
                    <a:gridCol w="785165"/>
                    <a:gridCol w="785165"/>
                    <a:gridCol w="785165"/>
                  </a:tblGrid>
                  <a:tr h="57206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ja-JP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ja-JP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ja-JP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ja-JP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ja-JP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kumimoji="1" lang="en-US" altLang="ja-JP" sz="28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28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47" name="表 4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18304521"/>
                  </p:ext>
                </p:extLst>
              </p:nvPr>
            </p:nvGraphicFramePr>
            <p:xfrm>
              <a:off x="1389888" y="4178918"/>
              <a:ext cx="3925825" cy="572062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785165"/>
                    <a:gridCol w="785165"/>
                    <a:gridCol w="785165"/>
                    <a:gridCol w="785165"/>
                    <a:gridCol w="785165"/>
                  </a:tblGrid>
                  <a:tr h="572062"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 rotWithShape="0">
                          <a:blip r:embed="rId4"/>
                          <a:stretch>
                            <a:fillRect l="-1550" t="-1053" r="-401550" b="-21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 rotWithShape="0">
                          <a:blip r:embed="rId4"/>
                          <a:stretch>
                            <a:fillRect l="-101550" t="-1053" r="-301550" b="-21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 rotWithShape="0">
                          <a:blip r:embed="rId4"/>
                          <a:stretch>
                            <a:fillRect l="-201550" t="-1053" r="-201550" b="-21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 rotWithShape="0">
                          <a:blip r:embed="rId4"/>
                          <a:stretch>
                            <a:fillRect l="-301550" t="-1053" r="-101550" b="-21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 rotWithShape="0">
                          <a:blip r:embed="rId4"/>
                          <a:stretch>
                            <a:fillRect l="-401550" t="-1053" r="-1550" b="-2105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graphicFrame>
        <p:nvGraphicFramePr>
          <p:cNvPr id="48" name="表 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6549598"/>
              </p:ext>
            </p:extLst>
          </p:nvPr>
        </p:nvGraphicFramePr>
        <p:xfrm>
          <a:off x="6973824" y="4178918"/>
          <a:ext cx="719328" cy="518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9328"/>
              </a:tblGrid>
              <a:tr h="5049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8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5" name="表 5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8352234"/>
              </p:ext>
            </p:extLst>
          </p:nvPr>
        </p:nvGraphicFramePr>
        <p:xfrm>
          <a:off x="5724146" y="4193526"/>
          <a:ext cx="719328" cy="518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9328"/>
              </a:tblGrid>
              <a:tr h="5049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800" dirty="0" smtClean="0"/>
                        <a:t>1</a:t>
                      </a:r>
                      <a:endParaRPr kumimoji="1" lang="ja-JP" altLang="en-US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6" name="テキスト ボックス 55"/>
          <p:cNvSpPr txBox="1"/>
          <p:nvPr/>
        </p:nvSpPr>
        <p:spPr>
          <a:xfrm>
            <a:off x="6687314" y="3220807"/>
            <a:ext cx="1523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dirty="0" smtClean="0"/>
              <a:t>Garbage</a:t>
            </a: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5388866" y="3225445"/>
            <a:ext cx="1298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 smtClean="0"/>
              <a:t>Output</a:t>
            </a:r>
            <a:endParaRPr kumimoji="1" lang="ja-JP" altLang="en-US" sz="2800" dirty="0"/>
          </a:p>
        </p:txBody>
      </p:sp>
      <p:sp>
        <p:nvSpPr>
          <p:cNvPr id="2" name="右カーブ矢印 1"/>
          <p:cNvSpPr/>
          <p:nvPr/>
        </p:nvSpPr>
        <p:spPr>
          <a:xfrm rot="5400000">
            <a:off x="3554633" y="3620358"/>
            <a:ext cx="273676" cy="713920"/>
          </a:xfrm>
          <a:prstGeom prst="curvedRightArrow">
            <a:avLst>
              <a:gd name="adj1" fmla="val 25000"/>
              <a:gd name="adj2" fmla="val 39466"/>
              <a:gd name="adj3" fmla="val 2500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0" name="右カーブ矢印 29"/>
          <p:cNvSpPr/>
          <p:nvPr/>
        </p:nvSpPr>
        <p:spPr>
          <a:xfrm rot="5400000">
            <a:off x="1903380" y="3618888"/>
            <a:ext cx="273676" cy="713920"/>
          </a:xfrm>
          <a:prstGeom prst="curvedRightArrow">
            <a:avLst>
              <a:gd name="adj1" fmla="val 25000"/>
              <a:gd name="adj2" fmla="val 39466"/>
              <a:gd name="adj3" fmla="val 2500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1" name="右カーブ矢印 30"/>
          <p:cNvSpPr/>
          <p:nvPr/>
        </p:nvSpPr>
        <p:spPr>
          <a:xfrm rot="5400000">
            <a:off x="2729006" y="3618888"/>
            <a:ext cx="273676" cy="713920"/>
          </a:xfrm>
          <a:prstGeom prst="curvedRightArrow">
            <a:avLst>
              <a:gd name="adj1" fmla="val 25000"/>
              <a:gd name="adj2" fmla="val 39466"/>
              <a:gd name="adj3" fmla="val 2500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5086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5.Reversible Binary Search()</a:t>
            </a:r>
            <a:endParaRPr kumimoji="1" lang="ja-JP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kumimoji="1" lang="en-US" altLang="ja-JP" dirty="0" smtClean="0"/>
                  <a:t>Binary Search </a:t>
                </a:r>
              </a:p>
              <a:p>
                <a:r>
                  <a:rPr lang="en-US" altLang="ja-JP" dirty="0" smtClean="0"/>
                  <a:t>Runtime </a:t>
                </a:r>
                <a14:m>
                  <m:oMath xmlns:m="http://schemas.openxmlformats.org/officeDocument/2006/math"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(</m:t>
                    </m:r>
                    <m:func>
                      <m:funcPr>
                        <m:ctrlPr>
                          <a:rPr lang="en-US" altLang="ja-JP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ja-JP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func>
                  </m:oMath>
                </a14:m>
                <a:endParaRPr lang="en-US" altLang="ja-JP" b="0" dirty="0" smtClean="0"/>
              </a:p>
              <a:p>
                <a:endParaRPr lang="en-US" altLang="ja-JP" b="0" dirty="0" smtClean="0"/>
              </a:p>
              <a:p>
                <a:endParaRPr lang="en-US" altLang="ja-JP" b="0" dirty="0" smtClean="0"/>
              </a:p>
              <a:p>
                <a:endParaRPr kumimoji="1" lang="ja-JP" altLang="en-US" dirty="0"/>
              </a:p>
            </p:txBody>
          </p:sp>
        </mc:Choice>
        <mc:Fallback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546" t="-224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A0B29-6041-445E-90E1-9CC67A427D53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2840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Scenario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kumimoji="1" lang="en-US" altLang="ja-JP" dirty="0" smtClean="0"/>
              <a:t>Research Background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ja-JP" dirty="0" smtClean="0"/>
              <a:t>Challenges</a:t>
            </a:r>
          </a:p>
          <a:p>
            <a:pPr marL="514350" indent="-514350">
              <a:buFont typeface="+mj-lt"/>
              <a:buAutoNum type="arabicPeriod"/>
            </a:pPr>
            <a:r>
              <a:rPr kumimoji="1" lang="en-US" altLang="ja-JP" dirty="0" smtClean="0"/>
              <a:t>Reversible Search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ja-JP" dirty="0" smtClean="0"/>
              <a:t>Reversible Linear Search</a:t>
            </a:r>
          </a:p>
          <a:p>
            <a:pPr marL="514350" indent="-514350">
              <a:buFont typeface="+mj-lt"/>
              <a:buAutoNum type="arabicPeriod"/>
            </a:pPr>
            <a:r>
              <a:rPr kumimoji="1" lang="en-US" altLang="ja-JP" dirty="0" smtClean="0"/>
              <a:t>Reversible Binary Search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ja-JP" dirty="0" smtClean="0"/>
              <a:t>Conclusion</a:t>
            </a:r>
          </a:p>
          <a:p>
            <a:pPr marL="514350" indent="-514350">
              <a:buFont typeface="+mj-lt"/>
              <a:buAutoNum type="arabicPeriod"/>
            </a:pPr>
            <a:r>
              <a:rPr kumimoji="1" lang="en-US" altLang="ja-JP" dirty="0" smtClean="0"/>
              <a:t>Rerated Works</a:t>
            </a:r>
          </a:p>
          <a:p>
            <a:pPr marL="514350" indent="-514350">
              <a:buFont typeface="+mj-lt"/>
              <a:buAutoNum type="arabicPeriod"/>
            </a:pPr>
            <a:endParaRPr kumimoji="1" lang="en-US" altLang="ja-JP" dirty="0" smtClean="0"/>
          </a:p>
          <a:p>
            <a:pPr marL="514350" indent="-514350">
              <a:buFont typeface="+mj-lt"/>
              <a:buAutoNum type="arabicPeriod"/>
            </a:pP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A0B29-6041-445E-90E1-9CC67A427D53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7662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/>
          <p:cNvSpPr/>
          <p:nvPr/>
        </p:nvSpPr>
        <p:spPr>
          <a:xfrm>
            <a:off x="628650" y="4257199"/>
            <a:ext cx="6076950" cy="99755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628650" y="3736118"/>
            <a:ext cx="2077974" cy="50596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628650" y="1810512"/>
            <a:ext cx="3175254" cy="50596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628650" y="2316480"/>
            <a:ext cx="7466838" cy="85344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1.Research Background 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en-US" altLang="ja-JP" dirty="0" smtClean="0"/>
              <a:t>Reversible Algorithm</a:t>
            </a:r>
          </a:p>
          <a:p>
            <a:pPr marL="0" indent="0">
              <a:buNone/>
            </a:pPr>
            <a:r>
              <a:rPr lang="en-US" altLang="ja-JP" dirty="0" smtClean="0"/>
              <a:t>Forward </a:t>
            </a:r>
            <a:r>
              <a:rPr lang="en-US" altLang="ja-JP" dirty="0"/>
              <a:t>and backward determinism in reversible </a:t>
            </a:r>
            <a:r>
              <a:rPr lang="en-US" altLang="ja-JP" dirty="0" smtClean="0"/>
              <a:t>systems</a:t>
            </a:r>
          </a:p>
          <a:p>
            <a:endParaRPr kumimoji="1" lang="en-US" altLang="ja-JP" dirty="0"/>
          </a:p>
          <a:p>
            <a:pPr marL="0" indent="0">
              <a:buNone/>
            </a:pPr>
            <a:r>
              <a:rPr lang="en-US" altLang="ja-JP" dirty="0" smtClean="0"/>
              <a:t>Applications</a:t>
            </a:r>
          </a:p>
          <a:p>
            <a:r>
              <a:rPr lang="en-US" altLang="ja-JP" dirty="0" smtClean="0"/>
              <a:t>Parallel  Discrete-Event Simulation</a:t>
            </a:r>
          </a:p>
          <a:p>
            <a:r>
              <a:rPr lang="en-US" altLang="ja-JP" dirty="0"/>
              <a:t>Q</a:t>
            </a:r>
            <a:r>
              <a:rPr lang="en-US" altLang="ja-JP" dirty="0" smtClean="0"/>
              <a:t>uantum </a:t>
            </a:r>
            <a:r>
              <a:rPr lang="en-US" altLang="ja-JP" dirty="0"/>
              <a:t>Circuit Synthesis and D</a:t>
            </a:r>
            <a:r>
              <a:rPr lang="en-US" altLang="ja-JP" dirty="0" smtClean="0"/>
              <a:t>esign</a:t>
            </a:r>
            <a:endParaRPr kumimoji="1" lang="en-US" altLang="ja-JP" dirty="0" smtClean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A0B29-6041-445E-90E1-9CC67A427D53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7439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2.Challenge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A0B29-6041-445E-90E1-9CC67A427D53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950976" y="1572768"/>
            <a:ext cx="1414272" cy="48768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200" dirty="0" smtClean="0">
                <a:solidFill>
                  <a:schemeClr val="tx1"/>
                </a:solidFill>
              </a:rPr>
              <a:t>Goal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950976" y="2060448"/>
            <a:ext cx="6583680" cy="61779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200" dirty="0" smtClean="0">
                <a:solidFill>
                  <a:schemeClr val="tx1"/>
                </a:solidFill>
              </a:rPr>
              <a:t>Optimization of Reversible Algorithm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950976" y="3276791"/>
            <a:ext cx="1414272" cy="48768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200" dirty="0" smtClean="0">
                <a:solidFill>
                  <a:schemeClr val="tx1"/>
                </a:solidFill>
              </a:rPr>
              <a:t>Task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950976" y="3764472"/>
            <a:ext cx="6583680" cy="259188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ja-JP" sz="3200" dirty="0" smtClean="0">
                <a:solidFill>
                  <a:schemeClr val="tx1"/>
                </a:solidFill>
              </a:rPr>
              <a:t>Construct of efficient reversible linear and binary search algorithms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ja-JP" sz="3200" dirty="0" smtClean="0">
                <a:solidFill>
                  <a:schemeClr val="tx1"/>
                </a:solidFill>
              </a:rPr>
              <a:t>Analyze of the trade-offs between the number of traversals of the input data and the memory usage</a:t>
            </a:r>
          </a:p>
        </p:txBody>
      </p:sp>
    </p:spTree>
    <p:extLst>
      <p:ext uri="{BB962C8B-B14F-4D97-AF65-F5344CB8AC3E}">
        <p14:creationId xmlns:p14="http://schemas.microsoft.com/office/powerpoint/2010/main" val="500011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3.Reversible Search()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1478407"/>
          </a:xfrm>
        </p:spPr>
        <p:txBody>
          <a:bodyPr/>
          <a:lstStyle/>
          <a:p>
            <a:pPr marL="0" indent="0">
              <a:buNone/>
            </a:pPr>
            <a:r>
              <a:rPr kumimoji="1" lang="en-US" altLang="ja-JP" dirty="0" smtClean="0"/>
              <a:t>Search Problem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/>
              <a:t>F</a:t>
            </a:r>
            <a:r>
              <a:rPr lang="en-US" altLang="ja-JP" dirty="0" smtClean="0"/>
              <a:t>ind </a:t>
            </a:r>
            <a:r>
              <a:rPr lang="en-US" altLang="ja-JP" dirty="0"/>
              <a:t>a record containing a given key in </a:t>
            </a:r>
            <a:r>
              <a:rPr lang="en-US" altLang="ja-JP" dirty="0" smtClean="0"/>
              <a:t>a collection </a:t>
            </a:r>
            <a:r>
              <a:rPr lang="en-US" altLang="ja-JP" dirty="0"/>
              <a:t>of a file</a:t>
            </a:r>
            <a:endParaRPr lang="en-US" altLang="ja-JP" dirty="0" smtClean="0"/>
          </a:p>
          <a:p>
            <a:pPr marL="0" indent="0">
              <a:buNone/>
            </a:pPr>
            <a:endParaRPr kumimoji="1" lang="en-US" altLang="ja-JP" dirty="0" smtClean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A0B29-6041-445E-90E1-9CC67A427D53}" type="slidenum">
              <a:rPr kumimoji="1" lang="ja-JP" altLang="en-US" smtClean="0"/>
              <a:t>5</a:t>
            </a:fld>
            <a:endParaRPr kumimoji="1"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テキスト ボックス 5"/>
              <p:cNvSpPr txBox="1"/>
              <p:nvPr/>
            </p:nvSpPr>
            <p:spPr>
              <a:xfrm>
                <a:off x="628650" y="3864863"/>
                <a:ext cx="4589526" cy="26776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ja-JP" sz="2800" dirty="0" smtClean="0"/>
                  <a:t>Input </a:t>
                </a:r>
              </a:p>
              <a:p>
                <a:pPr marL="457200" indent="-457200">
                  <a:buFont typeface="Wingdings" panose="05000000000000000000" pitchFamily="2" charset="2"/>
                  <a:buChar char="u"/>
                </a:pPr>
                <a14:m>
                  <m:oMath xmlns:m="http://schemas.openxmlformats.org/officeDocument/2006/math">
                    <m:r>
                      <a:rPr lang="en-US" altLang="ja-JP" sz="2800" i="1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altLang="ja-JP" sz="2800" dirty="0"/>
                  <a:t> </a:t>
                </a:r>
                <a:r>
                  <a:rPr lang="en-US" altLang="ja-JP" sz="2800" dirty="0" smtClean="0"/>
                  <a:t>Record</a:t>
                </a:r>
              </a:p>
              <a:p>
                <a:pPr marL="914400" lvl="1" indent="-457200">
                  <a:buFont typeface="Arial" panose="020B0604020202020204" pitchFamily="34" charset="0"/>
                  <a:buChar char="•"/>
                </a:pPr>
                <a:r>
                  <a:rPr lang="en-US" altLang="ja-JP" sz="2800" dirty="0" smtClean="0"/>
                  <a:t>Array ‥(</a:t>
                </a:r>
                <a:r>
                  <a:rPr lang="en-US" altLang="ja-JP" sz="2800" dirty="0" err="1" smtClean="0"/>
                  <a:t>i</a:t>
                </a:r>
                <a:r>
                  <a:rPr lang="en-US" altLang="ja-JP" sz="2800" dirty="0" smtClean="0"/>
                  <a:t>)</a:t>
                </a:r>
              </a:p>
              <a:p>
                <a:pPr marL="914400" lvl="1" indent="-457200">
                  <a:buFont typeface="Arial" panose="020B0604020202020204" pitchFamily="34" charset="0"/>
                  <a:buChar char="•"/>
                </a:pPr>
                <a:r>
                  <a:rPr lang="en-US" altLang="ja-JP" sz="2800" dirty="0" smtClean="0"/>
                  <a:t>Singly linked list ‥(ii)</a:t>
                </a:r>
                <a:endParaRPr lang="ja-JP" altLang="en-US" sz="2800" dirty="0"/>
              </a:p>
              <a:p>
                <a:pPr marL="914400" lvl="1" indent="-457200">
                  <a:buFont typeface="Arial" panose="020B0604020202020204" pitchFamily="34" charset="0"/>
                  <a:buChar char="•"/>
                </a:pPr>
                <a:r>
                  <a:rPr lang="en-US" altLang="ja-JP" sz="2800" dirty="0" smtClean="0"/>
                  <a:t>Doubly linked list ‥(iii)</a:t>
                </a:r>
                <a:endParaRPr lang="en-US" altLang="ja-JP" sz="2800" dirty="0"/>
              </a:p>
              <a:p>
                <a:pPr marL="457200" indent="-457200">
                  <a:buFont typeface="Wingdings" panose="05000000000000000000" pitchFamily="2" charset="2"/>
                  <a:buChar char="u"/>
                </a:pPr>
                <a:r>
                  <a:rPr lang="en-US" altLang="ja-JP" sz="2800" dirty="0" smtClean="0"/>
                  <a:t>Key</a:t>
                </a:r>
                <a:endParaRPr lang="en-US" altLang="ja-JP" sz="2800" dirty="0"/>
              </a:p>
            </p:txBody>
          </p:sp>
        </mc:Choice>
        <mc:Fallback xmlns="">
          <p:sp>
            <p:nvSpPr>
              <p:cNvPr id="6" name="テキスト ボックス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650" y="3864863"/>
                <a:ext cx="4589526" cy="2677656"/>
              </a:xfrm>
              <a:prstGeom prst="rect">
                <a:avLst/>
              </a:prstGeom>
              <a:blipFill rotWithShape="0">
                <a:blip r:embed="rId2"/>
                <a:stretch>
                  <a:fillRect l="-2656" t="-2050" b="-5695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テキスト ボックス 23"/>
          <p:cNvSpPr txBox="1"/>
          <p:nvPr/>
        </p:nvSpPr>
        <p:spPr>
          <a:xfrm>
            <a:off x="5218176" y="3864862"/>
            <a:ext cx="307009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 smtClean="0"/>
              <a:t>Output </a:t>
            </a:r>
            <a:endParaRPr lang="en-US" altLang="ja-JP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ja-JP" sz="2800" dirty="0" smtClean="0"/>
              <a:t>Flag ‥(</a:t>
            </a:r>
            <a:r>
              <a:rPr lang="en-US" altLang="ja-JP" sz="2800" dirty="0"/>
              <a:t>a)</a:t>
            </a:r>
            <a:endParaRPr lang="ja-JP" alt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ja-JP" sz="2800" dirty="0" smtClean="0"/>
              <a:t>Number ‥(</a:t>
            </a:r>
            <a:r>
              <a:rPr lang="en-US" altLang="ja-JP" sz="2800" dirty="0"/>
              <a:t>b</a:t>
            </a:r>
            <a:r>
              <a:rPr lang="en-US" altLang="ja-JP" sz="2800" dirty="0" smtClean="0"/>
              <a:t>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ja-JP" sz="2800" dirty="0"/>
              <a:t>Location ‥(c</a:t>
            </a:r>
            <a:r>
              <a:rPr lang="en-US" altLang="ja-JP" sz="2800" dirty="0" smtClean="0"/>
              <a:t>)</a:t>
            </a:r>
            <a:endParaRPr lang="ja-JP" alt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751660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altLang="ja-JP" dirty="0" smtClean="0"/>
                  <a:t>The useful criteria of reversible </a:t>
                </a:r>
                <a:r>
                  <a:rPr lang="en-US" altLang="ja-JP" dirty="0"/>
                  <a:t>algorithms</a:t>
                </a:r>
                <a:endParaRPr kumimoji="1" lang="en-US" altLang="ja-JP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ja-JP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ja-JP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kumimoji="1" lang="en-US" altLang="ja-JP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kumimoji="1" lang="en-US" altLang="ja-JP" dirty="0" smtClean="0"/>
                  <a:t>: </a:t>
                </a:r>
                <a:r>
                  <a:rPr lang="en-US" altLang="ja-JP" dirty="0"/>
                  <a:t>The memory </a:t>
                </a:r>
                <a:r>
                  <a:rPr lang="en-US" altLang="ja-JP" dirty="0" smtClean="0"/>
                  <a:t>usage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ja-JP" dirty="0"/>
                  <a:t>: The size of the </a:t>
                </a:r>
                <a:r>
                  <a:rPr lang="en-US" altLang="ja-JP" dirty="0" smtClean="0"/>
                  <a:t>garbage</a:t>
                </a:r>
              </a:p>
              <a:p>
                <a:pPr marL="0" indent="0">
                  <a:buNone/>
                </a:pPr>
                <a:r>
                  <a:rPr lang="en-US" altLang="ja-JP" dirty="0"/>
                  <a:t>(</a:t>
                </a:r>
                <a:r>
                  <a:rPr lang="en-US" altLang="ja-JP" dirty="0" smtClean="0"/>
                  <a:t>except </a:t>
                </a:r>
                <a:r>
                  <a:rPr lang="en-US" altLang="ja-JP" dirty="0"/>
                  <a:t>for the original </a:t>
                </a:r>
                <a:r>
                  <a:rPr lang="en-US" altLang="ja-JP" dirty="0" smtClean="0"/>
                  <a:t>input and output)</a:t>
                </a:r>
              </a:p>
              <a:p>
                <a:pPr marL="0" indent="0">
                  <a:buNone/>
                </a:pPr>
                <a:endParaRPr kumimoji="1" lang="ja-JP" altLang="en-US" dirty="0"/>
              </a:p>
            </p:txBody>
          </p:sp>
        </mc:Choice>
        <mc:Fallback xmlns=""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546" t="-224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A0B29-6041-445E-90E1-9CC67A427D53}" type="slidenum">
              <a:rPr kumimoji="1" lang="ja-JP" altLang="en-US" smtClean="0"/>
              <a:t>6</a:t>
            </a:fld>
            <a:endParaRPr kumimoji="1" lang="ja-JP" altLang="en-US"/>
          </a:p>
        </p:txBody>
      </p:sp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kumimoji="1" lang="en-US" altLang="ja-JP" dirty="0" smtClean="0"/>
              <a:t>3.Reversible Search()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21969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4.Reversible Linear Search()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>
              <a:xfrm>
                <a:off x="628650" y="1825624"/>
                <a:ext cx="7886700" cy="462394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kumimoji="1" lang="en-US" altLang="ja-JP" dirty="0" smtClean="0"/>
                  <a:t>Irreversible Linear Search</a:t>
                </a:r>
              </a:p>
              <a:p>
                <a:r>
                  <a:rPr lang="en-US" altLang="ja-JP" dirty="0" smtClean="0"/>
                  <a:t>Runtime ‥</a:t>
                </a:r>
                <a:r>
                  <a:rPr lang="ja-JP" altLang="en-US" dirty="0" smtClean="0"/>
                  <a:t> </a:t>
                </a:r>
                <a:r>
                  <a:rPr lang="en-US" altLang="ja-JP" dirty="0" smtClean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Ο</m:t>
                    </m:r>
                  </m:oMath>
                </a14:m>
                <a:r>
                  <a:rPr lang="en-US" altLang="ja-JP" dirty="0" smtClean="0"/>
                  <a:t>(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kumimoji="1" lang="en-US" altLang="ja-JP" dirty="0" smtClean="0"/>
                  <a:t>) and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kumimoji="1" lang="el-GR" altLang="ja-JP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Ω</m:t>
                    </m:r>
                    <m:r>
                      <a:rPr kumimoji="1"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(1)</m:t>
                    </m:r>
                  </m:oMath>
                </a14:m>
                <a:endParaRPr kumimoji="1" lang="en-US" altLang="ja-JP" dirty="0" smtClean="0"/>
              </a:p>
              <a:p>
                <a:r>
                  <a:rPr lang="en-US" altLang="ja-JP" dirty="0" smtClean="0"/>
                  <a:t>Memory usage </a:t>
                </a:r>
                <a:r>
                  <a:rPr lang="en-US" altLang="ja-JP" dirty="0"/>
                  <a:t>‥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ja-JP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Θ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kumimoji="1" lang="en-US" altLang="ja-JP" dirty="0" smtClean="0"/>
              </a:p>
              <a:p>
                <a:r>
                  <a:rPr lang="en-US" altLang="ja-JP" dirty="0"/>
                  <a:t>Memory </a:t>
                </a:r>
                <a:r>
                  <a:rPr lang="en-US" altLang="ja-JP" dirty="0" smtClean="0"/>
                  <a:t>usage except for original I/O</a:t>
                </a:r>
                <a:r>
                  <a:rPr lang="en-US" altLang="ja-JP" dirty="0"/>
                  <a:t>‥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Θ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kumimoji="1" lang="en-US" altLang="ja-JP" dirty="0" smtClean="0"/>
              </a:p>
              <a:p>
                <a:pPr marL="0" indent="0">
                  <a:buNone/>
                </a:pPr>
                <a:r>
                  <a:rPr lang="en-US" altLang="ja-JP" dirty="0" smtClean="0"/>
                  <a:t>Failure or returning number </a:t>
                </a:r>
              </a:p>
              <a:p>
                <a:r>
                  <a:rPr kumimoji="1" lang="en-US" altLang="ja-JP" dirty="0" smtClean="0"/>
                  <a:t>Runtime</a:t>
                </a:r>
                <a:r>
                  <a:rPr lang="en-US" altLang="ja-JP" dirty="0"/>
                  <a:t>‥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Θ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ja-JP" dirty="0"/>
              </a:p>
              <a:p>
                <a:pPr marL="457200" lvl="1" indent="0">
                  <a:buNone/>
                </a:pPr>
                <a:r>
                  <a:rPr kumimoji="1" lang="en-US" altLang="ja-JP" sz="2800" dirty="0" smtClean="0"/>
                  <a:t>And sorted</a:t>
                </a:r>
              </a:p>
              <a:p>
                <a:pPr lvl="1"/>
                <a:r>
                  <a:rPr lang="en-US" altLang="ja-JP" sz="2800" dirty="0" smtClean="0"/>
                  <a:t>Runtime</a:t>
                </a:r>
                <a:r>
                  <a:rPr lang="en-US" altLang="ja-JP" sz="2800" dirty="0"/>
                  <a:t>‥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ja-JP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Ο</m:t>
                    </m:r>
                  </m:oMath>
                </a14:m>
                <a:r>
                  <a:rPr lang="en-US" altLang="ja-JP" sz="2800" dirty="0"/>
                  <a:t>(</a:t>
                </a:r>
                <a14:m>
                  <m:oMath xmlns:m="http://schemas.openxmlformats.org/officeDocument/2006/math">
                    <m:r>
                      <a:rPr lang="en-US" altLang="ja-JP" sz="2800" i="1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altLang="ja-JP" sz="2800" dirty="0"/>
                  <a:t>) and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ja-JP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Ω</m:t>
                    </m:r>
                    <m:r>
                      <a:rPr lang="en-US" altLang="ja-JP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(1)</m:t>
                    </m:r>
                  </m:oMath>
                </a14:m>
                <a:endParaRPr kumimoji="1" lang="en-US" altLang="ja-JP" sz="2800" dirty="0" smtClean="0"/>
              </a:p>
              <a:p>
                <a:endParaRPr kumimoji="1" lang="ja-JP" altLang="en-US" dirty="0"/>
              </a:p>
            </p:txBody>
          </p:sp>
        </mc:Choice>
        <mc:Fallback xmlns=""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8650" y="1825624"/>
                <a:ext cx="7886700" cy="4623943"/>
              </a:xfrm>
              <a:blipFill rotWithShape="0">
                <a:blip r:embed="rId2"/>
                <a:stretch>
                  <a:fillRect l="-1546" t="-2108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A0B29-6041-445E-90E1-9CC67A427D53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5456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kumimoji="1" lang="en-US" altLang="ja-JP" dirty="0" smtClean="0"/>
                  <a:t>Criteria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altLang="ja-JP" dirty="0" smtClean="0"/>
                  <a:t>One traversal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ja-JP" dirty="0" smtClean="0"/>
                  <a:t> = 0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altLang="ja-JP" dirty="0" smtClean="0"/>
                  <a:t>One </a:t>
                </a:r>
                <a:r>
                  <a:rPr lang="en-US" altLang="ja-JP" dirty="0"/>
                  <a:t>traversal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ja-JP" dirty="0"/>
                  <a:t> </a:t>
                </a:r>
                <a14:m>
                  <m:oMath xmlns:m="http://schemas.openxmlformats.org/officeDocument/2006/math">
                    <m:r>
                      <a:rPr lang="en-US" altLang="ja-JP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</m:oMath>
                </a14:m>
                <a:r>
                  <a:rPr lang="en-US" altLang="ja-JP" dirty="0" smtClean="0"/>
                  <a:t> 0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altLang="ja-JP" dirty="0"/>
                  <a:t>One </a:t>
                </a:r>
                <a:r>
                  <a:rPr lang="en-US" altLang="ja-JP" dirty="0" smtClean="0"/>
                  <a:t> or two traversals </a:t>
                </a:r>
                <a:r>
                  <a:rPr lang="en-US" altLang="ja-JP" dirty="0"/>
                  <a:t>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ja-JP" dirty="0"/>
                  <a:t> = </a:t>
                </a:r>
                <a:r>
                  <a:rPr lang="en-US" altLang="ja-JP" dirty="0" smtClean="0"/>
                  <a:t>0</a:t>
                </a:r>
              </a:p>
              <a:p>
                <a:pPr marL="0" indent="0">
                  <a:buNone/>
                </a:pPr>
                <a:endParaRPr lang="en-US" altLang="ja-JP" dirty="0"/>
              </a:p>
              <a:p>
                <a:pPr marL="0" indent="0">
                  <a:buNone/>
                </a:pPr>
                <a:r>
                  <a:rPr lang="en-US" altLang="ja-JP" dirty="0" smtClean="0"/>
                  <a:t>Two traversal = call-copy-</a:t>
                </a:r>
                <a:r>
                  <a:rPr lang="en-US" altLang="ja-JP" dirty="0" err="1" smtClean="0"/>
                  <a:t>uncall</a:t>
                </a:r>
                <a:r>
                  <a:rPr lang="en-US" altLang="ja-JP" dirty="0" smtClean="0"/>
                  <a:t> scheme</a:t>
                </a:r>
                <a:endParaRPr lang="en-US" altLang="ja-JP" dirty="0"/>
              </a:p>
              <a:p>
                <a:pPr marL="514350" indent="-514350">
                  <a:buFont typeface="+mj-lt"/>
                  <a:buAutoNum type="arabicPeriod"/>
                </a:pPr>
                <a:endParaRPr lang="en-US" altLang="ja-JP" dirty="0"/>
              </a:p>
              <a:p>
                <a:pPr marL="514350" indent="-514350">
                  <a:buFont typeface="+mj-lt"/>
                  <a:buAutoNum type="arabicPeriod"/>
                </a:pPr>
                <a:endParaRPr kumimoji="1" lang="ja-JP" altLang="en-US" dirty="0"/>
              </a:p>
            </p:txBody>
          </p:sp>
        </mc:Choice>
        <mc:Fallback xmlns=""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623" t="-224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A0B29-6041-445E-90E1-9CC67A427D53}" type="slidenum">
              <a:rPr kumimoji="1" lang="ja-JP" altLang="en-US" smtClean="0"/>
              <a:t>8</a:t>
            </a:fld>
            <a:endParaRPr kumimoji="1" lang="ja-JP" altLang="en-US"/>
          </a:p>
        </p:txBody>
      </p:sp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kumimoji="1" lang="en-US" altLang="ja-JP" dirty="0" smtClean="0"/>
              <a:t>4.Reversible Linear Search()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82600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4208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ja-JP" dirty="0" smtClean="0"/>
              <a:t>Doubly linked list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514350" indent="-514350">
              <a:buFont typeface="+mj-lt"/>
              <a:buAutoNum type="arabicPeriod"/>
            </a:pP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A0B29-6041-445E-90E1-9CC67A427D53}" type="slidenum">
              <a:rPr kumimoji="1" lang="ja-JP" altLang="en-US" smtClean="0"/>
              <a:t>9</a:t>
            </a:fld>
            <a:endParaRPr kumimoji="1" lang="ja-JP" altLang="en-US"/>
          </a:p>
        </p:txBody>
      </p:sp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kumimoji="1" lang="en-US" altLang="ja-JP" dirty="0" smtClean="0"/>
              <a:t>4.Reversible Linear Search()</a:t>
            </a:r>
            <a:endParaRPr kumimoji="1" lang="ja-JP" altLang="en-US" dirty="0"/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0999643"/>
              </p:ext>
            </p:extLst>
          </p:nvPr>
        </p:nvGraphicFramePr>
        <p:xfrm>
          <a:off x="1499616" y="3670754"/>
          <a:ext cx="2267712" cy="5049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5904"/>
                <a:gridCol w="755904"/>
                <a:gridCol w="755904"/>
              </a:tblGrid>
              <a:tr h="504952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3999083"/>
              </p:ext>
            </p:extLst>
          </p:nvPr>
        </p:nvGraphicFramePr>
        <p:xfrm>
          <a:off x="1499616" y="2770835"/>
          <a:ext cx="719328" cy="5049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9328"/>
              </a:tblGrid>
              <a:tr h="504952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3697225"/>
              </p:ext>
            </p:extLst>
          </p:nvPr>
        </p:nvGraphicFramePr>
        <p:xfrm>
          <a:off x="3048000" y="2770835"/>
          <a:ext cx="719328" cy="5049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9328"/>
              </a:tblGrid>
              <a:tr h="504952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5134050"/>
              </p:ext>
            </p:extLst>
          </p:nvPr>
        </p:nvGraphicFramePr>
        <p:xfrm>
          <a:off x="4446270" y="3670754"/>
          <a:ext cx="2267712" cy="5049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5904"/>
                <a:gridCol w="755904"/>
                <a:gridCol w="755904"/>
              </a:tblGrid>
              <a:tr h="504952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0" name="直線矢印コネクタ 9"/>
          <p:cNvCxnSpPr/>
          <p:nvPr/>
        </p:nvCxnSpPr>
        <p:spPr>
          <a:xfrm>
            <a:off x="3407664" y="3807155"/>
            <a:ext cx="1038606" cy="1599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直線矢印コネクタ 13"/>
          <p:cNvCxnSpPr/>
          <p:nvPr/>
        </p:nvCxnSpPr>
        <p:spPr>
          <a:xfrm flipH="1" flipV="1">
            <a:off x="3767330" y="3997528"/>
            <a:ext cx="1060702" cy="190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直線矢印コネクタ 18"/>
          <p:cNvCxnSpPr/>
          <p:nvPr/>
        </p:nvCxnSpPr>
        <p:spPr>
          <a:xfrm flipH="1">
            <a:off x="1859280" y="3045406"/>
            <a:ext cx="1568577" cy="625348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直線矢印コネクタ 20"/>
          <p:cNvCxnSpPr/>
          <p:nvPr/>
        </p:nvCxnSpPr>
        <p:spPr>
          <a:xfrm>
            <a:off x="820674" y="3815154"/>
            <a:ext cx="678942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直線矢印コネクタ 21"/>
          <p:cNvCxnSpPr/>
          <p:nvPr/>
        </p:nvCxnSpPr>
        <p:spPr>
          <a:xfrm flipH="1" flipV="1">
            <a:off x="820674" y="3997528"/>
            <a:ext cx="1038606" cy="9903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直線矢印コネクタ 23"/>
          <p:cNvCxnSpPr/>
          <p:nvPr/>
        </p:nvCxnSpPr>
        <p:spPr>
          <a:xfrm>
            <a:off x="6354316" y="3826209"/>
            <a:ext cx="1038606" cy="1599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直線矢印コネクタ 24"/>
          <p:cNvCxnSpPr/>
          <p:nvPr/>
        </p:nvCxnSpPr>
        <p:spPr>
          <a:xfrm flipH="1" flipV="1">
            <a:off x="6713982" y="4016582"/>
            <a:ext cx="1060702" cy="190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テキスト ボックス 25"/>
          <p:cNvSpPr txBox="1"/>
          <p:nvPr/>
        </p:nvSpPr>
        <p:spPr>
          <a:xfrm>
            <a:off x="738759" y="2752311"/>
            <a:ext cx="5810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 smtClean="0"/>
              <a:t>(1)</a:t>
            </a:r>
            <a:endParaRPr kumimoji="1" lang="ja-JP" altLang="en-US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8" name="テキスト ボックス 27"/>
              <p:cNvSpPr txBox="1"/>
              <p:nvPr/>
            </p:nvSpPr>
            <p:spPr>
              <a:xfrm>
                <a:off x="1567815" y="2265118"/>
                <a:ext cx="58102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800" b="0" i="1" smtClean="0">
                          <a:latin typeface="Cambria Math" panose="02040503050406030204" pitchFamily="18" charset="0"/>
                        </a:rPr>
                        <m:t>𝑞</m:t>
                      </m:r>
                    </m:oMath>
                  </m:oMathPara>
                </a14:m>
                <a:endParaRPr kumimoji="1" lang="en-US" altLang="ja-JP" sz="2800" b="0" dirty="0" smtClean="0"/>
              </a:p>
            </p:txBody>
          </p:sp>
        </mc:Choice>
        <mc:Fallback>
          <p:sp>
            <p:nvSpPr>
              <p:cNvPr id="28" name="テキスト ボックス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7815" y="2265118"/>
                <a:ext cx="581025" cy="52322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9" name="テキスト ボックス 28"/>
              <p:cNvSpPr txBox="1"/>
              <p:nvPr/>
            </p:nvSpPr>
            <p:spPr>
              <a:xfrm>
                <a:off x="3088005" y="2234408"/>
                <a:ext cx="58102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800" b="0" i="1" smtClean="0">
                          <a:latin typeface="Cambria Math" panose="02040503050406030204" pitchFamily="18" charset="0"/>
                        </a:rPr>
                        <m:t>𝑝</m:t>
                      </m:r>
                    </m:oMath>
                  </m:oMathPara>
                </a14:m>
                <a:endParaRPr kumimoji="1" lang="en-US" altLang="ja-JP" sz="2800" b="0" dirty="0" smtClean="0"/>
              </a:p>
            </p:txBody>
          </p:sp>
        </mc:Choice>
        <mc:Fallback>
          <p:sp>
            <p:nvSpPr>
              <p:cNvPr id="29" name="テキスト ボックス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8005" y="2234408"/>
                <a:ext cx="581025" cy="52322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0" name="表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7502031"/>
              </p:ext>
            </p:extLst>
          </p:nvPr>
        </p:nvGraphicFramePr>
        <p:xfrm>
          <a:off x="1499616" y="5835213"/>
          <a:ext cx="2267712" cy="5049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5904"/>
                <a:gridCol w="755904"/>
                <a:gridCol w="755904"/>
              </a:tblGrid>
              <a:tr h="504952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1" name="表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3349101"/>
              </p:ext>
            </p:extLst>
          </p:nvPr>
        </p:nvGraphicFramePr>
        <p:xfrm>
          <a:off x="1499616" y="4935294"/>
          <a:ext cx="719328" cy="5049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9328"/>
              </a:tblGrid>
              <a:tr h="504952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2" name="表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5069795"/>
              </p:ext>
            </p:extLst>
          </p:nvPr>
        </p:nvGraphicFramePr>
        <p:xfrm>
          <a:off x="3048000" y="4935294"/>
          <a:ext cx="719328" cy="5049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9328"/>
              </a:tblGrid>
              <a:tr h="504952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3" name="表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9037782"/>
              </p:ext>
            </p:extLst>
          </p:nvPr>
        </p:nvGraphicFramePr>
        <p:xfrm>
          <a:off x="4446270" y="5835213"/>
          <a:ext cx="2267712" cy="5049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5904"/>
                <a:gridCol w="755904"/>
                <a:gridCol w="755904"/>
              </a:tblGrid>
              <a:tr h="504952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34" name="直線矢印コネクタ 33"/>
          <p:cNvCxnSpPr/>
          <p:nvPr/>
        </p:nvCxnSpPr>
        <p:spPr>
          <a:xfrm>
            <a:off x="3407664" y="5971614"/>
            <a:ext cx="1038606" cy="1599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直線矢印コネクタ 34"/>
          <p:cNvCxnSpPr/>
          <p:nvPr/>
        </p:nvCxnSpPr>
        <p:spPr>
          <a:xfrm flipH="1" flipV="1">
            <a:off x="3767330" y="6161987"/>
            <a:ext cx="1060702" cy="190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直線矢印コネクタ 35"/>
          <p:cNvCxnSpPr/>
          <p:nvPr/>
        </p:nvCxnSpPr>
        <p:spPr>
          <a:xfrm>
            <a:off x="1850134" y="5178380"/>
            <a:ext cx="0" cy="656833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直線矢印コネクタ 36"/>
          <p:cNvCxnSpPr/>
          <p:nvPr/>
        </p:nvCxnSpPr>
        <p:spPr>
          <a:xfrm>
            <a:off x="820674" y="5979613"/>
            <a:ext cx="678942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直線矢印コネクタ 37"/>
          <p:cNvCxnSpPr/>
          <p:nvPr/>
        </p:nvCxnSpPr>
        <p:spPr>
          <a:xfrm flipH="1" flipV="1">
            <a:off x="820674" y="6161987"/>
            <a:ext cx="1038606" cy="9903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直線矢印コネクタ 38"/>
          <p:cNvCxnSpPr/>
          <p:nvPr/>
        </p:nvCxnSpPr>
        <p:spPr>
          <a:xfrm>
            <a:off x="6354316" y="5990668"/>
            <a:ext cx="1038606" cy="1599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直線矢印コネクタ 39"/>
          <p:cNvCxnSpPr/>
          <p:nvPr/>
        </p:nvCxnSpPr>
        <p:spPr>
          <a:xfrm flipH="1" flipV="1">
            <a:off x="6713982" y="6181041"/>
            <a:ext cx="1060702" cy="190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テキスト ボックス 40"/>
          <p:cNvSpPr txBox="1"/>
          <p:nvPr/>
        </p:nvSpPr>
        <p:spPr>
          <a:xfrm>
            <a:off x="738759" y="4916770"/>
            <a:ext cx="5810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 smtClean="0"/>
              <a:t>(2)</a:t>
            </a:r>
            <a:endParaRPr kumimoji="1" lang="ja-JP" altLang="en-US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2" name="テキスト ボックス 41"/>
              <p:cNvSpPr txBox="1"/>
              <p:nvPr/>
            </p:nvSpPr>
            <p:spPr>
              <a:xfrm>
                <a:off x="1567815" y="4429577"/>
                <a:ext cx="58102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800" b="0" i="1" smtClean="0">
                          <a:latin typeface="Cambria Math" panose="02040503050406030204" pitchFamily="18" charset="0"/>
                        </a:rPr>
                        <m:t>𝑞</m:t>
                      </m:r>
                    </m:oMath>
                  </m:oMathPara>
                </a14:m>
                <a:endParaRPr kumimoji="1" lang="en-US" altLang="ja-JP" sz="2800" b="0" dirty="0" smtClean="0"/>
              </a:p>
            </p:txBody>
          </p:sp>
        </mc:Choice>
        <mc:Fallback>
          <p:sp>
            <p:nvSpPr>
              <p:cNvPr id="42" name="テキスト ボックス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7815" y="4429577"/>
                <a:ext cx="581025" cy="52322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3" name="テキスト ボックス 42"/>
              <p:cNvSpPr txBox="1"/>
              <p:nvPr/>
            </p:nvSpPr>
            <p:spPr>
              <a:xfrm>
                <a:off x="3088005" y="4398867"/>
                <a:ext cx="58102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800" b="0" i="1" smtClean="0">
                          <a:latin typeface="Cambria Math" panose="02040503050406030204" pitchFamily="18" charset="0"/>
                        </a:rPr>
                        <m:t>𝑝</m:t>
                      </m:r>
                    </m:oMath>
                  </m:oMathPara>
                </a14:m>
                <a:endParaRPr kumimoji="1" lang="en-US" altLang="ja-JP" sz="2800" b="0" dirty="0" smtClean="0"/>
              </a:p>
            </p:txBody>
          </p:sp>
        </mc:Choice>
        <mc:Fallback>
          <p:sp>
            <p:nvSpPr>
              <p:cNvPr id="43" name="テキスト ボックス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8005" y="4398867"/>
                <a:ext cx="581025" cy="52322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56081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1501</TotalTime>
  <Words>371</Words>
  <Application>Microsoft Office PowerPoint</Application>
  <PresentationFormat>画面に合わせる (4:3)</PresentationFormat>
  <Paragraphs>203</Paragraphs>
  <Slides>17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17</vt:i4>
      </vt:variant>
    </vt:vector>
  </HeadingPairs>
  <TitlesOfParts>
    <vt:vector size="24" baseType="lpstr">
      <vt:lpstr>ＭＳ Ｐゴシック</vt:lpstr>
      <vt:lpstr>Arial</vt:lpstr>
      <vt:lpstr>Calibri</vt:lpstr>
      <vt:lpstr>Calibri Light</vt:lpstr>
      <vt:lpstr>Cambria Math</vt:lpstr>
      <vt:lpstr>Wingdings</vt:lpstr>
      <vt:lpstr>Office テーマ</vt:lpstr>
      <vt:lpstr>Analyzing Trade-offs in Reversible Linear and Binary Search Algorithms</vt:lpstr>
      <vt:lpstr>Scenario</vt:lpstr>
      <vt:lpstr>1.Research Background </vt:lpstr>
      <vt:lpstr>2.Challenge</vt:lpstr>
      <vt:lpstr>3.Reversible Search()</vt:lpstr>
      <vt:lpstr>3.Reversible Search()</vt:lpstr>
      <vt:lpstr>4.Reversible Linear Search()</vt:lpstr>
      <vt:lpstr>4.Reversible Linear Search()</vt:lpstr>
      <vt:lpstr>4.Reversible Linear Search()</vt:lpstr>
      <vt:lpstr>4.Reversible Linear Search()</vt:lpstr>
      <vt:lpstr>4.Reversible Linear Search()</vt:lpstr>
      <vt:lpstr>4.Reversible Linear Search()</vt:lpstr>
      <vt:lpstr>4.Reversible Linear Search()</vt:lpstr>
      <vt:lpstr>4.Reversible Linear Search()</vt:lpstr>
      <vt:lpstr>4.Reversible Linear Search()</vt:lpstr>
      <vt:lpstr>4.Reversible Linear Search()</vt:lpstr>
      <vt:lpstr>5.Reversible Binary Search()</vt:lpstr>
    </vt:vector>
  </TitlesOfParts>
  <Company>Nanzan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Analyzing Trade-offs in Reversible Linear and Binary Search Algorithms</dc:title>
  <dc:creator>14se059</dc:creator>
  <cp:lastModifiedBy>14se059</cp:lastModifiedBy>
  <cp:revision>38</cp:revision>
  <dcterms:created xsi:type="dcterms:W3CDTF">2019-10-09T05:21:59Z</dcterms:created>
  <dcterms:modified xsi:type="dcterms:W3CDTF">2019-10-11T08:14:50Z</dcterms:modified>
</cp:coreProperties>
</file>