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032E1-1481-4081-944E-124C4D979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01572BD-3A6F-4265-9EA9-85E18F4B1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938421-0FB4-41E8-B780-1E959D20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53E53C-AA50-4C31-81AA-4A65E7C38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625408-3030-4492-AC6E-4CBBC7DD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02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0D240-B3C4-499F-81A7-E55D18CD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8DAC52-A38E-45E1-9FEA-063E98B5F0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8B2D7D-C082-4952-98F5-8614D69EE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08AFD0-D279-4721-B578-B4C23C41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5D6793-B530-45BE-A8E4-29499DC9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6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1FABDC-888F-4FA5-AF6B-E05DE57EF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DBC5D10-F1FF-47F1-A8B0-9F2C26E8F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5E00D7-27C8-49C2-A4CA-74A2D5731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FB391A-541A-463F-8A86-CFCD6565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B0B5C3-DAAC-44F5-A308-E7351D5B0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69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B40261-F022-49A6-98AA-74E714E0D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54A275-D588-48A3-A97A-B45A3F758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8FD3E6-E5BF-49E3-8997-EF8209E3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6A2791-725D-4766-9FD2-9362A2437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E9BA1-545C-4403-8CF1-A6CA208FD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124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E18BF-AA7C-49CD-85CE-200F33249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7F860-AD32-45A5-82D0-A0489109D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E18213-E8DF-4DC5-B5F3-700E79187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708B0C-3AFF-48E0-8295-097F1A0C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01FD9D-5387-4CA2-AA19-9641E39F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23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3E3361-16C4-4280-AEB7-D6CD293A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2982BB-0B39-451C-8A23-EA0FC2E8DE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C0E822-E2E6-4842-8058-E3A75939C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464AE1-2303-4ED4-ADA3-AF264F0A4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F4EE79-27E2-433F-B2BC-010BB9BBD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F94CF8-87E1-4E56-BCE0-F4AB4AD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64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8C151A-3074-4771-BC0D-4BDB46BF7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BF6F46-6F5F-4CFB-AE6F-162204CCB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3A54BA-CF82-43CD-B3CB-5FDEE8E9D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E5605EA-D38D-4FC6-80A3-CDCDF2716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84A7CD6-4B09-4707-B9EE-6AFD00A4C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1FBFBB-3F72-451E-8F11-81EB94BB3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4A5CB3-BF4D-4633-B7D6-A5DE739A2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99A9B99-9A2D-48F5-9982-8321AAB7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18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996E92-41B8-4064-AD96-12ED75EF6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1E83FBA-D2BC-4FFA-A2BD-694A0D50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8BBBB43-3512-4D6F-B02D-4D87BF1A1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C909F9-C080-4D4A-B473-FA09569D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6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02B990-E8AF-438D-998D-61D1A4288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58FB11B-306E-48D6-A3DE-A05D01637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B256B1-DFFD-48F3-AE7F-F9842F387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4C7EC0-E8F5-413E-8FCF-DD72277A2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D133CD-0AC3-43B4-99D3-85E8A4B15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41659C-01EF-45C0-8330-4733B50EA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10C456-079F-4C0D-9754-F6CF33BD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221F5C-48F9-442D-9908-2C1CBE1C5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285337-24AD-4EFF-8CF4-628D6CF43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13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09DD0-3E05-47A9-902A-D696D34BB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165680-5AB5-44ED-9B42-9372A9FD3E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D84977-6C6F-40F2-87DD-19CDBF3F5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C1E571-A436-4B5F-9BE2-1B3F46EAC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31DD4E-81D3-479B-A576-C4DD371A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F86FC1-A82C-43A9-A606-45F92C08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92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9588956-9627-4961-9FD6-410D530B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D8709-7801-4B6C-8168-17959D2F1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4BD117-E42C-40C2-A771-38102476E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272A-13C7-4405-B6A3-8986C502E494}" type="datetimeFigureOut">
              <a:rPr kumimoji="1" lang="ja-JP" altLang="en-US" smtClean="0"/>
              <a:t>2020/7/28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63955-2E42-4530-B1CD-5156788A8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1237DC-59D1-4C9A-A7B5-9FF2CE6C4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7F101-45FA-470F-A7AE-BE0A6DDF64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81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D86D22-8C84-45DA-81D7-8DB19869B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Reverse C Compiler</a:t>
            </a:r>
            <a:br>
              <a:rPr kumimoji="1" lang="en-US" altLang="ja-JP" dirty="0"/>
            </a:br>
            <a:r>
              <a:rPr kumimoji="1" lang="ja-JP" altLang="en-US" dirty="0"/>
              <a:t>と自分の研究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D369B8-B577-4517-B75C-77943E12F9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M2019SE009</a:t>
            </a:r>
            <a:r>
              <a:rPr kumimoji="1" lang="ja-JP" altLang="en-US" dirty="0"/>
              <a:t>　渡邉将匡</a:t>
            </a:r>
          </a:p>
        </p:txBody>
      </p:sp>
    </p:spTree>
    <p:extLst>
      <p:ext uri="{BB962C8B-B14F-4D97-AF65-F5344CB8AC3E}">
        <p14:creationId xmlns:p14="http://schemas.microsoft.com/office/powerpoint/2010/main" val="1405640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07533E-CBF9-4BB3-BAE8-F53BDAB8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標準化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BB1F27A-1BA3-43D3-9364-FFB46BF13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s</a:t>
            </a:r>
            <a:r>
              <a:rPr kumimoji="1" lang="en-US" altLang="ja-JP" dirty="0" err="1"/>
              <a:t>wicth</a:t>
            </a:r>
            <a:r>
              <a:rPr kumimoji="1" lang="ja-JP" altLang="en-US" dirty="0"/>
              <a:t>文</a:t>
            </a: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32530E-1F6B-4618-ACA5-B09EE1B17F61}"/>
              </a:ext>
            </a:extLst>
          </p:cNvPr>
          <p:cNvSpPr txBox="1"/>
          <p:nvPr/>
        </p:nvSpPr>
        <p:spPr>
          <a:xfrm>
            <a:off x="1890943" y="2451232"/>
            <a:ext cx="3098307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switch(e)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c1: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s1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case c2: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s2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default: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s3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break;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AC54DC-4A05-4C0F-8FE0-34F1ED8C212C}"/>
              </a:ext>
            </a:extLst>
          </p:cNvPr>
          <p:cNvSpPr txBox="1"/>
          <p:nvPr/>
        </p:nvSpPr>
        <p:spPr>
          <a:xfrm>
            <a:off x="7076242" y="2451232"/>
            <a:ext cx="3914313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int c = e;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if(c == c1)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label1;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if(c == c2)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label2;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label_d</a:t>
            </a:r>
            <a:endParaRPr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label1: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s1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label2: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s2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end;</a:t>
            </a:r>
          </a:p>
          <a:p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labeld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s3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end;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end: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9DC330B4-3FAE-4FD0-A86B-76233A570568}"/>
              </a:ext>
            </a:extLst>
          </p:cNvPr>
          <p:cNvSpPr/>
          <p:nvPr/>
        </p:nvSpPr>
        <p:spPr>
          <a:xfrm>
            <a:off x="5607728" y="3983652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195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95693-3DAB-44F3-A234-68FF4850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ECA965-B42D-49D7-8FF1-3F3C5DB55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95765" cy="4351338"/>
          </a:xfrm>
        </p:spPr>
        <p:txBody>
          <a:bodyPr/>
          <a:lstStyle/>
          <a:p>
            <a:r>
              <a:rPr kumimoji="1" lang="ja-JP" altLang="en-US" dirty="0"/>
              <a:t>副作用をもつ演算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D5BE340-9659-43BB-AB28-04645B5BC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177260"/>
              </p:ext>
            </p:extLst>
          </p:nvPr>
        </p:nvGraphicFramePr>
        <p:xfrm>
          <a:off x="1161989" y="2246625"/>
          <a:ext cx="4422066" cy="371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033">
                  <a:extLst>
                    <a:ext uri="{9D8B030D-6E8A-4147-A177-3AD203B41FA5}">
                      <a16:colId xmlns:a16="http://schemas.microsoft.com/office/drawing/2014/main" val="297630706"/>
                    </a:ext>
                  </a:extLst>
                </a:gridCol>
                <a:gridCol w="2211033">
                  <a:extLst>
                    <a:ext uri="{9D8B030D-6E8A-4147-A177-3AD203B41FA5}">
                      <a16:colId xmlns:a16="http://schemas.microsoft.com/office/drawing/2014/main" val="55914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元の演算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逆の演算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06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80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199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43633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（後置）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（前置）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14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797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313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116277"/>
                  </a:ext>
                </a:extLst>
              </a:tr>
              <a:tr h="36117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85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^=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991371"/>
                  </a:ext>
                </a:extLst>
              </a:tr>
            </a:tbl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26C8823A-E7E6-4597-867B-05F2F0E7F1FD}"/>
              </a:ext>
            </a:extLst>
          </p:cNvPr>
          <p:cNvSpPr txBox="1">
            <a:spLocks/>
          </p:cNvSpPr>
          <p:nvPr/>
        </p:nvSpPr>
        <p:spPr>
          <a:xfrm>
            <a:off x="6096000" y="1795817"/>
            <a:ext cx="56957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破壊的代入を行う演算</a:t>
            </a: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B202F05E-4C37-4DDD-8A1F-0FD819535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837148"/>
              </p:ext>
            </p:extLst>
          </p:nvPr>
        </p:nvGraphicFramePr>
        <p:xfrm>
          <a:off x="6403758" y="2246625"/>
          <a:ext cx="471108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36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1298383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1842340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= 2;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SAVE(x);</a:t>
                      </a:r>
                    </a:p>
                    <a:p>
                      <a:r>
                        <a:rPr kumimoji="1" lang="en-US" altLang="ja-JP" sz="1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 = 2;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RESTORE(x);</a:t>
                      </a:r>
                      <a:endParaRPr kumimoji="1" lang="ja-JP" alt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200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B6F1F1-6F99-4FAF-BED6-B0DA896AE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B1684D-6DF7-4B0B-9365-9C3197560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ブロック構文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関数呼出し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関数の名前を変換後のものに変更</a:t>
            </a:r>
            <a:endParaRPr kumimoji="1" lang="en-US" altLang="ja-JP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9C3F971A-B666-4AC0-93E0-6B2AA087B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132295"/>
              </p:ext>
            </p:extLst>
          </p:nvPr>
        </p:nvGraphicFramePr>
        <p:xfrm>
          <a:off x="1574306" y="2418080"/>
          <a:ext cx="6610906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3636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032621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374649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SAVE(y);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x,y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RESTORE(y);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RESTORE(x);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endParaRPr kumimoji="1" lang="en-US" altLang="ja-JP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267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27B9E-8B41-48C3-9A69-FB99D1E7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605AF3-54EC-4CD2-BA68-9B78A91D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g</a:t>
            </a:r>
            <a:r>
              <a:rPr kumimoji="1" lang="en-US" altLang="ja-JP" dirty="0" err="1"/>
              <a:t>o</a:t>
            </a:r>
            <a:r>
              <a:rPr lang="en-US" altLang="ja-JP" dirty="0" err="1"/>
              <a:t>to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46F805E3-BAE1-434C-8D62-953F192AF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86286"/>
              </p:ext>
            </p:extLst>
          </p:nvPr>
        </p:nvGraphicFramePr>
        <p:xfrm>
          <a:off x="2391051" y="1690688"/>
          <a:ext cx="9212062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4417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974019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4163626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s4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{c=1; SAVE(c);}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{c=2; SAVE(c);}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{c=0; SAVE(c);}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s4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rs4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switch(c)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0: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1: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rlabel1;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case 2: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rlabel2;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rlabel2: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rlabel1: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17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27B9E-8B41-48C3-9A69-FB99D1E7F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605AF3-54EC-4CD2-BA68-9B78A91D0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ブロック構文から抜ける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 err="1"/>
              <a:t>g</a:t>
            </a:r>
            <a:r>
              <a:rPr kumimoji="1" lang="en-US" altLang="ja-JP" dirty="0" err="1"/>
              <a:t>o</a:t>
            </a:r>
            <a:r>
              <a:rPr lang="en-US" altLang="ja-JP" dirty="0" err="1"/>
              <a:t>to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46F805E3-BAE1-434C-8D62-953F192AF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16831"/>
              </p:ext>
            </p:extLst>
          </p:nvPr>
        </p:nvGraphicFramePr>
        <p:xfrm>
          <a:off x="5152006" y="1804695"/>
          <a:ext cx="6699684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429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3755255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ja-JP" altLang="en-US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kumimoji="1" lang="ja-JP" altLang="en-US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int y;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{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int z;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  <a:endParaRPr kumimoji="1" lang="en-US" altLang="ja-JP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goto label;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s4</a:t>
                      </a:r>
                      <a:endParaRPr kumimoji="1" lang="en-US" altLang="ja-JP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kumimoji="1" lang="ja-JP" alt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int y;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int z;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{SAVE(z); SAVE(y);}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goto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label;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label: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s4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532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42D448-BFA5-4E3B-90FD-5F209E67F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114452-B24A-4D16-8F7A-9E55DBFC9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if</a:t>
            </a:r>
            <a:r>
              <a:rPr lang="ja-JP" altLang="en-US" dirty="0"/>
              <a:t>文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実行</a:t>
            </a:r>
            <a:r>
              <a:rPr lang="ja-JP" altLang="en-US" dirty="0"/>
              <a:t>前後で</a:t>
            </a:r>
            <a:r>
              <a:rPr kumimoji="1" lang="ja-JP" altLang="en-US" dirty="0"/>
              <a:t>条件式が不変</a:t>
            </a:r>
            <a:endParaRPr kumimoji="1" lang="en-US" altLang="ja-JP" dirty="0"/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8B070776-96EE-4092-B935-94930CC47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651754"/>
              </p:ext>
            </p:extLst>
          </p:nvPr>
        </p:nvGraphicFramePr>
        <p:xfrm>
          <a:off x="1867267" y="1825625"/>
          <a:ext cx="7693981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661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448265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681055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逆方向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c=!!test;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if(c)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SAVE(c);</a:t>
                      </a:r>
                    </a:p>
                    <a:p>
                      <a:r>
                        <a:rPr kumimoji="1" lang="en-US" altLang="ja-JP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if(c)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  <p:graphicFrame>
        <p:nvGraphicFramePr>
          <p:cNvPr id="5" name="表 10">
            <a:extLst>
              <a:ext uri="{FF2B5EF4-FFF2-40B4-BE49-F238E27FC236}">
                <a16:creationId xmlns:a16="http://schemas.microsoft.com/office/drawing/2014/main" id="{9457938B-C213-443E-9372-E08ABD28F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18915"/>
              </p:ext>
            </p:extLst>
          </p:nvPr>
        </p:nvGraphicFramePr>
        <p:xfrm>
          <a:off x="5187516" y="4933315"/>
          <a:ext cx="4496541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665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1411549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150032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元のコード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順方向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/>
                        <a:t>逆方向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if(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else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rs2</a:t>
                      </a:r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04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54CFFB-9E75-499F-B6E8-90E99150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E9D1F9-B03E-4067-9F1D-4802F350E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while</a:t>
            </a:r>
            <a:r>
              <a:rPr kumimoji="1" lang="ja-JP" altLang="en-US" dirty="0"/>
              <a:t>文</a:t>
            </a: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AD900E4D-9F4B-44C5-B012-740D8BB1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9917"/>
              </p:ext>
            </p:extLst>
          </p:nvPr>
        </p:nvGraphicFramePr>
        <p:xfrm>
          <a:off x="1325730" y="2441733"/>
          <a:ext cx="630906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922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2148397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2485747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009422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while(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endParaRPr kumimoji="1" lang="en-US" altLang="ja-JP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c=0;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c++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int c;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RESTORE(c)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while(c)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endParaRPr kumimoji="1" lang="en-US" altLang="ja-JP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--c;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828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54CFFB-9E75-499F-B6E8-90E99150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変換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E9D1F9-B03E-4067-9F1D-4802F350E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switch</a:t>
            </a:r>
            <a:r>
              <a:rPr kumimoji="1" lang="ja-JP" altLang="en-US" dirty="0"/>
              <a:t>文</a:t>
            </a: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AD900E4D-9F4B-44C5-B012-740D8BB1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608634"/>
              </p:ext>
            </p:extLst>
          </p:nvPr>
        </p:nvGraphicFramePr>
        <p:xfrm>
          <a:off x="2888198" y="1825625"/>
          <a:ext cx="878593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2478">
                  <a:extLst>
                    <a:ext uri="{9D8B030D-6E8A-4147-A177-3AD203B41FA5}">
                      <a16:colId xmlns:a16="http://schemas.microsoft.com/office/drawing/2014/main" val="4062222788"/>
                    </a:ext>
                  </a:extLst>
                </a:gridCol>
                <a:gridCol w="3115456">
                  <a:extLst>
                    <a:ext uri="{9D8B030D-6E8A-4147-A177-3AD203B41FA5}">
                      <a16:colId xmlns:a16="http://schemas.microsoft.com/office/drawing/2014/main" val="1426331931"/>
                    </a:ext>
                  </a:extLst>
                </a:gridCol>
                <a:gridCol w="3338003">
                  <a:extLst>
                    <a:ext uri="{9D8B030D-6E8A-4147-A177-3AD203B41FA5}">
                      <a16:colId xmlns:a16="http://schemas.microsoft.com/office/drawing/2014/main" val="1187015575"/>
                    </a:ext>
                  </a:extLst>
                </a:gridCol>
              </a:tblGrid>
              <a:tr h="30146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元のコード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順方向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逆方向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03679"/>
                  </a:ext>
                </a:extLst>
              </a:tr>
              <a:tr h="2009422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switch(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c1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c2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default: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c=0, d=0;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c1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c=1; d++;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c2</a:t>
                      </a:r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: c=2; d++;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default: c=0; d++;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SAVE(d);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char c, d;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RESTORE(c);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RESTORE(d);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switch(c)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{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0: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rs3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if(--d &lt;= 0)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2: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rs2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if(--d &lt;= 0) break;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case 1: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ja-JP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rs1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ja-JP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07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747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CC4E4E-0051-4EBE-89B6-FD0FD281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最適化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69377D-44E5-49F3-BEA7-7D796CE68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特定の操作は変換しない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出力やネットワーク経由でのメッセージ送信，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環境によって元に戻せる操作など</a:t>
            </a:r>
            <a:endParaRPr kumimoji="1" lang="en-US" altLang="ja-JP" dirty="0"/>
          </a:p>
          <a:p>
            <a:r>
              <a:rPr kumimoji="1" lang="ja-JP" altLang="en-US" dirty="0"/>
              <a:t>変数の初期化前は</a:t>
            </a:r>
            <a:r>
              <a:rPr kumimoji="1" lang="en-US" altLang="ja-JP" dirty="0"/>
              <a:t>SAVE()</a:t>
            </a:r>
            <a:r>
              <a:rPr kumimoji="1" lang="ja-JP" altLang="en-US" dirty="0"/>
              <a:t>を呼び出さない</a:t>
            </a:r>
            <a:endParaRPr kumimoji="1" lang="en-US" altLang="ja-JP" dirty="0"/>
          </a:p>
          <a:p>
            <a:r>
              <a:rPr lang="en-US" altLang="ja-JP" dirty="0"/>
              <a:t>switch</a:t>
            </a:r>
            <a:r>
              <a:rPr lang="ja-JP" altLang="en-US" dirty="0"/>
              <a:t>文の変換はテープに保存する情報が少ない方を使う</a:t>
            </a:r>
            <a:endParaRPr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8853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3D093-1F82-4B95-A91F-7FE13AD29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テープの上界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2B915E-6DBF-4D81-B0AF-3E902F00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if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ja-JP" altLang="en-US" dirty="0"/>
              <a:t>真理値の記憶に</a:t>
            </a:r>
            <a:r>
              <a:rPr lang="en-US" altLang="ja-JP" dirty="0"/>
              <a:t>1bit</a:t>
            </a:r>
          </a:p>
          <a:p>
            <a:pPr lvl="1"/>
            <a:r>
              <a:rPr lang="en-US" altLang="ja-JP" dirty="0"/>
              <a:t>then</a:t>
            </a:r>
            <a:r>
              <a:rPr lang="ja-JP" altLang="en-US" dirty="0"/>
              <a:t>節と</a:t>
            </a:r>
            <a:r>
              <a:rPr lang="en-US" altLang="ja-JP" dirty="0"/>
              <a:t>else</a:t>
            </a:r>
            <a:r>
              <a:rPr lang="ja-JP" altLang="en-US" dirty="0"/>
              <a:t>節は記憶する情報量の大きい方の</a:t>
            </a:r>
            <a:r>
              <a:rPr lang="en-US" altLang="ja-JP" dirty="0"/>
              <a:t>bit</a:t>
            </a:r>
            <a:r>
              <a:rPr lang="ja-JP" altLang="en-US" dirty="0"/>
              <a:t>数</a:t>
            </a:r>
            <a:endParaRPr kumimoji="1" lang="en-US" altLang="ja-JP" dirty="0"/>
          </a:p>
          <a:p>
            <a:r>
              <a:rPr lang="en-US" altLang="ja-JP" dirty="0"/>
              <a:t>w</a:t>
            </a:r>
            <a:r>
              <a:rPr kumimoji="1" lang="en-US" altLang="ja-JP" dirty="0"/>
              <a:t>hile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en-US" altLang="ja-JP" dirty="0"/>
              <a:t>n</a:t>
            </a:r>
            <a:r>
              <a:rPr lang="ja-JP" altLang="en-US" dirty="0"/>
              <a:t>回の実行なら</a:t>
            </a:r>
            <a:r>
              <a:rPr lang="en-US" altLang="ja-JP" dirty="0"/>
              <a:t>log</a:t>
            </a:r>
            <a:r>
              <a:rPr lang="en-US" altLang="ja-JP" sz="1200" dirty="0"/>
              <a:t>2</a:t>
            </a:r>
            <a:r>
              <a:rPr lang="en-US" altLang="ja-JP" dirty="0"/>
              <a:t>(n) + </a:t>
            </a:r>
            <a:r>
              <a:rPr lang="ja-JP" altLang="en-US" dirty="0"/>
              <a:t>本体で記憶する情報量</a:t>
            </a:r>
            <a:r>
              <a:rPr lang="en-US" altLang="ja-JP" dirty="0"/>
              <a:t>×n bit</a:t>
            </a:r>
          </a:p>
          <a:p>
            <a:r>
              <a:rPr lang="ja-JP" altLang="en-US" dirty="0"/>
              <a:t>副作用をもつ演算</a:t>
            </a:r>
            <a:endParaRPr lang="en-US" altLang="ja-JP" dirty="0"/>
          </a:p>
          <a:p>
            <a:pPr lvl="1"/>
            <a:r>
              <a:rPr lang="ja-JP" altLang="en-US" dirty="0"/>
              <a:t>逆の演算があるものは</a:t>
            </a:r>
            <a:r>
              <a:rPr lang="en-US" altLang="ja-JP" dirty="0"/>
              <a:t>0bit</a:t>
            </a:r>
          </a:p>
          <a:p>
            <a:pPr lvl="1"/>
            <a:r>
              <a:rPr lang="ja-JP" altLang="en-US" dirty="0"/>
              <a:t>ないものは</a:t>
            </a:r>
            <a:r>
              <a:rPr lang="en-US" altLang="ja-JP" dirty="0"/>
              <a:t>8k bit</a:t>
            </a:r>
            <a:r>
              <a:rPr lang="ja-JP" altLang="en-US" dirty="0"/>
              <a:t>（</a:t>
            </a:r>
            <a:r>
              <a:rPr lang="en-US" altLang="ja-JP" dirty="0"/>
              <a:t>k</a:t>
            </a:r>
            <a:r>
              <a:rPr lang="ja-JP" altLang="en-US" dirty="0"/>
              <a:t>は変数の</a:t>
            </a:r>
            <a:r>
              <a:rPr lang="en-US" altLang="ja-JP" dirty="0"/>
              <a:t>byte</a:t>
            </a:r>
            <a:r>
              <a:rPr lang="ja-JP" altLang="en-US" dirty="0"/>
              <a:t>数）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672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629C6E-B63A-4940-B898-0CB5E5E3C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背景・目的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2A164D-3FA8-4FBD-852D-810C6D908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可逆性とは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ある状態の</a:t>
            </a:r>
            <a:r>
              <a:rPr lang="en-US" altLang="ja-JP" dirty="0"/>
              <a:t>1</a:t>
            </a:r>
            <a:r>
              <a:rPr lang="ja-JP" altLang="en-US" dirty="0"/>
              <a:t>つ前の状態がたかだか</a:t>
            </a:r>
            <a:r>
              <a:rPr lang="en-US" altLang="ja-JP" dirty="0"/>
              <a:t>1</a:t>
            </a:r>
            <a:r>
              <a:rPr lang="ja-JP" altLang="en-US" dirty="0"/>
              <a:t>つである性質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96C3971-32BB-4533-81A1-A4CE316941F6}"/>
              </a:ext>
            </a:extLst>
          </p:cNvPr>
          <p:cNvSpPr/>
          <p:nvPr/>
        </p:nvSpPr>
        <p:spPr>
          <a:xfrm>
            <a:off x="4891600" y="3815627"/>
            <a:ext cx="2210539" cy="1812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状態</a:t>
            </a:r>
            <a:r>
              <a:rPr kumimoji="1" lang="en-US" altLang="ja-JP" sz="3200" dirty="0"/>
              <a:t>A</a:t>
            </a:r>
            <a:endParaRPr kumimoji="1" lang="ja-JP" altLang="en-US" sz="3200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3231A52A-C2A3-448E-B8A1-8406ABA19DC9}"/>
              </a:ext>
            </a:extLst>
          </p:cNvPr>
          <p:cNvSpPr/>
          <p:nvPr/>
        </p:nvSpPr>
        <p:spPr>
          <a:xfrm>
            <a:off x="747575" y="3815627"/>
            <a:ext cx="2210539" cy="1812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状態</a:t>
            </a:r>
            <a:r>
              <a:rPr kumimoji="1" lang="en-US" altLang="ja-JP" sz="3200" dirty="0"/>
              <a:t>A’</a:t>
            </a:r>
            <a:endParaRPr kumimoji="1" lang="ja-JP" altLang="en-US" sz="3200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F5BC5358-670F-44A8-9669-69D15E584BDE}"/>
              </a:ext>
            </a:extLst>
          </p:cNvPr>
          <p:cNvSpPr/>
          <p:nvPr/>
        </p:nvSpPr>
        <p:spPr>
          <a:xfrm>
            <a:off x="3436585" y="4411316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499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03D093-1F82-4B95-A91F-7FE13AD29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テープの上界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2B915E-6DBF-4D81-B0AF-3E902F00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文の連接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それぞれ文で記憶する情報量を足し合わせた</a:t>
            </a:r>
            <a:r>
              <a:rPr kumimoji="1" lang="en-US" altLang="ja-JP" dirty="0"/>
              <a:t>bit</a:t>
            </a:r>
            <a:r>
              <a:rPr kumimoji="1" lang="ja-JP" altLang="en-US" dirty="0"/>
              <a:t>数</a:t>
            </a:r>
            <a:endParaRPr kumimoji="1" lang="en-US" altLang="ja-JP" dirty="0"/>
          </a:p>
          <a:p>
            <a:r>
              <a:rPr kumimoji="1" lang="en-US" altLang="ja-JP" dirty="0" err="1"/>
              <a:t>goto</a:t>
            </a:r>
            <a:r>
              <a:rPr kumimoji="1" lang="ja-JP" altLang="en-US" dirty="0"/>
              <a:t>文</a:t>
            </a:r>
            <a:endParaRPr kumimoji="1" lang="en-US" altLang="ja-JP" dirty="0"/>
          </a:p>
          <a:p>
            <a:pPr lvl="1"/>
            <a:r>
              <a:rPr lang="ja-JP" altLang="en-US" dirty="0"/>
              <a:t>あるラベルに対する</a:t>
            </a:r>
            <a:r>
              <a:rPr lang="en-US" altLang="ja-JP" dirty="0" err="1"/>
              <a:t>goto</a:t>
            </a:r>
            <a:r>
              <a:rPr lang="ja-JP" altLang="en-US" dirty="0"/>
              <a:t>文が</a:t>
            </a:r>
            <a:r>
              <a:rPr lang="en-US" altLang="ja-JP" dirty="0"/>
              <a:t>n</a:t>
            </a:r>
            <a:r>
              <a:rPr lang="ja-JP" altLang="en-US" dirty="0"/>
              <a:t>個なら</a:t>
            </a:r>
            <a:r>
              <a:rPr lang="en-US" altLang="ja-JP" dirty="0"/>
              <a:t>log</a:t>
            </a:r>
            <a:r>
              <a:rPr lang="en-US" altLang="ja-JP" sz="1100" dirty="0"/>
              <a:t>2</a:t>
            </a:r>
            <a:r>
              <a:rPr lang="en-US" altLang="ja-JP" dirty="0"/>
              <a:t>(n+1)bit</a:t>
            </a:r>
          </a:p>
          <a:p>
            <a:pPr lvl="1"/>
            <a:r>
              <a:rPr lang="en-US" altLang="ja-JP" dirty="0" err="1"/>
              <a:t>goto</a:t>
            </a:r>
            <a:r>
              <a:rPr lang="ja-JP" altLang="en-US" dirty="0"/>
              <a:t>文が</a:t>
            </a:r>
            <a:r>
              <a:rPr lang="en-US" altLang="ja-JP" dirty="0"/>
              <a:t>1</a:t>
            </a:r>
            <a:r>
              <a:rPr lang="ja-JP" altLang="en-US" dirty="0"/>
              <a:t>つであっても</a:t>
            </a:r>
            <a:r>
              <a:rPr lang="en-US" altLang="ja-JP" dirty="0" err="1"/>
              <a:t>goto</a:t>
            </a:r>
            <a:r>
              <a:rPr lang="ja-JP" altLang="en-US" dirty="0"/>
              <a:t>文の実行の有無を記憶する必要がある</a:t>
            </a:r>
            <a:endParaRPr lang="en-US" altLang="ja-JP" dirty="0"/>
          </a:p>
          <a:p>
            <a:r>
              <a:rPr lang="ja-JP" altLang="en-US" dirty="0"/>
              <a:t>関数呼出し</a:t>
            </a:r>
            <a:endParaRPr lang="en-US" altLang="ja-JP" dirty="0"/>
          </a:p>
          <a:p>
            <a:pPr lvl="1"/>
            <a:r>
              <a:rPr lang="ja-JP" altLang="en-US" dirty="0"/>
              <a:t>呼び出す</a:t>
            </a:r>
            <a:r>
              <a:rPr kumimoji="1" lang="ja-JP" altLang="en-US" dirty="0"/>
              <a:t>関数の本体で記憶する情報量の</a:t>
            </a:r>
            <a:r>
              <a:rPr kumimoji="1" lang="en-US" altLang="ja-JP" dirty="0"/>
              <a:t>bit</a:t>
            </a:r>
            <a:r>
              <a:rPr kumimoji="1" lang="ja-JP" altLang="en-US" dirty="0"/>
              <a:t>数</a:t>
            </a:r>
          </a:p>
        </p:txBody>
      </p:sp>
    </p:spTree>
    <p:extLst>
      <p:ext uri="{BB962C8B-B14F-4D97-AF65-F5344CB8AC3E}">
        <p14:creationId xmlns:p14="http://schemas.microsoft.com/office/powerpoint/2010/main" val="268520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953B6-5F36-498F-AD84-EDD720D8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自分の研究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43F7D7-6277-47C0-93C5-EA3B98EC6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可逆化変換の正確でない部分の変更を行う</a:t>
            </a:r>
            <a:endParaRPr kumimoji="1" lang="en-US" altLang="ja-JP" dirty="0"/>
          </a:p>
          <a:p>
            <a:r>
              <a:rPr kumimoji="1" lang="ja-JP" altLang="en-US" dirty="0"/>
              <a:t>可逆化変換の効率的でない部分を効率化す</a:t>
            </a:r>
            <a:r>
              <a:rPr lang="ja-JP" altLang="en-US" dirty="0"/>
              <a:t>る</a:t>
            </a:r>
            <a:endParaRPr lang="en-US" altLang="ja-JP" dirty="0"/>
          </a:p>
          <a:p>
            <a:pPr lvl="1"/>
            <a:r>
              <a:rPr lang="ja-JP" altLang="en-US" dirty="0"/>
              <a:t>テープに保存する情報量の削減</a:t>
            </a:r>
            <a:endParaRPr lang="en-US" altLang="ja-JP" dirty="0"/>
          </a:p>
          <a:p>
            <a:pPr lvl="1"/>
            <a:r>
              <a:rPr lang="ja-JP" altLang="en-US" dirty="0"/>
              <a:t>制御情報は同じサイズでより効率的な変数に保存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0825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CB80FE-1038-4680-8FE0-FCC6DE1A6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参考文献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18A9B1-B2A1-477D-BDE6-B3A2FFB8A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[1] </a:t>
            </a:r>
            <a:r>
              <a:rPr kumimoji="1" lang="en-US" altLang="ja-JP" dirty="0" err="1"/>
              <a:t>Perumalla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K.S.:Introduction</a:t>
            </a:r>
            <a:r>
              <a:rPr kumimoji="1" lang="en-US" altLang="ja-JP" dirty="0"/>
              <a:t> to Reversible Computing, pp.147–176 (2013).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630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6DF8E-1A08-4EBB-918A-4650C59BA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背景・目的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5A5866-3BD7-45BA-93F5-A78927B5B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</a:t>
            </a:r>
            <a:r>
              <a:rPr kumimoji="1" lang="ja-JP" altLang="en-US" dirty="0"/>
              <a:t>言語は最も人気のある言語の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</a:t>
            </a:r>
            <a:endParaRPr kumimoji="1" lang="en-US" altLang="ja-JP" dirty="0"/>
          </a:p>
          <a:p>
            <a:r>
              <a:rPr kumimoji="1" lang="ja-JP" altLang="en-US" dirty="0"/>
              <a:t>しかし，非可逆な言語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C</a:t>
            </a:r>
            <a:r>
              <a:rPr kumimoji="1" lang="ja-JP" altLang="en-US" dirty="0"/>
              <a:t>言語の実行に可逆性を追加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既存の大規模な基盤に可逆計算を導入できる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可逆</a:t>
            </a:r>
            <a:r>
              <a:rPr kumimoji="1" lang="en-US" altLang="ja-JP" dirty="0"/>
              <a:t>C</a:t>
            </a:r>
            <a:r>
              <a:rPr kumimoji="1" lang="ja-JP" altLang="en-US" dirty="0"/>
              <a:t>プログラムの効率や適用性の調査に役立つ</a:t>
            </a:r>
          </a:p>
        </p:txBody>
      </p:sp>
    </p:spTree>
    <p:extLst>
      <p:ext uri="{BB962C8B-B14F-4D97-AF65-F5344CB8AC3E}">
        <p14:creationId xmlns:p14="http://schemas.microsoft.com/office/powerpoint/2010/main" val="165056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E54121-ED31-4B8C-AD7B-2ECAD36C7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F438B1-1C83-4549-AB7D-2CC0ACF39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正確であることを意識した拡張を行う</a:t>
            </a:r>
            <a:endParaRPr lang="en-US" altLang="ja-JP" dirty="0"/>
          </a:p>
          <a:p>
            <a:pPr lvl="1"/>
            <a:r>
              <a:rPr lang="ja-JP" altLang="en-US" dirty="0"/>
              <a:t>正確でなければ後の議論ができない</a:t>
            </a:r>
            <a:endParaRPr lang="en-US" altLang="ja-JP" dirty="0"/>
          </a:p>
          <a:p>
            <a:pPr lvl="1"/>
            <a:r>
              <a:rPr lang="ja-JP" altLang="en-US" dirty="0"/>
              <a:t>一般性や効率，複雑さとのトレードオフ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ソースコードからソースコードへの変換を行う</a:t>
            </a:r>
            <a:endParaRPr lang="en-US" altLang="ja-JP" dirty="0"/>
          </a:p>
          <a:p>
            <a:pPr lvl="1"/>
            <a:r>
              <a:rPr lang="ja-JP" altLang="en-US" dirty="0"/>
              <a:t>通常のコードから逆実行が可能なコードを生成する</a:t>
            </a:r>
            <a:endParaRPr lang="en-US" altLang="ja-JP" dirty="0"/>
          </a:p>
          <a:p>
            <a:pPr lvl="1"/>
            <a:r>
              <a:rPr lang="ja-JP" altLang="en-US" dirty="0"/>
              <a:t>その後，通常のコンパイラでコンパイルする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2156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0FEA4C-8CA9-4B34-8A92-46C55C134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アプローチ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E0BCAB-3B60-4F1C-B84F-395CAFAD0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変換は</a:t>
            </a:r>
            <a:r>
              <a:rPr kumimoji="1" lang="en-US" altLang="ja-JP" dirty="0"/>
              <a:t>3</a:t>
            </a:r>
            <a:r>
              <a:rPr kumimoji="1" lang="ja-JP" altLang="en-US" dirty="0"/>
              <a:t>つのフェーズで行う</a:t>
            </a:r>
            <a:endParaRPr kumimoji="1" lang="en-US" altLang="ja-JP" dirty="0"/>
          </a:p>
          <a:p>
            <a:pPr lvl="1"/>
            <a:r>
              <a:rPr lang="ja-JP" altLang="en-US" dirty="0"/>
              <a:t>標準化，変換，最適化のフェーズ</a:t>
            </a:r>
            <a:endParaRPr lang="en-US" altLang="ja-JP" dirty="0"/>
          </a:p>
          <a:p>
            <a:pPr lvl="1"/>
            <a:r>
              <a:rPr lang="ja-JP" altLang="en-US" dirty="0"/>
              <a:t>再帰的に適用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kumimoji="1" lang="ja-JP" altLang="en-US" dirty="0"/>
              <a:t>標準化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表現の統一</a:t>
            </a:r>
            <a:endParaRPr lang="en-US" altLang="ja-JP" dirty="0"/>
          </a:p>
          <a:p>
            <a:r>
              <a:rPr kumimoji="1" lang="ja-JP" altLang="en-US" dirty="0"/>
              <a:t>変換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順方向と逆方向実行のためのコード生成</a:t>
            </a:r>
            <a:endParaRPr lang="en-US" altLang="ja-JP" dirty="0"/>
          </a:p>
          <a:p>
            <a:r>
              <a:rPr kumimoji="1" lang="ja-JP" altLang="en-US" dirty="0"/>
              <a:t>最適化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コードから無駄な部分を減らす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55782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90D284-1A16-43B5-9258-0AC801CB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アプローチ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0D2E3E-532B-4320-ADAE-59065108A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外部記憶装置の導入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制御情報などを記憶するテープを定義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テープの定義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データは</a:t>
            </a:r>
            <a:r>
              <a:rPr kumimoji="1" lang="en-US" altLang="ja-JP" dirty="0"/>
              <a:t>LIFO</a:t>
            </a:r>
            <a:r>
              <a:rPr lang="ja-JP" altLang="en-US" dirty="0"/>
              <a:t>方式で管理</a:t>
            </a:r>
            <a:r>
              <a:rPr lang="en-US" altLang="ja-JP" dirty="0"/>
              <a:t>(</a:t>
            </a:r>
            <a:r>
              <a:rPr lang="ja-JP" altLang="en-US" dirty="0"/>
              <a:t>スタックと同様の方式</a:t>
            </a:r>
            <a:r>
              <a:rPr lang="en-US" altLang="ja-JP" dirty="0"/>
              <a:t>)</a:t>
            </a:r>
          </a:p>
          <a:p>
            <a:pPr lvl="1"/>
            <a:r>
              <a:rPr kumimoji="1" lang="en-US" altLang="ja-JP" dirty="0"/>
              <a:t>1bit</a:t>
            </a:r>
            <a:r>
              <a:rPr kumimoji="1" lang="ja-JP" altLang="en-US" dirty="0"/>
              <a:t>単位と</a:t>
            </a:r>
            <a:r>
              <a:rPr kumimoji="1" lang="en-US" altLang="ja-JP" dirty="0"/>
              <a:t>1byte</a:t>
            </a:r>
            <a:r>
              <a:rPr kumimoji="1" lang="ja-JP" altLang="en-US" dirty="0"/>
              <a:t>単位で記憶する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つのテープを用意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SAVE(x)</a:t>
            </a:r>
            <a:r>
              <a:rPr kumimoji="1" lang="ja-JP" altLang="en-US" dirty="0"/>
              <a:t>で変数</a:t>
            </a:r>
            <a:r>
              <a:rPr kumimoji="1" lang="en-US" altLang="ja-JP" dirty="0"/>
              <a:t>x</a:t>
            </a:r>
            <a:r>
              <a:rPr kumimoji="1" lang="ja-JP" altLang="en-US" dirty="0"/>
              <a:t>をテープに記憶</a:t>
            </a:r>
            <a:endParaRPr kumimoji="1" lang="en-US" altLang="ja-JP" dirty="0"/>
          </a:p>
          <a:p>
            <a:pPr lvl="1"/>
            <a:r>
              <a:rPr lang="en-US" altLang="ja-JP" dirty="0"/>
              <a:t>RESTORE(x)</a:t>
            </a:r>
            <a:r>
              <a:rPr lang="ja-JP" altLang="en-US" dirty="0"/>
              <a:t>で変数</a:t>
            </a:r>
            <a:r>
              <a:rPr lang="en-US" altLang="ja-JP" dirty="0"/>
              <a:t>x</a:t>
            </a:r>
            <a:r>
              <a:rPr lang="ja-JP" altLang="en-US" dirty="0"/>
              <a:t>にデータを書出し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0158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5881FC-2740-4D6A-B4F8-19BF6995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6BF17A-09E4-475D-8931-E5F8E9ED1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変数宣言と初期化の分離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式文の副作用をたかだか</a:t>
            </a:r>
            <a:r>
              <a:rPr lang="en-US" altLang="ja-JP" dirty="0"/>
              <a:t>1</a:t>
            </a:r>
            <a:r>
              <a:rPr lang="ja-JP" altLang="en-US" dirty="0"/>
              <a:t>つに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F4A39F-1170-4429-8616-3D6815236E70}"/>
              </a:ext>
            </a:extLst>
          </p:cNvPr>
          <p:cNvSpPr txBox="1"/>
          <p:nvPr/>
        </p:nvSpPr>
        <p:spPr>
          <a:xfrm>
            <a:off x="2365160" y="2471950"/>
            <a:ext cx="211288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nt a=3, b=11;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7AB80D4-6C51-4E45-AEE2-F6E007373E34}"/>
              </a:ext>
            </a:extLst>
          </p:cNvPr>
          <p:cNvSpPr txBox="1"/>
          <p:nvPr/>
        </p:nvSpPr>
        <p:spPr>
          <a:xfrm>
            <a:off x="6331259" y="2471950"/>
            <a:ext cx="2112885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nt a, b;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a=3;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b=11;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7EDF251C-F730-42B8-80E3-89AED8D1E4F6}"/>
              </a:ext>
            </a:extLst>
          </p:cNvPr>
          <p:cNvSpPr/>
          <p:nvPr/>
        </p:nvSpPr>
        <p:spPr>
          <a:xfrm>
            <a:off x="4916380" y="2484396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9E5899-0457-4561-9662-0A65277B2372}"/>
              </a:ext>
            </a:extLst>
          </p:cNvPr>
          <p:cNvSpPr txBox="1"/>
          <p:nvPr/>
        </p:nvSpPr>
        <p:spPr>
          <a:xfrm>
            <a:off x="3368710" y="5184560"/>
            <a:ext cx="1109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=y++;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B4AA8B-072D-45D1-9E0C-0EA8E84DCD68}"/>
              </a:ext>
            </a:extLst>
          </p:cNvPr>
          <p:cNvSpPr txBox="1"/>
          <p:nvPr/>
        </p:nvSpPr>
        <p:spPr>
          <a:xfrm>
            <a:off x="6331259" y="5184560"/>
            <a:ext cx="110933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=y;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y++;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CB3E340C-B7C2-40D2-84B0-8FD88C1D7CF1}"/>
              </a:ext>
            </a:extLst>
          </p:cNvPr>
          <p:cNvSpPr/>
          <p:nvPr/>
        </p:nvSpPr>
        <p:spPr>
          <a:xfrm>
            <a:off x="4884198" y="5184560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1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2F3D07-853D-4E9D-AE44-C4BBC6CDB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F6CE86-E529-4C64-9EF8-6B3F07BF6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関数呼出しの表現の統一</a:t>
            </a:r>
            <a:endParaRPr lang="en-US" altLang="ja-JP" dirty="0"/>
          </a:p>
          <a:p>
            <a:pPr lvl="1"/>
            <a:r>
              <a:rPr lang="en-US" altLang="ja-JP" dirty="0"/>
              <a:t>void</a:t>
            </a:r>
            <a:r>
              <a:rPr lang="ja-JP" altLang="en-US" dirty="0"/>
              <a:t>関数</a:t>
            </a:r>
            <a:r>
              <a:rPr lang="en-US" altLang="ja-JP" dirty="0"/>
              <a:t>	</a:t>
            </a:r>
            <a:r>
              <a:rPr lang="ja-JP" altLang="en-US" dirty="0"/>
              <a:t>→　</a:t>
            </a:r>
            <a:r>
              <a:rPr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void_f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kumimoji="1" lang="ja-JP" altLang="en-US" dirty="0"/>
              <a:t>非</a:t>
            </a:r>
            <a:r>
              <a:rPr kumimoji="1" lang="en-US" altLang="ja-JP" dirty="0"/>
              <a:t>void</a:t>
            </a:r>
            <a:r>
              <a:rPr kumimoji="1" lang="ja-JP" altLang="en-US" dirty="0"/>
              <a:t>関数</a:t>
            </a:r>
            <a:r>
              <a:rPr kumimoji="1" lang="en-US" altLang="ja-JP" dirty="0"/>
              <a:t>	</a:t>
            </a:r>
            <a:r>
              <a:rPr kumimoji="1" lang="ja-JP" altLang="en-US" dirty="0"/>
              <a:t>→　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kumimoji="1" lang="ja-JP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non_void_f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kumimoji="1" lang="en-US" altLang="ja-JP" dirty="0"/>
          </a:p>
          <a:p>
            <a:r>
              <a:rPr lang="en-US" altLang="ja-JP" dirty="0"/>
              <a:t>f</a:t>
            </a:r>
            <a:r>
              <a:rPr kumimoji="1" lang="en-US" altLang="ja-JP" dirty="0"/>
              <a:t>or</a:t>
            </a:r>
            <a:r>
              <a:rPr kumimoji="1" lang="ja-JP" altLang="en-US" dirty="0"/>
              <a:t>文，</a:t>
            </a:r>
            <a:r>
              <a:rPr kumimoji="1" lang="en-US" altLang="ja-JP" dirty="0"/>
              <a:t>do-while</a:t>
            </a:r>
            <a:r>
              <a:rPr kumimoji="1" lang="ja-JP" altLang="en-US" dirty="0"/>
              <a:t>文を</a:t>
            </a:r>
            <a:r>
              <a:rPr kumimoji="1" lang="en-US" altLang="ja-JP" dirty="0"/>
              <a:t>while</a:t>
            </a:r>
            <a:r>
              <a:rPr kumimoji="1" lang="ja-JP" altLang="en-US" dirty="0"/>
              <a:t>文に統一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749660-D14E-4362-9C0C-80FAEB79966A}"/>
              </a:ext>
            </a:extLst>
          </p:cNvPr>
          <p:cNvSpPr txBox="1"/>
          <p:nvPr/>
        </p:nvSpPr>
        <p:spPr>
          <a:xfrm>
            <a:off x="1725230" y="4270158"/>
            <a:ext cx="281014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or(</a:t>
            </a:r>
            <a:r>
              <a:rPr kumimoji="1"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kumimoji="1"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kumimoji="1" lang="en-US" altLang="ja-JP" dirty="0" err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kumimoji="1"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kumimoji="1" lang="en-US" altLang="ja-JP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06D84BFF-033F-46F5-96E0-77FEE37D06E0}"/>
              </a:ext>
            </a:extLst>
          </p:cNvPr>
          <p:cNvSpPr/>
          <p:nvPr/>
        </p:nvSpPr>
        <p:spPr>
          <a:xfrm>
            <a:off x="4934136" y="4282604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A0476E-BA22-4DAD-9DCC-A4C3857A39CF}"/>
              </a:ext>
            </a:extLst>
          </p:cNvPr>
          <p:cNvSpPr txBox="1"/>
          <p:nvPr/>
        </p:nvSpPr>
        <p:spPr>
          <a:xfrm>
            <a:off x="6414118" y="4270158"/>
            <a:ext cx="248130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while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ja-JP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incr</a:t>
            </a:r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9189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DACFF-044B-4C71-BCAF-AA8ECF39D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A21150-C7FD-4321-AF92-9177B8B90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関数の</a:t>
            </a:r>
            <a:r>
              <a:rPr kumimoji="1" lang="en-US" altLang="ja-JP" dirty="0"/>
              <a:t>return</a:t>
            </a:r>
            <a:r>
              <a:rPr kumimoji="1" lang="ja-JP" altLang="en-US" dirty="0"/>
              <a:t>を</a:t>
            </a:r>
            <a:r>
              <a:rPr lang="ja-JP" altLang="en-US" dirty="0"/>
              <a:t>末尾に</a:t>
            </a:r>
            <a:r>
              <a:rPr lang="en-US" altLang="ja-JP" dirty="0"/>
              <a:t>1</a:t>
            </a:r>
            <a:r>
              <a:rPr lang="ja-JP" altLang="en-US" dirty="0"/>
              <a:t>つだけに</a:t>
            </a:r>
            <a:endParaRPr lang="en-US" altLang="ja-JP" dirty="0"/>
          </a:p>
          <a:p>
            <a:r>
              <a:rPr kumimoji="1" lang="en-US" altLang="ja-JP" dirty="0"/>
              <a:t>continue</a:t>
            </a:r>
            <a:r>
              <a:rPr kumimoji="1" lang="ja-JP" altLang="en-US" dirty="0"/>
              <a:t>と</a:t>
            </a:r>
            <a:r>
              <a:rPr kumimoji="1" lang="en-US" altLang="ja-JP" dirty="0"/>
              <a:t>break</a:t>
            </a:r>
            <a:r>
              <a:rPr kumimoji="1" lang="ja-JP" altLang="en-US" dirty="0"/>
              <a:t>を</a:t>
            </a:r>
            <a:r>
              <a:rPr kumimoji="1" lang="en-US" altLang="ja-JP" dirty="0" err="1"/>
              <a:t>goto</a:t>
            </a:r>
            <a:r>
              <a:rPr kumimoji="1" lang="ja-JP" altLang="en-US" dirty="0"/>
              <a:t>とラベルに</a:t>
            </a:r>
            <a:endParaRPr kumimoji="1" lang="en-US" altLang="ja-JP" dirty="0"/>
          </a:p>
          <a:p>
            <a:r>
              <a:rPr kumimoji="1" lang="ja-JP" altLang="en-US" dirty="0"/>
              <a:t>条件式から</a:t>
            </a:r>
            <a:r>
              <a:rPr kumimoji="1" lang="en-US" altLang="ja-JP" dirty="0"/>
              <a:t>++</a:t>
            </a:r>
            <a:r>
              <a:rPr kumimoji="1" lang="ja-JP" altLang="en-US" dirty="0"/>
              <a:t>と</a:t>
            </a:r>
            <a:r>
              <a:rPr lang="en-US" altLang="ja-JP" dirty="0"/>
              <a:t>--</a:t>
            </a:r>
            <a:r>
              <a:rPr kumimoji="1" lang="ja-JP" altLang="en-US" dirty="0"/>
              <a:t>を取り除く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19153E-89D2-4440-96BB-63F796E2D20E}"/>
              </a:ext>
            </a:extLst>
          </p:cNvPr>
          <p:cNvSpPr txBox="1"/>
          <p:nvPr/>
        </p:nvSpPr>
        <p:spPr>
          <a:xfrm>
            <a:off x="2086252" y="3631962"/>
            <a:ext cx="309830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hile((a++) == (--b))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s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5B0E6E57-A1BA-4C73-97A9-4E12D8178E0D}"/>
              </a:ext>
            </a:extLst>
          </p:cNvPr>
          <p:cNvSpPr/>
          <p:nvPr/>
        </p:nvSpPr>
        <p:spPr>
          <a:xfrm>
            <a:off x="5466796" y="3631962"/>
            <a:ext cx="976544" cy="62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00DA69-F0C1-4BB0-8B36-A48223B3BA10}"/>
              </a:ext>
            </a:extLst>
          </p:cNvPr>
          <p:cNvSpPr txBox="1"/>
          <p:nvPr/>
        </p:nvSpPr>
        <p:spPr>
          <a:xfrm>
            <a:off x="6725577" y="3607068"/>
            <a:ext cx="3794462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--b;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w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hile(a == b)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a++;</a:t>
            </a:r>
            <a:endParaRPr kumimoji="1" lang="en-US" altLang="ja-JP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s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    b--;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    a++;</a:t>
            </a:r>
          </a:p>
          <a:p>
            <a:r>
              <a:rPr kumimoji="1" lang="en-US" altLang="ja-JP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4968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1495</Words>
  <Application>Microsoft Office PowerPoint</Application>
  <PresentationFormat>ワイド画面</PresentationFormat>
  <Paragraphs>406</Paragraphs>
  <Slides>22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8" baseType="lpstr">
      <vt:lpstr>游ゴシック</vt:lpstr>
      <vt:lpstr>游ゴシック Light</vt:lpstr>
      <vt:lpstr>Arial</vt:lpstr>
      <vt:lpstr>Courier New</vt:lpstr>
      <vt:lpstr>Times New Roman</vt:lpstr>
      <vt:lpstr>Office テーマ</vt:lpstr>
      <vt:lpstr>Reverse C Compiler と自分の研究</vt:lpstr>
      <vt:lpstr>背景・目的</vt:lpstr>
      <vt:lpstr>背景・目的</vt:lpstr>
      <vt:lpstr>アプローチ</vt:lpstr>
      <vt:lpstr>アプローチ</vt:lpstr>
      <vt:lpstr>アプローチ</vt:lpstr>
      <vt:lpstr>標準化</vt:lpstr>
      <vt:lpstr>標準化</vt:lpstr>
      <vt:lpstr>標準化</vt:lpstr>
      <vt:lpstr>標準化</vt:lpstr>
      <vt:lpstr>変換</vt:lpstr>
      <vt:lpstr>変換</vt:lpstr>
      <vt:lpstr>変換</vt:lpstr>
      <vt:lpstr>変換</vt:lpstr>
      <vt:lpstr>変換</vt:lpstr>
      <vt:lpstr>変換</vt:lpstr>
      <vt:lpstr>変換</vt:lpstr>
      <vt:lpstr>最適化</vt:lpstr>
      <vt:lpstr>テープの上界</vt:lpstr>
      <vt:lpstr>テープの上界</vt:lpstr>
      <vt:lpstr>自分の研究</vt:lpstr>
      <vt:lpstr>参考文献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Reverse C Compiler</dc:title>
  <dc:creator>Watanabe</dc:creator>
  <cp:lastModifiedBy>Watanabe</cp:lastModifiedBy>
  <cp:revision>32</cp:revision>
  <dcterms:created xsi:type="dcterms:W3CDTF">2020-07-27T00:23:45Z</dcterms:created>
  <dcterms:modified xsi:type="dcterms:W3CDTF">2020-07-28T01:01:32Z</dcterms:modified>
</cp:coreProperties>
</file>