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70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3A3523-E2F0-4C47-8878-76D903A1E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F109FC-5CAE-42D6-BFC5-E69935BFA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EF90D3-36A2-46B1-BAF8-E03BBF6F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49184A-5209-4423-8C9B-5BB4C9FEC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619057-AC46-44B0-875B-6193DFC9C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329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70351-7088-4709-B4D0-70A3C4DA3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83DE03-A523-4401-8E1D-FAB28FE50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A9330F-A6FD-4F80-BBAA-1A670F9A8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D0A9D7-E525-4394-A562-0B194420B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4B5D4D-B463-47AC-8F94-1574902A4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04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D6EA79E-FD98-4522-9B5A-1FB81F18C9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9634E4-A145-4DFD-ADF3-C30764EE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8351D8-48BB-41D9-AA27-68B41FC4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6F4729-B2F7-4C28-9746-B034A588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E7A192-9078-45D6-82A6-DD4948C14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1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CEEB7A-3EBE-444E-A559-DE13AA0F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6345D6-A833-4FC7-B57A-32C2EC6FB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0D4639-F0D7-4A88-AC44-0F07FC60E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363748-EE54-4436-A305-250ECBF4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EF7ED9-3E88-4801-A9C6-A1497EA2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7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B03A79-0BC4-417F-8B93-82CA783C7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9D044F-AD80-46C7-AD4D-2D084CE6F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D7F26F-8DF5-4F5B-A13E-0CED2234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BFD216-79FF-4580-B488-81D4FE152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981476-84E7-4D5E-9700-F115A97EA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46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6F9A6D-0287-475E-AD57-45FFC74A0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FF79D7-7DD5-4467-9CF2-ED4279628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5C6174-8ED9-4356-8286-B924E0F91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F264B0-24FA-4066-AF98-09EB8B5AC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3EE85C-21A0-4727-B0E2-42D246BD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AE1487-6335-4005-ACC0-056C1788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06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1E3E74-34B0-4DEE-A391-22D931359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7B2349-ABA4-447A-A8FA-1759C31D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0C5435-8944-4D4E-BEAD-BA158C1A3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6D1AC03-5EBF-4980-804F-41AAD4103B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86D601-28E5-4374-BDE5-DB0927277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7F2294-0881-4DED-BDAD-CAB38541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0567FE-7EE6-49C5-8E6D-7D3859E77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7F77D5-30DB-4309-963F-F203C83D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31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4F2B2-D4B0-4BD3-96C8-6B625BB2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0A8704-89A4-462B-BB3A-F067C066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7D1BDC8-7315-46C0-88AC-C517A36DA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70E24-80EA-4B19-903D-0952694A3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0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FD78DE-4B54-4609-BE06-F1C55B95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9238B4-3725-40E7-B338-CCF6BB0E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7F91BB-B00F-4017-963C-294ABB4B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00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A63B70-1DB1-44D7-9E63-364963DB6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FFCACE-8965-4B9F-9292-5726B8145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CC18A03-F27C-42A2-BE00-E910A9733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7176C0-3B51-4A6C-BA3A-3387AFB1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7EAFB0-532A-4282-B5AD-18EBFF7A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C2BD65-D25B-48FC-A4A5-0043A184D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67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1CCB57-1EB5-498A-B054-6651FE2A3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1512268-2A80-4AEE-BC1C-5687929AD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F7280A-CD0E-4E32-9533-99BFE5C79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028B6-D94B-4B09-86E6-76559963E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93FD5F-1393-4D82-9C1C-1CAB0CCD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C8A38D-13BE-4E7F-99D6-0CF9C47E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37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C19ED88-96F4-44AF-A723-208F5CAE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D95EBE-1E5D-44C3-B6FF-A3041662A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003C95-1D51-4C1D-B1FD-B77B7B6CD0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A4FC7-1D26-47CF-B1F5-A88D7CC46820}" type="datetimeFigureOut">
              <a:rPr kumimoji="1" lang="ja-JP" altLang="en-US" smtClean="0"/>
              <a:t>2020/9/20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2E3FF-CA65-46AB-A321-9499B490E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0777C8-DDA0-4E32-8FD2-29EE5B4E0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99282-760F-422D-8D39-1A0AFF7C8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2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9B1AEF-982D-4692-A4B4-F06135D9F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命令型プログラミング言語におけるプログラム可逆化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495661-39A5-4262-87CE-7FC30AD544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/>
          </a:p>
          <a:p>
            <a:r>
              <a:rPr kumimoji="1" lang="en-US" altLang="ja-JP" dirty="0"/>
              <a:t>M2019SE009</a:t>
            </a:r>
            <a:r>
              <a:rPr kumimoji="1" lang="ja-JP" altLang="en-US" dirty="0"/>
              <a:t>　渡邉将匡</a:t>
            </a:r>
          </a:p>
        </p:txBody>
      </p:sp>
    </p:spTree>
    <p:extLst>
      <p:ext uri="{BB962C8B-B14F-4D97-AF65-F5344CB8AC3E}">
        <p14:creationId xmlns:p14="http://schemas.microsoft.com/office/powerpoint/2010/main" val="2131469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230F5-3C80-4379-B3FC-B852D4575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提案手法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694A37-DEFD-479B-AD5A-5146B9F34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繰り返し回数が</a:t>
            </a:r>
            <a:r>
              <a:rPr lang="ja-JP" altLang="en-US" dirty="0"/>
              <a:t>保存されている</a:t>
            </a:r>
            <a:r>
              <a:rPr kumimoji="1" lang="ja-JP" altLang="en-US" dirty="0"/>
              <a:t>コードの最適化</a:t>
            </a:r>
          </a:p>
        </p:txBody>
      </p:sp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D47601E4-5B4D-438A-A1EB-3569C8255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231938"/>
              </p:ext>
            </p:extLst>
          </p:nvPr>
        </p:nvGraphicFramePr>
        <p:xfrm>
          <a:off x="1175552" y="2378075"/>
          <a:ext cx="5731277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054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066048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237175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2944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順方向変換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最適化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009422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s1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ja-JP" alt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s3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s1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600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s3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600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s1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600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Times New Roman" panose="02020603050405020304" pitchFamily="18" charset="0"/>
                        </a:rPr>
                        <a:t>s2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600" dirty="0">
                        <a:latin typeface="Times" pitchFamily="2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600" dirty="0">
                          <a:latin typeface="Times" pitchFamily="2" charset="0"/>
                          <a:cs typeface="Courier New" panose="02070309020205020404" pitchFamily="49" charset="0"/>
                        </a:rPr>
                        <a:t>s3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600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sz="1600" dirty="0" err="1">
                          <a:latin typeface="Times" pitchFamily="2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368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FB799-9D00-4AB4-A776-BD5CAF929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CB1A0B-E16C-4714-9F4F-25F370BC7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別の変数として値が記憶されるコードの最適化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関数内で引数の値が変わらない場合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kumimoji="1" lang="en-US" altLang="ja-JP" dirty="0"/>
          </a:p>
        </p:txBody>
      </p:sp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5B42DE28-4B54-4171-873F-8EC8B8097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95959"/>
              </p:ext>
            </p:extLst>
          </p:nvPr>
        </p:nvGraphicFramePr>
        <p:xfrm>
          <a:off x="1184790" y="2677562"/>
          <a:ext cx="9280013" cy="1963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1284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410691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4378038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290911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順方向変換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最適化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1598214"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f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(int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f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(int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kumimoji="1" lang="en-US" altLang="ja-JP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f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(int 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T[</a:t>
                      </a:r>
                      <a:r>
                        <a:rPr kumimoji="1" lang="en-US" altLang="ja-JP" sz="1800" dirty="0">
                          <a:latin typeface="Times" pitchFamily="2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kumimoji="1" lang="en-US" altLang="ja-JP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1" lang="en-US" altLang="ja-JP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344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41225A-CA43-407A-B4C9-1B939685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D02AAC-2AEE-4DD5-85EB-61897A534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制御情報の圧縮</a:t>
            </a:r>
            <a:endParaRPr kumimoji="1" lang="en-US" altLang="ja-JP" dirty="0"/>
          </a:p>
          <a:p>
            <a:pPr lvl="1"/>
            <a:r>
              <a:rPr lang="ja-JP" altLang="en-US" dirty="0"/>
              <a:t>算術符号を応用</a:t>
            </a:r>
            <a:endParaRPr lang="en-US" altLang="ja-JP" dirty="0"/>
          </a:p>
          <a:p>
            <a:pPr lvl="2"/>
            <a:r>
              <a:rPr lang="ja-JP" altLang="en-US" dirty="0"/>
              <a:t>ループ中に分岐が出現する場合に使用</a:t>
            </a:r>
            <a:endParaRPr lang="en-US" altLang="ja-JP" dirty="0"/>
          </a:p>
          <a:p>
            <a:pPr lvl="2"/>
            <a:r>
              <a:rPr lang="ja-JP" altLang="en-US" dirty="0"/>
              <a:t>可逆性が保たれる</a:t>
            </a:r>
            <a:endParaRPr lang="en-US" altLang="ja-JP" dirty="0"/>
          </a:p>
          <a:p>
            <a:pPr lvl="2"/>
            <a:r>
              <a:rPr kumimoji="1" lang="ja-JP" altLang="en-US" dirty="0"/>
              <a:t>確率の偏りが大きい分岐ほど効果が高い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2BA634-D7AA-4EB2-A87F-65472B272275}"/>
              </a:ext>
            </a:extLst>
          </p:cNvPr>
          <p:cNvSpPr txBox="1"/>
          <p:nvPr/>
        </p:nvSpPr>
        <p:spPr>
          <a:xfrm>
            <a:off x="7643674" y="2185593"/>
            <a:ext cx="2831977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witch(</a:t>
            </a:r>
            <a:r>
              <a:rPr kumimoji="1" lang="en-US" altLang="ja-JP" dirty="0">
                <a:latin typeface="Times" pitchFamily="2" charset="0"/>
                <a:cs typeface="Courier New" panose="02070309020205020404" pitchFamily="49" charset="0"/>
              </a:rPr>
              <a:t>e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A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 // </a:t>
            </a:r>
            <a:r>
              <a:rPr lang="en-US" altLang="ja-JP" dirty="0">
                <a:cs typeface="Courier New" panose="02070309020205020404" pitchFamily="49" charset="0"/>
              </a:rPr>
              <a:t>95%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s1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B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  //</a:t>
            </a:r>
            <a:r>
              <a:rPr lang="en-US" altLang="ja-JP" dirty="0">
                <a:cs typeface="Courier New" panose="02070309020205020404" pitchFamily="49" charset="0"/>
              </a:rPr>
              <a:t>4%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s2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C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  //</a:t>
            </a:r>
            <a:r>
              <a:rPr lang="en-US" altLang="ja-JP" dirty="0">
                <a:cs typeface="Courier New" panose="02070309020205020404" pitchFamily="49" charset="0"/>
              </a:rPr>
              <a:t>1%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" pitchFamily="2" charset="0"/>
                <a:cs typeface="Courier New" panose="02070309020205020404" pitchFamily="49" charset="0"/>
              </a:rPr>
              <a:t>s3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ja-JP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045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BB0320-65B2-4A6A-85DF-3F355FB48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評価方法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07E89C-69FB-427C-848F-07E7DB873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コードに適用し，メモリ使用量を比較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→</a:t>
            </a:r>
            <a:r>
              <a:rPr kumimoji="1" lang="en-US" altLang="ja-JP" dirty="0"/>
              <a:t>SAVE()</a:t>
            </a:r>
            <a:r>
              <a:rPr kumimoji="1" lang="ja-JP" altLang="en-US" dirty="0"/>
              <a:t>マクロの出現回数を比較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比較に使用するコード</a:t>
            </a:r>
            <a:endParaRPr lang="en-US" altLang="ja-JP" dirty="0"/>
          </a:p>
          <a:p>
            <a:pPr lvl="1"/>
            <a:r>
              <a:rPr kumimoji="1" lang="ja-JP" altLang="en-US" dirty="0"/>
              <a:t>文献</a:t>
            </a:r>
            <a:r>
              <a:rPr kumimoji="1" lang="en-US" altLang="ja-JP" dirty="0"/>
              <a:t>[3]</a:t>
            </a:r>
            <a:r>
              <a:rPr kumimoji="1" lang="ja-JP" altLang="en-US" dirty="0"/>
              <a:t>の行列積のコード</a:t>
            </a:r>
            <a:endParaRPr kumimoji="1" lang="en-US" altLang="ja-JP" dirty="0"/>
          </a:p>
          <a:p>
            <a:pPr lvl="1"/>
            <a:r>
              <a:rPr lang="ja-JP" altLang="en-US" dirty="0"/>
              <a:t>確率に偏りのある</a:t>
            </a:r>
            <a:r>
              <a:rPr lang="en-US" altLang="ja-JP" dirty="0"/>
              <a:t>switch</a:t>
            </a:r>
            <a:r>
              <a:rPr lang="ja-JP" altLang="en-US" dirty="0"/>
              <a:t>文のコード</a:t>
            </a: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28D4B7-388D-422A-AC90-BEB9178E9494}"/>
              </a:ext>
            </a:extLst>
          </p:cNvPr>
          <p:cNvSpPr txBox="1"/>
          <p:nvPr/>
        </p:nvSpPr>
        <p:spPr>
          <a:xfrm>
            <a:off x="328922" y="6176963"/>
            <a:ext cx="10471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[3] </a:t>
            </a:r>
            <a:r>
              <a:rPr kumimoji="1" lang="en-US" altLang="ja-JP" sz="1200" dirty="0" err="1"/>
              <a:t>Schordan</a:t>
            </a:r>
            <a:r>
              <a:rPr kumimoji="1" lang="en-US" altLang="ja-JP" sz="1200" dirty="0"/>
              <a:t>, M., </a:t>
            </a:r>
            <a:r>
              <a:rPr kumimoji="1" lang="en-US" altLang="ja-JP" sz="1200" dirty="0" err="1"/>
              <a:t>Oppelstrup</a:t>
            </a:r>
            <a:r>
              <a:rPr kumimoji="1" lang="en-US" altLang="ja-JP" sz="1200" dirty="0"/>
              <a:t>, T., Thomsen, M.K. </a:t>
            </a:r>
            <a:r>
              <a:rPr kumimoji="1" lang="en-US" altLang="ja-JP" sz="1200" dirty="0" err="1"/>
              <a:t>andGl</a:t>
            </a:r>
            <a:r>
              <a:rPr kumimoji="1" lang="en-US" altLang="ja-JP" sz="1200" dirty="0"/>
              <a:t> ̈</a:t>
            </a:r>
            <a:r>
              <a:rPr kumimoji="1" lang="en-US" altLang="ja-JP" sz="1200" dirty="0" err="1"/>
              <a:t>uck</a:t>
            </a:r>
            <a:r>
              <a:rPr kumimoji="1" lang="en-US" altLang="ja-JP" sz="1200" dirty="0"/>
              <a:t>, R.:</a:t>
            </a:r>
          </a:p>
          <a:p>
            <a:r>
              <a:rPr kumimoji="1" lang="en-US" altLang="ja-JP" sz="1200" dirty="0"/>
              <a:t>      Reversible  Languages  and  </a:t>
            </a:r>
            <a:r>
              <a:rPr kumimoji="1" lang="en-US" altLang="ja-JP" sz="1200" dirty="0" err="1"/>
              <a:t>IncrementalState</a:t>
            </a:r>
            <a:r>
              <a:rPr kumimoji="1" lang="en-US" altLang="ja-JP" sz="1200" dirty="0"/>
              <a:t>  Saving  in  Optimistic  Parallel  Discrete  </a:t>
            </a:r>
            <a:r>
              <a:rPr kumimoji="1" lang="en-US" altLang="ja-JP" sz="1200" dirty="0" err="1"/>
              <a:t>EventSimulation</a:t>
            </a:r>
            <a:r>
              <a:rPr kumimoji="1" lang="en-US" altLang="ja-JP" sz="1200" dirty="0"/>
              <a:t>, pp.187–207, Springer-Verlag (2020).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54057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F5BBAD-45CA-4388-9BDE-7F9188D0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BC27BE-6C40-4D85-B800-AFF447B71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値を正しく復元できる可逆化手法を提案した</a:t>
            </a:r>
            <a:endParaRPr kumimoji="1" lang="en-US" altLang="ja-JP" dirty="0"/>
          </a:p>
          <a:p>
            <a:r>
              <a:rPr lang="ja-JP" altLang="en-US" dirty="0"/>
              <a:t>メモリ使用量を最適化した手法を提案した</a:t>
            </a:r>
            <a:endParaRPr lang="en-US" altLang="ja-JP" dirty="0"/>
          </a:p>
          <a:p>
            <a:r>
              <a:rPr kumimoji="1" lang="ja-JP" altLang="en-US"/>
              <a:t>評価方法を決めた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763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B7A00C-F949-4AB1-9AA1-A1A9EF087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687001-0991-4DFA-95A3-3FB3D3E7D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PDES</a:t>
            </a:r>
          </a:p>
          <a:p>
            <a:pPr lvl="1"/>
            <a:r>
              <a:rPr lang="ja-JP" altLang="en-US" dirty="0"/>
              <a:t>離散事象シミュレーション（</a:t>
            </a:r>
            <a:r>
              <a:rPr lang="en-US" altLang="ja-JP" dirty="0"/>
              <a:t>DES</a:t>
            </a:r>
            <a:r>
              <a:rPr lang="ja-JP" altLang="en-US" dirty="0"/>
              <a:t>）を並列実行</a:t>
            </a:r>
            <a:endParaRPr lang="en-US" altLang="ja-JP" dirty="0"/>
          </a:p>
          <a:p>
            <a:pPr lvl="1"/>
            <a:r>
              <a:rPr lang="ja-JP" altLang="en-US" dirty="0"/>
              <a:t>様々なシミュレーションに利用可能</a:t>
            </a:r>
            <a:endParaRPr lang="en-US" altLang="ja-JP" dirty="0"/>
          </a:p>
          <a:p>
            <a:pPr lvl="1"/>
            <a:r>
              <a:rPr lang="ja-JP" altLang="en-US" dirty="0"/>
              <a:t>計算が差し戻せる必要がある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5022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58E610-6E53-43EA-B251-0EBDAE8DA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632201-2623-4006-ADD9-8DFD9764C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計算の差し戻し手法</a:t>
            </a:r>
            <a:endParaRPr kumimoji="1" lang="en-US" altLang="ja-JP" dirty="0"/>
          </a:p>
          <a:p>
            <a:pPr lvl="1"/>
            <a:r>
              <a:rPr lang="ja-JP" altLang="en-US" dirty="0"/>
              <a:t>可逆計算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　従来の手法よりもメモリ使用量が少なく，シミュレーションが高速</a:t>
            </a:r>
            <a:r>
              <a:rPr lang="en-US" altLang="ja-JP" dirty="0"/>
              <a:t>[1]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可逆計算の適用にはプログラムが可逆性をもつ必要がある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7D20C5-C0C8-4C0C-9E43-554BD6EC09FB}"/>
              </a:ext>
            </a:extLst>
          </p:cNvPr>
          <p:cNvSpPr txBox="1"/>
          <p:nvPr/>
        </p:nvSpPr>
        <p:spPr>
          <a:xfrm>
            <a:off x="1144163" y="6176963"/>
            <a:ext cx="9903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[1] Carothers, C.D., </a:t>
            </a:r>
            <a:r>
              <a:rPr kumimoji="1" lang="en-US" altLang="ja-JP" sz="1200" dirty="0" err="1"/>
              <a:t>Perumalla</a:t>
            </a:r>
            <a:r>
              <a:rPr kumimoji="1" lang="en-US" altLang="ja-JP" sz="1200" dirty="0"/>
              <a:t>, K.S. and </a:t>
            </a:r>
            <a:r>
              <a:rPr kumimoji="1" lang="en-US" altLang="ja-JP" sz="1200" dirty="0" err="1"/>
              <a:t>Fujimoto,R.M</a:t>
            </a:r>
            <a:r>
              <a:rPr kumimoji="1" lang="en-US" altLang="ja-JP" sz="1200" dirty="0"/>
              <a:t>.:</a:t>
            </a:r>
          </a:p>
          <a:p>
            <a:r>
              <a:rPr kumimoji="1" lang="ja-JP" altLang="en-US" sz="1200" dirty="0"/>
              <a:t>     </a:t>
            </a:r>
            <a:r>
              <a:rPr lang="en-US" altLang="ja-JP" sz="1200" dirty="0"/>
              <a:t> </a:t>
            </a:r>
            <a:r>
              <a:rPr kumimoji="1" lang="en-US" altLang="ja-JP" sz="1200" dirty="0"/>
              <a:t>Efficient Optimistic Parallel Simulations Using Reverse </a:t>
            </a:r>
            <a:r>
              <a:rPr kumimoji="1" lang="en-US" altLang="ja-JP" sz="1200" dirty="0" err="1"/>
              <a:t>Computation,ACM</a:t>
            </a:r>
            <a:r>
              <a:rPr kumimoji="1" lang="en-US" altLang="ja-JP" sz="1200" dirty="0"/>
              <a:t> Trans. Model. </a:t>
            </a:r>
            <a:r>
              <a:rPr kumimoji="1" lang="en-US" altLang="ja-JP" sz="1200" dirty="0" err="1"/>
              <a:t>Comput</a:t>
            </a:r>
            <a:r>
              <a:rPr kumimoji="1" lang="en-US" altLang="ja-JP" sz="1200" dirty="0"/>
              <a:t>. Simul., Vol.9, No.3, p.224–253 (1999).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941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819409-E1F7-4A1E-8B23-54F8E1408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0E8B5C-6F41-46CE-B2D4-80EBFB120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Perumalla</a:t>
            </a:r>
            <a:r>
              <a:rPr lang="ja-JP" altLang="en-US" dirty="0"/>
              <a:t>の可逆化手法</a:t>
            </a:r>
            <a:r>
              <a:rPr lang="en-US" altLang="ja-JP" dirty="0"/>
              <a:t>[2]</a:t>
            </a:r>
          </a:p>
          <a:p>
            <a:pPr lvl="1"/>
            <a:r>
              <a:rPr lang="en-US" altLang="ja-JP" dirty="0"/>
              <a:t>C</a:t>
            </a:r>
            <a:r>
              <a:rPr lang="ja-JP" altLang="en-US" dirty="0"/>
              <a:t>プログラムが対象</a:t>
            </a:r>
            <a:endParaRPr lang="en-US" altLang="ja-JP" dirty="0"/>
          </a:p>
          <a:p>
            <a:pPr lvl="1"/>
            <a:r>
              <a:rPr kumimoji="1" lang="ja-JP" altLang="en-US" dirty="0"/>
              <a:t>自動化が可能</a:t>
            </a:r>
            <a:endParaRPr kumimoji="1" lang="en-US" altLang="ja-JP" dirty="0"/>
          </a:p>
          <a:p>
            <a:pPr lvl="1"/>
            <a:r>
              <a:rPr lang="ja-JP" altLang="en-US" dirty="0"/>
              <a:t>破棄される情報を記憶して可逆化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A212F3D-933C-4CDA-8142-1051C405365E}"/>
              </a:ext>
            </a:extLst>
          </p:cNvPr>
          <p:cNvSpPr txBox="1"/>
          <p:nvPr/>
        </p:nvSpPr>
        <p:spPr>
          <a:xfrm>
            <a:off x="838200" y="6215876"/>
            <a:ext cx="56364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[2] </a:t>
            </a:r>
            <a:r>
              <a:rPr kumimoji="1" lang="en-US" altLang="ja-JP" sz="1200" dirty="0" err="1"/>
              <a:t>Perumalla</a:t>
            </a:r>
            <a:r>
              <a:rPr kumimoji="1" lang="en-US" altLang="ja-JP" sz="1200" dirty="0"/>
              <a:t>, K.S.: Introduction to Reversible Computing, pp.147–176 (2013).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7009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6F6866-51F9-4A3C-AD59-7B9EF9060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07243F-4766-47DA-AF12-DF1F2D0F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Perumalla</a:t>
            </a:r>
            <a:r>
              <a:rPr kumimoji="1" lang="ja-JP" altLang="en-US" dirty="0"/>
              <a:t>の</a:t>
            </a:r>
            <a:r>
              <a:rPr lang="ja-JP" altLang="en-US" dirty="0"/>
              <a:t>手法の問題点</a:t>
            </a:r>
            <a:endParaRPr lang="en-US" altLang="ja-JP" dirty="0"/>
          </a:p>
          <a:p>
            <a:pPr lvl="1"/>
            <a:r>
              <a:rPr kumimoji="1" lang="ja-JP" altLang="en-US" dirty="0"/>
              <a:t>値が正しく復元できない場合がある</a:t>
            </a:r>
            <a:endParaRPr kumimoji="1"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→可逆性が保たれない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記憶する情報量が最適でない場合がある</a:t>
            </a:r>
            <a:endParaRPr kumimoji="1" lang="en-US" altLang="ja-JP" dirty="0"/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→オーバヘッドやメモリ使用量の増加に繋がる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7408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7CA919-8101-4762-A9D9-2C2A04BF7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D83211-424E-4917-81DA-6D0BE751A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値を正しく復元できる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→可逆性が保たれる</a:t>
            </a:r>
            <a:endParaRPr lang="en-US" altLang="ja-JP" dirty="0"/>
          </a:p>
          <a:p>
            <a:r>
              <a:rPr lang="ja-JP" altLang="en-US" dirty="0"/>
              <a:t>記憶する情報量を最適化する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→オーバヘッドやメモリ使用量が減少する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目的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 err="1"/>
              <a:t>Perumalla</a:t>
            </a:r>
            <a:r>
              <a:rPr kumimoji="1" lang="ja-JP" altLang="en-US" dirty="0"/>
              <a:t>の</a:t>
            </a:r>
            <a:r>
              <a:rPr lang="ja-JP" altLang="en-US" dirty="0"/>
              <a:t>手法を改善した可逆化手法の提案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727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F8757E-0E3C-4B0C-A6D4-58C8F880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準備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8F844E-A5FE-4FA6-9608-537DF3B3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プログラムの可逆性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つ前の状態がたかだか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プログラムの逆実行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実行後のプログラムの状態を実行前に戻す実行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プログラムの可逆化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元のコードから通常の実行用と逆実行用のコードを生成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8353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D981F1-C7BD-435A-8C4B-68DF31B5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アプローチ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869A1-8437-4A7D-B739-1A52514C6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値を正しく復元できない定義</a:t>
            </a:r>
            <a:endParaRPr kumimoji="1" lang="en-US" altLang="ja-JP" dirty="0"/>
          </a:p>
          <a:p>
            <a:pPr lvl="1"/>
            <a:r>
              <a:rPr lang="ja-JP" altLang="en-US" dirty="0"/>
              <a:t>副作用をもつ演算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→値を復元できる条件下で変換を提案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記憶する情報量が最適でない定義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制御情報を記憶する必要がある構文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分岐，繰返しなど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→記憶する情報量が最適化された変換を提案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677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75C674-28E7-4789-A0CE-C0E95819A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8206DC-D00F-428E-A482-CB7DF92E0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861"/>
            <a:ext cx="10515600" cy="4351338"/>
          </a:xfrm>
        </p:spPr>
        <p:txBody>
          <a:bodyPr/>
          <a:lstStyle/>
          <a:p>
            <a:r>
              <a:rPr kumimoji="1" lang="ja-JP" altLang="en-US" dirty="0"/>
              <a:t>値が正しく復元できるように修正した手法</a:t>
            </a:r>
            <a:endParaRPr kumimoji="1" lang="en-US" altLang="ja-JP" dirty="0"/>
          </a:p>
          <a:p>
            <a:endParaRPr kumimoji="1" lang="ja-JP" altLang="en-US" dirty="0"/>
          </a:p>
        </p:txBody>
      </p:sp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2E059BF1-0F2A-448A-933F-45F84654F8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195165"/>
              </p:ext>
            </p:extLst>
          </p:nvPr>
        </p:nvGraphicFramePr>
        <p:xfrm>
          <a:off x="951345" y="2359530"/>
          <a:ext cx="932872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27">
                  <a:extLst>
                    <a:ext uri="{9D8B030D-6E8A-4147-A177-3AD203B41FA5}">
                      <a16:colId xmlns:a16="http://schemas.microsoft.com/office/drawing/2014/main" val="2662620561"/>
                    </a:ext>
                  </a:extLst>
                </a:gridCol>
                <a:gridCol w="3985910">
                  <a:extLst>
                    <a:ext uri="{9D8B030D-6E8A-4147-A177-3AD203B41FA5}">
                      <a16:colId xmlns:a16="http://schemas.microsoft.com/office/drawing/2014/main" val="547643412"/>
                    </a:ext>
                  </a:extLst>
                </a:gridCol>
                <a:gridCol w="1780939">
                  <a:extLst>
                    <a:ext uri="{9D8B030D-6E8A-4147-A177-3AD203B41FA5}">
                      <a16:colId xmlns:a16="http://schemas.microsoft.com/office/drawing/2014/main" val="1813343771"/>
                    </a:ext>
                  </a:extLst>
                </a:gridCol>
                <a:gridCol w="1939952">
                  <a:extLst>
                    <a:ext uri="{9D8B030D-6E8A-4147-A177-3AD203B41FA5}">
                      <a16:colId xmlns:a16="http://schemas.microsoft.com/office/drawing/2014/main" val="787151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前提条件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順方向変換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逆方向変換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21568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Times" pitchFamily="2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左辺の型が桁あふれを起こさない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左辺と同じ変数が右辺に出現しない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-=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6984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上記を満たさない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SAVE(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+= 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RESTORE(</a:t>
                      </a:r>
                      <a:r>
                        <a:rPr kumimoji="1" lang="en-US" altLang="ja-JP" dirty="0">
                          <a:latin typeface="Times" pitchFamily="2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171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089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7019</TotalTime>
  <Words>816</Words>
  <Application>Microsoft Office PowerPoint</Application>
  <PresentationFormat>ワイド画面</PresentationFormat>
  <Paragraphs>169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游ゴシック</vt:lpstr>
      <vt:lpstr>游ゴシック Light</vt:lpstr>
      <vt:lpstr>Arial</vt:lpstr>
      <vt:lpstr>Courier New</vt:lpstr>
      <vt:lpstr>Times</vt:lpstr>
      <vt:lpstr>Times New Roman</vt:lpstr>
      <vt:lpstr>Office テーマ</vt:lpstr>
      <vt:lpstr>命令型プログラミング言語におけるプログラム可逆化</vt:lpstr>
      <vt:lpstr>背景</vt:lpstr>
      <vt:lpstr>背景</vt:lpstr>
      <vt:lpstr>背景</vt:lpstr>
      <vt:lpstr>背景</vt:lpstr>
      <vt:lpstr>背景</vt:lpstr>
      <vt:lpstr>準備</vt:lpstr>
      <vt:lpstr>アプローチ</vt:lpstr>
      <vt:lpstr>提案手法</vt:lpstr>
      <vt:lpstr>提案手法</vt:lpstr>
      <vt:lpstr>提案手法</vt:lpstr>
      <vt:lpstr>提案手法</vt:lpstr>
      <vt:lpstr>評価方法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命令型プログラミング言語におけるプログラム可逆化</dc:title>
  <dc:creator>Watanabe</dc:creator>
  <cp:lastModifiedBy>Watanabe</cp:lastModifiedBy>
  <cp:revision>33</cp:revision>
  <dcterms:created xsi:type="dcterms:W3CDTF">2020-09-14T21:38:49Z</dcterms:created>
  <dcterms:modified xsi:type="dcterms:W3CDTF">2020-09-22T04:08:22Z</dcterms:modified>
</cp:coreProperties>
</file>